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7" r:id="rId2"/>
  </p:sldMasterIdLst>
  <p:notesMasterIdLst>
    <p:notesMasterId r:id="rId122"/>
  </p:notesMasterIdLst>
  <p:handoutMasterIdLst>
    <p:handoutMasterId r:id="rId123"/>
  </p:handoutMasterIdLst>
  <p:sldIdLst>
    <p:sldId id="256" r:id="rId3"/>
    <p:sldId id="358" r:id="rId4"/>
    <p:sldId id="322" r:id="rId5"/>
    <p:sldId id="257" r:id="rId6"/>
    <p:sldId id="258" r:id="rId7"/>
    <p:sldId id="259" r:id="rId8"/>
    <p:sldId id="375" r:id="rId9"/>
    <p:sldId id="395" r:id="rId10"/>
    <p:sldId id="400" r:id="rId11"/>
    <p:sldId id="396" r:id="rId12"/>
    <p:sldId id="397" r:id="rId13"/>
    <p:sldId id="403" r:id="rId14"/>
    <p:sldId id="260" r:id="rId15"/>
    <p:sldId id="377" r:id="rId16"/>
    <p:sldId id="261" r:id="rId17"/>
    <p:sldId id="262" r:id="rId18"/>
    <p:sldId id="263" r:id="rId19"/>
    <p:sldId id="264" r:id="rId20"/>
    <p:sldId id="384" r:id="rId21"/>
    <p:sldId id="265" r:id="rId22"/>
    <p:sldId id="266" r:id="rId23"/>
    <p:sldId id="267" r:id="rId24"/>
    <p:sldId id="350" r:id="rId25"/>
    <p:sldId id="351" r:id="rId26"/>
    <p:sldId id="352" r:id="rId27"/>
    <p:sldId id="268" r:id="rId28"/>
    <p:sldId id="272" r:id="rId29"/>
    <p:sldId id="273" r:id="rId30"/>
    <p:sldId id="274" r:id="rId31"/>
    <p:sldId id="378" r:id="rId32"/>
    <p:sldId id="379" r:id="rId33"/>
    <p:sldId id="380" r:id="rId34"/>
    <p:sldId id="385" r:id="rId35"/>
    <p:sldId id="276" r:id="rId36"/>
    <p:sldId id="278" r:id="rId37"/>
    <p:sldId id="277" r:id="rId38"/>
    <p:sldId id="325" r:id="rId39"/>
    <p:sldId id="279" r:id="rId40"/>
    <p:sldId id="361" r:id="rId41"/>
    <p:sldId id="330" r:id="rId42"/>
    <p:sldId id="362" r:id="rId43"/>
    <p:sldId id="331" r:id="rId44"/>
    <p:sldId id="363" r:id="rId45"/>
    <p:sldId id="376" r:id="rId46"/>
    <p:sldId id="359" r:id="rId47"/>
    <p:sldId id="401" r:id="rId48"/>
    <p:sldId id="281" r:id="rId49"/>
    <p:sldId id="282" r:id="rId50"/>
    <p:sldId id="398" r:id="rId51"/>
    <p:sldId id="399" r:id="rId52"/>
    <p:sldId id="284" r:id="rId53"/>
    <p:sldId id="285" r:id="rId54"/>
    <p:sldId id="286" r:id="rId55"/>
    <p:sldId id="356" r:id="rId56"/>
    <p:sldId id="288" r:id="rId57"/>
    <p:sldId id="289" r:id="rId58"/>
    <p:sldId id="290" r:id="rId59"/>
    <p:sldId id="291" r:id="rId60"/>
    <p:sldId id="364" r:id="rId61"/>
    <p:sldId id="292" r:id="rId62"/>
    <p:sldId id="293" r:id="rId63"/>
    <p:sldId id="357" r:id="rId64"/>
    <p:sldId id="360" r:id="rId65"/>
    <p:sldId id="387" r:id="rId66"/>
    <p:sldId id="388" r:id="rId67"/>
    <p:sldId id="402" r:id="rId68"/>
    <p:sldId id="296" r:id="rId69"/>
    <p:sldId id="297" r:id="rId70"/>
    <p:sldId id="298" r:id="rId71"/>
    <p:sldId id="299" r:id="rId72"/>
    <p:sldId id="300" r:id="rId73"/>
    <p:sldId id="336" r:id="rId74"/>
    <p:sldId id="338" r:id="rId75"/>
    <p:sldId id="339" r:id="rId76"/>
    <p:sldId id="340" r:id="rId77"/>
    <p:sldId id="341" r:id="rId78"/>
    <p:sldId id="342" r:id="rId79"/>
    <p:sldId id="343" r:id="rId80"/>
    <p:sldId id="301" r:id="rId81"/>
    <p:sldId id="349" r:id="rId82"/>
    <p:sldId id="302" r:id="rId83"/>
    <p:sldId id="347" r:id="rId84"/>
    <p:sldId id="371" r:id="rId85"/>
    <p:sldId id="373" r:id="rId86"/>
    <p:sldId id="372" r:id="rId87"/>
    <p:sldId id="374" r:id="rId88"/>
    <p:sldId id="344" r:id="rId89"/>
    <p:sldId id="304" r:id="rId90"/>
    <p:sldId id="305" r:id="rId91"/>
    <p:sldId id="307" r:id="rId92"/>
    <p:sldId id="348" r:id="rId93"/>
    <p:sldId id="308" r:id="rId94"/>
    <p:sldId id="390" r:id="rId95"/>
    <p:sldId id="309" r:id="rId96"/>
    <p:sldId id="324" r:id="rId97"/>
    <p:sldId id="310" r:id="rId98"/>
    <p:sldId id="346" r:id="rId99"/>
    <p:sldId id="366" r:id="rId100"/>
    <p:sldId id="367" r:id="rId101"/>
    <p:sldId id="368" r:id="rId102"/>
    <p:sldId id="369" r:id="rId103"/>
    <p:sldId id="370" r:id="rId104"/>
    <p:sldId id="311" r:id="rId105"/>
    <p:sldId id="312" r:id="rId106"/>
    <p:sldId id="313" r:id="rId107"/>
    <p:sldId id="314" r:id="rId108"/>
    <p:sldId id="381" r:id="rId109"/>
    <p:sldId id="382" r:id="rId110"/>
    <p:sldId id="383" r:id="rId111"/>
    <p:sldId id="391" r:id="rId112"/>
    <p:sldId id="365" r:id="rId113"/>
    <p:sldId id="316" r:id="rId114"/>
    <p:sldId id="315" r:id="rId115"/>
    <p:sldId id="317" r:id="rId116"/>
    <p:sldId id="392" r:id="rId117"/>
    <p:sldId id="318" r:id="rId118"/>
    <p:sldId id="319" r:id="rId119"/>
    <p:sldId id="320" r:id="rId120"/>
    <p:sldId id="321" r:id="rId1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69696"/>
    <a:srgbClr val="C0C0C0"/>
    <a:srgbClr val="00FF00"/>
    <a:srgbClr val="3366CC"/>
    <a:srgbClr val="CC0000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1160" autoAdjust="0"/>
  </p:normalViewPr>
  <p:slideViewPr>
    <p:cSldViewPr>
      <p:cViewPr varScale="1">
        <p:scale>
          <a:sx n="77" d="100"/>
          <a:sy n="77" d="100"/>
        </p:scale>
        <p:origin x="992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22"/>
    </p:cViewPr>
  </p:sorterViewPr>
  <p:notesViewPr>
    <p:cSldViewPr>
      <p:cViewPr varScale="1">
        <p:scale>
          <a:sx n="54" d="100"/>
          <a:sy n="54" d="100"/>
        </p:scale>
        <p:origin x="-181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presProps" Target="pres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fld id="{F354857D-87C3-49DC-8A4A-8141EF4DC7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5383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单击以编辑母版文本样式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fld id="{570707A4-7F99-4D7C-8DE0-9CCE0F24F5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5162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7FF86-B7C1-4DB9-9269-C178F345EF31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0394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7715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15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15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15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15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16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16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716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7716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7716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77173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0934C5AD-2B75-460F-969B-A1F906055FC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7717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 anchor="b"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-7938" y="-11113"/>
            <a:ext cx="9156701" cy="847825"/>
            <a:chOff x="-7938" y="-11113"/>
            <a:chExt cx="9156701" cy="847825"/>
          </a:xfrm>
        </p:grpSpPr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-7938" y="-11113"/>
              <a:ext cx="9156701" cy="836613"/>
              <a:chOff x="1" y="0"/>
              <a:chExt cx="5768" cy="527"/>
            </a:xfrm>
          </p:grpSpPr>
          <p:sp>
            <p:nvSpPr>
              <p:cNvPr id="24" name="Rectangle 17"/>
              <p:cNvSpPr>
                <a:spLocks noChangeArrowheads="1"/>
              </p:cNvSpPr>
              <p:nvPr userDrawn="1"/>
            </p:nvSpPr>
            <p:spPr bwMode="auto">
              <a:xfrm>
                <a:off x="9" y="0"/>
                <a:ext cx="5760" cy="52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25" name="Picture 18" descr="title1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1974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Text Box 19"/>
            <p:cNvSpPr txBox="1">
              <a:spLocks noChangeArrowheads="1"/>
            </p:cNvSpPr>
            <p:nvPr userDrawn="1"/>
          </p:nvSpPr>
          <p:spPr bwMode="auto">
            <a:xfrm>
              <a:off x="6461855" y="0"/>
              <a:ext cx="268214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9pPr>
            </a:lstStyle>
            <a:p>
              <a:pPr algn="r" eaLnBrk="1" hangingPunct="1"/>
              <a:r>
                <a:rPr lang="en-US" altLang="zh-CN" sz="2800" dirty="0">
                  <a:solidFill>
                    <a:srgbClr val="0000FF"/>
                  </a:solidFill>
                  <a:ea typeface="华文新魏" pitchFamily="2" charset="-122"/>
                </a:rPr>
                <a:t>Data </a:t>
              </a:r>
              <a:r>
                <a:rPr lang="en-US" altLang="zh-CN" sz="2800" dirty="0" smtClean="0">
                  <a:solidFill>
                    <a:srgbClr val="0000FF"/>
                  </a:solidFill>
                  <a:ea typeface="华文新魏" pitchFamily="2" charset="-122"/>
                </a:rPr>
                <a:t>Structures</a:t>
              </a:r>
              <a:endParaRPr lang="en-US" altLang="zh-CN" sz="2800" dirty="0">
                <a:solidFill>
                  <a:srgbClr val="0000FF"/>
                </a:solidFill>
                <a:ea typeface="华文新魏" pitchFamily="2" charset="-122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 userDrawn="1"/>
          </p:nvSpPr>
          <p:spPr bwMode="auto">
            <a:xfrm>
              <a:off x="6596508" y="498158"/>
              <a:ext cx="254749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幼圆" pitchFamily="49" charset="-122"/>
                </a:defRPr>
              </a:lvl9pPr>
            </a:lstStyle>
            <a:p>
              <a:pPr algn="r" eaLnBrk="1" hangingPunct="1"/>
              <a:r>
                <a:rPr lang="en-US" altLang="zh-CN" sz="1600" dirty="0">
                  <a:solidFill>
                    <a:srgbClr val="CC0000"/>
                  </a:solidFill>
                  <a:latin typeface="Impact" pitchFamily="34" charset="0"/>
                  <a:ea typeface="华文行楷" pitchFamily="2" charset="-122"/>
                </a:rPr>
                <a:t>School of Computer </a:t>
              </a:r>
              <a:r>
                <a:rPr lang="en-US" altLang="zh-CN" sz="1600" dirty="0" smtClean="0">
                  <a:solidFill>
                    <a:srgbClr val="CC0000"/>
                  </a:solidFill>
                  <a:latin typeface="Impact" pitchFamily="34" charset="0"/>
                  <a:ea typeface="华文行楷" pitchFamily="2" charset="-122"/>
                </a:rPr>
                <a:t>Science</a:t>
              </a:r>
              <a:endParaRPr lang="en-US" altLang="zh-CN" sz="1600" dirty="0">
                <a:solidFill>
                  <a:srgbClr val="CC0000"/>
                </a:solidFill>
                <a:latin typeface="Impact" pitchFamily="34" charset="0"/>
                <a:ea typeface="华文行楷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90C3AD11-0F1D-4768-93A5-83B013D3653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194952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1C7B72D0-0E99-4C7F-B3D5-017AF172299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1776456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60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816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6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6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6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6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6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6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161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8161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28161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grpSp>
        <p:nvGrpSpPr>
          <p:cNvPr id="281613" name="Group 13"/>
          <p:cNvGrpSpPr>
            <a:grpSpLocks/>
          </p:cNvGrpSpPr>
          <p:nvPr userDrawn="1"/>
        </p:nvGrpSpPr>
        <p:grpSpPr bwMode="auto">
          <a:xfrm>
            <a:off x="-7938" y="-11113"/>
            <a:ext cx="9156701" cy="836613"/>
            <a:chOff x="-5" y="-7"/>
            <a:chExt cx="5768" cy="527"/>
          </a:xfrm>
        </p:grpSpPr>
        <p:sp>
          <p:nvSpPr>
            <p:cNvPr id="281614" name="Rectangle 14"/>
            <p:cNvSpPr>
              <a:spLocks noChangeArrowheads="1"/>
            </p:cNvSpPr>
            <p:nvPr userDrawn="1"/>
          </p:nvSpPr>
          <p:spPr bwMode="auto">
            <a:xfrm>
              <a:off x="3" y="-7"/>
              <a:ext cx="5760" cy="5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81615" name="Picture 15" descr="title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1974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616" name="Text Box 16"/>
            <p:cNvSpPr txBox="1">
              <a:spLocks noChangeArrowheads="1"/>
            </p:cNvSpPr>
            <p:nvPr userDrawn="1"/>
          </p:nvSpPr>
          <p:spPr bwMode="auto">
            <a:xfrm>
              <a:off x="4748" y="74"/>
              <a:ext cx="10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0000FF"/>
                  </a:solidFill>
                  <a:ea typeface="华文新魏" pitchFamily="2" charset="-122"/>
                </a:rPr>
                <a:t>数据结构</a:t>
              </a:r>
            </a:p>
          </p:txBody>
        </p:sp>
      </p:grpSp>
      <p:sp>
        <p:nvSpPr>
          <p:cNvPr id="281617" name="Rectangle 1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0B94AC99-DF15-459B-ACC6-E2293D7783F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81618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1700D81D-8F1C-43D8-B304-578D624C0DC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75708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F4EB8277-391E-4F6E-A67B-8E6D5B76C8D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129121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29699F05-2013-4A91-AB22-8ACC7043305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170691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AFC43DA0-E06E-4921-89F0-2DD5C7A6FC6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4185970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14A26AF5-BB65-43FD-A199-1CCF48608F5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197542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A13E8743-2884-49A6-BCAE-68961A685F3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407240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6A80A144-0952-4155-AC91-6EF12A68F9D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232491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18361BA6-BA96-405D-892D-12E2FC2D7CA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3598406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39EFD4B6-5926-4F8C-BE45-C3510883651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3651963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B1EB5BE2-59DE-4721-ACDA-F3424FA94F3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700335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4D71209B-BDA5-4B00-AE6B-D056DDB4CC6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113736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383610AD-88C8-481B-B78A-2AB946D0C84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10099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A3301642-E9BD-4EBA-AB9B-8EA0257450F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419190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1B38628A-BFC6-4225-A257-42C46172AE6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28843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9BAEAAE5-C05C-4EE1-971D-6C42A389AB8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354671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9B00A440-BDCF-4544-9538-6DE737ACDC7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295683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73C4EC68-2239-4A54-97AF-EA1870C3226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337410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fld id="{5D92E7B8-09CB-4968-B230-46E9143A74E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  <p:extLst>
      <p:ext uri="{BB962C8B-B14F-4D97-AF65-F5344CB8AC3E}">
        <p14:creationId xmlns:p14="http://schemas.microsoft.com/office/powerpoint/2010/main" val="258045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761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61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761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61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1761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71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  <a:p>
            <a:fld id="{90C594A3-7DE1-41D6-89AE-F3D51D2ADF4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7614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77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幼圆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7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8057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58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58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58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58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58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58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058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05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0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280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71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  <a:p>
            <a:fld id="{EDD330F9-7166-4A1A-A4EF-91BE83C1F97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80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77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hyperlink" Target="../DS_Ex/Ex/Ex.dsw" TargetMode="External"/><Relationship Id="rId3" Type="http://schemas.openxmlformats.org/officeDocument/2006/relationships/oleObject" Target="../embeddings/oleObject9.bin"/><Relationship Id="rId7" Type="http://schemas.openxmlformats.org/officeDocument/2006/relationships/hyperlink" Target="../Pi/PI80000.TX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3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../&#23454;&#39564;2&#25253;&#21578;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4.bin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STL.ppt#-1,1,&#24187;&#28783;&#29255; 1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Work\Teaching\&#25968;&#25454;&#32467;&#26500;-2011\&#28436;&#31034;\DSDEMOW.EXE" TargetMode="Externa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2.xml"/><Relationship Id="rId5" Type="http://schemas.openxmlformats.org/officeDocument/2006/relationships/slide" Target="slide88.xml"/><Relationship Id="rId4" Type="http://schemas.openxmlformats.org/officeDocument/2006/relationships/slide" Target="slide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slide" Target="slide34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slide" Target="slide3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gif"/><Relationship Id="rId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../&#28436;&#31034;/DSDEMOW.EXE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7" Type="http://schemas.openxmlformats.org/officeDocument/2006/relationships/slide" Target="slide55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4.xml"/><Relationship Id="rId5" Type="http://schemas.openxmlformats.org/officeDocument/2006/relationships/slide" Target="slide57.xml"/><Relationship Id="rId4" Type="http://schemas.openxmlformats.org/officeDocument/2006/relationships/slide" Target="slide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slide" Target="slide79.xml"/><Relationship Id="rId4" Type="http://schemas.openxmlformats.org/officeDocument/2006/relationships/image" Target="../media/image18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5400" b="0">
                <a:solidFill>
                  <a:schemeClr val="tx1"/>
                </a:solidFill>
                <a:ea typeface="黑体" pitchFamily="2" charset="-122"/>
              </a:rPr>
              <a:t>Chapter 02 Linear List</a:t>
            </a:r>
            <a:br>
              <a:rPr lang="en-US" altLang="zh-CN" sz="5400" b="0">
                <a:solidFill>
                  <a:schemeClr val="tx1"/>
                </a:solidFill>
                <a:ea typeface="黑体" pitchFamily="2" charset="-122"/>
              </a:rPr>
            </a:br>
            <a:r>
              <a:rPr lang="zh-CN" altLang="en-US" sz="3200" b="0">
                <a:solidFill>
                  <a:schemeClr val="tx1"/>
                </a:solidFill>
                <a:ea typeface="黑体" pitchFamily="2" charset="-122"/>
              </a:rPr>
              <a:t>第二章 线性表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solidFill>
                  <a:srgbClr val="FFFFFF"/>
                </a:solidFill>
              </a:rPr>
              <a:t>Prof. Qing Wang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0031" y="476672"/>
            <a:ext cx="8640000" cy="5400600"/>
            <a:chOff x="250031" y="476672"/>
            <a:chExt cx="8640000" cy="5400600"/>
          </a:xfrm>
        </p:grpSpPr>
        <p:sp>
          <p:nvSpPr>
            <p:cNvPr id="3" name="矩形 2"/>
            <p:cNvSpPr/>
            <p:nvPr/>
          </p:nvSpPr>
          <p:spPr bwMode="auto">
            <a:xfrm>
              <a:off x="250031" y="476672"/>
              <a:ext cx="8640000" cy="5400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2887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" y="548680"/>
              <a:ext cx="8640000" cy="1771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87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" y="2780928"/>
              <a:ext cx="8640000" cy="3042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23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F7DD271-886A-4C46-B6D2-D675D3F7F49E}" type="slidenum">
              <a:rPr lang="en-US" altLang="zh-CN"/>
              <a:pPr/>
              <a:t>100</a:t>
            </a:fld>
            <a:endParaRPr lang="en-US" altLang="zh-CN"/>
          </a:p>
        </p:txBody>
      </p:sp>
      <p:sp>
        <p:nvSpPr>
          <p:cNvPr id="77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2161" name="Text Box 17"/>
          <p:cNvSpPr txBox="1">
            <a:spLocks noChangeArrowheads="1"/>
          </p:cNvSpPr>
          <p:nvPr/>
        </p:nvSpPr>
        <p:spPr bwMode="auto">
          <a:xfrm>
            <a:off x="3419474" y="185738"/>
            <a:ext cx="5545013" cy="122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u="sng" dirty="0">
                <a:solidFill>
                  <a:srgbClr val="FFFF00"/>
                </a:solidFill>
                <a:ea typeface="仿宋_GB2312" pitchFamily="49" charset="-122"/>
              </a:rPr>
              <a:t>Case </a:t>
            </a:r>
            <a:r>
              <a:rPr lang="en-US" altLang="zh-CN" sz="2800" b="1" u="sng" dirty="0" err="1">
                <a:solidFill>
                  <a:srgbClr val="FFFF00"/>
                </a:solidFill>
                <a:ea typeface="仿宋_GB2312" pitchFamily="49" charset="-122"/>
              </a:rPr>
              <a:t>3a</a:t>
            </a:r>
            <a:r>
              <a:rPr lang="zh-CN" altLang="en-US" sz="2800" b="1" dirty="0">
                <a:solidFill>
                  <a:srgbClr val="FFFF00"/>
                </a:solidFill>
                <a:ea typeface="仿宋_GB2312" pitchFamily="49" charset="-122"/>
              </a:rPr>
              <a:t>：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pa-&gt;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expn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ea typeface="仿宋_GB2312" pitchFamily="49" charset="-122"/>
              </a:rPr>
              <a:t>==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pb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-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&gt;</a:t>
            </a:r>
            <a:r>
              <a:rPr lang="en-US" altLang="zh-CN" sz="2800" b="1" dirty="0" err="1">
                <a:solidFill>
                  <a:srgbClr val="FFFF00"/>
                </a:solidFill>
                <a:ea typeface="仿宋_GB2312" pitchFamily="49" charset="-122"/>
              </a:rPr>
              <a:t>expn</a:t>
            </a:r>
            <a:endParaRPr lang="en-US" altLang="zh-CN" sz="2800" b="1" dirty="0">
              <a:solidFill>
                <a:srgbClr val="FFFF00"/>
              </a:solidFill>
              <a:ea typeface="仿宋_GB2312" pitchFamily="49" charset="-122"/>
            </a:endParaRPr>
          </a:p>
          <a:p>
            <a:pPr eaLnBrk="1" hangingPunct="1"/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	pa-&gt;</a:t>
            </a:r>
            <a:r>
              <a:rPr lang="en-US" altLang="zh-CN" sz="2800" b="1" dirty="0" err="1">
                <a:solidFill>
                  <a:srgbClr val="FFFF00"/>
                </a:solidFill>
                <a:ea typeface="仿宋_GB2312" pitchFamily="49" charset="-122"/>
              </a:rPr>
              <a:t>coef+pb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-&gt;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coef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 </a:t>
            </a:r>
            <a:r>
              <a:rPr lang="en-US" altLang="zh-CN" sz="3600" b="1" dirty="0" smtClean="0">
                <a:solidFill>
                  <a:srgbClr val="FFFF00"/>
                </a:solidFill>
                <a:ea typeface="仿宋_GB2312" pitchFamily="49" charset="-122"/>
              </a:rPr>
              <a:t>!=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0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  <p:sp>
        <p:nvSpPr>
          <p:cNvPr id="262166" name="AutoShape 22"/>
          <p:cNvSpPr>
            <a:spLocks noChangeArrowheads="1"/>
          </p:cNvSpPr>
          <p:nvPr/>
        </p:nvSpPr>
        <p:spPr bwMode="auto">
          <a:xfrm>
            <a:off x="4067175" y="3500438"/>
            <a:ext cx="720725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01" name="Rectangle 57"/>
          <p:cNvSpPr>
            <a:spLocks noChangeArrowheads="1"/>
          </p:cNvSpPr>
          <p:nvPr/>
        </p:nvSpPr>
        <p:spPr bwMode="auto">
          <a:xfrm>
            <a:off x="320357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2202" name="Rectangle 58"/>
          <p:cNvSpPr>
            <a:spLocks noChangeArrowheads="1"/>
          </p:cNvSpPr>
          <p:nvPr/>
        </p:nvSpPr>
        <p:spPr bwMode="auto">
          <a:xfrm>
            <a:off x="3706813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2203" name="Rectangle 59"/>
          <p:cNvSpPr>
            <a:spLocks noChangeArrowheads="1"/>
          </p:cNvSpPr>
          <p:nvPr/>
        </p:nvSpPr>
        <p:spPr bwMode="auto">
          <a:xfrm>
            <a:off x="421163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04" name="Line 60"/>
          <p:cNvSpPr>
            <a:spLocks noChangeShapeType="1"/>
          </p:cNvSpPr>
          <p:nvPr/>
        </p:nvSpPr>
        <p:spPr bwMode="auto">
          <a:xfrm>
            <a:off x="4427538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05" name="Text Box 61"/>
          <p:cNvSpPr txBox="1">
            <a:spLocks noChangeArrowheads="1"/>
          </p:cNvSpPr>
          <p:nvPr/>
        </p:nvSpPr>
        <p:spPr bwMode="auto">
          <a:xfrm>
            <a:off x="4552950" y="198913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2206" name="Line 62"/>
          <p:cNvSpPr>
            <a:spLocks noChangeShapeType="1"/>
          </p:cNvSpPr>
          <p:nvPr/>
        </p:nvSpPr>
        <p:spPr bwMode="auto">
          <a:xfrm>
            <a:off x="4913313" y="2420938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2207" name="Rectangle 63"/>
          <p:cNvSpPr>
            <a:spLocks noChangeArrowheads="1"/>
          </p:cNvSpPr>
          <p:nvPr/>
        </p:nvSpPr>
        <p:spPr bwMode="auto">
          <a:xfrm>
            <a:off x="104298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2208" name="Rectangle 64"/>
          <p:cNvSpPr>
            <a:spLocks noChangeArrowheads="1"/>
          </p:cNvSpPr>
          <p:nvPr/>
        </p:nvSpPr>
        <p:spPr bwMode="auto">
          <a:xfrm>
            <a:off x="154622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2209" name="Rectangle 65"/>
          <p:cNvSpPr>
            <a:spLocks noChangeArrowheads="1"/>
          </p:cNvSpPr>
          <p:nvPr/>
        </p:nvSpPr>
        <p:spPr bwMode="auto">
          <a:xfrm>
            <a:off x="2051050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10" name="Line 66"/>
          <p:cNvSpPr>
            <a:spLocks noChangeShapeType="1"/>
          </p:cNvSpPr>
          <p:nvPr/>
        </p:nvSpPr>
        <p:spPr bwMode="auto">
          <a:xfrm>
            <a:off x="2266950" y="28527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11" name="Text Box 67"/>
          <p:cNvSpPr txBox="1">
            <a:spLocks noChangeArrowheads="1"/>
          </p:cNvSpPr>
          <p:nvPr/>
        </p:nvSpPr>
        <p:spPr bwMode="auto">
          <a:xfrm>
            <a:off x="2627313" y="19891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2212" name="Line 68"/>
          <p:cNvSpPr>
            <a:spLocks noChangeShapeType="1"/>
          </p:cNvSpPr>
          <p:nvPr/>
        </p:nvSpPr>
        <p:spPr bwMode="auto">
          <a:xfrm>
            <a:off x="2987675" y="2420938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2213" name="Rectangle 69"/>
          <p:cNvSpPr>
            <a:spLocks noChangeArrowheads="1"/>
          </p:cNvSpPr>
          <p:nvPr/>
        </p:nvSpPr>
        <p:spPr bwMode="auto">
          <a:xfrm>
            <a:off x="507682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-10</a:t>
            </a:r>
          </a:p>
        </p:txBody>
      </p:sp>
      <p:sp>
        <p:nvSpPr>
          <p:cNvPr id="262214" name="Rectangle 70"/>
          <p:cNvSpPr>
            <a:spLocks noChangeArrowheads="1"/>
          </p:cNvSpPr>
          <p:nvPr/>
        </p:nvSpPr>
        <p:spPr bwMode="auto">
          <a:xfrm>
            <a:off x="5580063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2215" name="Rectangle 71"/>
          <p:cNvSpPr>
            <a:spLocks noChangeArrowheads="1"/>
          </p:cNvSpPr>
          <p:nvPr/>
        </p:nvSpPr>
        <p:spPr bwMode="auto">
          <a:xfrm>
            <a:off x="608488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16" name="Line 72"/>
          <p:cNvSpPr>
            <a:spLocks noChangeShapeType="1"/>
          </p:cNvSpPr>
          <p:nvPr/>
        </p:nvSpPr>
        <p:spPr bwMode="auto">
          <a:xfrm>
            <a:off x="6300788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17" name="Rectangle 73"/>
          <p:cNvSpPr>
            <a:spLocks noChangeArrowheads="1"/>
          </p:cNvSpPr>
          <p:nvPr/>
        </p:nvSpPr>
        <p:spPr bwMode="auto">
          <a:xfrm>
            <a:off x="1044575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2218" name="Rectangle 74"/>
          <p:cNvSpPr>
            <a:spLocks noChangeArrowheads="1"/>
          </p:cNvSpPr>
          <p:nvPr/>
        </p:nvSpPr>
        <p:spPr bwMode="auto">
          <a:xfrm>
            <a:off x="1547813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2219" name="Rectangle 75"/>
          <p:cNvSpPr>
            <a:spLocks noChangeArrowheads="1"/>
          </p:cNvSpPr>
          <p:nvPr/>
        </p:nvSpPr>
        <p:spPr bwMode="auto">
          <a:xfrm>
            <a:off x="2052638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20" name="Text Box 76"/>
          <p:cNvSpPr txBox="1">
            <a:spLocks noChangeArrowheads="1"/>
          </p:cNvSpPr>
          <p:nvPr/>
        </p:nvSpPr>
        <p:spPr bwMode="auto">
          <a:xfrm>
            <a:off x="2700338" y="836613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2221" name="Line 77"/>
          <p:cNvSpPr>
            <a:spLocks noChangeShapeType="1"/>
          </p:cNvSpPr>
          <p:nvPr/>
        </p:nvSpPr>
        <p:spPr bwMode="auto">
          <a:xfrm>
            <a:off x="3060700" y="1268413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2222" name="Rectangle 78"/>
          <p:cNvSpPr>
            <a:spLocks noChangeArrowheads="1"/>
          </p:cNvSpPr>
          <p:nvPr/>
        </p:nvSpPr>
        <p:spPr bwMode="auto">
          <a:xfrm>
            <a:off x="3205163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262223" name="Rectangle 79"/>
          <p:cNvSpPr>
            <a:spLocks noChangeArrowheads="1"/>
          </p:cNvSpPr>
          <p:nvPr/>
        </p:nvSpPr>
        <p:spPr bwMode="auto">
          <a:xfrm>
            <a:off x="3708400" y="1484313"/>
            <a:ext cx="503238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2224" name="Rectangle 80"/>
          <p:cNvSpPr>
            <a:spLocks noChangeArrowheads="1"/>
          </p:cNvSpPr>
          <p:nvPr/>
        </p:nvSpPr>
        <p:spPr bwMode="auto">
          <a:xfrm>
            <a:off x="4213225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25" name="Line 81"/>
          <p:cNvSpPr>
            <a:spLocks noChangeShapeType="1"/>
          </p:cNvSpPr>
          <p:nvPr/>
        </p:nvSpPr>
        <p:spPr bwMode="auto">
          <a:xfrm>
            <a:off x="4429125" y="17002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26" name="Freeform 82"/>
          <p:cNvSpPr>
            <a:spLocks/>
          </p:cNvSpPr>
          <p:nvPr/>
        </p:nvSpPr>
        <p:spPr bwMode="auto">
          <a:xfrm>
            <a:off x="2339975" y="1663700"/>
            <a:ext cx="876300" cy="1093788"/>
          </a:xfrm>
          <a:custGeom>
            <a:avLst/>
            <a:gdLst>
              <a:gd name="T0" fmla="*/ 0 w 552"/>
              <a:gd name="T1" fmla="*/ 23 h 689"/>
              <a:gd name="T2" fmla="*/ 181 w 552"/>
              <a:gd name="T3" fmla="*/ 23 h 689"/>
              <a:gd name="T4" fmla="*/ 227 w 552"/>
              <a:gd name="T5" fmla="*/ 160 h 689"/>
              <a:gd name="T6" fmla="*/ 227 w 552"/>
              <a:gd name="T7" fmla="*/ 477 h 689"/>
              <a:gd name="T8" fmla="*/ 227 w 552"/>
              <a:gd name="T9" fmla="*/ 659 h 689"/>
              <a:gd name="T10" fmla="*/ 499 w 552"/>
              <a:gd name="T11" fmla="*/ 659 h 689"/>
              <a:gd name="T12" fmla="*/ 544 w 552"/>
              <a:gd name="T13" fmla="*/ 65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689">
                <a:moveTo>
                  <a:pt x="0" y="23"/>
                </a:moveTo>
                <a:cubicBezTo>
                  <a:pt x="71" y="11"/>
                  <a:pt x="143" y="0"/>
                  <a:pt x="181" y="23"/>
                </a:cubicBezTo>
                <a:cubicBezTo>
                  <a:pt x="219" y="46"/>
                  <a:pt x="219" y="84"/>
                  <a:pt x="227" y="160"/>
                </a:cubicBezTo>
                <a:cubicBezTo>
                  <a:pt x="235" y="236"/>
                  <a:pt x="227" y="394"/>
                  <a:pt x="227" y="477"/>
                </a:cubicBezTo>
                <a:cubicBezTo>
                  <a:pt x="227" y="560"/>
                  <a:pt x="182" y="629"/>
                  <a:pt x="227" y="659"/>
                </a:cubicBezTo>
                <a:cubicBezTo>
                  <a:pt x="272" y="689"/>
                  <a:pt x="446" y="659"/>
                  <a:pt x="499" y="659"/>
                </a:cubicBezTo>
                <a:cubicBezTo>
                  <a:pt x="552" y="659"/>
                  <a:pt x="548" y="659"/>
                  <a:pt x="544" y="659"/>
                </a:cubicBezTo>
              </a:path>
            </a:pathLst>
          </a:custGeom>
          <a:noFill/>
          <a:ln w="9525" cap="flat" cmpd="sng">
            <a:solidFill>
              <a:srgbClr val="FF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27" name="Rectangle 83"/>
          <p:cNvSpPr>
            <a:spLocks noChangeArrowheads="1"/>
          </p:cNvSpPr>
          <p:nvPr/>
        </p:nvSpPr>
        <p:spPr bwMode="auto">
          <a:xfrm>
            <a:off x="694848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-3</a:t>
            </a:r>
          </a:p>
        </p:txBody>
      </p:sp>
      <p:sp>
        <p:nvSpPr>
          <p:cNvPr id="262228" name="Rectangle 84"/>
          <p:cNvSpPr>
            <a:spLocks noChangeArrowheads="1"/>
          </p:cNvSpPr>
          <p:nvPr/>
        </p:nvSpPr>
        <p:spPr bwMode="auto">
          <a:xfrm>
            <a:off x="745172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62229" name="Rectangle 85"/>
          <p:cNvSpPr>
            <a:spLocks noChangeArrowheads="1"/>
          </p:cNvSpPr>
          <p:nvPr/>
        </p:nvSpPr>
        <p:spPr bwMode="auto">
          <a:xfrm>
            <a:off x="7956550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30" name="Line 86"/>
          <p:cNvSpPr>
            <a:spLocks noChangeShapeType="1"/>
          </p:cNvSpPr>
          <p:nvPr/>
        </p:nvSpPr>
        <p:spPr bwMode="auto">
          <a:xfrm>
            <a:off x="8172450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31" name="Rectangle 87"/>
          <p:cNvSpPr>
            <a:spLocks noChangeArrowheads="1"/>
          </p:cNvSpPr>
          <p:nvPr/>
        </p:nvSpPr>
        <p:spPr bwMode="auto">
          <a:xfrm>
            <a:off x="320357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2232" name="Rectangle 88"/>
          <p:cNvSpPr>
            <a:spLocks noChangeArrowheads="1"/>
          </p:cNvSpPr>
          <p:nvPr/>
        </p:nvSpPr>
        <p:spPr bwMode="auto">
          <a:xfrm>
            <a:off x="3706813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2233" name="Rectangle 89"/>
          <p:cNvSpPr>
            <a:spLocks noChangeArrowheads="1"/>
          </p:cNvSpPr>
          <p:nvPr/>
        </p:nvSpPr>
        <p:spPr bwMode="auto">
          <a:xfrm>
            <a:off x="421163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35" name="Text Box 91"/>
          <p:cNvSpPr txBox="1">
            <a:spLocks noChangeArrowheads="1"/>
          </p:cNvSpPr>
          <p:nvPr/>
        </p:nvSpPr>
        <p:spPr bwMode="auto">
          <a:xfrm>
            <a:off x="6443663" y="515778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2236" name="Line 92"/>
          <p:cNvSpPr>
            <a:spLocks noChangeShapeType="1"/>
          </p:cNvSpPr>
          <p:nvPr/>
        </p:nvSpPr>
        <p:spPr bwMode="auto">
          <a:xfrm>
            <a:off x="6804025" y="5589588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2237" name="Rectangle 93"/>
          <p:cNvSpPr>
            <a:spLocks noChangeArrowheads="1"/>
          </p:cNvSpPr>
          <p:nvPr/>
        </p:nvSpPr>
        <p:spPr bwMode="auto">
          <a:xfrm>
            <a:off x="104298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2238" name="Rectangle 94"/>
          <p:cNvSpPr>
            <a:spLocks noChangeArrowheads="1"/>
          </p:cNvSpPr>
          <p:nvPr/>
        </p:nvSpPr>
        <p:spPr bwMode="auto">
          <a:xfrm>
            <a:off x="154622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2239" name="Rectangle 95"/>
          <p:cNvSpPr>
            <a:spLocks noChangeArrowheads="1"/>
          </p:cNvSpPr>
          <p:nvPr/>
        </p:nvSpPr>
        <p:spPr bwMode="auto">
          <a:xfrm>
            <a:off x="2051050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40" name="Line 96"/>
          <p:cNvSpPr>
            <a:spLocks noChangeShapeType="1"/>
          </p:cNvSpPr>
          <p:nvPr/>
        </p:nvSpPr>
        <p:spPr bwMode="auto">
          <a:xfrm>
            <a:off x="2266950" y="60213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41" name="Text Box 97"/>
          <p:cNvSpPr txBox="1">
            <a:spLocks noChangeArrowheads="1"/>
          </p:cNvSpPr>
          <p:nvPr/>
        </p:nvSpPr>
        <p:spPr bwMode="auto">
          <a:xfrm>
            <a:off x="2698750" y="40052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2242" name="Line 98"/>
          <p:cNvSpPr>
            <a:spLocks noChangeShapeType="1"/>
          </p:cNvSpPr>
          <p:nvPr/>
        </p:nvSpPr>
        <p:spPr bwMode="auto">
          <a:xfrm>
            <a:off x="3059113" y="4437063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2243" name="Rectangle 99"/>
          <p:cNvSpPr>
            <a:spLocks noChangeArrowheads="1"/>
          </p:cNvSpPr>
          <p:nvPr/>
        </p:nvSpPr>
        <p:spPr bwMode="auto">
          <a:xfrm>
            <a:off x="507682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-10</a:t>
            </a:r>
          </a:p>
        </p:txBody>
      </p:sp>
      <p:sp>
        <p:nvSpPr>
          <p:cNvPr id="262244" name="Rectangle 100"/>
          <p:cNvSpPr>
            <a:spLocks noChangeArrowheads="1"/>
          </p:cNvSpPr>
          <p:nvPr/>
        </p:nvSpPr>
        <p:spPr bwMode="auto">
          <a:xfrm>
            <a:off x="5580063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2245" name="Rectangle 101"/>
          <p:cNvSpPr>
            <a:spLocks noChangeArrowheads="1"/>
          </p:cNvSpPr>
          <p:nvPr/>
        </p:nvSpPr>
        <p:spPr bwMode="auto">
          <a:xfrm>
            <a:off x="608488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46" name="Line 102"/>
          <p:cNvSpPr>
            <a:spLocks noChangeShapeType="1"/>
          </p:cNvSpPr>
          <p:nvPr/>
        </p:nvSpPr>
        <p:spPr bwMode="auto">
          <a:xfrm>
            <a:off x="6300788" y="60213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47" name="Rectangle 103"/>
          <p:cNvSpPr>
            <a:spLocks noChangeArrowheads="1"/>
          </p:cNvSpPr>
          <p:nvPr/>
        </p:nvSpPr>
        <p:spPr bwMode="auto">
          <a:xfrm>
            <a:off x="1044575" y="465296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2248" name="Rectangle 104"/>
          <p:cNvSpPr>
            <a:spLocks noChangeArrowheads="1"/>
          </p:cNvSpPr>
          <p:nvPr/>
        </p:nvSpPr>
        <p:spPr bwMode="auto">
          <a:xfrm>
            <a:off x="1547813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2249" name="Rectangle 105"/>
          <p:cNvSpPr>
            <a:spLocks noChangeArrowheads="1"/>
          </p:cNvSpPr>
          <p:nvPr/>
        </p:nvSpPr>
        <p:spPr bwMode="auto">
          <a:xfrm>
            <a:off x="2052638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50" name="Text Box 106"/>
          <p:cNvSpPr txBox="1">
            <a:spLocks noChangeArrowheads="1"/>
          </p:cNvSpPr>
          <p:nvPr/>
        </p:nvSpPr>
        <p:spPr bwMode="auto">
          <a:xfrm>
            <a:off x="4572000" y="4005263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2251" name="Line 107"/>
          <p:cNvSpPr>
            <a:spLocks noChangeShapeType="1"/>
          </p:cNvSpPr>
          <p:nvPr/>
        </p:nvSpPr>
        <p:spPr bwMode="auto">
          <a:xfrm>
            <a:off x="4932363" y="4437063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2252" name="Rectangle 108"/>
          <p:cNvSpPr>
            <a:spLocks noChangeArrowheads="1"/>
          </p:cNvSpPr>
          <p:nvPr/>
        </p:nvSpPr>
        <p:spPr bwMode="auto">
          <a:xfrm>
            <a:off x="3205163" y="4652963"/>
            <a:ext cx="503237" cy="431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FFFF00"/>
                </a:solidFill>
              </a:rPr>
              <a:t>-2</a:t>
            </a:r>
          </a:p>
        </p:txBody>
      </p:sp>
      <p:sp>
        <p:nvSpPr>
          <p:cNvPr id="262253" name="Rectangle 109"/>
          <p:cNvSpPr>
            <a:spLocks noChangeArrowheads="1"/>
          </p:cNvSpPr>
          <p:nvPr/>
        </p:nvSpPr>
        <p:spPr bwMode="auto">
          <a:xfrm>
            <a:off x="3708400" y="4652963"/>
            <a:ext cx="503238" cy="431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2254" name="Rectangle 110"/>
          <p:cNvSpPr>
            <a:spLocks noChangeArrowheads="1"/>
          </p:cNvSpPr>
          <p:nvPr/>
        </p:nvSpPr>
        <p:spPr bwMode="auto">
          <a:xfrm>
            <a:off x="4213225" y="4652963"/>
            <a:ext cx="503238" cy="431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55" name="Line 111"/>
          <p:cNvSpPr>
            <a:spLocks noChangeShapeType="1"/>
          </p:cNvSpPr>
          <p:nvPr/>
        </p:nvSpPr>
        <p:spPr bwMode="auto">
          <a:xfrm>
            <a:off x="4429125" y="48688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56" name="Freeform 112"/>
          <p:cNvSpPr>
            <a:spLocks/>
          </p:cNvSpPr>
          <p:nvPr/>
        </p:nvSpPr>
        <p:spPr bwMode="auto">
          <a:xfrm>
            <a:off x="2339975" y="4832350"/>
            <a:ext cx="876300" cy="1093788"/>
          </a:xfrm>
          <a:custGeom>
            <a:avLst/>
            <a:gdLst>
              <a:gd name="T0" fmla="*/ 0 w 552"/>
              <a:gd name="T1" fmla="*/ 23 h 689"/>
              <a:gd name="T2" fmla="*/ 181 w 552"/>
              <a:gd name="T3" fmla="*/ 23 h 689"/>
              <a:gd name="T4" fmla="*/ 227 w 552"/>
              <a:gd name="T5" fmla="*/ 160 h 689"/>
              <a:gd name="T6" fmla="*/ 227 w 552"/>
              <a:gd name="T7" fmla="*/ 477 h 689"/>
              <a:gd name="T8" fmla="*/ 227 w 552"/>
              <a:gd name="T9" fmla="*/ 659 h 689"/>
              <a:gd name="T10" fmla="*/ 499 w 552"/>
              <a:gd name="T11" fmla="*/ 659 h 689"/>
              <a:gd name="T12" fmla="*/ 544 w 552"/>
              <a:gd name="T13" fmla="*/ 65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689">
                <a:moveTo>
                  <a:pt x="0" y="23"/>
                </a:moveTo>
                <a:cubicBezTo>
                  <a:pt x="71" y="11"/>
                  <a:pt x="143" y="0"/>
                  <a:pt x="181" y="23"/>
                </a:cubicBezTo>
                <a:cubicBezTo>
                  <a:pt x="219" y="46"/>
                  <a:pt x="219" y="84"/>
                  <a:pt x="227" y="160"/>
                </a:cubicBezTo>
                <a:cubicBezTo>
                  <a:pt x="235" y="236"/>
                  <a:pt x="227" y="394"/>
                  <a:pt x="227" y="477"/>
                </a:cubicBezTo>
                <a:cubicBezTo>
                  <a:pt x="227" y="560"/>
                  <a:pt x="182" y="629"/>
                  <a:pt x="227" y="659"/>
                </a:cubicBezTo>
                <a:cubicBezTo>
                  <a:pt x="272" y="689"/>
                  <a:pt x="446" y="659"/>
                  <a:pt x="499" y="659"/>
                </a:cubicBezTo>
                <a:cubicBezTo>
                  <a:pt x="552" y="659"/>
                  <a:pt x="548" y="659"/>
                  <a:pt x="544" y="659"/>
                </a:cubicBezTo>
              </a:path>
            </a:pathLst>
          </a:custGeom>
          <a:noFill/>
          <a:ln w="9525" cap="flat" cmpd="sng">
            <a:solidFill>
              <a:srgbClr val="FF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57" name="Rectangle 113"/>
          <p:cNvSpPr>
            <a:spLocks noChangeArrowheads="1"/>
          </p:cNvSpPr>
          <p:nvPr/>
        </p:nvSpPr>
        <p:spPr bwMode="auto">
          <a:xfrm>
            <a:off x="694848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-3</a:t>
            </a:r>
          </a:p>
        </p:txBody>
      </p:sp>
      <p:sp>
        <p:nvSpPr>
          <p:cNvPr id="262258" name="Rectangle 114"/>
          <p:cNvSpPr>
            <a:spLocks noChangeArrowheads="1"/>
          </p:cNvSpPr>
          <p:nvPr/>
        </p:nvSpPr>
        <p:spPr bwMode="auto">
          <a:xfrm>
            <a:off x="745172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62259" name="Rectangle 115"/>
          <p:cNvSpPr>
            <a:spLocks noChangeArrowheads="1"/>
          </p:cNvSpPr>
          <p:nvPr/>
        </p:nvSpPr>
        <p:spPr bwMode="auto">
          <a:xfrm>
            <a:off x="7956550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60" name="Line 116"/>
          <p:cNvSpPr>
            <a:spLocks noChangeShapeType="1"/>
          </p:cNvSpPr>
          <p:nvPr/>
        </p:nvSpPr>
        <p:spPr bwMode="auto">
          <a:xfrm>
            <a:off x="8172450" y="60213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61" name="Rectangle 117"/>
          <p:cNvSpPr>
            <a:spLocks noChangeArrowheads="1"/>
          </p:cNvSpPr>
          <p:nvPr/>
        </p:nvSpPr>
        <p:spPr bwMode="auto">
          <a:xfrm>
            <a:off x="5076825" y="465296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262262" name="Rectangle 118"/>
          <p:cNvSpPr>
            <a:spLocks noChangeArrowheads="1"/>
          </p:cNvSpPr>
          <p:nvPr/>
        </p:nvSpPr>
        <p:spPr bwMode="auto">
          <a:xfrm>
            <a:off x="5580063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62263" name="Rectangle 119"/>
          <p:cNvSpPr>
            <a:spLocks noChangeArrowheads="1"/>
          </p:cNvSpPr>
          <p:nvPr/>
        </p:nvSpPr>
        <p:spPr bwMode="auto">
          <a:xfrm>
            <a:off x="6084888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64" name="Line 120"/>
          <p:cNvSpPr>
            <a:spLocks noChangeShapeType="1"/>
          </p:cNvSpPr>
          <p:nvPr/>
        </p:nvSpPr>
        <p:spPr bwMode="auto">
          <a:xfrm>
            <a:off x="6300788" y="48688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65" name="Freeform 121"/>
          <p:cNvSpPr>
            <a:spLocks/>
          </p:cNvSpPr>
          <p:nvPr/>
        </p:nvSpPr>
        <p:spPr bwMode="auto">
          <a:xfrm>
            <a:off x="2663825" y="4868863"/>
            <a:ext cx="2506663" cy="1223962"/>
          </a:xfrm>
          <a:custGeom>
            <a:avLst/>
            <a:gdLst>
              <a:gd name="T0" fmla="*/ 1157 w 1579"/>
              <a:gd name="T1" fmla="*/ 726 h 771"/>
              <a:gd name="T2" fmla="*/ 1383 w 1579"/>
              <a:gd name="T3" fmla="*/ 726 h 771"/>
              <a:gd name="T4" fmla="*/ 1383 w 1579"/>
              <a:gd name="T5" fmla="*/ 454 h 771"/>
              <a:gd name="T6" fmla="*/ 204 w 1579"/>
              <a:gd name="T7" fmla="*/ 408 h 771"/>
              <a:gd name="T8" fmla="*/ 159 w 1579"/>
              <a:gd name="T9" fmla="*/ 136 h 771"/>
              <a:gd name="T10" fmla="*/ 340 w 1579"/>
              <a:gd name="T11" fmla="*/ 0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9" h="771">
                <a:moveTo>
                  <a:pt x="1157" y="726"/>
                </a:moveTo>
                <a:cubicBezTo>
                  <a:pt x="1251" y="748"/>
                  <a:pt x="1345" y="771"/>
                  <a:pt x="1383" y="726"/>
                </a:cubicBezTo>
                <a:cubicBezTo>
                  <a:pt x="1421" y="681"/>
                  <a:pt x="1579" y="507"/>
                  <a:pt x="1383" y="454"/>
                </a:cubicBezTo>
                <a:cubicBezTo>
                  <a:pt x="1187" y="401"/>
                  <a:pt x="408" y="461"/>
                  <a:pt x="204" y="408"/>
                </a:cubicBezTo>
                <a:cubicBezTo>
                  <a:pt x="0" y="355"/>
                  <a:pt x="136" y="204"/>
                  <a:pt x="159" y="136"/>
                </a:cubicBezTo>
                <a:cubicBezTo>
                  <a:pt x="182" y="68"/>
                  <a:pt x="310" y="23"/>
                  <a:pt x="340" y="0"/>
                </a:cubicBezTo>
              </a:path>
            </a:pathLst>
          </a:custGeom>
          <a:noFill/>
          <a:ln w="9525" cap="flat" cmpd="sng">
            <a:solidFill>
              <a:srgbClr val="FF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66" name="Rectangle 122"/>
          <p:cNvSpPr>
            <a:spLocks noChangeArrowheads="1"/>
          </p:cNvSpPr>
          <p:nvPr/>
        </p:nvSpPr>
        <p:spPr bwMode="auto">
          <a:xfrm>
            <a:off x="5003800" y="5661025"/>
            <a:ext cx="1655763" cy="792163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67" name="Line 123"/>
          <p:cNvSpPr>
            <a:spLocks noChangeShapeType="1"/>
          </p:cNvSpPr>
          <p:nvPr/>
        </p:nvSpPr>
        <p:spPr bwMode="auto">
          <a:xfrm>
            <a:off x="5003800" y="5734050"/>
            <a:ext cx="1655763" cy="64770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68" name="Line 124"/>
          <p:cNvSpPr>
            <a:spLocks noChangeShapeType="1"/>
          </p:cNvSpPr>
          <p:nvPr/>
        </p:nvSpPr>
        <p:spPr bwMode="auto">
          <a:xfrm flipH="1">
            <a:off x="5003800" y="5734050"/>
            <a:ext cx="1655763" cy="64770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70" name="Rectangle 126"/>
          <p:cNvSpPr>
            <a:spLocks noChangeArrowheads="1"/>
          </p:cNvSpPr>
          <p:nvPr/>
        </p:nvSpPr>
        <p:spPr bwMode="auto">
          <a:xfrm>
            <a:off x="5075238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262271" name="Rectangle 127"/>
          <p:cNvSpPr>
            <a:spLocks noChangeArrowheads="1"/>
          </p:cNvSpPr>
          <p:nvPr/>
        </p:nvSpPr>
        <p:spPr bwMode="auto">
          <a:xfrm>
            <a:off x="5578475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62272" name="Rectangle 128"/>
          <p:cNvSpPr>
            <a:spLocks noChangeArrowheads="1"/>
          </p:cNvSpPr>
          <p:nvPr/>
        </p:nvSpPr>
        <p:spPr bwMode="auto">
          <a:xfrm>
            <a:off x="6083300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273" name="Line 129"/>
          <p:cNvSpPr>
            <a:spLocks noChangeShapeType="1"/>
          </p:cNvSpPr>
          <p:nvPr/>
        </p:nvSpPr>
        <p:spPr bwMode="auto">
          <a:xfrm>
            <a:off x="6299200" y="17002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2274" name="Text Box 130"/>
          <p:cNvSpPr txBox="1">
            <a:spLocks noChangeArrowheads="1"/>
          </p:cNvSpPr>
          <p:nvPr/>
        </p:nvSpPr>
        <p:spPr bwMode="auto">
          <a:xfrm>
            <a:off x="323850" y="427038"/>
            <a:ext cx="1800225" cy="3889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2947" tIns="56473" rIns="112947" bIns="56473"/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 u="sng">
                <a:solidFill>
                  <a:srgbClr val="FFFF00"/>
                </a:solidFill>
                <a:latin typeface="Arial" charset="0"/>
              </a:rPr>
              <a:t>Key steps</a:t>
            </a:r>
            <a:r>
              <a:rPr lang="zh-CN" altLang="en-US" sz="1800" b="1" u="sng">
                <a:solidFill>
                  <a:srgbClr val="FFFF00"/>
                </a:solidFill>
                <a:latin typeface="Arial" charset="0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61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5D2107B-D2BD-48B1-A853-8DB3136C934C}" type="slidenum">
              <a:rPr lang="en-US" altLang="zh-CN"/>
              <a:pPr/>
              <a:t>101</a:t>
            </a:fld>
            <a:endParaRPr lang="en-US" altLang="zh-CN"/>
          </a:p>
        </p:txBody>
      </p:sp>
      <p:sp>
        <p:nvSpPr>
          <p:cNvPr id="7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3419475" y="185738"/>
            <a:ext cx="5410609" cy="122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u="sng" dirty="0">
                <a:solidFill>
                  <a:srgbClr val="FFFF00"/>
                </a:solidFill>
                <a:ea typeface="仿宋_GB2312" pitchFamily="49" charset="-122"/>
              </a:rPr>
              <a:t>Case </a:t>
            </a:r>
            <a:r>
              <a:rPr lang="en-US" altLang="zh-CN" sz="2800" b="1" u="sng" dirty="0" err="1">
                <a:solidFill>
                  <a:srgbClr val="FFFF00"/>
                </a:solidFill>
                <a:ea typeface="仿宋_GB2312" pitchFamily="49" charset="-122"/>
              </a:rPr>
              <a:t>3b</a:t>
            </a:r>
            <a:r>
              <a:rPr lang="zh-CN" altLang="en-US" sz="2800" b="1" dirty="0">
                <a:solidFill>
                  <a:srgbClr val="FFFF00"/>
                </a:solidFill>
                <a:ea typeface="仿宋_GB2312" pitchFamily="49" charset="-122"/>
              </a:rPr>
              <a:t>：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pa-&gt;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expn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ea typeface="仿宋_GB2312" pitchFamily="49" charset="-122"/>
              </a:rPr>
              <a:t>==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pb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-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&gt;</a:t>
            </a:r>
            <a:r>
              <a:rPr lang="en-US" altLang="zh-CN" sz="2800" b="1" dirty="0" err="1">
                <a:solidFill>
                  <a:srgbClr val="FFFF00"/>
                </a:solidFill>
                <a:ea typeface="仿宋_GB2312" pitchFamily="49" charset="-122"/>
              </a:rPr>
              <a:t>expn</a:t>
            </a:r>
            <a:endParaRPr lang="en-US" altLang="zh-CN" sz="2800" b="1" dirty="0">
              <a:solidFill>
                <a:srgbClr val="FFFF00"/>
              </a:solidFill>
              <a:ea typeface="仿宋_GB2312" pitchFamily="49" charset="-122"/>
            </a:endParaRPr>
          </a:p>
          <a:p>
            <a:pPr eaLnBrk="1" hangingPunct="1"/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	pa-&gt;</a:t>
            </a:r>
            <a:r>
              <a:rPr lang="en-US" altLang="zh-CN" sz="2800" b="1" dirty="0" err="1">
                <a:solidFill>
                  <a:srgbClr val="FFFF00"/>
                </a:solidFill>
                <a:ea typeface="仿宋_GB2312" pitchFamily="49" charset="-122"/>
              </a:rPr>
              <a:t>coef+pb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-&gt;</a:t>
            </a:r>
            <a:r>
              <a:rPr lang="en-US" altLang="zh-CN" sz="2800" b="1" dirty="0" err="1">
                <a:solidFill>
                  <a:srgbClr val="FFFF00"/>
                </a:solidFill>
                <a:ea typeface="仿宋_GB2312" pitchFamily="49" charset="-122"/>
              </a:rPr>
              <a:t>coef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ea typeface="仿宋_GB2312" pitchFamily="49" charset="-122"/>
              </a:rPr>
              <a:t>==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0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  <p:sp>
        <p:nvSpPr>
          <p:cNvPr id="263172" name="AutoShape 4"/>
          <p:cNvSpPr>
            <a:spLocks noChangeArrowheads="1"/>
          </p:cNvSpPr>
          <p:nvPr/>
        </p:nvSpPr>
        <p:spPr bwMode="auto">
          <a:xfrm>
            <a:off x="4067175" y="3500438"/>
            <a:ext cx="720725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320357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3706813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421163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>
            <a:off x="4427538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4552950" y="198913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3178" name="Line 10"/>
          <p:cNvSpPr>
            <a:spLocks noChangeShapeType="1"/>
          </p:cNvSpPr>
          <p:nvPr/>
        </p:nvSpPr>
        <p:spPr bwMode="auto">
          <a:xfrm>
            <a:off x="4913313" y="2420938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179" name="Rectangle 11"/>
          <p:cNvSpPr>
            <a:spLocks noChangeArrowheads="1"/>
          </p:cNvSpPr>
          <p:nvPr/>
        </p:nvSpPr>
        <p:spPr bwMode="auto">
          <a:xfrm>
            <a:off x="104298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154622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3181" name="Rectangle 13"/>
          <p:cNvSpPr>
            <a:spLocks noChangeArrowheads="1"/>
          </p:cNvSpPr>
          <p:nvPr/>
        </p:nvSpPr>
        <p:spPr bwMode="auto">
          <a:xfrm>
            <a:off x="2051050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182" name="Line 14"/>
          <p:cNvSpPr>
            <a:spLocks noChangeShapeType="1"/>
          </p:cNvSpPr>
          <p:nvPr/>
        </p:nvSpPr>
        <p:spPr bwMode="auto">
          <a:xfrm>
            <a:off x="2266950" y="28527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83" name="Text Box 15"/>
          <p:cNvSpPr txBox="1">
            <a:spLocks noChangeArrowheads="1"/>
          </p:cNvSpPr>
          <p:nvPr/>
        </p:nvSpPr>
        <p:spPr bwMode="auto">
          <a:xfrm>
            <a:off x="2627313" y="19891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3184" name="Line 16"/>
          <p:cNvSpPr>
            <a:spLocks noChangeShapeType="1"/>
          </p:cNvSpPr>
          <p:nvPr/>
        </p:nvSpPr>
        <p:spPr bwMode="auto">
          <a:xfrm>
            <a:off x="2987675" y="2420938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185" name="Rectangle 17"/>
          <p:cNvSpPr>
            <a:spLocks noChangeArrowheads="1"/>
          </p:cNvSpPr>
          <p:nvPr/>
        </p:nvSpPr>
        <p:spPr bwMode="auto">
          <a:xfrm>
            <a:off x="507682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-10</a:t>
            </a:r>
          </a:p>
        </p:txBody>
      </p:sp>
      <p:sp>
        <p:nvSpPr>
          <p:cNvPr id="263186" name="Rectangle 18"/>
          <p:cNvSpPr>
            <a:spLocks noChangeArrowheads="1"/>
          </p:cNvSpPr>
          <p:nvPr/>
        </p:nvSpPr>
        <p:spPr bwMode="auto">
          <a:xfrm>
            <a:off x="5580063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3187" name="Rectangle 19"/>
          <p:cNvSpPr>
            <a:spLocks noChangeArrowheads="1"/>
          </p:cNvSpPr>
          <p:nvPr/>
        </p:nvSpPr>
        <p:spPr bwMode="auto">
          <a:xfrm>
            <a:off x="608488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188" name="Line 20"/>
          <p:cNvSpPr>
            <a:spLocks noChangeShapeType="1"/>
          </p:cNvSpPr>
          <p:nvPr/>
        </p:nvSpPr>
        <p:spPr bwMode="auto">
          <a:xfrm>
            <a:off x="6300788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89" name="Rectangle 21"/>
          <p:cNvSpPr>
            <a:spLocks noChangeArrowheads="1"/>
          </p:cNvSpPr>
          <p:nvPr/>
        </p:nvSpPr>
        <p:spPr bwMode="auto">
          <a:xfrm>
            <a:off x="1044575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3190" name="Rectangle 22"/>
          <p:cNvSpPr>
            <a:spLocks noChangeArrowheads="1"/>
          </p:cNvSpPr>
          <p:nvPr/>
        </p:nvSpPr>
        <p:spPr bwMode="auto">
          <a:xfrm>
            <a:off x="1547813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3191" name="Rectangle 23"/>
          <p:cNvSpPr>
            <a:spLocks noChangeArrowheads="1"/>
          </p:cNvSpPr>
          <p:nvPr/>
        </p:nvSpPr>
        <p:spPr bwMode="auto">
          <a:xfrm>
            <a:off x="2052638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192" name="Text Box 24"/>
          <p:cNvSpPr txBox="1">
            <a:spLocks noChangeArrowheads="1"/>
          </p:cNvSpPr>
          <p:nvPr/>
        </p:nvSpPr>
        <p:spPr bwMode="auto">
          <a:xfrm>
            <a:off x="2700338" y="836613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3060700" y="1268413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194" name="Rectangle 26"/>
          <p:cNvSpPr>
            <a:spLocks noChangeArrowheads="1"/>
          </p:cNvSpPr>
          <p:nvPr/>
        </p:nvSpPr>
        <p:spPr bwMode="auto">
          <a:xfrm>
            <a:off x="3205163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263195" name="Rectangle 27"/>
          <p:cNvSpPr>
            <a:spLocks noChangeArrowheads="1"/>
          </p:cNvSpPr>
          <p:nvPr/>
        </p:nvSpPr>
        <p:spPr bwMode="auto">
          <a:xfrm>
            <a:off x="3708400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3196" name="Rectangle 28"/>
          <p:cNvSpPr>
            <a:spLocks noChangeArrowheads="1"/>
          </p:cNvSpPr>
          <p:nvPr/>
        </p:nvSpPr>
        <p:spPr bwMode="auto">
          <a:xfrm>
            <a:off x="4213225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197" name="Line 29"/>
          <p:cNvSpPr>
            <a:spLocks noChangeShapeType="1"/>
          </p:cNvSpPr>
          <p:nvPr/>
        </p:nvSpPr>
        <p:spPr bwMode="auto">
          <a:xfrm>
            <a:off x="4429125" y="17002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98" name="Freeform 30"/>
          <p:cNvSpPr>
            <a:spLocks/>
          </p:cNvSpPr>
          <p:nvPr/>
        </p:nvSpPr>
        <p:spPr bwMode="auto">
          <a:xfrm>
            <a:off x="2339975" y="1663700"/>
            <a:ext cx="876300" cy="1093788"/>
          </a:xfrm>
          <a:custGeom>
            <a:avLst/>
            <a:gdLst>
              <a:gd name="T0" fmla="*/ 0 w 552"/>
              <a:gd name="T1" fmla="*/ 23 h 689"/>
              <a:gd name="T2" fmla="*/ 181 w 552"/>
              <a:gd name="T3" fmla="*/ 23 h 689"/>
              <a:gd name="T4" fmla="*/ 227 w 552"/>
              <a:gd name="T5" fmla="*/ 160 h 689"/>
              <a:gd name="T6" fmla="*/ 227 w 552"/>
              <a:gd name="T7" fmla="*/ 477 h 689"/>
              <a:gd name="T8" fmla="*/ 227 w 552"/>
              <a:gd name="T9" fmla="*/ 659 h 689"/>
              <a:gd name="T10" fmla="*/ 499 w 552"/>
              <a:gd name="T11" fmla="*/ 659 h 689"/>
              <a:gd name="T12" fmla="*/ 544 w 552"/>
              <a:gd name="T13" fmla="*/ 65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689">
                <a:moveTo>
                  <a:pt x="0" y="23"/>
                </a:moveTo>
                <a:cubicBezTo>
                  <a:pt x="71" y="11"/>
                  <a:pt x="143" y="0"/>
                  <a:pt x="181" y="23"/>
                </a:cubicBezTo>
                <a:cubicBezTo>
                  <a:pt x="219" y="46"/>
                  <a:pt x="219" y="84"/>
                  <a:pt x="227" y="160"/>
                </a:cubicBezTo>
                <a:cubicBezTo>
                  <a:pt x="235" y="236"/>
                  <a:pt x="227" y="394"/>
                  <a:pt x="227" y="477"/>
                </a:cubicBezTo>
                <a:cubicBezTo>
                  <a:pt x="227" y="560"/>
                  <a:pt x="182" y="629"/>
                  <a:pt x="227" y="659"/>
                </a:cubicBezTo>
                <a:cubicBezTo>
                  <a:pt x="272" y="689"/>
                  <a:pt x="446" y="659"/>
                  <a:pt x="499" y="659"/>
                </a:cubicBezTo>
                <a:cubicBezTo>
                  <a:pt x="552" y="659"/>
                  <a:pt x="548" y="659"/>
                  <a:pt x="544" y="659"/>
                </a:cubicBezTo>
              </a:path>
            </a:pathLst>
          </a:custGeom>
          <a:noFill/>
          <a:ln w="9525" cap="flat" cmpd="sng">
            <a:solidFill>
              <a:srgbClr val="FF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99" name="Rectangle 31"/>
          <p:cNvSpPr>
            <a:spLocks noChangeArrowheads="1"/>
          </p:cNvSpPr>
          <p:nvPr/>
        </p:nvSpPr>
        <p:spPr bwMode="auto">
          <a:xfrm>
            <a:off x="6948488" y="263683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-3</a:t>
            </a:r>
          </a:p>
        </p:txBody>
      </p:sp>
      <p:sp>
        <p:nvSpPr>
          <p:cNvPr id="263200" name="Rectangle 32"/>
          <p:cNvSpPr>
            <a:spLocks noChangeArrowheads="1"/>
          </p:cNvSpPr>
          <p:nvPr/>
        </p:nvSpPr>
        <p:spPr bwMode="auto">
          <a:xfrm>
            <a:off x="7451725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63201" name="Rectangle 33"/>
          <p:cNvSpPr>
            <a:spLocks noChangeArrowheads="1"/>
          </p:cNvSpPr>
          <p:nvPr/>
        </p:nvSpPr>
        <p:spPr bwMode="auto">
          <a:xfrm>
            <a:off x="7956550" y="263683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02" name="Line 34"/>
          <p:cNvSpPr>
            <a:spLocks noChangeShapeType="1"/>
          </p:cNvSpPr>
          <p:nvPr/>
        </p:nvSpPr>
        <p:spPr bwMode="auto">
          <a:xfrm>
            <a:off x="8172450" y="28527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03" name="Rectangle 35"/>
          <p:cNvSpPr>
            <a:spLocks noChangeArrowheads="1"/>
          </p:cNvSpPr>
          <p:nvPr/>
        </p:nvSpPr>
        <p:spPr bwMode="auto">
          <a:xfrm>
            <a:off x="320357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3204" name="Rectangle 36"/>
          <p:cNvSpPr>
            <a:spLocks noChangeArrowheads="1"/>
          </p:cNvSpPr>
          <p:nvPr/>
        </p:nvSpPr>
        <p:spPr bwMode="auto">
          <a:xfrm>
            <a:off x="3706813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3205" name="Rectangle 37"/>
          <p:cNvSpPr>
            <a:spLocks noChangeArrowheads="1"/>
          </p:cNvSpPr>
          <p:nvPr/>
        </p:nvSpPr>
        <p:spPr bwMode="auto">
          <a:xfrm>
            <a:off x="421163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06" name="Text Box 38"/>
          <p:cNvSpPr txBox="1">
            <a:spLocks noChangeArrowheads="1"/>
          </p:cNvSpPr>
          <p:nvPr/>
        </p:nvSpPr>
        <p:spPr bwMode="auto">
          <a:xfrm>
            <a:off x="6443663" y="515778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3207" name="Line 39"/>
          <p:cNvSpPr>
            <a:spLocks noChangeShapeType="1"/>
          </p:cNvSpPr>
          <p:nvPr/>
        </p:nvSpPr>
        <p:spPr bwMode="auto">
          <a:xfrm>
            <a:off x="6804025" y="5589588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08" name="Rectangle 40"/>
          <p:cNvSpPr>
            <a:spLocks noChangeArrowheads="1"/>
          </p:cNvSpPr>
          <p:nvPr/>
        </p:nvSpPr>
        <p:spPr bwMode="auto">
          <a:xfrm>
            <a:off x="104298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3209" name="Rectangle 41"/>
          <p:cNvSpPr>
            <a:spLocks noChangeArrowheads="1"/>
          </p:cNvSpPr>
          <p:nvPr/>
        </p:nvSpPr>
        <p:spPr bwMode="auto">
          <a:xfrm>
            <a:off x="154622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3210" name="Rectangle 42"/>
          <p:cNvSpPr>
            <a:spLocks noChangeArrowheads="1"/>
          </p:cNvSpPr>
          <p:nvPr/>
        </p:nvSpPr>
        <p:spPr bwMode="auto">
          <a:xfrm>
            <a:off x="2051050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11" name="Line 43"/>
          <p:cNvSpPr>
            <a:spLocks noChangeShapeType="1"/>
          </p:cNvSpPr>
          <p:nvPr/>
        </p:nvSpPr>
        <p:spPr bwMode="auto">
          <a:xfrm>
            <a:off x="2266950" y="60213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12" name="Text Box 44"/>
          <p:cNvSpPr txBox="1">
            <a:spLocks noChangeArrowheads="1"/>
          </p:cNvSpPr>
          <p:nvPr/>
        </p:nvSpPr>
        <p:spPr bwMode="auto">
          <a:xfrm>
            <a:off x="2698750" y="51577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3213" name="Line 45"/>
          <p:cNvSpPr>
            <a:spLocks noChangeShapeType="1"/>
          </p:cNvSpPr>
          <p:nvPr/>
        </p:nvSpPr>
        <p:spPr bwMode="auto">
          <a:xfrm>
            <a:off x="3059113" y="5589588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14" name="Rectangle 46"/>
          <p:cNvSpPr>
            <a:spLocks noChangeArrowheads="1"/>
          </p:cNvSpPr>
          <p:nvPr/>
        </p:nvSpPr>
        <p:spPr bwMode="auto">
          <a:xfrm>
            <a:off x="507682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-10</a:t>
            </a:r>
          </a:p>
        </p:txBody>
      </p:sp>
      <p:sp>
        <p:nvSpPr>
          <p:cNvPr id="263215" name="Rectangle 47"/>
          <p:cNvSpPr>
            <a:spLocks noChangeArrowheads="1"/>
          </p:cNvSpPr>
          <p:nvPr/>
        </p:nvSpPr>
        <p:spPr bwMode="auto">
          <a:xfrm>
            <a:off x="5580063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3216" name="Rectangle 48"/>
          <p:cNvSpPr>
            <a:spLocks noChangeArrowheads="1"/>
          </p:cNvSpPr>
          <p:nvPr/>
        </p:nvSpPr>
        <p:spPr bwMode="auto">
          <a:xfrm>
            <a:off x="608488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17" name="Line 49"/>
          <p:cNvSpPr>
            <a:spLocks noChangeShapeType="1"/>
          </p:cNvSpPr>
          <p:nvPr/>
        </p:nvSpPr>
        <p:spPr bwMode="auto">
          <a:xfrm>
            <a:off x="6300788" y="60213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18" name="Rectangle 50"/>
          <p:cNvSpPr>
            <a:spLocks noChangeArrowheads="1"/>
          </p:cNvSpPr>
          <p:nvPr/>
        </p:nvSpPr>
        <p:spPr bwMode="auto">
          <a:xfrm>
            <a:off x="1044575" y="465296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3219" name="Rectangle 51"/>
          <p:cNvSpPr>
            <a:spLocks noChangeArrowheads="1"/>
          </p:cNvSpPr>
          <p:nvPr/>
        </p:nvSpPr>
        <p:spPr bwMode="auto">
          <a:xfrm>
            <a:off x="1547813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3220" name="Rectangle 52"/>
          <p:cNvSpPr>
            <a:spLocks noChangeArrowheads="1"/>
          </p:cNvSpPr>
          <p:nvPr/>
        </p:nvSpPr>
        <p:spPr bwMode="auto">
          <a:xfrm>
            <a:off x="2052638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21" name="Text Box 53"/>
          <p:cNvSpPr txBox="1">
            <a:spLocks noChangeArrowheads="1"/>
          </p:cNvSpPr>
          <p:nvPr/>
        </p:nvSpPr>
        <p:spPr bwMode="auto">
          <a:xfrm>
            <a:off x="4572000" y="4005263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3222" name="Line 54"/>
          <p:cNvSpPr>
            <a:spLocks noChangeShapeType="1"/>
          </p:cNvSpPr>
          <p:nvPr/>
        </p:nvSpPr>
        <p:spPr bwMode="auto">
          <a:xfrm>
            <a:off x="4932363" y="4437063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3223" name="Rectangle 55"/>
          <p:cNvSpPr>
            <a:spLocks noChangeArrowheads="1"/>
          </p:cNvSpPr>
          <p:nvPr/>
        </p:nvSpPr>
        <p:spPr bwMode="auto">
          <a:xfrm>
            <a:off x="3205163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263224" name="Rectangle 56"/>
          <p:cNvSpPr>
            <a:spLocks noChangeArrowheads="1"/>
          </p:cNvSpPr>
          <p:nvPr/>
        </p:nvSpPr>
        <p:spPr bwMode="auto">
          <a:xfrm>
            <a:off x="3708400" y="465296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3225" name="Rectangle 57"/>
          <p:cNvSpPr>
            <a:spLocks noChangeArrowheads="1"/>
          </p:cNvSpPr>
          <p:nvPr/>
        </p:nvSpPr>
        <p:spPr bwMode="auto">
          <a:xfrm>
            <a:off x="4213225" y="465296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26" name="Line 58"/>
          <p:cNvSpPr>
            <a:spLocks noChangeShapeType="1"/>
          </p:cNvSpPr>
          <p:nvPr/>
        </p:nvSpPr>
        <p:spPr bwMode="auto">
          <a:xfrm>
            <a:off x="4429125" y="48688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27" name="Freeform 59"/>
          <p:cNvSpPr>
            <a:spLocks/>
          </p:cNvSpPr>
          <p:nvPr/>
        </p:nvSpPr>
        <p:spPr bwMode="auto">
          <a:xfrm>
            <a:off x="2339975" y="4832350"/>
            <a:ext cx="876300" cy="1093788"/>
          </a:xfrm>
          <a:custGeom>
            <a:avLst/>
            <a:gdLst>
              <a:gd name="T0" fmla="*/ 0 w 552"/>
              <a:gd name="T1" fmla="*/ 23 h 689"/>
              <a:gd name="T2" fmla="*/ 181 w 552"/>
              <a:gd name="T3" fmla="*/ 23 h 689"/>
              <a:gd name="T4" fmla="*/ 227 w 552"/>
              <a:gd name="T5" fmla="*/ 160 h 689"/>
              <a:gd name="T6" fmla="*/ 227 w 552"/>
              <a:gd name="T7" fmla="*/ 477 h 689"/>
              <a:gd name="T8" fmla="*/ 227 w 552"/>
              <a:gd name="T9" fmla="*/ 659 h 689"/>
              <a:gd name="T10" fmla="*/ 499 w 552"/>
              <a:gd name="T11" fmla="*/ 659 h 689"/>
              <a:gd name="T12" fmla="*/ 544 w 552"/>
              <a:gd name="T13" fmla="*/ 65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689">
                <a:moveTo>
                  <a:pt x="0" y="23"/>
                </a:moveTo>
                <a:cubicBezTo>
                  <a:pt x="71" y="11"/>
                  <a:pt x="143" y="0"/>
                  <a:pt x="181" y="23"/>
                </a:cubicBezTo>
                <a:cubicBezTo>
                  <a:pt x="219" y="46"/>
                  <a:pt x="219" y="84"/>
                  <a:pt x="227" y="160"/>
                </a:cubicBezTo>
                <a:cubicBezTo>
                  <a:pt x="235" y="236"/>
                  <a:pt x="227" y="394"/>
                  <a:pt x="227" y="477"/>
                </a:cubicBezTo>
                <a:cubicBezTo>
                  <a:pt x="227" y="560"/>
                  <a:pt x="182" y="629"/>
                  <a:pt x="227" y="659"/>
                </a:cubicBezTo>
                <a:cubicBezTo>
                  <a:pt x="272" y="689"/>
                  <a:pt x="446" y="659"/>
                  <a:pt x="499" y="659"/>
                </a:cubicBezTo>
                <a:cubicBezTo>
                  <a:pt x="552" y="659"/>
                  <a:pt x="548" y="659"/>
                  <a:pt x="544" y="659"/>
                </a:cubicBezTo>
              </a:path>
            </a:pathLst>
          </a:custGeom>
          <a:noFill/>
          <a:ln w="9525" cap="flat" cmpd="sng">
            <a:solidFill>
              <a:srgbClr val="FF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28" name="Rectangle 60"/>
          <p:cNvSpPr>
            <a:spLocks noChangeArrowheads="1"/>
          </p:cNvSpPr>
          <p:nvPr/>
        </p:nvSpPr>
        <p:spPr bwMode="auto">
          <a:xfrm>
            <a:off x="6948488" y="5805488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-3</a:t>
            </a:r>
          </a:p>
        </p:txBody>
      </p:sp>
      <p:sp>
        <p:nvSpPr>
          <p:cNvPr id="263229" name="Rectangle 61"/>
          <p:cNvSpPr>
            <a:spLocks noChangeArrowheads="1"/>
          </p:cNvSpPr>
          <p:nvPr/>
        </p:nvSpPr>
        <p:spPr bwMode="auto">
          <a:xfrm>
            <a:off x="7451725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63230" name="Rectangle 62"/>
          <p:cNvSpPr>
            <a:spLocks noChangeArrowheads="1"/>
          </p:cNvSpPr>
          <p:nvPr/>
        </p:nvSpPr>
        <p:spPr bwMode="auto">
          <a:xfrm>
            <a:off x="7956550" y="5805488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31" name="Line 63"/>
          <p:cNvSpPr>
            <a:spLocks noChangeShapeType="1"/>
          </p:cNvSpPr>
          <p:nvPr/>
        </p:nvSpPr>
        <p:spPr bwMode="auto">
          <a:xfrm>
            <a:off x="8172450" y="60213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32" name="Rectangle 64"/>
          <p:cNvSpPr>
            <a:spLocks noChangeArrowheads="1"/>
          </p:cNvSpPr>
          <p:nvPr/>
        </p:nvSpPr>
        <p:spPr bwMode="auto">
          <a:xfrm>
            <a:off x="5076825" y="465296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263233" name="Rectangle 65"/>
          <p:cNvSpPr>
            <a:spLocks noChangeArrowheads="1"/>
          </p:cNvSpPr>
          <p:nvPr/>
        </p:nvSpPr>
        <p:spPr bwMode="auto">
          <a:xfrm>
            <a:off x="5580063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63234" name="Rectangle 66"/>
          <p:cNvSpPr>
            <a:spLocks noChangeArrowheads="1"/>
          </p:cNvSpPr>
          <p:nvPr/>
        </p:nvSpPr>
        <p:spPr bwMode="auto">
          <a:xfrm>
            <a:off x="6084888" y="465296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35" name="Line 67"/>
          <p:cNvSpPr>
            <a:spLocks noChangeShapeType="1"/>
          </p:cNvSpPr>
          <p:nvPr/>
        </p:nvSpPr>
        <p:spPr bwMode="auto">
          <a:xfrm>
            <a:off x="6300788" y="48688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37" name="Rectangle 69"/>
          <p:cNvSpPr>
            <a:spLocks noChangeArrowheads="1"/>
          </p:cNvSpPr>
          <p:nvPr/>
        </p:nvSpPr>
        <p:spPr bwMode="auto">
          <a:xfrm>
            <a:off x="5003800" y="5661025"/>
            <a:ext cx="1655763" cy="792163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38" name="Line 70"/>
          <p:cNvSpPr>
            <a:spLocks noChangeShapeType="1"/>
          </p:cNvSpPr>
          <p:nvPr/>
        </p:nvSpPr>
        <p:spPr bwMode="auto">
          <a:xfrm>
            <a:off x="5003800" y="5734050"/>
            <a:ext cx="1655763" cy="64770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39" name="Line 71"/>
          <p:cNvSpPr>
            <a:spLocks noChangeShapeType="1"/>
          </p:cNvSpPr>
          <p:nvPr/>
        </p:nvSpPr>
        <p:spPr bwMode="auto">
          <a:xfrm flipH="1">
            <a:off x="5003800" y="5734050"/>
            <a:ext cx="1655763" cy="64770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40" name="Rectangle 72"/>
          <p:cNvSpPr>
            <a:spLocks noChangeArrowheads="1"/>
          </p:cNvSpPr>
          <p:nvPr/>
        </p:nvSpPr>
        <p:spPr bwMode="auto">
          <a:xfrm>
            <a:off x="3132138" y="4508500"/>
            <a:ext cx="1655762" cy="792163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41" name="Line 73"/>
          <p:cNvSpPr>
            <a:spLocks noChangeShapeType="1"/>
          </p:cNvSpPr>
          <p:nvPr/>
        </p:nvSpPr>
        <p:spPr bwMode="auto">
          <a:xfrm>
            <a:off x="3132138" y="4581525"/>
            <a:ext cx="1655762" cy="64770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42" name="Line 74"/>
          <p:cNvSpPr>
            <a:spLocks noChangeShapeType="1"/>
          </p:cNvSpPr>
          <p:nvPr/>
        </p:nvSpPr>
        <p:spPr bwMode="auto">
          <a:xfrm flipH="1">
            <a:off x="3132138" y="4581525"/>
            <a:ext cx="1655762" cy="64770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43" name="Rectangle 75"/>
          <p:cNvSpPr>
            <a:spLocks noChangeArrowheads="1"/>
          </p:cNvSpPr>
          <p:nvPr/>
        </p:nvSpPr>
        <p:spPr bwMode="auto">
          <a:xfrm>
            <a:off x="5075238" y="1484313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263244" name="Rectangle 76"/>
          <p:cNvSpPr>
            <a:spLocks noChangeArrowheads="1"/>
          </p:cNvSpPr>
          <p:nvPr/>
        </p:nvSpPr>
        <p:spPr bwMode="auto">
          <a:xfrm>
            <a:off x="5578475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63245" name="Rectangle 77"/>
          <p:cNvSpPr>
            <a:spLocks noChangeArrowheads="1"/>
          </p:cNvSpPr>
          <p:nvPr/>
        </p:nvSpPr>
        <p:spPr bwMode="auto">
          <a:xfrm>
            <a:off x="6083300" y="1484313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3246" name="Line 78"/>
          <p:cNvSpPr>
            <a:spLocks noChangeShapeType="1"/>
          </p:cNvSpPr>
          <p:nvPr/>
        </p:nvSpPr>
        <p:spPr bwMode="auto">
          <a:xfrm>
            <a:off x="6299200" y="17002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3248" name="Text Box 80"/>
          <p:cNvSpPr txBox="1">
            <a:spLocks noChangeArrowheads="1"/>
          </p:cNvSpPr>
          <p:nvPr/>
        </p:nvSpPr>
        <p:spPr bwMode="auto">
          <a:xfrm>
            <a:off x="323850" y="427038"/>
            <a:ext cx="1800225" cy="3889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2947" tIns="56473" rIns="112947" bIns="56473"/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 u="sng">
                <a:solidFill>
                  <a:srgbClr val="FFFF00"/>
                </a:solidFill>
                <a:latin typeface="Arial" charset="0"/>
              </a:rPr>
              <a:t>Key steps</a:t>
            </a:r>
            <a:r>
              <a:rPr lang="zh-CN" altLang="en-US" sz="1800" b="1" u="sng">
                <a:solidFill>
                  <a:srgbClr val="FFFF00"/>
                </a:solidFill>
                <a:latin typeface="Arial" charset="0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FE806E51-49CA-41C3-9722-E98A5894E596}" type="slidenum">
              <a:rPr lang="en-US" altLang="zh-CN"/>
              <a:pPr/>
              <a:t>102</a:t>
            </a:fld>
            <a:endParaRPr lang="en-US" altLang="zh-CN"/>
          </a:p>
        </p:txBody>
      </p:sp>
      <p:sp>
        <p:nvSpPr>
          <p:cNvPr id="14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Final result</a:t>
            </a:r>
            <a:endParaRPr lang="en-US" altLang="zh-CN" b="0" dirty="0"/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1187450" y="1701800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1476375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00" name="Line 8"/>
          <p:cNvSpPr>
            <a:spLocks noChangeShapeType="1"/>
          </p:cNvSpPr>
          <p:nvPr/>
        </p:nvSpPr>
        <p:spPr bwMode="auto">
          <a:xfrm>
            <a:off x="1908175" y="19177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01" name="Rectangle 9"/>
          <p:cNvSpPr>
            <a:spLocks noChangeArrowheads="1"/>
          </p:cNvSpPr>
          <p:nvPr/>
        </p:nvSpPr>
        <p:spPr bwMode="auto">
          <a:xfrm>
            <a:off x="1763713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02" name="Rectangle 10"/>
          <p:cNvSpPr>
            <a:spLocks noChangeArrowheads="1"/>
          </p:cNvSpPr>
          <p:nvPr/>
        </p:nvSpPr>
        <p:spPr bwMode="auto">
          <a:xfrm>
            <a:off x="2266950" y="1701800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4203" name="Rectangle 11"/>
          <p:cNvSpPr>
            <a:spLocks noChangeArrowheads="1"/>
          </p:cNvSpPr>
          <p:nvPr/>
        </p:nvSpPr>
        <p:spPr bwMode="auto">
          <a:xfrm>
            <a:off x="2555875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4204" name="Line 12"/>
          <p:cNvSpPr>
            <a:spLocks noChangeShapeType="1"/>
          </p:cNvSpPr>
          <p:nvPr/>
        </p:nvSpPr>
        <p:spPr bwMode="auto">
          <a:xfrm>
            <a:off x="2987675" y="19177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2843213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3348038" y="1701800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/>
              <a:t>-10</a:t>
            </a:r>
          </a:p>
        </p:txBody>
      </p:sp>
      <p:sp>
        <p:nvSpPr>
          <p:cNvPr id="264207" name="Rectangle 15"/>
          <p:cNvSpPr>
            <a:spLocks noChangeArrowheads="1"/>
          </p:cNvSpPr>
          <p:nvPr/>
        </p:nvSpPr>
        <p:spPr bwMode="auto">
          <a:xfrm>
            <a:off x="3636963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4208" name="Line 16"/>
          <p:cNvSpPr>
            <a:spLocks noChangeShapeType="1"/>
          </p:cNvSpPr>
          <p:nvPr/>
        </p:nvSpPr>
        <p:spPr bwMode="auto">
          <a:xfrm>
            <a:off x="4068763" y="19177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09" name="Rectangle 17"/>
          <p:cNvSpPr>
            <a:spLocks noChangeArrowheads="1"/>
          </p:cNvSpPr>
          <p:nvPr/>
        </p:nvSpPr>
        <p:spPr bwMode="auto">
          <a:xfrm>
            <a:off x="3924300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10" name="Rectangle 18"/>
          <p:cNvSpPr>
            <a:spLocks noChangeArrowheads="1"/>
          </p:cNvSpPr>
          <p:nvPr/>
        </p:nvSpPr>
        <p:spPr bwMode="auto">
          <a:xfrm>
            <a:off x="4427538" y="1701800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264211" name="Rectangle 19"/>
          <p:cNvSpPr>
            <a:spLocks noChangeArrowheads="1"/>
          </p:cNvSpPr>
          <p:nvPr/>
        </p:nvSpPr>
        <p:spPr bwMode="auto">
          <a:xfrm>
            <a:off x="4716463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64212" name="Line 20"/>
          <p:cNvSpPr>
            <a:spLocks noChangeShapeType="1"/>
          </p:cNvSpPr>
          <p:nvPr/>
        </p:nvSpPr>
        <p:spPr bwMode="auto">
          <a:xfrm>
            <a:off x="5148263" y="19177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13" name="Rectangle 21"/>
          <p:cNvSpPr>
            <a:spLocks noChangeArrowheads="1"/>
          </p:cNvSpPr>
          <p:nvPr/>
        </p:nvSpPr>
        <p:spPr bwMode="auto">
          <a:xfrm>
            <a:off x="5003800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14" name="Rectangle 22"/>
          <p:cNvSpPr>
            <a:spLocks noChangeArrowheads="1"/>
          </p:cNvSpPr>
          <p:nvPr/>
        </p:nvSpPr>
        <p:spPr bwMode="auto">
          <a:xfrm>
            <a:off x="5508625" y="1701800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7</a:t>
            </a:r>
          </a:p>
        </p:txBody>
      </p:sp>
      <p:sp>
        <p:nvSpPr>
          <p:cNvPr id="264215" name="Rectangle 23"/>
          <p:cNvSpPr>
            <a:spLocks noChangeArrowheads="1"/>
          </p:cNvSpPr>
          <p:nvPr/>
        </p:nvSpPr>
        <p:spPr bwMode="auto">
          <a:xfrm>
            <a:off x="5797550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64217" name="Rectangle 25"/>
          <p:cNvSpPr>
            <a:spLocks noChangeArrowheads="1"/>
          </p:cNvSpPr>
          <p:nvPr/>
        </p:nvSpPr>
        <p:spPr bwMode="auto">
          <a:xfrm>
            <a:off x="6084888" y="17018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18" name="Rectangle 26"/>
          <p:cNvSpPr>
            <a:spLocks noChangeArrowheads="1"/>
          </p:cNvSpPr>
          <p:nvPr/>
        </p:nvSpPr>
        <p:spPr bwMode="auto">
          <a:xfrm>
            <a:off x="1185863" y="2565400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19" name="Rectangle 27"/>
          <p:cNvSpPr>
            <a:spLocks noChangeArrowheads="1"/>
          </p:cNvSpPr>
          <p:nvPr/>
        </p:nvSpPr>
        <p:spPr bwMode="auto">
          <a:xfrm>
            <a:off x="1474788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20" name="Line 28"/>
          <p:cNvSpPr>
            <a:spLocks noChangeShapeType="1"/>
          </p:cNvSpPr>
          <p:nvPr/>
        </p:nvSpPr>
        <p:spPr bwMode="auto">
          <a:xfrm>
            <a:off x="1906588" y="27813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21" name="Rectangle 29"/>
          <p:cNvSpPr>
            <a:spLocks noChangeArrowheads="1"/>
          </p:cNvSpPr>
          <p:nvPr/>
        </p:nvSpPr>
        <p:spPr bwMode="auto">
          <a:xfrm>
            <a:off x="1762125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22" name="Rectangle 30"/>
          <p:cNvSpPr>
            <a:spLocks noChangeArrowheads="1"/>
          </p:cNvSpPr>
          <p:nvPr/>
        </p:nvSpPr>
        <p:spPr bwMode="auto">
          <a:xfrm>
            <a:off x="2265363" y="2565400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4223" name="Rectangle 31"/>
          <p:cNvSpPr>
            <a:spLocks noChangeArrowheads="1"/>
          </p:cNvSpPr>
          <p:nvPr/>
        </p:nvSpPr>
        <p:spPr bwMode="auto">
          <a:xfrm>
            <a:off x="2554288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4224" name="Line 32"/>
          <p:cNvSpPr>
            <a:spLocks noChangeShapeType="1"/>
          </p:cNvSpPr>
          <p:nvPr/>
        </p:nvSpPr>
        <p:spPr bwMode="auto">
          <a:xfrm>
            <a:off x="2986088" y="27813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25" name="Rectangle 33"/>
          <p:cNvSpPr>
            <a:spLocks noChangeArrowheads="1"/>
          </p:cNvSpPr>
          <p:nvPr/>
        </p:nvSpPr>
        <p:spPr bwMode="auto">
          <a:xfrm>
            <a:off x="2841625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26" name="Rectangle 34"/>
          <p:cNvSpPr>
            <a:spLocks noChangeArrowheads="1"/>
          </p:cNvSpPr>
          <p:nvPr/>
        </p:nvSpPr>
        <p:spPr bwMode="auto">
          <a:xfrm>
            <a:off x="3346450" y="2565400"/>
            <a:ext cx="287338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600"/>
              <a:t>10</a:t>
            </a:r>
          </a:p>
        </p:txBody>
      </p:sp>
      <p:sp>
        <p:nvSpPr>
          <p:cNvPr id="264227" name="Rectangle 35"/>
          <p:cNvSpPr>
            <a:spLocks noChangeArrowheads="1"/>
          </p:cNvSpPr>
          <p:nvPr/>
        </p:nvSpPr>
        <p:spPr bwMode="auto">
          <a:xfrm>
            <a:off x="3635375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4228" name="Line 36"/>
          <p:cNvSpPr>
            <a:spLocks noChangeShapeType="1"/>
          </p:cNvSpPr>
          <p:nvPr/>
        </p:nvSpPr>
        <p:spPr bwMode="auto">
          <a:xfrm>
            <a:off x="4067175" y="27813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29" name="Rectangle 37"/>
          <p:cNvSpPr>
            <a:spLocks noChangeArrowheads="1"/>
          </p:cNvSpPr>
          <p:nvPr/>
        </p:nvSpPr>
        <p:spPr bwMode="auto">
          <a:xfrm>
            <a:off x="3922713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30" name="Rectangle 38"/>
          <p:cNvSpPr>
            <a:spLocks noChangeArrowheads="1"/>
          </p:cNvSpPr>
          <p:nvPr/>
        </p:nvSpPr>
        <p:spPr bwMode="auto">
          <a:xfrm>
            <a:off x="4425950" y="2565400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-3</a:t>
            </a:r>
          </a:p>
        </p:txBody>
      </p:sp>
      <p:sp>
        <p:nvSpPr>
          <p:cNvPr id="264231" name="Rectangle 39"/>
          <p:cNvSpPr>
            <a:spLocks noChangeArrowheads="1"/>
          </p:cNvSpPr>
          <p:nvPr/>
        </p:nvSpPr>
        <p:spPr bwMode="auto">
          <a:xfrm>
            <a:off x="4714875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64232" name="Line 40"/>
          <p:cNvSpPr>
            <a:spLocks noChangeShapeType="1"/>
          </p:cNvSpPr>
          <p:nvPr/>
        </p:nvSpPr>
        <p:spPr bwMode="auto">
          <a:xfrm>
            <a:off x="5146675" y="27813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33" name="Rectangle 41"/>
          <p:cNvSpPr>
            <a:spLocks noChangeArrowheads="1"/>
          </p:cNvSpPr>
          <p:nvPr/>
        </p:nvSpPr>
        <p:spPr bwMode="auto">
          <a:xfrm>
            <a:off x="5002213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34" name="Rectangle 42"/>
          <p:cNvSpPr>
            <a:spLocks noChangeArrowheads="1"/>
          </p:cNvSpPr>
          <p:nvPr/>
        </p:nvSpPr>
        <p:spPr bwMode="auto">
          <a:xfrm>
            <a:off x="5507038" y="2565400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264235" name="Rectangle 43"/>
          <p:cNvSpPr>
            <a:spLocks noChangeArrowheads="1"/>
          </p:cNvSpPr>
          <p:nvPr/>
        </p:nvSpPr>
        <p:spPr bwMode="auto">
          <a:xfrm>
            <a:off x="5795963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64236" name="Line 44"/>
          <p:cNvSpPr>
            <a:spLocks noChangeShapeType="1"/>
          </p:cNvSpPr>
          <p:nvPr/>
        </p:nvSpPr>
        <p:spPr bwMode="auto">
          <a:xfrm>
            <a:off x="6227763" y="27813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37" name="Rectangle 45"/>
          <p:cNvSpPr>
            <a:spLocks noChangeArrowheads="1"/>
          </p:cNvSpPr>
          <p:nvPr/>
        </p:nvSpPr>
        <p:spPr bwMode="auto">
          <a:xfrm>
            <a:off x="6083300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38" name="Rectangle 46"/>
          <p:cNvSpPr>
            <a:spLocks noChangeArrowheads="1"/>
          </p:cNvSpPr>
          <p:nvPr/>
        </p:nvSpPr>
        <p:spPr bwMode="auto">
          <a:xfrm>
            <a:off x="6588125" y="2565400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4</a:t>
            </a:r>
          </a:p>
        </p:txBody>
      </p:sp>
      <p:sp>
        <p:nvSpPr>
          <p:cNvPr id="264239" name="Rectangle 47"/>
          <p:cNvSpPr>
            <a:spLocks noChangeArrowheads="1"/>
          </p:cNvSpPr>
          <p:nvPr/>
        </p:nvSpPr>
        <p:spPr bwMode="auto">
          <a:xfrm>
            <a:off x="6877050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264241" name="Rectangle 49"/>
          <p:cNvSpPr>
            <a:spLocks noChangeArrowheads="1"/>
          </p:cNvSpPr>
          <p:nvPr/>
        </p:nvSpPr>
        <p:spPr bwMode="auto">
          <a:xfrm>
            <a:off x="7164388" y="2565400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42" name="Line 50"/>
          <p:cNvSpPr>
            <a:spLocks noChangeShapeType="1"/>
          </p:cNvSpPr>
          <p:nvPr/>
        </p:nvSpPr>
        <p:spPr bwMode="auto">
          <a:xfrm flipV="1">
            <a:off x="1187450" y="1701800"/>
            <a:ext cx="1730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43" name="Line 51"/>
          <p:cNvSpPr>
            <a:spLocks noChangeShapeType="1"/>
          </p:cNvSpPr>
          <p:nvPr/>
        </p:nvSpPr>
        <p:spPr bwMode="auto">
          <a:xfrm flipV="1">
            <a:off x="1187450" y="1701800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44" name="Line 52"/>
          <p:cNvSpPr>
            <a:spLocks noChangeShapeType="1"/>
          </p:cNvSpPr>
          <p:nvPr/>
        </p:nvSpPr>
        <p:spPr bwMode="auto">
          <a:xfrm flipV="1">
            <a:off x="1258888" y="1846263"/>
            <a:ext cx="2174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45" name="Line 53"/>
          <p:cNvSpPr>
            <a:spLocks noChangeShapeType="1"/>
          </p:cNvSpPr>
          <p:nvPr/>
        </p:nvSpPr>
        <p:spPr bwMode="auto">
          <a:xfrm flipV="1">
            <a:off x="1371600" y="1989138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46" name="Line 54"/>
          <p:cNvSpPr>
            <a:spLocks noChangeShapeType="1"/>
          </p:cNvSpPr>
          <p:nvPr/>
        </p:nvSpPr>
        <p:spPr bwMode="auto">
          <a:xfrm flipV="1">
            <a:off x="1474788" y="1701800"/>
            <a:ext cx="1730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47" name="Line 55"/>
          <p:cNvSpPr>
            <a:spLocks noChangeShapeType="1"/>
          </p:cNvSpPr>
          <p:nvPr/>
        </p:nvSpPr>
        <p:spPr bwMode="auto">
          <a:xfrm flipV="1">
            <a:off x="1474788" y="1701800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48" name="Line 56"/>
          <p:cNvSpPr>
            <a:spLocks noChangeShapeType="1"/>
          </p:cNvSpPr>
          <p:nvPr/>
        </p:nvSpPr>
        <p:spPr bwMode="auto">
          <a:xfrm flipV="1">
            <a:off x="1546225" y="1846263"/>
            <a:ext cx="2174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49" name="Line 57"/>
          <p:cNvSpPr>
            <a:spLocks noChangeShapeType="1"/>
          </p:cNvSpPr>
          <p:nvPr/>
        </p:nvSpPr>
        <p:spPr bwMode="auto">
          <a:xfrm flipV="1">
            <a:off x="1658938" y="1989138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0" name="Line 58"/>
          <p:cNvSpPr>
            <a:spLocks noChangeShapeType="1"/>
          </p:cNvSpPr>
          <p:nvPr/>
        </p:nvSpPr>
        <p:spPr bwMode="auto">
          <a:xfrm flipV="1">
            <a:off x="1476375" y="2565400"/>
            <a:ext cx="1730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1" name="Line 59"/>
          <p:cNvSpPr>
            <a:spLocks noChangeShapeType="1"/>
          </p:cNvSpPr>
          <p:nvPr/>
        </p:nvSpPr>
        <p:spPr bwMode="auto">
          <a:xfrm flipV="1">
            <a:off x="1476375" y="2565400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2" name="Line 60"/>
          <p:cNvSpPr>
            <a:spLocks noChangeShapeType="1"/>
          </p:cNvSpPr>
          <p:nvPr/>
        </p:nvSpPr>
        <p:spPr bwMode="auto">
          <a:xfrm flipV="1">
            <a:off x="1547813" y="2709863"/>
            <a:ext cx="2174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3" name="Line 61"/>
          <p:cNvSpPr>
            <a:spLocks noChangeShapeType="1"/>
          </p:cNvSpPr>
          <p:nvPr/>
        </p:nvSpPr>
        <p:spPr bwMode="auto">
          <a:xfrm flipV="1">
            <a:off x="1660525" y="2852738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4" name="Line 62"/>
          <p:cNvSpPr>
            <a:spLocks noChangeShapeType="1"/>
          </p:cNvSpPr>
          <p:nvPr/>
        </p:nvSpPr>
        <p:spPr bwMode="auto">
          <a:xfrm flipV="1">
            <a:off x="1187450" y="2565400"/>
            <a:ext cx="1730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5" name="Line 63"/>
          <p:cNvSpPr>
            <a:spLocks noChangeShapeType="1"/>
          </p:cNvSpPr>
          <p:nvPr/>
        </p:nvSpPr>
        <p:spPr bwMode="auto">
          <a:xfrm flipV="1">
            <a:off x="1187450" y="2565400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6" name="Line 64"/>
          <p:cNvSpPr>
            <a:spLocks noChangeShapeType="1"/>
          </p:cNvSpPr>
          <p:nvPr/>
        </p:nvSpPr>
        <p:spPr bwMode="auto">
          <a:xfrm flipV="1">
            <a:off x="1258888" y="2709863"/>
            <a:ext cx="2174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57" name="Line 65"/>
          <p:cNvSpPr>
            <a:spLocks noChangeShapeType="1"/>
          </p:cNvSpPr>
          <p:nvPr/>
        </p:nvSpPr>
        <p:spPr bwMode="auto">
          <a:xfrm flipV="1">
            <a:off x="1371600" y="2852738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61" name="Freeform 69"/>
          <p:cNvSpPr>
            <a:spLocks/>
          </p:cNvSpPr>
          <p:nvPr/>
        </p:nvSpPr>
        <p:spPr bwMode="auto">
          <a:xfrm>
            <a:off x="600075" y="1414463"/>
            <a:ext cx="587375" cy="431800"/>
          </a:xfrm>
          <a:custGeom>
            <a:avLst/>
            <a:gdLst>
              <a:gd name="T0" fmla="*/ 53 w 370"/>
              <a:gd name="T1" fmla="*/ 0 h 272"/>
              <a:gd name="T2" fmla="*/ 53 w 370"/>
              <a:gd name="T3" fmla="*/ 226 h 272"/>
              <a:gd name="T4" fmla="*/ 370 w 370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" h="272">
                <a:moveTo>
                  <a:pt x="53" y="0"/>
                </a:moveTo>
                <a:cubicBezTo>
                  <a:pt x="26" y="90"/>
                  <a:pt x="0" y="181"/>
                  <a:pt x="53" y="226"/>
                </a:cubicBezTo>
                <a:cubicBezTo>
                  <a:pt x="106" y="271"/>
                  <a:pt x="238" y="271"/>
                  <a:pt x="370" y="27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62" name="Freeform 70"/>
          <p:cNvSpPr>
            <a:spLocks/>
          </p:cNvSpPr>
          <p:nvPr/>
        </p:nvSpPr>
        <p:spPr bwMode="auto">
          <a:xfrm>
            <a:off x="611188" y="2278063"/>
            <a:ext cx="587375" cy="431800"/>
          </a:xfrm>
          <a:custGeom>
            <a:avLst/>
            <a:gdLst>
              <a:gd name="T0" fmla="*/ 53 w 370"/>
              <a:gd name="T1" fmla="*/ 0 h 272"/>
              <a:gd name="T2" fmla="*/ 53 w 370"/>
              <a:gd name="T3" fmla="*/ 226 h 272"/>
              <a:gd name="T4" fmla="*/ 370 w 370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" h="272">
                <a:moveTo>
                  <a:pt x="53" y="0"/>
                </a:moveTo>
                <a:cubicBezTo>
                  <a:pt x="26" y="90"/>
                  <a:pt x="0" y="181"/>
                  <a:pt x="53" y="226"/>
                </a:cubicBezTo>
                <a:cubicBezTo>
                  <a:pt x="106" y="271"/>
                  <a:pt x="238" y="271"/>
                  <a:pt x="370" y="27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63" name="Text Box 71"/>
          <p:cNvSpPr txBox="1">
            <a:spLocks noChangeArrowheads="1"/>
          </p:cNvSpPr>
          <p:nvPr/>
        </p:nvSpPr>
        <p:spPr bwMode="auto">
          <a:xfrm>
            <a:off x="231775" y="1146175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la</a:t>
            </a:r>
          </a:p>
        </p:txBody>
      </p:sp>
      <p:sp>
        <p:nvSpPr>
          <p:cNvPr id="264264" name="Text Box 72"/>
          <p:cNvSpPr txBox="1">
            <a:spLocks noChangeArrowheads="1"/>
          </p:cNvSpPr>
          <p:nvPr/>
        </p:nvSpPr>
        <p:spPr bwMode="auto">
          <a:xfrm>
            <a:off x="249238" y="19113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lb</a:t>
            </a:r>
          </a:p>
        </p:txBody>
      </p:sp>
      <p:sp>
        <p:nvSpPr>
          <p:cNvPr id="264265" name="Rectangle 73"/>
          <p:cNvSpPr>
            <a:spLocks noChangeArrowheads="1"/>
          </p:cNvSpPr>
          <p:nvPr/>
        </p:nvSpPr>
        <p:spPr bwMode="auto">
          <a:xfrm>
            <a:off x="1401763" y="4221163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66" name="Rectangle 74"/>
          <p:cNvSpPr>
            <a:spLocks noChangeArrowheads="1"/>
          </p:cNvSpPr>
          <p:nvPr/>
        </p:nvSpPr>
        <p:spPr bwMode="auto">
          <a:xfrm>
            <a:off x="1690688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67" name="Line 75"/>
          <p:cNvSpPr>
            <a:spLocks noChangeShapeType="1"/>
          </p:cNvSpPr>
          <p:nvPr/>
        </p:nvSpPr>
        <p:spPr bwMode="auto">
          <a:xfrm>
            <a:off x="2122488" y="4437063"/>
            <a:ext cx="360362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68" name="Rectangle 76"/>
          <p:cNvSpPr>
            <a:spLocks noChangeArrowheads="1"/>
          </p:cNvSpPr>
          <p:nvPr/>
        </p:nvSpPr>
        <p:spPr bwMode="auto">
          <a:xfrm>
            <a:off x="1978025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69" name="Rectangle 77"/>
          <p:cNvSpPr>
            <a:spLocks noChangeArrowheads="1"/>
          </p:cNvSpPr>
          <p:nvPr/>
        </p:nvSpPr>
        <p:spPr bwMode="auto">
          <a:xfrm>
            <a:off x="2481263" y="4221163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4270" name="Rectangle 78"/>
          <p:cNvSpPr>
            <a:spLocks noChangeArrowheads="1"/>
          </p:cNvSpPr>
          <p:nvPr/>
        </p:nvSpPr>
        <p:spPr bwMode="auto">
          <a:xfrm>
            <a:off x="2770188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4272" name="Rectangle 80"/>
          <p:cNvSpPr>
            <a:spLocks noChangeArrowheads="1"/>
          </p:cNvSpPr>
          <p:nvPr/>
        </p:nvSpPr>
        <p:spPr bwMode="auto">
          <a:xfrm>
            <a:off x="3057525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73" name="Rectangle 81"/>
          <p:cNvSpPr>
            <a:spLocks noChangeArrowheads="1"/>
          </p:cNvSpPr>
          <p:nvPr/>
        </p:nvSpPr>
        <p:spPr bwMode="auto">
          <a:xfrm>
            <a:off x="3562350" y="4221163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/>
              <a:t>-10</a:t>
            </a:r>
          </a:p>
        </p:txBody>
      </p:sp>
      <p:sp>
        <p:nvSpPr>
          <p:cNvPr id="264274" name="Rectangle 82"/>
          <p:cNvSpPr>
            <a:spLocks noChangeArrowheads="1"/>
          </p:cNvSpPr>
          <p:nvPr/>
        </p:nvSpPr>
        <p:spPr bwMode="auto">
          <a:xfrm>
            <a:off x="3851275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4275" name="Line 83"/>
          <p:cNvSpPr>
            <a:spLocks noChangeShapeType="1"/>
          </p:cNvSpPr>
          <p:nvPr/>
        </p:nvSpPr>
        <p:spPr bwMode="auto">
          <a:xfrm>
            <a:off x="4283075" y="44370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76" name="Rectangle 84"/>
          <p:cNvSpPr>
            <a:spLocks noChangeArrowheads="1"/>
          </p:cNvSpPr>
          <p:nvPr/>
        </p:nvSpPr>
        <p:spPr bwMode="auto">
          <a:xfrm>
            <a:off x="4138613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77" name="Rectangle 85"/>
          <p:cNvSpPr>
            <a:spLocks noChangeArrowheads="1"/>
          </p:cNvSpPr>
          <p:nvPr/>
        </p:nvSpPr>
        <p:spPr bwMode="auto">
          <a:xfrm>
            <a:off x="4641850" y="4221163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264278" name="Rectangle 86"/>
          <p:cNvSpPr>
            <a:spLocks noChangeArrowheads="1"/>
          </p:cNvSpPr>
          <p:nvPr/>
        </p:nvSpPr>
        <p:spPr bwMode="auto">
          <a:xfrm>
            <a:off x="4930775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64280" name="Rectangle 88"/>
          <p:cNvSpPr>
            <a:spLocks noChangeArrowheads="1"/>
          </p:cNvSpPr>
          <p:nvPr/>
        </p:nvSpPr>
        <p:spPr bwMode="auto">
          <a:xfrm>
            <a:off x="5218113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81" name="Rectangle 89"/>
          <p:cNvSpPr>
            <a:spLocks noChangeArrowheads="1"/>
          </p:cNvSpPr>
          <p:nvPr/>
        </p:nvSpPr>
        <p:spPr bwMode="auto">
          <a:xfrm>
            <a:off x="5722938" y="4221163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264282" name="Rectangle 90"/>
          <p:cNvSpPr>
            <a:spLocks noChangeArrowheads="1"/>
          </p:cNvSpPr>
          <p:nvPr/>
        </p:nvSpPr>
        <p:spPr bwMode="auto">
          <a:xfrm>
            <a:off x="6011863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64283" name="Rectangle 91"/>
          <p:cNvSpPr>
            <a:spLocks noChangeArrowheads="1"/>
          </p:cNvSpPr>
          <p:nvPr/>
        </p:nvSpPr>
        <p:spPr bwMode="auto">
          <a:xfrm>
            <a:off x="6299200" y="42211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84" name="Rectangle 92"/>
          <p:cNvSpPr>
            <a:spLocks noChangeArrowheads="1"/>
          </p:cNvSpPr>
          <p:nvPr/>
        </p:nvSpPr>
        <p:spPr bwMode="auto">
          <a:xfrm>
            <a:off x="1400175" y="5084763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85" name="Rectangle 93"/>
          <p:cNvSpPr>
            <a:spLocks noChangeArrowheads="1"/>
          </p:cNvSpPr>
          <p:nvPr/>
        </p:nvSpPr>
        <p:spPr bwMode="auto">
          <a:xfrm>
            <a:off x="1689100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86" name="Line 94"/>
          <p:cNvSpPr>
            <a:spLocks noChangeShapeType="1"/>
          </p:cNvSpPr>
          <p:nvPr/>
        </p:nvSpPr>
        <p:spPr bwMode="auto">
          <a:xfrm>
            <a:off x="2120900" y="53006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87" name="Rectangle 95"/>
          <p:cNvSpPr>
            <a:spLocks noChangeArrowheads="1"/>
          </p:cNvSpPr>
          <p:nvPr/>
        </p:nvSpPr>
        <p:spPr bwMode="auto">
          <a:xfrm>
            <a:off x="1976438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88" name="Rectangle 96"/>
          <p:cNvSpPr>
            <a:spLocks noChangeArrowheads="1"/>
          </p:cNvSpPr>
          <p:nvPr/>
        </p:nvSpPr>
        <p:spPr bwMode="auto">
          <a:xfrm>
            <a:off x="2479675" y="5084763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4289" name="Rectangle 97"/>
          <p:cNvSpPr>
            <a:spLocks noChangeArrowheads="1"/>
          </p:cNvSpPr>
          <p:nvPr/>
        </p:nvSpPr>
        <p:spPr bwMode="auto">
          <a:xfrm>
            <a:off x="2768600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4291" name="Rectangle 99"/>
          <p:cNvSpPr>
            <a:spLocks noChangeArrowheads="1"/>
          </p:cNvSpPr>
          <p:nvPr/>
        </p:nvSpPr>
        <p:spPr bwMode="auto">
          <a:xfrm>
            <a:off x="3055938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92" name="Rectangle 100"/>
          <p:cNvSpPr>
            <a:spLocks noChangeArrowheads="1"/>
          </p:cNvSpPr>
          <p:nvPr/>
        </p:nvSpPr>
        <p:spPr bwMode="auto">
          <a:xfrm>
            <a:off x="3560763" y="5084763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600"/>
              <a:t>10</a:t>
            </a:r>
          </a:p>
        </p:txBody>
      </p:sp>
      <p:sp>
        <p:nvSpPr>
          <p:cNvPr id="264293" name="Rectangle 101"/>
          <p:cNvSpPr>
            <a:spLocks noChangeArrowheads="1"/>
          </p:cNvSpPr>
          <p:nvPr/>
        </p:nvSpPr>
        <p:spPr bwMode="auto">
          <a:xfrm>
            <a:off x="3849688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4294" name="Line 102"/>
          <p:cNvSpPr>
            <a:spLocks noChangeShapeType="1"/>
          </p:cNvSpPr>
          <p:nvPr/>
        </p:nvSpPr>
        <p:spPr bwMode="auto">
          <a:xfrm>
            <a:off x="4281488" y="53006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95" name="Rectangle 103"/>
          <p:cNvSpPr>
            <a:spLocks noChangeArrowheads="1"/>
          </p:cNvSpPr>
          <p:nvPr/>
        </p:nvSpPr>
        <p:spPr bwMode="auto">
          <a:xfrm>
            <a:off x="4137025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296" name="Rectangle 104"/>
          <p:cNvSpPr>
            <a:spLocks noChangeArrowheads="1"/>
          </p:cNvSpPr>
          <p:nvPr/>
        </p:nvSpPr>
        <p:spPr bwMode="auto">
          <a:xfrm>
            <a:off x="4640263" y="5084763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-3</a:t>
            </a:r>
          </a:p>
        </p:txBody>
      </p:sp>
      <p:sp>
        <p:nvSpPr>
          <p:cNvPr id="264297" name="Rectangle 105"/>
          <p:cNvSpPr>
            <a:spLocks noChangeArrowheads="1"/>
          </p:cNvSpPr>
          <p:nvPr/>
        </p:nvSpPr>
        <p:spPr bwMode="auto">
          <a:xfrm>
            <a:off x="4929188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264299" name="Rectangle 107"/>
          <p:cNvSpPr>
            <a:spLocks noChangeArrowheads="1"/>
          </p:cNvSpPr>
          <p:nvPr/>
        </p:nvSpPr>
        <p:spPr bwMode="auto">
          <a:xfrm>
            <a:off x="5216525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solidFill>
                <a:srgbClr val="FFFF00"/>
              </a:solidFill>
            </a:endParaRPr>
          </a:p>
        </p:txBody>
      </p:sp>
      <p:sp>
        <p:nvSpPr>
          <p:cNvPr id="264300" name="Rectangle 108"/>
          <p:cNvSpPr>
            <a:spLocks noChangeArrowheads="1"/>
          </p:cNvSpPr>
          <p:nvPr/>
        </p:nvSpPr>
        <p:spPr bwMode="auto">
          <a:xfrm>
            <a:off x="5721350" y="5084763"/>
            <a:ext cx="2873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264301" name="Rectangle 109"/>
          <p:cNvSpPr>
            <a:spLocks noChangeArrowheads="1"/>
          </p:cNvSpPr>
          <p:nvPr/>
        </p:nvSpPr>
        <p:spPr bwMode="auto">
          <a:xfrm>
            <a:off x="6010275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64302" name="Line 110"/>
          <p:cNvSpPr>
            <a:spLocks noChangeShapeType="1"/>
          </p:cNvSpPr>
          <p:nvPr/>
        </p:nvSpPr>
        <p:spPr bwMode="auto">
          <a:xfrm>
            <a:off x="6442075" y="53006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03" name="Rectangle 111"/>
          <p:cNvSpPr>
            <a:spLocks noChangeArrowheads="1"/>
          </p:cNvSpPr>
          <p:nvPr/>
        </p:nvSpPr>
        <p:spPr bwMode="auto">
          <a:xfrm>
            <a:off x="6297613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304" name="Rectangle 112"/>
          <p:cNvSpPr>
            <a:spLocks noChangeArrowheads="1"/>
          </p:cNvSpPr>
          <p:nvPr/>
        </p:nvSpPr>
        <p:spPr bwMode="auto">
          <a:xfrm>
            <a:off x="6802438" y="5084763"/>
            <a:ext cx="2873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4</a:t>
            </a:r>
          </a:p>
        </p:txBody>
      </p:sp>
      <p:sp>
        <p:nvSpPr>
          <p:cNvPr id="264305" name="Rectangle 113"/>
          <p:cNvSpPr>
            <a:spLocks noChangeArrowheads="1"/>
          </p:cNvSpPr>
          <p:nvPr/>
        </p:nvSpPr>
        <p:spPr bwMode="auto">
          <a:xfrm>
            <a:off x="7091363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264306" name="Rectangle 114"/>
          <p:cNvSpPr>
            <a:spLocks noChangeArrowheads="1"/>
          </p:cNvSpPr>
          <p:nvPr/>
        </p:nvSpPr>
        <p:spPr bwMode="auto">
          <a:xfrm>
            <a:off x="7378700" y="5084763"/>
            <a:ext cx="288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4307" name="Line 115"/>
          <p:cNvSpPr>
            <a:spLocks noChangeShapeType="1"/>
          </p:cNvSpPr>
          <p:nvPr/>
        </p:nvSpPr>
        <p:spPr bwMode="auto">
          <a:xfrm flipV="1">
            <a:off x="1401763" y="4221163"/>
            <a:ext cx="1730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08" name="Line 116"/>
          <p:cNvSpPr>
            <a:spLocks noChangeShapeType="1"/>
          </p:cNvSpPr>
          <p:nvPr/>
        </p:nvSpPr>
        <p:spPr bwMode="auto">
          <a:xfrm flipV="1">
            <a:off x="1401763" y="42211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09" name="Line 117"/>
          <p:cNvSpPr>
            <a:spLocks noChangeShapeType="1"/>
          </p:cNvSpPr>
          <p:nvPr/>
        </p:nvSpPr>
        <p:spPr bwMode="auto">
          <a:xfrm flipV="1">
            <a:off x="1473200" y="4365625"/>
            <a:ext cx="2174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0" name="Line 118"/>
          <p:cNvSpPr>
            <a:spLocks noChangeShapeType="1"/>
          </p:cNvSpPr>
          <p:nvPr/>
        </p:nvSpPr>
        <p:spPr bwMode="auto">
          <a:xfrm flipV="1">
            <a:off x="1585913" y="4508500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1" name="Line 119"/>
          <p:cNvSpPr>
            <a:spLocks noChangeShapeType="1"/>
          </p:cNvSpPr>
          <p:nvPr/>
        </p:nvSpPr>
        <p:spPr bwMode="auto">
          <a:xfrm flipV="1">
            <a:off x="1689100" y="4221163"/>
            <a:ext cx="1730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2" name="Line 120"/>
          <p:cNvSpPr>
            <a:spLocks noChangeShapeType="1"/>
          </p:cNvSpPr>
          <p:nvPr/>
        </p:nvSpPr>
        <p:spPr bwMode="auto">
          <a:xfrm flipV="1">
            <a:off x="1689100" y="42211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3" name="Line 121"/>
          <p:cNvSpPr>
            <a:spLocks noChangeShapeType="1"/>
          </p:cNvSpPr>
          <p:nvPr/>
        </p:nvSpPr>
        <p:spPr bwMode="auto">
          <a:xfrm flipV="1">
            <a:off x="1760538" y="4365625"/>
            <a:ext cx="2174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4" name="Line 122"/>
          <p:cNvSpPr>
            <a:spLocks noChangeShapeType="1"/>
          </p:cNvSpPr>
          <p:nvPr/>
        </p:nvSpPr>
        <p:spPr bwMode="auto">
          <a:xfrm flipV="1">
            <a:off x="1873250" y="4508500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5" name="Line 123"/>
          <p:cNvSpPr>
            <a:spLocks noChangeShapeType="1"/>
          </p:cNvSpPr>
          <p:nvPr/>
        </p:nvSpPr>
        <p:spPr bwMode="auto">
          <a:xfrm flipV="1">
            <a:off x="1690688" y="5084763"/>
            <a:ext cx="1730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6" name="Line 124"/>
          <p:cNvSpPr>
            <a:spLocks noChangeShapeType="1"/>
          </p:cNvSpPr>
          <p:nvPr/>
        </p:nvSpPr>
        <p:spPr bwMode="auto">
          <a:xfrm flipV="1">
            <a:off x="1690688" y="50847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7" name="Line 125"/>
          <p:cNvSpPr>
            <a:spLocks noChangeShapeType="1"/>
          </p:cNvSpPr>
          <p:nvPr/>
        </p:nvSpPr>
        <p:spPr bwMode="auto">
          <a:xfrm flipV="1">
            <a:off x="1762125" y="5229225"/>
            <a:ext cx="2174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8" name="Line 126"/>
          <p:cNvSpPr>
            <a:spLocks noChangeShapeType="1"/>
          </p:cNvSpPr>
          <p:nvPr/>
        </p:nvSpPr>
        <p:spPr bwMode="auto">
          <a:xfrm flipV="1">
            <a:off x="1874838" y="5372100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19" name="Line 127"/>
          <p:cNvSpPr>
            <a:spLocks noChangeShapeType="1"/>
          </p:cNvSpPr>
          <p:nvPr/>
        </p:nvSpPr>
        <p:spPr bwMode="auto">
          <a:xfrm flipV="1">
            <a:off x="1401763" y="5084763"/>
            <a:ext cx="1730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0" name="Line 128"/>
          <p:cNvSpPr>
            <a:spLocks noChangeShapeType="1"/>
          </p:cNvSpPr>
          <p:nvPr/>
        </p:nvSpPr>
        <p:spPr bwMode="auto">
          <a:xfrm flipV="1">
            <a:off x="1401763" y="50847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1" name="Line 129"/>
          <p:cNvSpPr>
            <a:spLocks noChangeShapeType="1"/>
          </p:cNvSpPr>
          <p:nvPr/>
        </p:nvSpPr>
        <p:spPr bwMode="auto">
          <a:xfrm flipV="1">
            <a:off x="1473200" y="5229225"/>
            <a:ext cx="2174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2" name="Line 130"/>
          <p:cNvSpPr>
            <a:spLocks noChangeShapeType="1"/>
          </p:cNvSpPr>
          <p:nvPr/>
        </p:nvSpPr>
        <p:spPr bwMode="auto">
          <a:xfrm flipV="1">
            <a:off x="1585913" y="5372100"/>
            <a:ext cx="104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3" name="Freeform 131"/>
          <p:cNvSpPr>
            <a:spLocks/>
          </p:cNvSpPr>
          <p:nvPr/>
        </p:nvSpPr>
        <p:spPr bwMode="auto">
          <a:xfrm>
            <a:off x="814388" y="3933825"/>
            <a:ext cx="587375" cy="431800"/>
          </a:xfrm>
          <a:custGeom>
            <a:avLst/>
            <a:gdLst>
              <a:gd name="T0" fmla="*/ 53 w 370"/>
              <a:gd name="T1" fmla="*/ 0 h 272"/>
              <a:gd name="T2" fmla="*/ 53 w 370"/>
              <a:gd name="T3" fmla="*/ 226 h 272"/>
              <a:gd name="T4" fmla="*/ 370 w 370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" h="272">
                <a:moveTo>
                  <a:pt x="53" y="0"/>
                </a:moveTo>
                <a:cubicBezTo>
                  <a:pt x="26" y="90"/>
                  <a:pt x="0" y="181"/>
                  <a:pt x="53" y="226"/>
                </a:cubicBezTo>
                <a:cubicBezTo>
                  <a:pt x="106" y="271"/>
                  <a:pt x="238" y="271"/>
                  <a:pt x="370" y="27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4" name="Freeform 132"/>
          <p:cNvSpPr>
            <a:spLocks/>
          </p:cNvSpPr>
          <p:nvPr/>
        </p:nvSpPr>
        <p:spPr bwMode="auto">
          <a:xfrm>
            <a:off x="825500" y="4797425"/>
            <a:ext cx="587375" cy="431800"/>
          </a:xfrm>
          <a:custGeom>
            <a:avLst/>
            <a:gdLst>
              <a:gd name="T0" fmla="*/ 53 w 370"/>
              <a:gd name="T1" fmla="*/ 0 h 272"/>
              <a:gd name="T2" fmla="*/ 53 w 370"/>
              <a:gd name="T3" fmla="*/ 226 h 272"/>
              <a:gd name="T4" fmla="*/ 370 w 370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" h="272">
                <a:moveTo>
                  <a:pt x="53" y="0"/>
                </a:moveTo>
                <a:cubicBezTo>
                  <a:pt x="26" y="90"/>
                  <a:pt x="0" y="181"/>
                  <a:pt x="53" y="226"/>
                </a:cubicBezTo>
                <a:cubicBezTo>
                  <a:pt x="106" y="271"/>
                  <a:pt x="238" y="271"/>
                  <a:pt x="370" y="27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5" name="Text Box 133"/>
          <p:cNvSpPr txBox="1">
            <a:spLocks noChangeArrowheads="1"/>
          </p:cNvSpPr>
          <p:nvPr/>
        </p:nvSpPr>
        <p:spPr bwMode="auto">
          <a:xfrm>
            <a:off x="446088" y="3665538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la</a:t>
            </a:r>
          </a:p>
        </p:txBody>
      </p:sp>
      <p:sp>
        <p:nvSpPr>
          <p:cNvPr id="264326" name="Text Box 134"/>
          <p:cNvSpPr txBox="1">
            <a:spLocks noChangeArrowheads="1"/>
          </p:cNvSpPr>
          <p:nvPr/>
        </p:nvSpPr>
        <p:spPr bwMode="auto">
          <a:xfrm>
            <a:off x="463550" y="443071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lb</a:t>
            </a:r>
          </a:p>
        </p:txBody>
      </p:sp>
      <p:sp>
        <p:nvSpPr>
          <p:cNvPr id="264327" name="Freeform 135"/>
          <p:cNvSpPr>
            <a:spLocks/>
          </p:cNvSpPr>
          <p:nvPr/>
        </p:nvSpPr>
        <p:spPr bwMode="auto">
          <a:xfrm>
            <a:off x="2255838" y="4376738"/>
            <a:ext cx="1331912" cy="852487"/>
          </a:xfrm>
          <a:custGeom>
            <a:avLst/>
            <a:gdLst>
              <a:gd name="T0" fmla="*/ 597 w 839"/>
              <a:gd name="T1" fmla="*/ 38 h 537"/>
              <a:gd name="T2" fmla="*/ 733 w 839"/>
              <a:gd name="T3" fmla="*/ 38 h 537"/>
              <a:gd name="T4" fmla="*/ 733 w 839"/>
              <a:gd name="T5" fmla="*/ 265 h 537"/>
              <a:gd name="T6" fmla="*/ 98 w 839"/>
              <a:gd name="T7" fmla="*/ 310 h 537"/>
              <a:gd name="T8" fmla="*/ 144 w 839"/>
              <a:gd name="T9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9" h="537">
                <a:moveTo>
                  <a:pt x="597" y="38"/>
                </a:moveTo>
                <a:cubicBezTo>
                  <a:pt x="653" y="19"/>
                  <a:pt x="710" y="0"/>
                  <a:pt x="733" y="38"/>
                </a:cubicBezTo>
                <a:cubicBezTo>
                  <a:pt x="756" y="76"/>
                  <a:pt x="839" y="220"/>
                  <a:pt x="733" y="265"/>
                </a:cubicBezTo>
                <a:cubicBezTo>
                  <a:pt x="627" y="310"/>
                  <a:pt x="196" y="265"/>
                  <a:pt x="98" y="310"/>
                </a:cubicBezTo>
                <a:cubicBezTo>
                  <a:pt x="0" y="355"/>
                  <a:pt x="72" y="446"/>
                  <a:pt x="144" y="537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8" name="Freeform 136"/>
          <p:cNvSpPr>
            <a:spLocks/>
          </p:cNvSpPr>
          <p:nvPr/>
        </p:nvSpPr>
        <p:spPr bwMode="auto">
          <a:xfrm>
            <a:off x="3203575" y="4508500"/>
            <a:ext cx="1439863" cy="828675"/>
          </a:xfrm>
          <a:custGeom>
            <a:avLst/>
            <a:gdLst>
              <a:gd name="T0" fmla="*/ 0 w 907"/>
              <a:gd name="T1" fmla="*/ 499 h 522"/>
              <a:gd name="T2" fmla="*/ 136 w 907"/>
              <a:gd name="T3" fmla="*/ 499 h 522"/>
              <a:gd name="T4" fmla="*/ 182 w 907"/>
              <a:gd name="T5" fmla="*/ 363 h 522"/>
              <a:gd name="T6" fmla="*/ 182 w 907"/>
              <a:gd name="T7" fmla="*/ 273 h 522"/>
              <a:gd name="T8" fmla="*/ 771 w 907"/>
              <a:gd name="T9" fmla="*/ 227 h 522"/>
              <a:gd name="T10" fmla="*/ 862 w 907"/>
              <a:gd name="T11" fmla="*/ 91 h 522"/>
              <a:gd name="T12" fmla="*/ 907 w 907"/>
              <a:gd name="T1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7" h="522">
                <a:moveTo>
                  <a:pt x="0" y="499"/>
                </a:moveTo>
                <a:cubicBezTo>
                  <a:pt x="53" y="510"/>
                  <a:pt x="106" y="522"/>
                  <a:pt x="136" y="499"/>
                </a:cubicBezTo>
                <a:cubicBezTo>
                  <a:pt x="166" y="476"/>
                  <a:pt x="174" y="401"/>
                  <a:pt x="182" y="363"/>
                </a:cubicBezTo>
                <a:cubicBezTo>
                  <a:pt x="190" y="325"/>
                  <a:pt x="84" y="296"/>
                  <a:pt x="182" y="273"/>
                </a:cubicBezTo>
                <a:cubicBezTo>
                  <a:pt x="280" y="250"/>
                  <a:pt x="658" y="257"/>
                  <a:pt x="771" y="227"/>
                </a:cubicBezTo>
                <a:cubicBezTo>
                  <a:pt x="884" y="197"/>
                  <a:pt x="839" y="129"/>
                  <a:pt x="862" y="91"/>
                </a:cubicBezTo>
                <a:cubicBezTo>
                  <a:pt x="885" y="53"/>
                  <a:pt x="896" y="26"/>
                  <a:pt x="907" y="0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29" name="Rectangle 137"/>
          <p:cNvSpPr>
            <a:spLocks noChangeArrowheads="1"/>
          </p:cNvSpPr>
          <p:nvPr/>
        </p:nvSpPr>
        <p:spPr bwMode="auto">
          <a:xfrm>
            <a:off x="3492500" y="5013325"/>
            <a:ext cx="1008063" cy="647700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0" name="Rectangle 138"/>
          <p:cNvSpPr>
            <a:spLocks noChangeArrowheads="1"/>
          </p:cNvSpPr>
          <p:nvPr/>
        </p:nvSpPr>
        <p:spPr bwMode="auto">
          <a:xfrm>
            <a:off x="3492500" y="4149725"/>
            <a:ext cx="1008063" cy="647700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1" name="Rectangle 139"/>
          <p:cNvSpPr>
            <a:spLocks noChangeArrowheads="1"/>
          </p:cNvSpPr>
          <p:nvPr/>
        </p:nvSpPr>
        <p:spPr bwMode="auto">
          <a:xfrm>
            <a:off x="1331913" y="5013325"/>
            <a:ext cx="1008062" cy="647700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2" name="Freeform 140"/>
          <p:cNvSpPr>
            <a:spLocks/>
          </p:cNvSpPr>
          <p:nvPr/>
        </p:nvSpPr>
        <p:spPr bwMode="auto">
          <a:xfrm>
            <a:off x="4465638" y="4389438"/>
            <a:ext cx="1174750" cy="804862"/>
          </a:xfrm>
          <a:custGeom>
            <a:avLst/>
            <a:gdLst>
              <a:gd name="T0" fmla="*/ 589 w 740"/>
              <a:gd name="T1" fmla="*/ 30 h 507"/>
              <a:gd name="T2" fmla="*/ 680 w 740"/>
              <a:gd name="T3" fmla="*/ 30 h 507"/>
              <a:gd name="T4" fmla="*/ 680 w 740"/>
              <a:gd name="T5" fmla="*/ 211 h 507"/>
              <a:gd name="T6" fmla="*/ 317 w 740"/>
              <a:gd name="T7" fmla="*/ 302 h 507"/>
              <a:gd name="T8" fmla="*/ 45 w 740"/>
              <a:gd name="T9" fmla="*/ 348 h 507"/>
              <a:gd name="T10" fmla="*/ 45 w 740"/>
              <a:gd name="T11" fmla="*/ 484 h 507"/>
              <a:gd name="T12" fmla="*/ 90 w 740"/>
              <a:gd name="T13" fmla="*/ 484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0" h="507">
                <a:moveTo>
                  <a:pt x="589" y="30"/>
                </a:moveTo>
                <a:cubicBezTo>
                  <a:pt x="627" y="15"/>
                  <a:pt x="665" y="0"/>
                  <a:pt x="680" y="30"/>
                </a:cubicBezTo>
                <a:cubicBezTo>
                  <a:pt x="695" y="60"/>
                  <a:pt x="740" y="166"/>
                  <a:pt x="680" y="211"/>
                </a:cubicBezTo>
                <a:cubicBezTo>
                  <a:pt x="620" y="256"/>
                  <a:pt x="423" y="279"/>
                  <a:pt x="317" y="302"/>
                </a:cubicBezTo>
                <a:cubicBezTo>
                  <a:pt x="211" y="325"/>
                  <a:pt x="90" y="318"/>
                  <a:pt x="45" y="348"/>
                </a:cubicBezTo>
                <a:cubicBezTo>
                  <a:pt x="0" y="378"/>
                  <a:pt x="38" y="461"/>
                  <a:pt x="45" y="484"/>
                </a:cubicBezTo>
                <a:cubicBezTo>
                  <a:pt x="52" y="507"/>
                  <a:pt x="71" y="495"/>
                  <a:pt x="90" y="484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33" name="Rectangle 141"/>
          <p:cNvSpPr>
            <a:spLocks noChangeArrowheads="1"/>
          </p:cNvSpPr>
          <p:nvPr/>
        </p:nvSpPr>
        <p:spPr bwMode="auto">
          <a:xfrm>
            <a:off x="5651500" y="5013325"/>
            <a:ext cx="1008063" cy="647700"/>
          </a:xfrm>
          <a:prstGeom prst="rect">
            <a:avLst/>
          </a:prstGeom>
          <a:noFill/>
          <a:ln w="28575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5" name="Freeform 143"/>
          <p:cNvSpPr>
            <a:spLocks/>
          </p:cNvSpPr>
          <p:nvPr/>
        </p:nvSpPr>
        <p:spPr bwMode="auto">
          <a:xfrm>
            <a:off x="6443663" y="4425950"/>
            <a:ext cx="360362" cy="658813"/>
          </a:xfrm>
          <a:custGeom>
            <a:avLst/>
            <a:gdLst>
              <a:gd name="T0" fmla="*/ 0 w 227"/>
              <a:gd name="T1" fmla="*/ 7 h 415"/>
              <a:gd name="T2" fmla="*/ 136 w 227"/>
              <a:gd name="T3" fmla="*/ 7 h 415"/>
              <a:gd name="T4" fmla="*/ 182 w 227"/>
              <a:gd name="T5" fmla="*/ 52 h 415"/>
              <a:gd name="T6" fmla="*/ 136 w 227"/>
              <a:gd name="T7" fmla="*/ 279 h 415"/>
              <a:gd name="T8" fmla="*/ 227 w 227"/>
              <a:gd name="T9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415">
                <a:moveTo>
                  <a:pt x="0" y="7"/>
                </a:moveTo>
                <a:cubicBezTo>
                  <a:pt x="53" y="3"/>
                  <a:pt x="106" y="0"/>
                  <a:pt x="136" y="7"/>
                </a:cubicBezTo>
                <a:cubicBezTo>
                  <a:pt x="166" y="14"/>
                  <a:pt x="182" y="7"/>
                  <a:pt x="182" y="52"/>
                </a:cubicBezTo>
                <a:cubicBezTo>
                  <a:pt x="182" y="97"/>
                  <a:pt x="129" y="218"/>
                  <a:pt x="136" y="279"/>
                </a:cubicBezTo>
                <a:cubicBezTo>
                  <a:pt x="143" y="340"/>
                  <a:pt x="185" y="377"/>
                  <a:pt x="227" y="415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4336" name="Rectangle 144"/>
          <p:cNvSpPr>
            <a:spLocks noChangeArrowheads="1"/>
          </p:cNvSpPr>
          <p:nvPr/>
        </p:nvSpPr>
        <p:spPr bwMode="auto">
          <a:xfrm>
            <a:off x="1403350" y="4219575"/>
            <a:ext cx="865188" cy="4333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7" name="Rectangle 145"/>
          <p:cNvSpPr>
            <a:spLocks noChangeArrowheads="1"/>
          </p:cNvSpPr>
          <p:nvPr/>
        </p:nvSpPr>
        <p:spPr bwMode="auto">
          <a:xfrm>
            <a:off x="2484438" y="4221163"/>
            <a:ext cx="865187" cy="43338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8" name="Rectangle 146"/>
          <p:cNvSpPr>
            <a:spLocks noChangeArrowheads="1"/>
          </p:cNvSpPr>
          <p:nvPr/>
        </p:nvSpPr>
        <p:spPr bwMode="auto">
          <a:xfrm>
            <a:off x="2484438" y="5083175"/>
            <a:ext cx="865187" cy="4333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9" name="Rectangle 147"/>
          <p:cNvSpPr>
            <a:spLocks noChangeArrowheads="1"/>
          </p:cNvSpPr>
          <p:nvPr/>
        </p:nvSpPr>
        <p:spPr bwMode="auto">
          <a:xfrm>
            <a:off x="4643438" y="5083175"/>
            <a:ext cx="865187" cy="4333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40" name="Rectangle 148"/>
          <p:cNvSpPr>
            <a:spLocks noChangeArrowheads="1"/>
          </p:cNvSpPr>
          <p:nvPr/>
        </p:nvSpPr>
        <p:spPr bwMode="auto">
          <a:xfrm>
            <a:off x="4643438" y="4221163"/>
            <a:ext cx="865187" cy="43338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41" name="Rectangle 149"/>
          <p:cNvSpPr>
            <a:spLocks noChangeArrowheads="1"/>
          </p:cNvSpPr>
          <p:nvPr/>
        </p:nvSpPr>
        <p:spPr bwMode="auto">
          <a:xfrm>
            <a:off x="5722938" y="4221163"/>
            <a:ext cx="865187" cy="43338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42" name="Rectangle 150"/>
          <p:cNvSpPr>
            <a:spLocks noChangeArrowheads="1"/>
          </p:cNvSpPr>
          <p:nvPr/>
        </p:nvSpPr>
        <p:spPr bwMode="auto">
          <a:xfrm>
            <a:off x="6802438" y="5083175"/>
            <a:ext cx="865187" cy="4333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334" name="Freeform 142"/>
          <p:cNvSpPr>
            <a:spLocks/>
          </p:cNvSpPr>
          <p:nvPr/>
        </p:nvSpPr>
        <p:spPr bwMode="auto">
          <a:xfrm>
            <a:off x="5364163" y="4652963"/>
            <a:ext cx="360362" cy="695325"/>
          </a:xfrm>
          <a:custGeom>
            <a:avLst/>
            <a:gdLst>
              <a:gd name="T0" fmla="*/ 0 w 227"/>
              <a:gd name="T1" fmla="*/ 408 h 438"/>
              <a:gd name="T2" fmla="*/ 136 w 227"/>
              <a:gd name="T3" fmla="*/ 408 h 438"/>
              <a:gd name="T4" fmla="*/ 136 w 227"/>
              <a:gd name="T5" fmla="*/ 227 h 438"/>
              <a:gd name="T6" fmla="*/ 136 w 227"/>
              <a:gd name="T7" fmla="*/ 136 h 438"/>
              <a:gd name="T8" fmla="*/ 227 w 227"/>
              <a:gd name="T9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438">
                <a:moveTo>
                  <a:pt x="0" y="408"/>
                </a:moveTo>
                <a:cubicBezTo>
                  <a:pt x="56" y="423"/>
                  <a:pt x="113" y="438"/>
                  <a:pt x="136" y="408"/>
                </a:cubicBezTo>
                <a:cubicBezTo>
                  <a:pt x="159" y="378"/>
                  <a:pt x="136" y="272"/>
                  <a:pt x="136" y="227"/>
                </a:cubicBezTo>
                <a:cubicBezTo>
                  <a:pt x="136" y="182"/>
                  <a:pt x="121" y="174"/>
                  <a:pt x="136" y="136"/>
                </a:cubicBezTo>
                <a:cubicBezTo>
                  <a:pt x="151" y="98"/>
                  <a:pt x="189" y="49"/>
                  <a:pt x="227" y="0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8E7E2646-3730-4FD7-9BD5-B9CDDF7C8605}" type="slidenum">
              <a:rPr lang="en-US" altLang="zh-CN"/>
              <a:pPr/>
              <a:t>103</a:t>
            </a:fld>
            <a:endParaRPr lang="en-US" alt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215900" y="260648"/>
            <a:ext cx="860425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AddPolyn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(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la,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lb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)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Link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pc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用来指向新链表的尾结点的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Link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hb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    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指向第二个链表的头</a:t>
            </a:r>
            <a:r>
              <a:rPr kumimoji="1" lang="zh-CN" altLang="en-US" sz="20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结点（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为了最后删除它）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Link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pa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指向第一个链表的当前结点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Link 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指向第二个链表的当前结点*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Link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temp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删除结点时做临时变量用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ElemType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a,b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分别存放两个链表当前结点的数据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float  sum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0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存放两个链表中当前结点的系数和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endParaRPr kumimoji="1" lang="en-US" altLang="zh-CN" sz="2000" dirty="0">
              <a:solidFill>
                <a:srgbClr val="00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pc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= la-&gt;head;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pa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= pc-&gt;next;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hb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lb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-&gt;head;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hb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-&gt;next;</a:t>
            </a:r>
          </a:p>
          <a:p>
            <a:pPr eaLnBrk="0" hangingPunct="0"/>
            <a:endParaRPr kumimoji="1" lang="en-US" altLang="zh-CN" sz="20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while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( pa &amp;&amp;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)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{</a:t>
            </a:r>
            <a:endParaRPr kumimoji="1" lang="en-US" altLang="zh-CN" sz="20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a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= pa-&gt;data;  b 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-&gt;data;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switch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cmp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a,b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))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</a:t>
            </a:r>
            <a:r>
              <a:rPr kumimoji="1" lang="en-US" altLang="zh-CN" sz="20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a.expn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and </a:t>
            </a:r>
            <a:r>
              <a:rPr kumimoji="1" lang="en-US" altLang="zh-CN" sz="20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b.expn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*/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{</a:t>
            </a:r>
            <a:endParaRPr kumimoji="1" lang="en-US" altLang="zh-CN" sz="2000" dirty="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5919788" y="266700"/>
            <a:ext cx="3033712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FF00"/>
                </a:solidFill>
              </a:rPr>
              <a:t>Addition of Poly-N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4572000" y="4941888"/>
            <a:ext cx="1095375" cy="3762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/>
              <a:t>cmp(a,b)</a:t>
            </a:r>
          </a:p>
        </p:txBody>
      </p:sp>
      <p:sp>
        <p:nvSpPr>
          <p:cNvPr id="156677" name="AutoShape 5"/>
          <p:cNvSpPr>
            <a:spLocks noChangeArrowheads="1"/>
          </p:cNvSpPr>
          <p:nvPr/>
        </p:nvSpPr>
        <p:spPr bwMode="auto">
          <a:xfrm>
            <a:off x="5940425" y="3716338"/>
            <a:ext cx="2232025" cy="1081087"/>
          </a:xfrm>
          <a:prstGeom prst="wedgeRoundRectCallout">
            <a:avLst>
              <a:gd name="adj1" fmla="val -72120"/>
              <a:gd name="adj2" fmla="val 67917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b="1">
                <a:solidFill>
                  <a:srgbClr val="CC0000"/>
                </a:solidFill>
              </a:rPr>
              <a:t>If a&lt;b return -1</a:t>
            </a:r>
          </a:p>
          <a:p>
            <a:pPr algn="ctr"/>
            <a:r>
              <a:rPr lang="en-US" altLang="zh-CN" b="1">
                <a:solidFill>
                  <a:srgbClr val="CC0000"/>
                </a:solidFill>
              </a:rPr>
              <a:t>If a==b return 0</a:t>
            </a:r>
          </a:p>
          <a:p>
            <a:pPr algn="ctr"/>
            <a:r>
              <a:rPr lang="en-US" altLang="zh-CN" b="1">
                <a:solidFill>
                  <a:srgbClr val="CC0000"/>
                </a:solidFill>
              </a:rPr>
              <a:t>If a&gt;b return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D4805882-647D-4305-8020-CA37F923231E}" type="slidenum">
              <a:rPr lang="en-US" altLang="zh-CN"/>
              <a:pPr/>
              <a:t>104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611188" y="304800"/>
            <a:ext cx="734528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case -1:	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第一个链表中当前结点的指数值小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pc-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&gt;next=pa;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Link the node to the end of ha */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pc=pa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move the tail pointer to pa */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pa=pa-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&gt;next;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move to the next node of pa */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break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case 0:	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指数值相等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sum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a.coef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+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b.coef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if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( sum != 0.0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) {</a:t>
            </a:r>
            <a:endParaRPr kumimoji="1" lang="en-US" altLang="zh-CN" sz="20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pa-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&gt;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data.coef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=sum;</a:t>
            </a:r>
          </a:p>
          <a:p>
            <a:pPr eaLnBrk="0" hangingPunct="0"/>
            <a:r>
              <a:rPr kumimoji="1"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幼圆" pitchFamily="49" charset="-122"/>
              </a:rPr>
              <a:t>               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pc-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&gt;next=pa;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Link pa to the result </a:t>
            </a:r>
            <a:r>
              <a:rPr kumimoji="1" lang="en-US" altLang="zh-CN" sz="20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polyn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*/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pc=pa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Let ha still point to the tail */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pa=pa-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&gt;next;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}</a:t>
            </a:r>
            <a:endParaRPr kumimoji="1" lang="en-US" altLang="zh-CN" sz="20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else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{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释放</a:t>
            </a:r>
            <a:r>
              <a:rPr kumimoji="1" lang="en-US" altLang="zh-CN" sz="20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qa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所指向的结点的空间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temp=pa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pa is to be deleted, let temp point to it */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pa=pa-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&gt;next;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Let </a:t>
            </a:r>
            <a:r>
              <a:rPr kumimoji="1" lang="en-US" altLang="zh-CN" sz="20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qa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point to the next node */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free(temp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);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Free the space */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}</a:t>
            </a:r>
            <a:endParaRPr kumimoji="1" lang="en-US" altLang="zh-CN" sz="2000" dirty="0">
              <a:latin typeface="Times New Roman" pitchFamily="18" charset="0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AB16490F-9D77-4C2B-9210-B2D0464AFF7D}" type="slidenum">
              <a:rPr lang="en-US" altLang="zh-CN"/>
              <a:pPr/>
              <a:t>105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301625" y="433388"/>
            <a:ext cx="852829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dirty="0" smtClean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		</a:t>
            </a:r>
            <a:r>
              <a:rPr kumimoji="1" lang="en-US" altLang="zh-CN" sz="20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释放</a:t>
            </a:r>
            <a:r>
              <a:rPr kumimoji="1" lang="en-US" altLang="zh-CN" sz="20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所指向的结点的空间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        temp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       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-&gt;next;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let </a:t>
            </a:r>
            <a:r>
              <a:rPr kumimoji="1" lang="en-US" altLang="zh-CN" sz="2000" dirty="0" err="1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point to the next node */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        free(temp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);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        break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case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1:	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第一个链表中当前结点的指数值大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        pc-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&gt;next 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        pc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qb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       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-&gt;next;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        break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}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End of Switch */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}  </a:t>
            </a:r>
            <a:r>
              <a:rPr kumimoji="1" lang="en-US" altLang="zh-CN" sz="20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End of while(!pa &amp;&amp; !</a:t>
            </a:r>
            <a:r>
              <a:rPr kumimoji="1" lang="en-US" altLang="zh-CN" sz="20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) */</a:t>
            </a:r>
          </a:p>
          <a:p>
            <a:pPr eaLnBrk="0" hangingPunct="0"/>
            <a:endParaRPr kumimoji="1" lang="en-US" altLang="zh-CN" sz="2000" dirty="0">
              <a:solidFill>
                <a:srgbClr val="00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pc-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&gt;next = pa ? pa :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Link the rest nodes of polynomial 1 or 2 */</a:t>
            </a:r>
          </a:p>
          <a:p>
            <a:pPr eaLnBrk="0" hangingPunct="0"/>
            <a:endParaRPr kumimoji="1" lang="en-US" altLang="zh-CN" sz="20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free(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hb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);    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Free the head node of the 2nd polynomial  */</a:t>
            </a:r>
          </a:p>
          <a:p>
            <a:pPr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return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(la);</a:t>
            </a:r>
          </a:p>
          <a:p>
            <a:pPr eaLnBrk="0" hangingPunct="0"/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}  </a:t>
            </a:r>
            <a:r>
              <a:rPr kumimoji="1" lang="en-US" altLang="zh-CN" sz="20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End of </a:t>
            </a:r>
            <a:r>
              <a:rPr kumimoji="1" lang="en-US" altLang="zh-CN" sz="20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AddPolyn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() */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EAB019E-DA1E-4C7B-BE90-F525E962F349}" type="slidenum">
              <a:rPr lang="en-US" altLang="zh-CN"/>
              <a:pPr/>
              <a:t>106</a:t>
            </a:fld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066800" y="27432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kumimoji="1" lang="zh-CN" altLang="zh-CN" sz="360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Conclusion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kumimoji="1" lang="zh-CN" altLang="en-US" dirty="0">
                <a:latin typeface="宋体" pitchFamily="2" charset="-122"/>
              </a:rPr>
              <a:t>本章主要讨论了</a:t>
            </a:r>
            <a:r>
              <a:rPr kumimoji="1" lang="zh-CN" altLang="en-US" b="1" dirty="0">
                <a:solidFill>
                  <a:srgbClr val="FFFF00"/>
                </a:solidFill>
                <a:latin typeface="宋体" pitchFamily="2" charset="-122"/>
              </a:rPr>
              <a:t>线性表的概念、存储表示以及基本运算的实现</a:t>
            </a:r>
            <a:r>
              <a:rPr kumimoji="1" lang="zh-CN" altLang="en-US" dirty="0">
                <a:latin typeface="宋体" pitchFamily="2" charset="-122"/>
              </a:rPr>
              <a:t>，这些内容应熟练掌握，并能灵活应用，这对以后几章的学习</a:t>
            </a:r>
            <a:r>
              <a:rPr kumimoji="1" lang="zh-CN" altLang="en-US" dirty="0" smtClean="0">
                <a:latin typeface="宋体" pitchFamily="2" charset="-122"/>
              </a:rPr>
              <a:t>非常</a:t>
            </a:r>
            <a:r>
              <a:rPr kumimoji="1" lang="zh-CN" altLang="en-US" dirty="0">
                <a:latin typeface="宋体" pitchFamily="2" charset="-122"/>
              </a:rPr>
              <a:t>重要</a:t>
            </a:r>
            <a:r>
              <a:rPr kumimoji="1" lang="zh-CN" altLang="en-US" dirty="0" smtClean="0">
                <a:latin typeface="宋体" pitchFamily="2" charset="-122"/>
              </a:rPr>
              <a:t>。</a:t>
            </a:r>
            <a:endParaRPr kumimoji="1" lang="zh-CN" altLang="en-US" dirty="0">
              <a:latin typeface="宋体" pitchFamily="2" charset="-122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 dirty="0">
              <a:latin typeface="Times New Roman" pitchFamily="18" charset="0"/>
            </a:endParaRPr>
          </a:p>
          <a:p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6EB618C-DFE2-4E64-AA11-0E4EE943DECD}" type="slidenum">
              <a:rPr lang="en-US" altLang="zh-CN"/>
              <a:pPr/>
              <a:t>107</a:t>
            </a:fld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6905625" cy="674688"/>
          </a:xfrm>
          <a:noFill/>
          <a:ln/>
        </p:spPr>
        <p:txBody>
          <a:bodyPr lIns="92075" tIns="46038" rIns="92075" bIns="46038" anchorCtr="0"/>
          <a:lstStyle/>
          <a:p>
            <a:r>
              <a:rPr lang="zh-CN" altLang="en-US" b="0"/>
              <a:t>链接存储 </a:t>
            </a:r>
            <a:r>
              <a:rPr lang="en-US" altLang="zh-CN" b="0"/>
              <a:t>vs. </a:t>
            </a:r>
            <a:r>
              <a:rPr lang="zh-CN" altLang="en-US" b="0"/>
              <a:t>顺序存储</a:t>
            </a: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1447800" y="2286000"/>
            <a:ext cx="2836863" cy="1446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1600" b="1"/>
              <a:t>插入：                       </a:t>
            </a:r>
            <a:r>
              <a:rPr kumimoji="1" lang="en-US" altLang="zh-CN" sz="1600" b="1"/>
              <a:t>O(1)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1600" b="1"/>
              <a:t>删除：                       </a:t>
            </a:r>
            <a:r>
              <a:rPr kumimoji="1" lang="en-US" altLang="zh-CN" sz="1600" b="1"/>
              <a:t>O(1)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1600" b="1"/>
              <a:t>FIND ith:    O(i) </a:t>
            </a:r>
            <a:r>
              <a:rPr kumimoji="1" lang="zh-CN" altLang="zh-CN" sz="1600" b="1"/>
              <a:t>平均 </a:t>
            </a:r>
            <a:r>
              <a:rPr kumimoji="1" lang="en-US" altLang="zh-CN" sz="1600" b="1"/>
              <a:t>O(n)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1600" b="1"/>
              <a:t>FIND key:          </a:t>
            </a:r>
            <a:r>
              <a:rPr kumimoji="1" lang="zh-CN" altLang="zh-CN" sz="1600" b="1"/>
              <a:t>平均 </a:t>
            </a:r>
            <a:r>
              <a:rPr kumimoji="1" lang="en-US" altLang="zh-CN" sz="1600" b="1"/>
              <a:t>O(n)</a:t>
            </a: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4953000" y="2297113"/>
            <a:ext cx="2819400" cy="14462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1600" b="1">
                <a:solidFill>
                  <a:srgbClr val="FFFF00"/>
                </a:solidFill>
              </a:rPr>
              <a:t>插入：                 </a:t>
            </a:r>
            <a:r>
              <a:rPr kumimoji="1" lang="en-US" altLang="zh-CN" sz="1600" b="1">
                <a:solidFill>
                  <a:srgbClr val="FFFF00"/>
                </a:solidFill>
              </a:rPr>
              <a:t>O(n)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1600" b="1">
                <a:solidFill>
                  <a:srgbClr val="FFFF00"/>
                </a:solidFill>
              </a:rPr>
              <a:t>删除：                 </a:t>
            </a:r>
            <a:r>
              <a:rPr kumimoji="1" lang="en-US" altLang="zh-CN" sz="1600" b="1">
                <a:solidFill>
                  <a:srgbClr val="FFFF00"/>
                </a:solidFill>
              </a:rPr>
              <a:t>O(n)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1600" b="1">
                <a:solidFill>
                  <a:srgbClr val="FFFF00"/>
                </a:solidFill>
              </a:rPr>
              <a:t>FIND ith:             O(1) 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1600" b="1">
                <a:solidFill>
                  <a:srgbClr val="FFFF00"/>
                </a:solidFill>
              </a:rPr>
              <a:t>FIND key:   </a:t>
            </a:r>
            <a:r>
              <a:rPr kumimoji="1" lang="zh-CN" altLang="zh-CN" sz="1600" b="1">
                <a:solidFill>
                  <a:srgbClr val="FFFF00"/>
                </a:solidFill>
              </a:rPr>
              <a:t>平均 </a:t>
            </a:r>
            <a:r>
              <a:rPr kumimoji="1" lang="en-US" altLang="zh-CN" sz="1600" b="1">
                <a:solidFill>
                  <a:srgbClr val="FFFF00"/>
                </a:solidFill>
              </a:rPr>
              <a:t>O(n)</a:t>
            </a: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2095500" y="41148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zh-CN" altLang="en-US" sz="1600" b="1"/>
              <a:t>单链表</a:t>
            </a:r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5181600" y="415925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zh-CN" altLang="en-US" sz="1600" b="1"/>
              <a:t>顺序存储的线性表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E6D3F2FC-E202-41EA-8E41-3499B2081F48}" type="slidenum">
              <a:rPr lang="en-US" altLang="zh-CN"/>
              <a:pPr/>
              <a:t>108</a:t>
            </a:fld>
            <a:endParaRPr lang="en-US" altLang="zh-CN"/>
          </a:p>
        </p:txBody>
      </p:sp>
      <p:sp>
        <p:nvSpPr>
          <p:cNvPr id="67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anchorCtr="0"/>
          <a:lstStyle/>
          <a:p>
            <a:r>
              <a:rPr lang="en-US" altLang="zh-CN" b="0" dirty="0"/>
              <a:t>Question (1)?</a:t>
            </a:r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noFill/>
          <a:ln/>
        </p:spPr>
        <p:txBody>
          <a:bodyPr/>
          <a:lstStyle/>
          <a:p>
            <a:r>
              <a:rPr lang="en-US" altLang="zh-CN" dirty="0"/>
              <a:t>For a </a:t>
            </a:r>
            <a:r>
              <a:rPr lang="en-US" altLang="zh-CN" dirty="0" smtClean="0"/>
              <a:t>very large </a:t>
            </a:r>
            <a:r>
              <a:rPr lang="en-US" altLang="zh-CN" dirty="0"/>
              <a:t>number, how to represent it and implement the +, -, *, / operations?</a:t>
            </a:r>
          </a:p>
          <a:p>
            <a:r>
              <a:rPr lang="en-US" altLang="zh-CN" dirty="0"/>
              <a:t>For example:</a:t>
            </a:r>
          </a:p>
          <a:p>
            <a:r>
              <a:rPr lang="en-US" altLang="zh-CN" sz="2800" dirty="0" smtClean="0"/>
              <a:t>123456789123456789123456789.123456789 </a:t>
            </a:r>
            <a:endParaRPr lang="en-US" altLang="zh-CN" sz="2800" dirty="0"/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744322" y="4797425"/>
            <a:ext cx="62039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dirty="0"/>
              <a:t>-1234.</a:t>
            </a:r>
            <a:r>
              <a:rPr lang="en-US" altLang="zh-CN" sz="2400" dirty="0">
                <a:solidFill>
                  <a:srgbClr val="CC0000"/>
                </a:solidFill>
              </a:rPr>
              <a:t>5678</a:t>
            </a:r>
            <a:r>
              <a:rPr lang="en-US" altLang="zh-CN" sz="2400" dirty="0"/>
              <a:t>9012</a:t>
            </a:r>
            <a:r>
              <a:rPr lang="en-US" altLang="zh-CN" sz="2400" dirty="0">
                <a:solidFill>
                  <a:srgbClr val="CC0000"/>
                </a:solidFill>
              </a:rPr>
              <a:t>3456</a:t>
            </a:r>
            <a:r>
              <a:rPr lang="en-US" altLang="zh-CN" sz="2400" dirty="0"/>
              <a:t>7890</a:t>
            </a:r>
            <a:r>
              <a:rPr lang="en-US" altLang="zh-CN" sz="2400" dirty="0">
                <a:solidFill>
                  <a:srgbClr val="CC0000"/>
                </a:solidFill>
              </a:rPr>
              <a:t>1234</a:t>
            </a:r>
            <a:r>
              <a:rPr lang="en-US" altLang="zh-CN" sz="2400" dirty="0"/>
              <a:t>5678</a:t>
            </a:r>
            <a:r>
              <a:rPr lang="en-US" altLang="zh-CN" sz="2400" dirty="0">
                <a:solidFill>
                  <a:srgbClr val="CC0000"/>
                </a:solidFill>
              </a:rPr>
              <a:t>9012</a:t>
            </a:r>
            <a:r>
              <a:rPr lang="en-US" altLang="zh-CN" sz="2400" dirty="0"/>
              <a:t>34</a:t>
            </a:r>
          </a:p>
        </p:txBody>
      </p:sp>
      <p:grpSp>
        <p:nvGrpSpPr>
          <p:cNvPr id="286727" name="Group 7"/>
          <p:cNvGrpSpPr>
            <a:grpSpLocks/>
          </p:cNvGrpSpPr>
          <p:nvPr/>
        </p:nvGrpSpPr>
        <p:grpSpPr bwMode="auto">
          <a:xfrm>
            <a:off x="107950" y="4076700"/>
            <a:ext cx="9001125" cy="360363"/>
            <a:chOff x="68" y="2568"/>
            <a:chExt cx="5670" cy="227"/>
          </a:xfrm>
        </p:grpSpPr>
        <p:sp>
          <p:nvSpPr>
            <p:cNvPr id="286728" name="Rectangle 8"/>
            <p:cNvSpPr>
              <a:spLocks noChangeArrowheads="1"/>
            </p:cNvSpPr>
            <p:nvPr/>
          </p:nvSpPr>
          <p:spPr bwMode="auto">
            <a:xfrm>
              <a:off x="3652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6789</a:t>
              </a:r>
            </a:p>
          </p:txBody>
        </p:sp>
        <p:sp>
          <p:nvSpPr>
            <p:cNvPr id="286729" name="Rectangle 9"/>
            <p:cNvSpPr>
              <a:spLocks noChangeArrowheads="1"/>
            </p:cNvSpPr>
            <p:nvPr/>
          </p:nvSpPr>
          <p:spPr bwMode="auto">
            <a:xfrm>
              <a:off x="3107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2345</a:t>
              </a:r>
            </a:p>
          </p:txBody>
        </p:sp>
        <p:sp>
          <p:nvSpPr>
            <p:cNvPr id="286730" name="Rectangle 10"/>
            <p:cNvSpPr>
              <a:spLocks noChangeArrowheads="1"/>
            </p:cNvSpPr>
            <p:nvPr/>
          </p:nvSpPr>
          <p:spPr bwMode="auto">
            <a:xfrm>
              <a:off x="2563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7891</a:t>
              </a:r>
            </a:p>
          </p:txBody>
        </p:sp>
        <p:sp>
          <p:nvSpPr>
            <p:cNvPr id="286731" name="Rectangle 11"/>
            <p:cNvSpPr>
              <a:spLocks noChangeArrowheads="1"/>
            </p:cNvSpPr>
            <p:nvPr/>
          </p:nvSpPr>
          <p:spPr bwMode="auto">
            <a:xfrm>
              <a:off x="2019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3456</a:t>
              </a:r>
            </a:p>
          </p:txBody>
        </p:sp>
        <p:sp>
          <p:nvSpPr>
            <p:cNvPr id="286732" name="Rectangle 12"/>
            <p:cNvSpPr>
              <a:spLocks noChangeArrowheads="1"/>
            </p:cNvSpPr>
            <p:nvPr/>
          </p:nvSpPr>
          <p:spPr bwMode="auto">
            <a:xfrm>
              <a:off x="1474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8912</a:t>
              </a:r>
            </a:p>
          </p:txBody>
        </p:sp>
        <p:sp>
          <p:nvSpPr>
            <p:cNvPr id="286733" name="Rectangle 13"/>
            <p:cNvSpPr>
              <a:spLocks noChangeArrowheads="1"/>
            </p:cNvSpPr>
            <p:nvPr/>
          </p:nvSpPr>
          <p:spPr bwMode="auto">
            <a:xfrm>
              <a:off x="930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4567</a:t>
              </a:r>
            </a:p>
          </p:txBody>
        </p:sp>
        <p:sp>
          <p:nvSpPr>
            <p:cNvPr id="286734" name="Rectangle 14"/>
            <p:cNvSpPr>
              <a:spLocks noChangeArrowheads="1"/>
            </p:cNvSpPr>
            <p:nvPr/>
          </p:nvSpPr>
          <p:spPr bwMode="auto">
            <a:xfrm>
              <a:off x="386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zh-CN" sz="2000"/>
                <a:t>123</a:t>
              </a:r>
            </a:p>
          </p:txBody>
        </p:sp>
        <p:cxnSp>
          <p:nvCxnSpPr>
            <p:cNvPr id="286735" name="AutoShape 15"/>
            <p:cNvCxnSpPr>
              <a:cxnSpLocks noChangeShapeType="1"/>
            </p:cNvCxnSpPr>
            <p:nvPr/>
          </p:nvCxnSpPr>
          <p:spPr bwMode="auto">
            <a:xfrm>
              <a:off x="840" y="2659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36" name="AutoShape 16"/>
            <p:cNvCxnSpPr>
              <a:cxnSpLocks noChangeShapeType="1"/>
            </p:cNvCxnSpPr>
            <p:nvPr/>
          </p:nvCxnSpPr>
          <p:spPr bwMode="auto">
            <a:xfrm>
              <a:off x="1384" y="2659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37" name="AutoShape 17"/>
            <p:cNvCxnSpPr>
              <a:cxnSpLocks noChangeShapeType="1"/>
            </p:cNvCxnSpPr>
            <p:nvPr/>
          </p:nvCxnSpPr>
          <p:spPr bwMode="auto">
            <a:xfrm>
              <a:off x="1928" y="2659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38" name="AutoShape 18"/>
            <p:cNvCxnSpPr>
              <a:cxnSpLocks noChangeShapeType="1"/>
            </p:cNvCxnSpPr>
            <p:nvPr/>
          </p:nvCxnSpPr>
          <p:spPr bwMode="auto">
            <a:xfrm>
              <a:off x="2473" y="2659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39" name="AutoShape 19"/>
            <p:cNvCxnSpPr>
              <a:cxnSpLocks noChangeShapeType="1"/>
            </p:cNvCxnSpPr>
            <p:nvPr/>
          </p:nvCxnSpPr>
          <p:spPr bwMode="auto">
            <a:xfrm>
              <a:off x="3017" y="2659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40" name="AutoShape 20"/>
            <p:cNvCxnSpPr>
              <a:cxnSpLocks noChangeShapeType="1"/>
            </p:cNvCxnSpPr>
            <p:nvPr/>
          </p:nvCxnSpPr>
          <p:spPr bwMode="auto">
            <a:xfrm>
              <a:off x="3561" y="2659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6741" name="Rectangle 21"/>
            <p:cNvSpPr>
              <a:spLocks noChangeArrowheads="1"/>
            </p:cNvSpPr>
            <p:nvPr/>
          </p:nvSpPr>
          <p:spPr bwMode="auto">
            <a:xfrm>
              <a:off x="4196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1234</a:t>
              </a:r>
            </a:p>
          </p:txBody>
        </p:sp>
        <p:sp>
          <p:nvSpPr>
            <p:cNvPr id="286742" name="Rectangle 22"/>
            <p:cNvSpPr>
              <a:spLocks noChangeArrowheads="1"/>
            </p:cNvSpPr>
            <p:nvPr/>
          </p:nvSpPr>
          <p:spPr bwMode="auto">
            <a:xfrm>
              <a:off x="4740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5678</a:t>
              </a:r>
            </a:p>
          </p:txBody>
        </p:sp>
        <p:sp>
          <p:nvSpPr>
            <p:cNvPr id="286743" name="Rectangle 23"/>
            <p:cNvSpPr>
              <a:spLocks noChangeArrowheads="1"/>
            </p:cNvSpPr>
            <p:nvPr/>
          </p:nvSpPr>
          <p:spPr bwMode="auto">
            <a:xfrm>
              <a:off x="5284" y="2568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sz="2000"/>
                <a:t>9</a:t>
              </a:r>
            </a:p>
          </p:txBody>
        </p:sp>
        <p:cxnSp>
          <p:nvCxnSpPr>
            <p:cNvPr id="286744" name="AutoShape 24"/>
            <p:cNvCxnSpPr>
              <a:cxnSpLocks noChangeShapeType="1"/>
            </p:cNvCxnSpPr>
            <p:nvPr/>
          </p:nvCxnSpPr>
          <p:spPr bwMode="auto">
            <a:xfrm>
              <a:off x="4106" y="2659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45" name="AutoShape 25"/>
            <p:cNvCxnSpPr>
              <a:cxnSpLocks noChangeShapeType="1"/>
            </p:cNvCxnSpPr>
            <p:nvPr/>
          </p:nvCxnSpPr>
          <p:spPr bwMode="auto">
            <a:xfrm>
              <a:off x="4650" y="2659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46" name="AutoShape 26"/>
            <p:cNvCxnSpPr>
              <a:cxnSpLocks noChangeShapeType="1"/>
            </p:cNvCxnSpPr>
            <p:nvPr/>
          </p:nvCxnSpPr>
          <p:spPr bwMode="auto">
            <a:xfrm>
              <a:off x="5194" y="2659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6747" name="Rectangle 27"/>
            <p:cNvSpPr>
              <a:spLocks noChangeArrowheads="1"/>
            </p:cNvSpPr>
            <p:nvPr/>
          </p:nvSpPr>
          <p:spPr bwMode="auto">
            <a:xfrm>
              <a:off x="68" y="2568"/>
              <a:ext cx="227" cy="22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>
                  <a:solidFill>
                    <a:srgbClr val="CC0000"/>
                  </a:solidFill>
                </a:rPr>
                <a:t>27</a:t>
              </a:r>
            </a:p>
          </p:txBody>
        </p:sp>
        <p:cxnSp>
          <p:nvCxnSpPr>
            <p:cNvPr id="286748" name="AutoShape 28"/>
            <p:cNvCxnSpPr>
              <a:cxnSpLocks noChangeShapeType="1"/>
            </p:cNvCxnSpPr>
            <p:nvPr/>
          </p:nvCxnSpPr>
          <p:spPr bwMode="auto">
            <a:xfrm>
              <a:off x="295" y="2659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49" name="AutoShape 29"/>
            <p:cNvCxnSpPr>
              <a:cxnSpLocks noChangeShapeType="1"/>
            </p:cNvCxnSpPr>
            <p:nvPr/>
          </p:nvCxnSpPr>
          <p:spPr bwMode="auto">
            <a:xfrm flipH="1">
              <a:off x="295" y="2750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0" name="AutoShape 30"/>
            <p:cNvCxnSpPr>
              <a:cxnSpLocks noChangeShapeType="1"/>
            </p:cNvCxnSpPr>
            <p:nvPr/>
          </p:nvCxnSpPr>
          <p:spPr bwMode="auto">
            <a:xfrm flipH="1">
              <a:off x="840" y="275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1" name="AutoShape 31"/>
            <p:cNvCxnSpPr>
              <a:cxnSpLocks noChangeShapeType="1"/>
            </p:cNvCxnSpPr>
            <p:nvPr/>
          </p:nvCxnSpPr>
          <p:spPr bwMode="auto">
            <a:xfrm flipH="1">
              <a:off x="1384" y="275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2" name="AutoShape 32"/>
            <p:cNvCxnSpPr>
              <a:cxnSpLocks noChangeShapeType="1"/>
            </p:cNvCxnSpPr>
            <p:nvPr/>
          </p:nvCxnSpPr>
          <p:spPr bwMode="auto">
            <a:xfrm flipH="1">
              <a:off x="1928" y="2750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3" name="AutoShape 33"/>
            <p:cNvCxnSpPr>
              <a:cxnSpLocks noChangeShapeType="1"/>
            </p:cNvCxnSpPr>
            <p:nvPr/>
          </p:nvCxnSpPr>
          <p:spPr bwMode="auto">
            <a:xfrm flipH="1">
              <a:off x="2473" y="275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4" name="AutoShape 34"/>
            <p:cNvCxnSpPr>
              <a:cxnSpLocks noChangeShapeType="1"/>
            </p:cNvCxnSpPr>
            <p:nvPr/>
          </p:nvCxnSpPr>
          <p:spPr bwMode="auto">
            <a:xfrm flipH="1">
              <a:off x="3017" y="275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5" name="AutoShape 35"/>
            <p:cNvCxnSpPr>
              <a:cxnSpLocks noChangeShapeType="1"/>
            </p:cNvCxnSpPr>
            <p:nvPr/>
          </p:nvCxnSpPr>
          <p:spPr bwMode="auto">
            <a:xfrm flipH="1">
              <a:off x="3561" y="2750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6" name="AutoShape 36"/>
            <p:cNvCxnSpPr>
              <a:cxnSpLocks noChangeShapeType="1"/>
            </p:cNvCxnSpPr>
            <p:nvPr/>
          </p:nvCxnSpPr>
          <p:spPr bwMode="auto">
            <a:xfrm flipH="1">
              <a:off x="4106" y="275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7" name="AutoShape 37"/>
            <p:cNvCxnSpPr>
              <a:cxnSpLocks noChangeShapeType="1"/>
            </p:cNvCxnSpPr>
            <p:nvPr/>
          </p:nvCxnSpPr>
          <p:spPr bwMode="auto">
            <a:xfrm flipH="1">
              <a:off x="4650" y="275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58" name="AutoShape 38"/>
            <p:cNvCxnSpPr>
              <a:cxnSpLocks noChangeShapeType="1"/>
            </p:cNvCxnSpPr>
            <p:nvPr/>
          </p:nvCxnSpPr>
          <p:spPr bwMode="auto">
            <a:xfrm flipH="1">
              <a:off x="5194" y="275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6759" name="Group 39"/>
          <p:cNvGrpSpPr>
            <a:grpSpLocks/>
          </p:cNvGrpSpPr>
          <p:nvPr/>
        </p:nvGrpSpPr>
        <p:grpSpPr bwMode="auto">
          <a:xfrm>
            <a:off x="107453" y="5445125"/>
            <a:ext cx="8208963" cy="360363"/>
            <a:chOff x="476" y="3430"/>
            <a:chExt cx="5171" cy="227"/>
          </a:xfrm>
        </p:grpSpPr>
        <p:sp>
          <p:nvSpPr>
            <p:cNvPr id="286760" name="Rectangle 40"/>
            <p:cNvSpPr>
              <a:spLocks noChangeArrowheads="1"/>
            </p:cNvSpPr>
            <p:nvPr/>
          </p:nvSpPr>
          <p:spPr bwMode="auto">
            <a:xfrm>
              <a:off x="4105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5678</a:t>
              </a:r>
            </a:p>
          </p:txBody>
        </p:sp>
        <p:sp>
          <p:nvSpPr>
            <p:cNvPr id="286761" name="Rectangle 41"/>
            <p:cNvSpPr>
              <a:spLocks noChangeArrowheads="1"/>
            </p:cNvSpPr>
            <p:nvPr/>
          </p:nvSpPr>
          <p:spPr bwMode="auto">
            <a:xfrm>
              <a:off x="3560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1234</a:t>
              </a:r>
            </a:p>
          </p:txBody>
        </p:sp>
        <p:sp>
          <p:nvSpPr>
            <p:cNvPr id="286762" name="Rectangle 42"/>
            <p:cNvSpPr>
              <a:spLocks noChangeArrowheads="1"/>
            </p:cNvSpPr>
            <p:nvPr/>
          </p:nvSpPr>
          <p:spPr bwMode="auto">
            <a:xfrm>
              <a:off x="3016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7890</a:t>
              </a:r>
            </a:p>
          </p:txBody>
        </p:sp>
        <p:sp>
          <p:nvSpPr>
            <p:cNvPr id="286763" name="Rectangle 43"/>
            <p:cNvSpPr>
              <a:spLocks noChangeArrowheads="1"/>
            </p:cNvSpPr>
            <p:nvPr/>
          </p:nvSpPr>
          <p:spPr bwMode="auto">
            <a:xfrm>
              <a:off x="2472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3456</a:t>
              </a:r>
            </a:p>
          </p:txBody>
        </p:sp>
        <p:sp>
          <p:nvSpPr>
            <p:cNvPr id="286764" name="Rectangle 44"/>
            <p:cNvSpPr>
              <a:spLocks noChangeArrowheads="1"/>
            </p:cNvSpPr>
            <p:nvPr/>
          </p:nvSpPr>
          <p:spPr bwMode="auto">
            <a:xfrm>
              <a:off x="1927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9012</a:t>
              </a:r>
            </a:p>
          </p:txBody>
        </p:sp>
        <p:sp>
          <p:nvSpPr>
            <p:cNvPr id="286765" name="Rectangle 45"/>
            <p:cNvSpPr>
              <a:spLocks noChangeArrowheads="1"/>
            </p:cNvSpPr>
            <p:nvPr/>
          </p:nvSpPr>
          <p:spPr bwMode="auto">
            <a:xfrm>
              <a:off x="1383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5678</a:t>
              </a:r>
            </a:p>
          </p:txBody>
        </p:sp>
        <p:sp>
          <p:nvSpPr>
            <p:cNvPr id="286766" name="Rectangle 46"/>
            <p:cNvSpPr>
              <a:spLocks noChangeArrowheads="1"/>
            </p:cNvSpPr>
            <p:nvPr/>
          </p:nvSpPr>
          <p:spPr bwMode="auto">
            <a:xfrm>
              <a:off x="839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zh-CN" sz="2000"/>
                <a:t>1234</a:t>
              </a:r>
            </a:p>
          </p:txBody>
        </p:sp>
        <p:cxnSp>
          <p:nvCxnSpPr>
            <p:cNvPr id="286767" name="AutoShape 47"/>
            <p:cNvCxnSpPr>
              <a:cxnSpLocks noChangeShapeType="1"/>
            </p:cNvCxnSpPr>
            <p:nvPr/>
          </p:nvCxnSpPr>
          <p:spPr bwMode="auto">
            <a:xfrm>
              <a:off x="1293" y="3586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68" name="AutoShape 48"/>
            <p:cNvCxnSpPr>
              <a:cxnSpLocks noChangeShapeType="1"/>
            </p:cNvCxnSpPr>
            <p:nvPr/>
          </p:nvCxnSpPr>
          <p:spPr bwMode="auto">
            <a:xfrm>
              <a:off x="1837" y="3586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69" name="AutoShape 49"/>
            <p:cNvCxnSpPr>
              <a:cxnSpLocks noChangeShapeType="1"/>
            </p:cNvCxnSpPr>
            <p:nvPr/>
          </p:nvCxnSpPr>
          <p:spPr bwMode="auto">
            <a:xfrm>
              <a:off x="2381" y="3586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70" name="AutoShape 50"/>
            <p:cNvCxnSpPr>
              <a:cxnSpLocks noChangeShapeType="1"/>
            </p:cNvCxnSpPr>
            <p:nvPr/>
          </p:nvCxnSpPr>
          <p:spPr bwMode="auto">
            <a:xfrm>
              <a:off x="2926" y="3586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71" name="AutoShape 51"/>
            <p:cNvCxnSpPr>
              <a:cxnSpLocks noChangeShapeType="1"/>
            </p:cNvCxnSpPr>
            <p:nvPr/>
          </p:nvCxnSpPr>
          <p:spPr bwMode="auto">
            <a:xfrm>
              <a:off x="3470" y="3586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72" name="AutoShape 52"/>
            <p:cNvCxnSpPr>
              <a:cxnSpLocks noChangeShapeType="1"/>
            </p:cNvCxnSpPr>
            <p:nvPr/>
          </p:nvCxnSpPr>
          <p:spPr bwMode="auto">
            <a:xfrm>
              <a:off x="4014" y="3586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6773" name="Rectangle 53"/>
            <p:cNvSpPr>
              <a:spLocks noChangeArrowheads="1"/>
            </p:cNvSpPr>
            <p:nvPr/>
          </p:nvSpPr>
          <p:spPr bwMode="auto">
            <a:xfrm>
              <a:off x="4649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/>
                <a:t>9012</a:t>
              </a:r>
            </a:p>
          </p:txBody>
        </p:sp>
        <p:sp>
          <p:nvSpPr>
            <p:cNvPr id="286774" name="Rectangle 54"/>
            <p:cNvSpPr>
              <a:spLocks noChangeArrowheads="1"/>
            </p:cNvSpPr>
            <p:nvPr/>
          </p:nvSpPr>
          <p:spPr bwMode="auto">
            <a:xfrm>
              <a:off x="5193" y="3430"/>
              <a:ext cx="45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sz="2000"/>
                <a:t>34</a:t>
              </a:r>
            </a:p>
          </p:txBody>
        </p:sp>
        <p:cxnSp>
          <p:nvCxnSpPr>
            <p:cNvPr id="286775" name="AutoShape 55"/>
            <p:cNvCxnSpPr>
              <a:cxnSpLocks noChangeShapeType="1"/>
            </p:cNvCxnSpPr>
            <p:nvPr/>
          </p:nvCxnSpPr>
          <p:spPr bwMode="auto">
            <a:xfrm>
              <a:off x="4559" y="3586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76" name="AutoShape 56"/>
            <p:cNvCxnSpPr>
              <a:cxnSpLocks noChangeShapeType="1"/>
            </p:cNvCxnSpPr>
            <p:nvPr/>
          </p:nvCxnSpPr>
          <p:spPr bwMode="auto">
            <a:xfrm>
              <a:off x="5103" y="3586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6777" name="Rectangle 57"/>
            <p:cNvSpPr>
              <a:spLocks noChangeArrowheads="1"/>
            </p:cNvSpPr>
            <p:nvPr/>
          </p:nvSpPr>
          <p:spPr bwMode="auto">
            <a:xfrm>
              <a:off x="476" y="3430"/>
              <a:ext cx="227" cy="22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zh-CN" sz="2000">
                  <a:solidFill>
                    <a:srgbClr val="CC0000"/>
                  </a:solidFill>
                </a:rPr>
                <a:t>-4</a:t>
              </a:r>
            </a:p>
          </p:txBody>
        </p:sp>
        <p:cxnSp>
          <p:nvCxnSpPr>
            <p:cNvPr id="286778" name="AutoShape 58"/>
            <p:cNvCxnSpPr>
              <a:cxnSpLocks noChangeShapeType="1"/>
            </p:cNvCxnSpPr>
            <p:nvPr/>
          </p:nvCxnSpPr>
          <p:spPr bwMode="auto">
            <a:xfrm>
              <a:off x="703" y="3586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79" name="AutoShape 59"/>
            <p:cNvCxnSpPr>
              <a:cxnSpLocks noChangeShapeType="1"/>
            </p:cNvCxnSpPr>
            <p:nvPr/>
          </p:nvCxnSpPr>
          <p:spPr bwMode="auto">
            <a:xfrm flipH="1">
              <a:off x="703" y="3515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0" name="AutoShape 60"/>
            <p:cNvCxnSpPr>
              <a:cxnSpLocks noChangeShapeType="1"/>
            </p:cNvCxnSpPr>
            <p:nvPr/>
          </p:nvCxnSpPr>
          <p:spPr bwMode="auto">
            <a:xfrm flipH="1">
              <a:off x="1293" y="3515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1" name="AutoShape 61"/>
            <p:cNvCxnSpPr>
              <a:cxnSpLocks noChangeShapeType="1"/>
            </p:cNvCxnSpPr>
            <p:nvPr/>
          </p:nvCxnSpPr>
          <p:spPr bwMode="auto">
            <a:xfrm flipH="1">
              <a:off x="1837" y="3515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2" name="AutoShape 62"/>
            <p:cNvCxnSpPr>
              <a:cxnSpLocks noChangeShapeType="1"/>
            </p:cNvCxnSpPr>
            <p:nvPr/>
          </p:nvCxnSpPr>
          <p:spPr bwMode="auto">
            <a:xfrm flipH="1">
              <a:off x="2381" y="3515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3" name="AutoShape 63"/>
            <p:cNvCxnSpPr>
              <a:cxnSpLocks noChangeShapeType="1"/>
            </p:cNvCxnSpPr>
            <p:nvPr/>
          </p:nvCxnSpPr>
          <p:spPr bwMode="auto">
            <a:xfrm flipH="1">
              <a:off x="2926" y="3515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4" name="AutoShape 64"/>
            <p:cNvCxnSpPr>
              <a:cxnSpLocks noChangeShapeType="1"/>
            </p:cNvCxnSpPr>
            <p:nvPr/>
          </p:nvCxnSpPr>
          <p:spPr bwMode="auto">
            <a:xfrm flipH="1">
              <a:off x="3470" y="3515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5" name="AutoShape 65"/>
            <p:cNvCxnSpPr>
              <a:cxnSpLocks noChangeShapeType="1"/>
            </p:cNvCxnSpPr>
            <p:nvPr/>
          </p:nvCxnSpPr>
          <p:spPr bwMode="auto">
            <a:xfrm flipH="1">
              <a:off x="4014" y="3515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6" name="AutoShape 66"/>
            <p:cNvCxnSpPr>
              <a:cxnSpLocks noChangeShapeType="1"/>
            </p:cNvCxnSpPr>
            <p:nvPr/>
          </p:nvCxnSpPr>
          <p:spPr bwMode="auto">
            <a:xfrm flipH="1">
              <a:off x="4559" y="3515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787" name="AutoShape 67"/>
            <p:cNvCxnSpPr>
              <a:cxnSpLocks noChangeShapeType="1"/>
            </p:cNvCxnSpPr>
            <p:nvPr/>
          </p:nvCxnSpPr>
          <p:spPr bwMode="auto">
            <a:xfrm flipH="1">
              <a:off x="5103" y="3515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D66AB08B-7650-4C72-9A34-AEE5F9974A70}" type="slidenum">
              <a:rPr lang="en-US" altLang="zh-CN"/>
              <a:pPr/>
              <a:t>109</a:t>
            </a:fld>
            <a:endParaRPr lang="en-US" altLang="zh-CN"/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anchorCtr="0"/>
          <a:lstStyle/>
          <a:p>
            <a:r>
              <a:rPr lang="en-US" altLang="zh-CN" b="0" dirty="0"/>
              <a:t>Question (2)?</a:t>
            </a: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noFill/>
          <a:ln/>
        </p:spPr>
        <p:txBody>
          <a:bodyPr/>
          <a:lstStyle/>
          <a:p>
            <a:r>
              <a:rPr lang="en-US" altLang="zh-CN"/>
              <a:t>How to calculate PI? </a:t>
            </a:r>
          </a:p>
        </p:txBody>
      </p:sp>
      <p:sp>
        <p:nvSpPr>
          <p:cNvPr id="28775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5949950"/>
            <a:ext cx="585788" cy="357188"/>
          </a:xfrm>
          <a:prstGeom prst="actionButtonBackPrevious">
            <a:avLst/>
          </a:prstGeom>
          <a:solidFill>
            <a:srgbClr val="C0C0C0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87751" name="Object 7"/>
          <p:cNvGraphicFramePr>
            <a:graphicFrameLocks noChangeAspect="1"/>
          </p:cNvGraphicFramePr>
          <p:nvPr/>
        </p:nvGraphicFramePr>
        <p:xfrm>
          <a:off x="179388" y="2565400"/>
          <a:ext cx="87852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02" name="Equation" r:id="rId3" imgW="5244840" imgH="419040" progId="Equation.DSMT4">
                  <p:embed/>
                </p:oleObj>
              </mc:Choice>
              <mc:Fallback>
                <p:oleObj name="Equation" r:id="rId3" imgW="524484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565400"/>
                        <a:ext cx="878522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395288" y="3490913"/>
            <a:ext cx="3395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>
                <a:latin typeface="Times New Roman" pitchFamily="18" charset="0"/>
                <a:ea typeface="幼圆" pitchFamily="49" charset="-122"/>
              </a:rPr>
              <a:t>If x=1/2</a:t>
            </a:r>
            <a:r>
              <a:rPr kumimoji="1" lang="zh-CN" altLang="en-US" sz="28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800">
                <a:latin typeface="Times New Roman" pitchFamily="18" charset="0"/>
                <a:ea typeface="幼圆" pitchFamily="49" charset="-122"/>
              </a:rPr>
              <a:t>arcsinx=</a:t>
            </a:r>
            <a:r>
              <a:rPr kumimoji="1" lang="en-US" altLang="zh-CN" sz="2800">
                <a:latin typeface="Times New Roman" pitchFamily="18" charset="0"/>
                <a:ea typeface="幼圆" pitchFamily="49" charset="-122"/>
                <a:sym typeface="Symbol" pitchFamily="18" charset="2"/>
              </a:rPr>
              <a:t>/6</a:t>
            </a:r>
          </a:p>
        </p:txBody>
      </p:sp>
      <p:graphicFrame>
        <p:nvGraphicFramePr>
          <p:cNvPr id="287753" name="Object 9"/>
          <p:cNvGraphicFramePr>
            <a:graphicFrameLocks noChangeAspect="1"/>
          </p:cNvGraphicFramePr>
          <p:nvPr/>
        </p:nvGraphicFramePr>
        <p:xfrm>
          <a:off x="465138" y="4195763"/>
          <a:ext cx="69151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03" name="Equation" r:id="rId5" imgW="3441600" imgH="444240" progId="Equation.DSMT4">
                  <p:embed/>
                </p:oleObj>
              </mc:Choice>
              <mc:Fallback>
                <p:oleObj name="Equation" r:id="rId5" imgW="344160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4195763"/>
                        <a:ext cx="6915150" cy="889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4" name="AutoShape 10">
            <a:hlinkClick r:id="rId7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327275" y="5516563"/>
            <a:ext cx="1079500" cy="6477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/>
              <a:t>PI</a:t>
            </a:r>
          </a:p>
        </p:txBody>
      </p:sp>
      <p:sp>
        <p:nvSpPr>
          <p:cNvPr id="287755" name="AutoShape 11">
            <a:hlinkClick r:id="rId8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737225" y="5516563"/>
            <a:ext cx="1079500" cy="6477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dirty="0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25760" y="116632"/>
            <a:ext cx="8892480" cy="6696744"/>
            <a:chOff x="125760" y="116632"/>
            <a:chExt cx="8892480" cy="6696744"/>
          </a:xfrm>
        </p:grpSpPr>
        <p:sp>
          <p:nvSpPr>
            <p:cNvPr id="3" name="矩形 2"/>
            <p:cNvSpPr/>
            <p:nvPr/>
          </p:nvSpPr>
          <p:spPr bwMode="auto">
            <a:xfrm>
              <a:off x="126240" y="116632"/>
              <a:ext cx="8892000" cy="669674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2897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60" y="116632"/>
              <a:ext cx="8892480" cy="2094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56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BA6F65D-599D-4CC8-B861-E8B7AE718FB8}" type="slidenum">
              <a:rPr lang="en-US" altLang="zh-CN"/>
              <a:pPr/>
              <a:t>110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anchorCtr="0"/>
          <a:lstStyle/>
          <a:p>
            <a:r>
              <a:rPr lang="en-US" altLang="zh-CN" b="0" dirty="0"/>
              <a:t>Question (3)?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CN" altLang="en-US" sz="2400" dirty="0">
                <a:latin typeface="Times New Roman" pitchFamily="18" charset="0"/>
              </a:rPr>
              <a:t>试设计一个算法，改造一个带表头结点的双向循环链表，所有结点的原有次序保持在各个结点的右链域</a:t>
            </a:r>
            <a:r>
              <a:rPr lang="en-US" altLang="zh-CN" sz="2400" dirty="0" err="1">
                <a:latin typeface="Times New Roman" pitchFamily="18" charset="0"/>
              </a:rPr>
              <a:t>rLink</a:t>
            </a:r>
            <a:r>
              <a:rPr lang="zh-CN" altLang="en-US" sz="2400" dirty="0">
                <a:latin typeface="Times New Roman" pitchFamily="18" charset="0"/>
              </a:rPr>
              <a:t>中，并利用左链域</a:t>
            </a:r>
            <a:r>
              <a:rPr lang="en-US" altLang="zh-CN" sz="2400" dirty="0" err="1">
                <a:latin typeface="Times New Roman" pitchFamily="18" charset="0"/>
              </a:rPr>
              <a:t>lLink</a:t>
            </a:r>
            <a:r>
              <a:rPr lang="zh-CN" altLang="en-US" sz="2400" dirty="0">
                <a:latin typeface="Times New Roman" pitchFamily="18" charset="0"/>
              </a:rPr>
              <a:t>把所有结点按照其值从小到大的顺序连接起来。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 err="1">
                <a:latin typeface="Times New Roman" pitchFamily="18" charset="0"/>
              </a:rPr>
              <a:t>typedef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struct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DblNode</a:t>
            </a:r>
            <a:r>
              <a:rPr lang="en-US" altLang="zh-CN" sz="2400" dirty="0">
                <a:latin typeface="Times New Roman" pitchFamily="18" charset="0"/>
              </a:rPr>
              <a:t>{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>
                <a:latin typeface="Times New Roman" pitchFamily="18" charset="0"/>
              </a:rPr>
              <a:t>    </a:t>
            </a:r>
            <a:r>
              <a:rPr lang="en-US" altLang="zh-CN" sz="2400" dirty="0" smtClean="0">
                <a:latin typeface="Times New Roman" pitchFamily="18" charset="0"/>
              </a:rPr>
              <a:t>    </a:t>
            </a:r>
            <a:r>
              <a:rPr lang="en-US" altLang="zh-CN" sz="2400" dirty="0" err="1" smtClean="0">
                <a:latin typeface="Times New Roman" pitchFamily="18" charset="0"/>
              </a:rPr>
              <a:t>int</a:t>
            </a:r>
            <a:r>
              <a:rPr lang="en-US" altLang="zh-CN" sz="2400" dirty="0" smtClean="0">
                <a:latin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</a:rPr>
              <a:t>data;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>
                <a:latin typeface="Times New Roman" pitchFamily="18" charset="0"/>
              </a:rPr>
              <a:t>    </a:t>
            </a:r>
            <a:r>
              <a:rPr lang="en-US" altLang="zh-CN" sz="2400" dirty="0" smtClean="0">
                <a:latin typeface="Times New Roman" pitchFamily="18" charset="0"/>
              </a:rPr>
              <a:t>    </a:t>
            </a:r>
            <a:r>
              <a:rPr lang="en-US" altLang="zh-CN" sz="2400" dirty="0" err="1" smtClean="0">
                <a:latin typeface="Times New Roman" pitchFamily="18" charset="0"/>
              </a:rPr>
              <a:t>struct</a:t>
            </a:r>
            <a:r>
              <a:rPr lang="en-US" altLang="zh-CN" sz="2400" dirty="0" smtClean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DblNode</a:t>
            </a:r>
            <a:r>
              <a:rPr lang="en-US" altLang="zh-CN" sz="2400" dirty="0">
                <a:latin typeface="Times New Roman" pitchFamily="18" charset="0"/>
              </a:rPr>
              <a:t> *</a:t>
            </a:r>
            <a:r>
              <a:rPr lang="en-US" altLang="zh-CN" sz="2400" dirty="0" err="1">
                <a:latin typeface="Times New Roman" pitchFamily="18" charset="0"/>
              </a:rPr>
              <a:t>lLink</a:t>
            </a:r>
            <a:r>
              <a:rPr lang="en-US" altLang="zh-CN" sz="2400" dirty="0">
                <a:latin typeface="Times New Roman" pitchFamily="18" charset="0"/>
              </a:rPr>
              <a:t>, *</a:t>
            </a:r>
            <a:r>
              <a:rPr lang="en-US" altLang="zh-CN" sz="2400" dirty="0" err="1">
                <a:latin typeface="Times New Roman" pitchFamily="18" charset="0"/>
              </a:rPr>
              <a:t>rLink</a:t>
            </a:r>
            <a:r>
              <a:rPr lang="en-US" altLang="zh-CN" sz="2400" dirty="0">
                <a:latin typeface="Times New Roman" pitchFamily="18" charset="0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>
                <a:latin typeface="Times New Roman" pitchFamily="18" charset="0"/>
              </a:rPr>
              <a:t>} </a:t>
            </a:r>
            <a:r>
              <a:rPr lang="en-US" altLang="zh-CN" sz="2400" dirty="0" err="1">
                <a:latin typeface="Times New Roman" pitchFamily="18" charset="0"/>
              </a:rPr>
              <a:t>DblNode</a:t>
            </a:r>
            <a:r>
              <a:rPr lang="en-US" altLang="zh-CN" sz="2400" dirty="0">
                <a:latin typeface="Times New Roman" pitchFamily="18" charset="0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 err="1">
                <a:latin typeface="Times New Roman" pitchFamily="18" charset="0"/>
              </a:rPr>
              <a:t>typdef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DblNode</a:t>
            </a:r>
            <a:r>
              <a:rPr lang="en-US" altLang="zh-CN" sz="2400" dirty="0">
                <a:latin typeface="Times New Roman" pitchFamily="18" charset="0"/>
              </a:rPr>
              <a:t>* </a:t>
            </a:r>
            <a:r>
              <a:rPr lang="en-US" altLang="zh-CN" sz="2400" dirty="0" err="1">
                <a:latin typeface="Times New Roman" pitchFamily="18" charset="0"/>
              </a:rPr>
              <a:t>DblList</a:t>
            </a:r>
            <a:r>
              <a:rPr lang="en-US" altLang="zh-CN" sz="2400" dirty="0">
                <a:latin typeface="Times New Roman" pitchFamily="18" charset="0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>
                <a:latin typeface="Times New Roman" pitchFamily="18" charset="0"/>
              </a:rPr>
              <a:t>void </a:t>
            </a:r>
            <a:r>
              <a:rPr lang="en-US" altLang="zh-CN" sz="2400" dirty="0" err="1">
                <a:latin typeface="Times New Roman" pitchFamily="18" charset="0"/>
              </a:rPr>
              <a:t>SortedList</a:t>
            </a:r>
            <a:r>
              <a:rPr lang="en-US" altLang="zh-CN" sz="2400" dirty="0">
                <a:latin typeface="Times New Roman" pitchFamily="18" charset="0"/>
              </a:rPr>
              <a:t>(</a:t>
            </a:r>
            <a:r>
              <a:rPr lang="en-US" altLang="zh-CN" sz="2400" dirty="0" err="1">
                <a:latin typeface="Times New Roman" pitchFamily="18" charset="0"/>
              </a:rPr>
              <a:t>DblList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dblist</a:t>
            </a:r>
            <a:r>
              <a:rPr lang="en-US" altLang="zh-CN" sz="2400" dirty="0">
                <a:latin typeface="Times New Roman" pitchFamily="18" charset="0"/>
              </a:rPr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>
                <a:latin typeface="Times New Roman" pitchFamily="18" charset="0"/>
              </a:rPr>
              <a:t>{</a:t>
            </a:r>
          </a:p>
          <a:p>
            <a:pPr marL="0" indent="0">
              <a:buFont typeface="Wingdings" pitchFamily="2" charset="2"/>
              <a:buNone/>
            </a:pPr>
            <a:endParaRPr lang="en-US" altLang="zh-CN" sz="2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FCC9580E-668E-4675-8717-30670EEF3FAD}" type="slidenum">
              <a:rPr lang="en-US" altLang="zh-CN"/>
              <a:pPr/>
              <a:t>111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Assignment (2)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P13</a:t>
            </a:r>
            <a:endParaRPr lang="en-US" altLang="zh-CN" dirty="0"/>
          </a:p>
          <a:p>
            <a:pPr lvl="1"/>
            <a:r>
              <a:rPr lang="en-US" altLang="zh-CN" dirty="0"/>
              <a:t>2.2</a:t>
            </a:r>
          </a:p>
          <a:p>
            <a:r>
              <a:rPr lang="en-US" altLang="zh-CN" dirty="0" err="1"/>
              <a:t>P15</a:t>
            </a:r>
            <a:endParaRPr lang="en-US" altLang="zh-CN" dirty="0"/>
          </a:p>
          <a:p>
            <a:pPr lvl="1"/>
            <a:r>
              <a:rPr lang="en-US" altLang="zh-CN" dirty="0"/>
              <a:t>2.8</a:t>
            </a:r>
          </a:p>
          <a:p>
            <a:r>
              <a:rPr lang="en-US" altLang="zh-CN" dirty="0" err="1"/>
              <a:t>P18</a:t>
            </a:r>
            <a:endParaRPr lang="en-US" altLang="zh-CN" dirty="0"/>
          </a:p>
          <a:p>
            <a:pPr lvl="1"/>
            <a:r>
              <a:rPr lang="en-US" altLang="zh-CN" b="1" dirty="0"/>
              <a:t>2.22; 2.24; </a:t>
            </a:r>
            <a:r>
              <a:rPr lang="en-US" altLang="zh-CN" b="1" dirty="0" smtClean="0"/>
              <a:t>2.30; </a:t>
            </a:r>
            <a:r>
              <a:rPr lang="en-US" altLang="zh-CN" b="1" dirty="0" smtClean="0">
                <a:solidFill>
                  <a:srgbClr val="FFFF00"/>
                </a:solidFill>
              </a:rPr>
              <a:t>2.38</a:t>
            </a: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8DF12F86-9EC3-49D1-AF6A-35A46D38D7B1}" type="slidenum">
              <a:rPr lang="en-US" altLang="zh-CN"/>
              <a:pPr/>
              <a:t>112</a:t>
            </a:fld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468313" y="2503488"/>
            <a:ext cx="8135937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1. 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设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A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与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B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分别为两个带有头结点的</a:t>
            </a:r>
            <a:r>
              <a:rPr kumimoji="1" lang="zh-CN" altLang="en-US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有序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循环链表（所谓有序是指链接点按数据域值大小链接，本题不妨设按数据域值从小到大排列），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list1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和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list2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分别为指向两个链表的指针。请写出将这两个链表合并为一个带头结点的有序循环链表的算法。</a:t>
            </a:r>
          </a:p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1) 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从小到大；</a:t>
            </a:r>
          </a:p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2) 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从大到小。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457200" y="560388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US" altLang="zh-CN" sz="4400" b="1" dirty="0">
                <a:solidFill>
                  <a:srgbClr val="FFFF00"/>
                </a:solidFill>
                <a:ea typeface="幼圆" pitchFamily="49" charset="-122"/>
              </a:rPr>
              <a:t>Practical (1)</a:t>
            </a:r>
            <a:br>
              <a:rPr lang="en-US" altLang="zh-CN" sz="4400" b="1" dirty="0">
                <a:solidFill>
                  <a:srgbClr val="FFFF00"/>
                </a:solidFill>
                <a:ea typeface="幼圆" pitchFamily="49" charset="-122"/>
              </a:rPr>
            </a:br>
            <a:r>
              <a:rPr lang="zh-CN" altLang="en-US" sz="4400" b="1" dirty="0">
                <a:solidFill>
                  <a:srgbClr val="FFFF00"/>
                </a:solidFill>
                <a:ea typeface="幼圆" pitchFamily="49" charset="-122"/>
              </a:rPr>
              <a:t>必做题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B8B45D2-E71A-493D-9C6E-5C742AF4AFB4}" type="slidenum">
              <a:rPr lang="en-US" altLang="zh-CN"/>
              <a:pPr/>
              <a:t>113</a:t>
            </a:fld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396875" y="1125538"/>
            <a:ext cx="8351838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kumimoji="1" lang="en-US" altLang="zh-CN" sz="2800" dirty="0">
              <a:latin typeface="Times New Roman" pitchFamily="18" charset="0"/>
              <a:ea typeface="幼圆" pitchFamily="49" charset="-122"/>
            </a:endParaRPr>
          </a:p>
          <a:p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2. </a:t>
            </a:r>
            <a:r>
              <a:rPr kumimoji="1" lang="zh-CN" altLang="en-US" sz="2800" dirty="0" smtClean="0">
                <a:latin typeface="Times New Roman" pitchFamily="18" charset="0"/>
                <a:ea typeface="幼圆" pitchFamily="49" charset="-122"/>
              </a:rPr>
              <a:t>限制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使用双向链表作存储结构，请根据用户输入的一个整数（该整数表示精确到小数点后的位数，可能要求精确到小数点后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500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位），高精度计算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  <a:sym typeface="Symbol" pitchFamily="18" charset="2"/>
              </a:rPr>
              <a:t>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值。可以利用反三角函数幂级展开式来进行计算：</a:t>
            </a:r>
          </a:p>
        </p:txBody>
      </p:sp>
      <p:graphicFrame>
        <p:nvGraphicFramePr>
          <p:cNvPr id="160771" name="Object 3"/>
          <p:cNvGraphicFramePr>
            <a:graphicFrameLocks noChangeAspect="1"/>
          </p:cNvGraphicFramePr>
          <p:nvPr/>
        </p:nvGraphicFramePr>
        <p:xfrm>
          <a:off x="250825" y="3508375"/>
          <a:ext cx="87852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49" name="Equation" r:id="rId3" imgW="5244840" imgH="419040" progId="Equation.DSMT4">
                  <p:embed/>
                </p:oleObj>
              </mc:Choice>
              <mc:Fallback>
                <p:oleObj name="Equation" r:id="rId3" imgW="524484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08375"/>
                        <a:ext cx="8785225" cy="71278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395288" y="4354513"/>
            <a:ext cx="64246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>
                <a:latin typeface="Times New Roman" pitchFamily="18" charset="0"/>
                <a:ea typeface="幼圆" pitchFamily="49" charset="-122"/>
              </a:rPr>
              <a:t>当</a:t>
            </a:r>
            <a:r>
              <a:rPr kumimoji="1" lang="en-US" altLang="zh-CN" sz="2800">
                <a:latin typeface="Times New Roman" pitchFamily="18" charset="0"/>
                <a:ea typeface="幼圆" pitchFamily="49" charset="-122"/>
              </a:rPr>
              <a:t>x=1/2</a:t>
            </a:r>
            <a:r>
              <a:rPr kumimoji="1" lang="zh-CN" altLang="en-US" sz="2800">
                <a:latin typeface="Times New Roman" pitchFamily="18" charset="0"/>
                <a:ea typeface="幼圆" pitchFamily="49" charset="-122"/>
              </a:rPr>
              <a:t>时，</a:t>
            </a:r>
            <a:r>
              <a:rPr kumimoji="1" lang="en-US" altLang="zh-CN" sz="2800">
                <a:latin typeface="Times New Roman" pitchFamily="18" charset="0"/>
                <a:ea typeface="幼圆" pitchFamily="49" charset="-122"/>
              </a:rPr>
              <a:t>arcsinx=</a:t>
            </a:r>
            <a:r>
              <a:rPr kumimoji="1" lang="en-US" altLang="zh-CN" sz="2800">
                <a:latin typeface="Times New Roman" pitchFamily="18" charset="0"/>
                <a:ea typeface="幼圆" pitchFamily="49" charset="-122"/>
                <a:sym typeface="Symbol" pitchFamily="18" charset="2"/>
              </a:rPr>
              <a:t>/6</a:t>
            </a:r>
          </a:p>
          <a:p>
            <a:r>
              <a:rPr kumimoji="1" lang="zh-CN" altLang="en-US" sz="2800">
                <a:latin typeface="Times New Roman" pitchFamily="18" charset="0"/>
                <a:ea typeface="幼圆" pitchFamily="49" charset="-122"/>
                <a:sym typeface="Symbol" pitchFamily="18" charset="2"/>
              </a:rPr>
              <a:t>于是可以利用下面的关系式来求得值。</a:t>
            </a:r>
          </a:p>
        </p:txBody>
      </p:sp>
      <p:graphicFrame>
        <p:nvGraphicFramePr>
          <p:cNvPr id="160773" name="Object 5"/>
          <p:cNvGraphicFramePr>
            <a:graphicFrameLocks noChangeAspect="1"/>
          </p:cNvGraphicFramePr>
          <p:nvPr/>
        </p:nvGraphicFramePr>
        <p:xfrm>
          <a:off x="395288" y="5516563"/>
          <a:ext cx="44116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50" name="Equation" r:id="rId5" imgW="2616120" imgH="444240" progId="Equation.DSMT4">
                  <p:embed/>
                </p:oleObj>
              </mc:Choice>
              <mc:Fallback>
                <p:oleObj name="Equation" r:id="rId5" imgW="261612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516563"/>
                        <a:ext cx="4411662" cy="74612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幼圆" pitchFamily="49" charset="-122"/>
              </a:rPr>
              <a:t>必</a:t>
            </a:r>
            <a:r>
              <a:rPr lang="zh-CN" altLang="en-US" dirty="0" smtClean="0"/>
              <a:t>做</a:t>
            </a:r>
            <a:r>
              <a:rPr lang="zh-CN" altLang="en-US" dirty="0"/>
              <a:t>题</a:t>
            </a:r>
          </a:p>
        </p:txBody>
      </p:sp>
      <p:graphicFrame>
        <p:nvGraphicFramePr>
          <p:cNvPr id="160779" name="Object 11"/>
          <p:cNvGraphicFramePr>
            <a:graphicFrameLocks noChangeAspect="1"/>
          </p:cNvGraphicFramePr>
          <p:nvPr/>
        </p:nvGraphicFramePr>
        <p:xfrm>
          <a:off x="5292725" y="5589588"/>
          <a:ext cx="7270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51" name="Equation" r:id="rId7" imgW="431640" imgH="393480" progId="Equation.DSMT4">
                  <p:embed/>
                </p:oleObj>
              </mc:Choice>
              <mc:Fallback>
                <p:oleObj name="Equation" r:id="rId7" imgW="43164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589588"/>
                        <a:ext cx="727075" cy="6604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55100894-B857-42B8-8C34-D2D383D4D156}" type="slidenum">
              <a:rPr lang="en-US" altLang="zh-CN"/>
              <a:pPr/>
              <a:t>114</a:t>
            </a:fld>
            <a:endParaRPr lang="en-US" alt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914400" y="1852613"/>
            <a:ext cx="718658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dirty="0" smtClean="0">
                <a:latin typeface="幼圆" pitchFamily="49" charset="-122"/>
                <a:ea typeface="幼圆" pitchFamily="49" charset="-122"/>
              </a:rPr>
              <a:t>1. </a:t>
            </a:r>
            <a:r>
              <a:rPr kumimoji="1" lang="zh-CN" altLang="en-US" sz="2800" dirty="0" smtClean="0">
                <a:latin typeface="幼圆" pitchFamily="49" charset="-122"/>
                <a:ea typeface="幼圆" pitchFamily="49" charset="-122"/>
              </a:rPr>
              <a:t>正确</a:t>
            </a:r>
            <a:r>
              <a:rPr kumimoji="1" lang="zh-CN" altLang="en-US" sz="2800" dirty="0">
                <a:latin typeface="幼圆" pitchFamily="49" charset="-122"/>
                <a:ea typeface="幼圆" pitchFamily="49" charset="-122"/>
              </a:rPr>
              <a:t>实现所要求的功能（能够通过测试）</a:t>
            </a:r>
          </a:p>
          <a:p>
            <a:r>
              <a:rPr kumimoji="1" lang="en-US" altLang="zh-CN" sz="2800" dirty="0" smtClean="0">
                <a:latin typeface="幼圆" pitchFamily="49" charset="-122"/>
                <a:ea typeface="幼圆" pitchFamily="49" charset="-122"/>
              </a:rPr>
              <a:t>2. </a:t>
            </a:r>
            <a:r>
              <a:rPr kumimoji="1" lang="zh-CN" altLang="en-US" sz="2800" dirty="0" smtClean="0">
                <a:latin typeface="幼圆" pitchFamily="49" charset="-122"/>
                <a:ea typeface="幼圆" pitchFamily="49" charset="-122"/>
              </a:rPr>
              <a:t>界面</a:t>
            </a:r>
            <a:r>
              <a:rPr kumimoji="1" lang="zh-CN" altLang="en-US" sz="2800" dirty="0">
                <a:latin typeface="幼圆" pitchFamily="49" charset="-122"/>
                <a:ea typeface="幼圆" pitchFamily="49" charset="-122"/>
              </a:rPr>
              <a:t>友好</a:t>
            </a:r>
          </a:p>
          <a:p>
            <a:r>
              <a:rPr kumimoji="1" lang="en-US" altLang="zh-CN" sz="2800" dirty="0" smtClean="0">
                <a:latin typeface="幼圆" pitchFamily="49" charset="-122"/>
                <a:ea typeface="幼圆" pitchFamily="49" charset="-122"/>
              </a:rPr>
              <a:t>3. </a:t>
            </a:r>
            <a:r>
              <a:rPr kumimoji="1" lang="zh-CN" altLang="en-US" sz="2800" dirty="0" smtClean="0">
                <a:latin typeface="幼圆" pitchFamily="49" charset="-122"/>
                <a:ea typeface="幼圆" pitchFamily="49" charset="-122"/>
              </a:rPr>
              <a:t>程序</a:t>
            </a:r>
            <a:r>
              <a:rPr kumimoji="1" lang="zh-CN" altLang="en-US" sz="2800" dirty="0">
                <a:latin typeface="幼圆" pitchFamily="49" charset="-122"/>
                <a:ea typeface="幼圆" pitchFamily="49" charset="-122"/>
              </a:rPr>
              <a:t>注释（可读性好）</a:t>
            </a:r>
          </a:p>
          <a:p>
            <a:r>
              <a:rPr kumimoji="1" lang="en-US" altLang="zh-CN" sz="2800" dirty="0" smtClean="0">
                <a:latin typeface="幼圆" pitchFamily="49" charset="-122"/>
                <a:ea typeface="幼圆" pitchFamily="49" charset="-122"/>
              </a:rPr>
              <a:t>4. </a:t>
            </a:r>
            <a:r>
              <a:rPr kumimoji="1" lang="zh-CN" altLang="en-US" sz="2800" dirty="0" smtClean="0">
                <a:latin typeface="幼圆" pitchFamily="49" charset="-122"/>
                <a:ea typeface="幼圆" pitchFamily="49" charset="-122"/>
              </a:rPr>
              <a:t>良好</a:t>
            </a:r>
            <a:r>
              <a:rPr kumimoji="1" lang="zh-CN" altLang="en-US" sz="2800" dirty="0">
                <a:latin typeface="幼圆" pitchFamily="49" charset="-122"/>
                <a:ea typeface="幼圆" pitchFamily="49" charset="-122"/>
              </a:rPr>
              <a:t>的编程风格</a:t>
            </a:r>
          </a:p>
          <a:p>
            <a:r>
              <a:rPr kumimoji="1" lang="en-US" altLang="zh-CN" sz="2800" dirty="0" smtClean="0">
                <a:latin typeface="幼圆" pitchFamily="49" charset="-122"/>
                <a:ea typeface="幼圆" pitchFamily="49" charset="-122"/>
              </a:rPr>
              <a:t>5. </a:t>
            </a:r>
            <a:r>
              <a:rPr kumimoji="1" lang="zh-CN" altLang="en-US" sz="2800" dirty="0" smtClean="0">
                <a:latin typeface="幼圆" pitchFamily="49" charset="-122"/>
                <a:ea typeface="幼圆" pitchFamily="49" charset="-122"/>
              </a:rPr>
              <a:t>健壮</a:t>
            </a:r>
            <a:r>
              <a:rPr kumimoji="1" lang="zh-CN" altLang="en-US" sz="2800" dirty="0">
                <a:latin typeface="幼圆" pitchFamily="49" charset="-122"/>
                <a:ea typeface="幼圆" pitchFamily="49" charset="-122"/>
              </a:rPr>
              <a:t>性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zh-CN" altLang="en-US"/>
              <a:t>上机要求</a:t>
            </a:r>
          </a:p>
        </p:txBody>
      </p:sp>
      <p:graphicFrame>
        <p:nvGraphicFramePr>
          <p:cNvPr id="162820" name="Object 4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229647"/>
              </p:ext>
            </p:extLst>
          </p:nvPr>
        </p:nvGraphicFramePr>
        <p:xfrm>
          <a:off x="6011863" y="3500438"/>
          <a:ext cx="2189162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4" name="Acrobat Document" r:id="rId4" imgW="5667375" imgH="8020050" progId="AcroExch.Document.7">
                  <p:embed/>
                </p:oleObj>
              </mc:Choice>
              <mc:Fallback>
                <p:oleObj name="Acrobat Document" r:id="rId4" imgW="5667375" imgH="802005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500438"/>
                        <a:ext cx="2189162" cy="309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FA70CFF7-2DAD-459B-BD23-AEC424CDF27A}" type="slidenum">
              <a:rPr lang="en-US" altLang="zh-CN"/>
              <a:pPr/>
              <a:t>115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补充知识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STL: standard template library (C++)</a:t>
            </a:r>
          </a:p>
        </p:txBody>
      </p:sp>
      <p:sp>
        <p:nvSpPr>
          <p:cNvPr id="297988" name="AutoShape 4">
            <a:hlinkClick r:id="rId2" action="ppaction://hlinkpres?slideindex=1&amp;slidetitle=幻灯片 1" highlightClick="1"/>
          </p:cNvPr>
          <p:cNvSpPr>
            <a:spLocks noChangeArrowheads="1"/>
          </p:cNvSpPr>
          <p:nvPr/>
        </p:nvSpPr>
        <p:spPr bwMode="auto">
          <a:xfrm>
            <a:off x="3779838" y="2997200"/>
            <a:ext cx="1582737" cy="50323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FFFF00"/>
                </a:solidFill>
              </a:rPr>
              <a:t>STL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A8BF1FEC-D0A7-4496-91A4-52B8CEDBBCF1}" type="slidenum">
              <a:rPr lang="en-US" altLang="zh-CN"/>
              <a:pPr/>
              <a:t>116</a:t>
            </a:fld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381000" y="817563"/>
            <a:ext cx="82089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1" lang="en-US" altLang="zh-CN" sz="2400">
              <a:latin typeface="Times New Roman" pitchFamily="18" charset="0"/>
              <a:ea typeface="幼圆" pitchFamily="49" charset="-122"/>
            </a:endParaRP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#include “common.h”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#define MaxSize 100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typedef int ElemType;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typedef ElemType List[MaxSize]; 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Status InitList(List l);		/* 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构造一个空的线性表 *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/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Status DestroyList(List l);	/* 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销毁线性表 *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/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Status ClearList(List l);	/* 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清空线性表 *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/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BOOL IsListEmpty(List l);	/* 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判断线性表是否空 *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/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int ListLength(List l);		/* 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求线性表的长度 *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/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Status GetElem(List l, int i, ElemType *e);	/* 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返回第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个元素 *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/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...</a:t>
            </a: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468313" y="549275"/>
            <a:ext cx="5675312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FFFF00"/>
                </a:solidFill>
              </a:rPr>
              <a:t>在具体语言环境中的实现</a:t>
            </a:r>
            <a:r>
              <a:rPr kumimoji="1" lang="zh-CN" altLang="en-US" sz="2800">
                <a:solidFill>
                  <a:srgbClr val="FFFF00"/>
                </a:solidFill>
              </a:rPr>
              <a:t>：</a:t>
            </a:r>
            <a:r>
              <a:rPr kumimoji="1" lang="en-US" altLang="zh-CN" sz="2800">
                <a:solidFill>
                  <a:srgbClr val="FFFF00"/>
                </a:solidFill>
              </a:rPr>
              <a:t>(C</a:t>
            </a:r>
            <a:r>
              <a:rPr kumimoji="1" lang="zh-CN" altLang="en-US" sz="2800">
                <a:solidFill>
                  <a:srgbClr val="FFFF00"/>
                </a:solidFill>
              </a:rPr>
              <a:t>语言</a:t>
            </a:r>
            <a:r>
              <a:rPr kumimoji="1" lang="en-US" altLang="zh-CN" sz="280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D42C12FD-FB3D-40C6-8675-4928E1123DFB}" type="slidenum">
              <a:rPr lang="en-US" altLang="zh-CN"/>
              <a:pPr/>
              <a:t>117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609600" y="0"/>
            <a:ext cx="7640638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例：将非递减有序排列的两个线性表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la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lb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归并为一个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lc,</a:t>
            </a:r>
          </a:p>
          <a:p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仍保持非递减排列。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void MergeList(List la, List lb, List lc)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{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int		I, j, k;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int		la_len, lb_len;	/* la</a:t>
            </a:r>
            <a:r>
              <a:rPr kumimoji="1" lang="zh-CN" altLang="en-US" sz="2000">
                <a:latin typeface="Times New Roman" pitchFamily="18" charset="0"/>
                <a:ea typeface="幼圆" pitchFamily="49" charset="-122"/>
              </a:rPr>
              <a:t>和</a:t>
            </a:r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lb</a:t>
            </a:r>
            <a:r>
              <a:rPr kumimoji="1" lang="zh-CN" altLang="en-US" sz="2000">
                <a:latin typeface="Times New Roman" pitchFamily="18" charset="0"/>
                <a:ea typeface="幼圆" pitchFamily="49" charset="-122"/>
              </a:rPr>
              <a:t>的长度 *</a:t>
            </a:r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/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ElemType	ai, bj;</a:t>
            </a:r>
          </a:p>
          <a:p>
            <a:endParaRPr kumimoji="1" lang="en-US" altLang="zh-CN" sz="2000">
              <a:latin typeface="Times New Roman" pitchFamily="18" charset="0"/>
              <a:ea typeface="幼圆" pitchFamily="49" charset="-122"/>
            </a:endParaRP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I = j = 1;	k = 0;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InitList(lc);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la_len = ListLength(la);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lb_len = ListLength(lb);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while(I &lt;= la_len &amp;&amp; j &lt;= lb_len)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{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GetElem(la, I, &amp;ai);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GetElem(lb, j, &amp;bj);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		</a:t>
            </a:r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if (Compare(ai, bj) &lt;= 0)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{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ListInsert(lc, ++k, bj);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++I;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D559037-5C85-4BEA-8E04-10AA10062290}" type="slidenum">
              <a:rPr lang="en-US" altLang="zh-CN"/>
              <a:pPr/>
              <a:t>118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304800" y="381000"/>
            <a:ext cx="87169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		</a:t>
            </a:r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else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{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ListInsert(lc, ++k, bj);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	++j;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}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}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while(I &lt;= la_len)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{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GetElem(la, I++, &amp;ai);	/*</a:t>
            </a:r>
            <a:r>
              <a:rPr kumimoji="1" lang="zh-CN" altLang="en-US" sz="2000">
                <a:latin typeface="Times New Roman" pitchFamily="18" charset="0"/>
                <a:ea typeface="幼圆" pitchFamily="49" charset="-122"/>
              </a:rPr>
              <a:t>可否改为“</a:t>
            </a:r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GetElem(la, ++I, &amp;ai);”*/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ListInsert(lc, ++k, ai);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}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while(j &lt;= lb_len)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{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GetElem(lb, j++, &amp;bj);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	ListInsert(lc, ++k, bj);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	}</a:t>
            </a:r>
          </a:p>
          <a:p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}	/* End of MergeList() */</a:t>
            </a:r>
          </a:p>
          <a:p>
            <a:endParaRPr kumimoji="1" lang="en-US" altLang="zh-CN" sz="2000">
              <a:latin typeface="Times New Roman" pitchFamily="18" charset="0"/>
              <a:ea typeface="幼圆" pitchFamily="49" charset="-122"/>
            </a:endParaRPr>
          </a:p>
          <a:p>
            <a:r>
              <a:rPr kumimoji="1" lang="zh-CN" altLang="en-US" sz="2000">
                <a:latin typeface="Times New Roman" pitchFamily="18" charset="0"/>
                <a:ea typeface="幼圆" pitchFamily="49" charset="-122"/>
              </a:rPr>
              <a:t>时间复杂度为：</a:t>
            </a:r>
            <a:r>
              <a:rPr kumimoji="1" lang="en-US" altLang="zh-CN" sz="2000">
                <a:latin typeface="Times New Roman" pitchFamily="18" charset="0"/>
                <a:ea typeface="幼圆" pitchFamily="49" charset="-122"/>
              </a:rPr>
              <a:t>O(la_len + lb_len)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9302B35-8730-4FBF-A848-2C68239E78A9}" type="slidenum">
              <a:rPr lang="en-US" altLang="zh-CN"/>
              <a:pPr/>
              <a:t>119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514600" y="2209800"/>
            <a:ext cx="475456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9600">
                <a:solidFill>
                  <a:srgbClr val="FF3300"/>
                </a:solidFill>
                <a:latin typeface="Times New Roman" pitchFamily="18" charset="0"/>
              </a:rPr>
              <a:t>The End!</a:t>
            </a:r>
            <a:endParaRPr kumimoji="1" lang="en-US" altLang="zh-CN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25760" y="116632"/>
            <a:ext cx="8892480" cy="6696744"/>
            <a:chOff x="125760" y="116632"/>
            <a:chExt cx="8892480" cy="6696744"/>
          </a:xfrm>
        </p:grpSpPr>
        <p:sp>
          <p:nvSpPr>
            <p:cNvPr id="3" name="矩形 2"/>
            <p:cNvSpPr/>
            <p:nvPr/>
          </p:nvSpPr>
          <p:spPr bwMode="auto">
            <a:xfrm>
              <a:off x="126240" y="116632"/>
              <a:ext cx="8892000" cy="669674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2897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60" y="116632"/>
              <a:ext cx="8892480" cy="2094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2" y="260648"/>
            <a:ext cx="862643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3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EEC52C51-5ED5-483B-9A14-5C2D973049AE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677863" y="457200"/>
            <a:ext cx="7997825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#include &lt;stdio.h&gt;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#include &lt;alloc.h&gt;</a:t>
            </a:r>
          </a:p>
          <a:p>
            <a:pPr eaLnBrk="0" hangingPunct="0"/>
            <a:endParaRPr kumimoji="1" lang="en-US" altLang="zh-CN" sz="240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符号常量 *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#define MAXNUM	100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  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线性表空间大小 *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#define FALSE	0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#define TRUE		1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#define SPECIAL	2147483647  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与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DataType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类型有关</a:t>
            </a:r>
          </a:p>
          <a:p>
            <a:pPr eaLnBrk="0" hangingPunct="0"/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			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32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位机上的最大整数为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en-US" altLang="zh-CN" sz="2400" baseline="300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31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-1 */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#define PI		3.1415926</a:t>
            </a:r>
          </a:p>
          <a:p>
            <a:pPr eaLnBrk="0" hangingPunct="0"/>
            <a:endParaRPr kumimoji="1" lang="en-US" altLang="zh-CN" sz="240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常用结构 *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typedef  int	DataType;	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定义数据类型为整型，也				可定义为其他类型 *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typedef  int	ElemType;	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定义元素类型为整型，也				可定义为其他类型 *</a:t>
            </a:r>
            <a:r>
              <a:rPr kumimoji="1" lang="en-US" altLang="zh-CN" sz="240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typedef  int	KeyType;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8B12AEA-A16F-44A5-B25F-4C6336DE5577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4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Logical &amp; Physical forms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Logical form: </a:t>
            </a:r>
            <a:r>
              <a:rPr lang="en-US" altLang="zh-CN" dirty="0" smtClean="0"/>
              <a:t>Linear List</a:t>
            </a:r>
            <a:endParaRPr lang="en-US" altLang="zh-CN" dirty="0"/>
          </a:p>
          <a:p>
            <a:r>
              <a:rPr lang="en-US" altLang="zh-CN" dirty="0"/>
              <a:t>Physical form</a:t>
            </a:r>
          </a:p>
          <a:p>
            <a:pPr lvl="1"/>
            <a:r>
              <a:rPr lang="en-US" altLang="zh-CN" dirty="0"/>
              <a:t>Sequential List (Array or Vector)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Linked List</a:t>
            </a:r>
          </a:p>
        </p:txBody>
      </p:sp>
      <p:sp>
        <p:nvSpPr>
          <p:cNvPr id="2764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092825"/>
            <a:ext cx="865188" cy="4318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467544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0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1093019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1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87" name="Rectangle 7"/>
          <p:cNvSpPr>
            <a:spLocks noChangeArrowheads="1"/>
          </p:cNvSpPr>
          <p:nvPr/>
        </p:nvSpPr>
        <p:spPr bwMode="auto">
          <a:xfrm>
            <a:off x="1716906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2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2340794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FFFF00"/>
                </a:solidFill>
              </a:rPr>
              <a:t>...</a:t>
            </a:r>
          </a:p>
        </p:txBody>
      </p:sp>
      <p:sp>
        <p:nvSpPr>
          <p:cNvPr id="276489" name="Rectangle 9"/>
          <p:cNvSpPr>
            <a:spLocks noChangeArrowheads="1"/>
          </p:cNvSpPr>
          <p:nvPr/>
        </p:nvSpPr>
        <p:spPr bwMode="auto">
          <a:xfrm>
            <a:off x="2964681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FFFF00"/>
                </a:solidFill>
              </a:rPr>
              <a:t>…</a:t>
            </a:r>
            <a:endParaRPr lang="en-US" altLang="zh-CN" sz="2000" baseline="-25000">
              <a:solidFill>
                <a:srgbClr val="FFFF00"/>
              </a:solidFill>
            </a:endParaRPr>
          </a:p>
        </p:txBody>
      </p:sp>
      <p:sp>
        <p:nvSpPr>
          <p:cNvPr id="276490" name="Rectangle 10"/>
          <p:cNvSpPr>
            <a:spLocks noChangeArrowheads="1"/>
          </p:cNvSpPr>
          <p:nvPr/>
        </p:nvSpPr>
        <p:spPr bwMode="auto">
          <a:xfrm>
            <a:off x="3588569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i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91" name="Rectangle 11"/>
          <p:cNvSpPr>
            <a:spLocks noChangeArrowheads="1"/>
          </p:cNvSpPr>
          <p:nvPr/>
        </p:nvSpPr>
        <p:spPr bwMode="auto">
          <a:xfrm>
            <a:off x="4212456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i+1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4836344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FFFF00"/>
                </a:solidFill>
              </a:rPr>
              <a:t>…</a:t>
            </a:r>
            <a:endParaRPr lang="en-US" altLang="zh-CN" sz="2000" baseline="-25000">
              <a:solidFill>
                <a:srgbClr val="FFFF00"/>
              </a:solidFill>
            </a:endParaRPr>
          </a:p>
        </p:txBody>
      </p:sp>
      <p:sp>
        <p:nvSpPr>
          <p:cNvPr id="276493" name="Rectangle 13"/>
          <p:cNvSpPr>
            <a:spLocks noChangeArrowheads="1"/>
          </p:cNvSpPr>
          <p:nvPr/>
        </p:nvSpPr>
        <p:spPr bwMode="auto">
          <a:xfrm>
            <a:off x="5460231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smtClean="0">
                <a:solidFill>
                  <a:srgbClr val="FFFF00"/>
                </a:solidFill>
              </a:rPr>
              <a:t>n-2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94" name="Rectangle 14"/>
          <p:cNvSpPr>
            <a:spLocks noChangeArrowheads="1"/>
          </p:cNvSpPr>
          <p:nvPr/>
        </p:nvSpPr>
        <p:spPr bwMode="auto">
          <a:xfrm>
            <a:off x="6084119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smtClean="0">
                <a:solidFill>
                  <a:srgbClr val="FFFF00"/>
                </a:solidFill>
              </a:rPr>
              <a:t>n-1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95" name="Rectangle 15"/>
          <p:cNvSpPr>
            <a:spLocks noChangeArrowheads="1"/>
          </p:cNvSpPr>
          <p:nvPr/>
        </p:nvSpPr>
        <p:spPr bwMode="auto">
          <a:xfrm>
            <a:off x="468313" y="5157788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0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96" name="Rectangle 16"/>
          <p:cNvSpPr>
            <a:spLocks noChangeArrowheads="1"/>
          </p:cNvSpPr>
          <p:nvPr/>
        </p:nvSpPr>
        <p:spPr bwMode="auto">
          <a:xfrm>
            <a:off x="1116013" y="5157788"/>
            <a:ext cx="2159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497" name="Rectangle 17"/>
          <p:cNvSpPr>
            <a:spLocks noChangeArrowheads="1"/>
          </p:cNvSpPr>
          <p:nvPr/>
        </p:nvSpPr>
        <p:spPr bwMode="auto">
          <a:xfrm>
            <a:off x="1620838" y="5157788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1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498" name="Rectangle 18"/>
          <p:cNvSpPr>
            <a:spLocks noChangeArrowheads="1"/>
          </p:cNvSpPr>
          <p:nvPr/>
        </p:nvSpPr>
        <p:spPr bwMode="auto">
          <a:xfrm>
            <a:off x="2268538" y="5157788"/>
            <a:ext cx="2159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499" name="Rectangle 19"/>
          <p:cNvSpPr>
            <a:spLocks noChangeArrowheads="1"/>
          </p:cNvSpPr>
          <p:nvPr/>
        </p:nvSpPr>
        <p:spPr bwMode="auto">
          <a:xfrm>
            <a:off x="2771775" y="5157788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2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500" name="Rectangle 20"/>
          <p:cNvSpPr>
            <a:spLocks noChangeArrowheads="1"/>
          </p:cNvSpPr>
          <p:nvPr/>
        </p:nvSpPr>
        <p:spPr bwMode="auto">
          <a:xfrm>
            <a:off x="3419475" y="5157788"/>
            <a:ext cx="2159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01" name="Rectangle 21"/>
          <p:cNvSpPr>
            <a:spLocks noChangeArrowheads="1"/>
          </p:cNvSpPr>
          <p:nvPr/>
        </p:nvSpPr>
        <p:spPr bwMode="auto">
          <a:xfrm>
            <a:off x="5003800" y="5157788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err="1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err="1" smtClean="0">
                <a:solidFill>
                  <a:srgbClr val="FFFF00"/>
                </a:solidFill>
              </a:rPr>
              <a:t>i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502" name="Rectangle 22"/>
          <p:cNvSpPr>
            <a:spLocks noChangeArrowheads="1"/>
          </p:cNvSpPr>
          <p:nvPr/>
        </p:nvSpPr>
        <p:spPr bwMode="auto">
          <a:xfrm>
            <a:off x="5651500" y="5157788"/>
            <a:ext cx="2159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03" name="Rectangle 23"/>
          <p:cNvSpPr>
            <a:spLocks noChangeArrowheads="1"/>
          </p:cNvSpPr>
          <p:nvPr/>
        </p:nvSpPr>
        <p:spPr bwMode="auto">
          <a:xfrm>
            <a:off x="8172450" y="5157788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smtClean="0">
                <a:solidFill>
                  <a:srgbClr val="FFFF00"/>
                </a:solidFill>
              </a:rPr>
              <a:t>n-1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504" name="Rectangle 24"/>
          <p:cNvSpPr>
            <a:spLocks noChangeArrowheads="1"/>
          </p:cNvSpPr>
          <p:nvPr/>
        </p:nvSpPr>
        <p:spPr bwMode="auto">
          <a:xfrm>
            <a:off x="8820150" y="5157788"/>
            <a:ext cx="2159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05" name="Rectangle 25"/>
          <p:cNvSpPr>
            <a:spLocks noChangeArrowheads="1"/>
          </p:cNvSpPr>
          <p:nvPr/>
        </p:nvSpPr>
        <p:spPr bwMode="auto">
          <a:xfrm>
            <a:off x="7019925" y="5157788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000" dirty="0" smtClean="0">
                <a:solidFill>
                  <a:srgbClr val="FFFF00"/>
                </a:solidFill>
              </a:rPr>
              <a:t>a</a:t>
            </a:r>
            <a:r>
              <a:rPr lang="en-US" altLang="zh-CN" sz="2000" baseline="-25000" dirty="0" smtClean="0">
                <a:solidFill>
                  <a:srgbClr val="FFFF00"/>
                </a:solidFill>
              </a:rPr>
              <a:t>n-2</a:t>
            </a:r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276506" name="Rectangle 26"/>
          <p:cNvSpPr>
            <a:spLocks noChangeArrowheads="1"/>
          </p:cNvSpPr>
          <p:nvPr/>
        </p:nvSpPr>
        <p:spPr bwMode="auto">
          <a:xfrm>
            <a:off x="7667625" y="5157788"/>
            <a:ext cx="2159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07" name="Line 27"/>
          <p:cNvSpPr>
            <a:spLocks noChangeShapeType="1"/>
          </p:cNvSpPr>
          <p:nvPr/>
        </p:nvSpPr>
        <p:spPr bwMode="auto">
          <a:xfrm>
            <a:off x="1258888" y="53736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08" name="Line 28"/>
          <p:cNvSpPr>
            <a:spLocks noChangeShapeType="1"/>
          </p:cNvSpPr>
          <p:nvPr/>
        </p:nvSpPr>
        <p:spPr bwMode="auto">
          <a:xfrm>
            <a:off x="2411413" y="53736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09" name="Line 29"/>
          <p:cNvSpPr>
            <a:spLocks noChangeShapeType="1"/>
          </p:cNvSpPr>
          <p:nvPr/>
        </p:nvSpPr>
        <p:spPr bwMode="auto">
          <a:xfrm>
            <a:off x="3563938" y="53736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0" name="Line 30"/>
          <p:cNvSpPr>
            <a:spLocks noChangeShapeType="1"/>
          </p:cNvSpPr>
          <p:nvPr/>
        </p:nvSpPr>
        <p:spPr bwMode="auto">
          <a:xfrm>
            <a:off x="4643438" y="53736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1" name="Line 31"/>
          <p:cNvSpPr>
            <a:spLocks noChangeShapeType="1"/>
          </p:cNvSpPr>
          <p:nvPr/>
        </p:nvSpPr>
        <p:spPr bwMode="auto">
          <a:xfrm>
            <a:off x="5795963" y="53736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2" name="Line 32"/>
          <p:cNvSpPr>
            <a:spLocks noChangeShapeType="1"/>
          </p:cNvSpPr>
          <p:nvPr/>
        </p:nvSpPr>
        <p:spPr bwMode="auto">
          <a:xfrm>
            <a:off x="6659563" y="53736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3" name="Line 33"/>
          <p:cNvSpPr>
            <a:spLocks noChangeShapeType="1"/>
          </p:cNvSpPr>
          <p:nvPr/>
        </p:nvSpPr>
        <p:spPr bwMode="auto">
          <a:xfrm>
            <a:off x="7812088" y="53736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4" name="Line 34"/>
          <p:cNvSpPr>
            <a:spLocks noChangeShapeType="1"/>
          </p:cNvSpPr>
          <p:nvPr/>
        </p:nvSpPr>
        <p:spPr bwMode="auto">
          <a:xfrm>
            <a:off x="4067175" y="5373688"/>
            <a:ext cx="4333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15" name="Line 35"/>
          <p:cNvSpPr>
            <a:spLocks noChangeShapeType="1"/>
          </p:cNvSpPr>
          <p:nvPr/>
        </p:nvSpPr>
        <p:spPr bwMode="auto">
          <a:xfrm>
            <a:off x="6299200" y="5373688"/>
            <a:ext cx="217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76518" name="Group 38"/>
          <p:cNvGrpSpPr>
            <a:grpSpLocks/>
          </p:cNvGrpSpPr>
          <p:nvPr/>
        </p:nvGrpSpPr>
        <p:grpSpPr bwMode="auto">
          <a:xfrm>
            <a:off x="8863013" y="5272088"/>
            <a:ext cx="142875" cy="215900"/>
            <a:chOff x="5602" y="3339"/>
            <a:chExt cx="90" cy="136"/>
          </a:xfrm>
        </p:grpSpPr>
        <p:sp>
          <p:nvSpPr>
            <p:cNvPr id="276516" name="Line 36"/>
            <p:cNvSpPr>
              <a:spLocks noChangeShapeType="1"/>
            </p:cNvSpPr>
            <p:nvPr/>
          </p:nvSpPr>
          <p:spPr bwMode="auto">
            <a:xfrm flipV="1">
              <a:off x="5602" y="3339"/>
              <a:ext cx="45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6517" name="Line 37"/>
            <p:cNvSpPr>
              <a:spLocks noChangeShapeType="1"/>
            </p:cNvSpPr>
            <p:nvPr/>
          </p:nvSpPr>
          <p:spPr bwMode="auto">
            <a:xfrm flipH="1" flipV="1">
              <a:off x="5647" y="3339"/>
              <a:ext cx="45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7379519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6731819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CN" sz="2000" baseline="-25000" dirty="0">
              <a:solidFill>
                <a:srgbClr val="FFFF00"/>
              </a:solidFill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027219" y="3573463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CN" sz="2000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E2E4068D-CFB6-420D-848A-EAF314F927A7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2.2 Sequential List</a:t>
            </a:r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dirty="0"/>
              <a:t>The sequential list is stored in the contiguous storage, also called </a:t>
            </a:r>
            <a:r>
              <a:rPr kumimoji="1" lang="en-US" altLang="zh-CN" sz="2400" b="1" i="1" u="sng" dirty="0">
                <a:solidFill>
                  <a:srgbClr val="FFFF00"/>
                </a:solidFill>
              </a:rPr>
              <a:t>Vector</a:t>
            </a:r>
            <a:r>
              <a:rPr kumimoji="1" lang="en-US" altLang="zh-CN" sz="2400" dirty="0"/>
              <a:t>. It is a simple implementation of </a:t>
            </a:r>
            <a:r>
              <a:rPr kumimoji="1" lang="en-US" altLang="zh-CN" sz="2400" dirty="0" smtClean="0"/>
              <a:t>linear </a:t>
            </a:r>
            <a:r>
              <a:rPr kumimoji="1" lang="en-US" altLang="zh-CN" sz="2400" dirty="0"/>
              <a:t>list.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kumimoji="1" lang="en-US" altLang="zh-CN" sz="2400" dirty="0">
              <a:solidFill>
                <a:srgbClr val="FFFF00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kumimoji="1" lang="en-US" altLang="zh-CN" sz="2400" dirty="0">
              <a:solidFill>
                <a:srgbClr val="FFFF00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dirty="0"/>
              <a:t>The relationship of the addresses of </a:t>
            </a:r>
            <a:r>
              <a:rPr kumimoji="1" lang="en-US" altLang="zh-CN" sz="2400" dirty="0" smtClean="0"/>
              <a:t>two neighbor elements is:</a:t>
            </a:r>
            <a:endParaRPr kumimoji="1" lang="en-US" altLang="zh-CN" sz="2400" dirty="0"/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dirty="0">
                <a:solidFill>
                  <a:srgbClr val="FFFF00"/>
                </a:solidFill>
              </a:rPr>
              <a:t>	</a:t>
            </a:r>
            <a:r>
              <a:rPr kumimoji="1" lang="en-US" altLang="zh-CN" sz="2400" dirty="0" smtClean="0">
                <a:solidFill>
                  <a:srgbClr val="FFFF00"/>
                </a:solidFill>
              </a:rPr>
              <a:t>Locate(</a:t>
            </a:r>
            <a:r>
              <a:rPr kumimoji="1" lang="en-US" altLang="zh-CN" sz="2400" dirty="0" err="1" smtClean="0">
                <a:solidFill>
                  <a:srgbClr val="FFFF00"/>
                </a:solidFill>
              </a:rPr>
              <a:t>a</a:t>
            </a:r>
            <a:r>
              <a:rPr kumimoji="1" lang="en-US" altLang="zh-CN" sz="2400" baseline="-25000" dirty="0" err="1" smtClean="0">
                <a:solidFill>
                  <a:srgbClr val="FFFF00"/>
                </a:solidFill>
              </a:rPr>
              <a:t>i+1</a:t>
            </a:r>
            <a:r>
              <a:rPr kumimoji="1" lang="en-US" altLang="zh-CN" sz="2400" dirty="0">
                <a:solidFill>
                  <a:srgbClr val="FFFF00"/>
                </a:solidFill>
              </a:rPr>
              <a:t>) = </a:t>
            </a:r>
            <a:r>
              <a:rPr kumimoji="1" lang="en-US" altLang="zh-CN" sz="2400" dirty="0" smtClean="0">
                <a:solidFill>
                  <a:srgbClr val="FFFF00"/>
                </a:solidFill>
              </a:rPr>
              <a:t>Locate(</a:t>
            </a:r>
            <a:r>
              <a:rPr kumimoji="1" lang="en-US" altLang="zh-CN" sz="2400" dirty="0" err="1" smtClean="0">
                <a:solidFill>
                  <a:srgbClr val="FFFF00"/>
                </a:solidFill>
              </a:rPr>
              <a:t>a</a:t>
            </a:r>
            <a:r>
              <a:rPr kumimoji="1" lang="en-US" altLang="zh-CN" sz="2400" baseline="-25000" dirty="0" err="1" smtClean="0">
                <a:solidFill>
                  <a:srgbClr val="FFFF00"/>
                </a:solidFill>
              </a:rPr>
              <a:t>i</a:t>
            </a:r>
            <a:r>
              <a:rPr kumimoji="1" lang="en-US" altLang="zh-CN" sz="2400" dirty="0">
                <a:solidFill>
                  <a:srgbClr val="FFFF00"/>
                </a:solidFill>
              </a:rPr>
              <a:t>) + </a:t>
            </a:r>
            <a:r>
              <a:rPr kumimoji="1" lang="en-US" altLang="zh-CN" sz="2400" dirty="0" err="1">
                <a:solidFill>
                  <a:srgbClr val="FFFF00"/>
                </a:solidFill>
              </a:rPr>
              <a:t>sizeof</a:t>
            </a:r>
            <a:r>
              <a:rPr kumimoji="1" lang="en-US" altLang="zh-CN" sz="2400" dirty="0">
                <a:solidFill>
                  <a:srgbClr val="FFFF00"/>
                </a:solidFill>
              </a:rPr>
              <a:t>(</a:t>
            </a:r>
            <a:r>
              <a:rPr kumimoji="1" lang="en-US" altLang="zh-CN" sz="2400" dirty="0" err="1">
                <a:solidFill>
                  <a:srgbClr val="FFFF00"/>
                </a:solidFill>
              </a:rPr>
              <a:t>DataType</a:t>
            </a:r>
            <a:r>
              <a:rPr kumimoji="1" lang="en-US" altLang="zh-CN" sz="2400" dirty="0">
                <a:solidFill>
                  <a:srgbClr val="FFFF00"/>
                </a:solidFill>
              </a:rPr>
              <a:t>)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kumimoji="1" lang="en-US" altLang="zh-CN" sz="2400" dirty="0">
              <a:solidFill>
                <a:srgbClr val="FFFF00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dirty="0"/>
              <a:t>As a result, the address of the i-</a:t>
            </a:r>
            <a:r>
              <a:rPr kumimoji="1" lang="en-US" altLang="zh-CN" sz="2400" dirty="0" err="1"/>
              <a:t>th</a:t>
            </a:r>
            <a:r>
              <a:rPr kumimoji="1" lang="en-US" altLang="zh-CN" sz="2400" dirty="0"/>
              <a:t> element is: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kumimoji="1" lang="en-US" altLang="zh-CN" sz="2400" dirty="0">
              <a:solidFill>
                <a:srgbClr val="FFFF00"/>
              </a:solidFill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dirty="0">
                <a:solidFill>
                  <a:srgbClr val="FFFF00"/>
                </a:solidFill>
              </a:rPr>
              <a:t>	</a:t>
            </a:r>
            <a:r>
              <a:rPr kumimoji="1" lang="en-US" altLang="zh-CN" sz="2400" dirty="0" smtClean="0">
                <a:solidFill>
                  <a:srgbClr val="FFFF00"/>
                </a:solidFill>
              </a:rPr>
              <a:t>Locate(</a:t>
            </a:r>
            <a:r>
              <a:rPr kumimoji="1" lang="en-US" altLang="zh-CN" sz="2400" dirty="0" err="1" smtClean="0">
                <a:solidFill>
                  <a:srgbClr val="FFFF00"/>
                </a:solidFill>
              </a:rPr>
              <a:t>a</a:t>
            </a:r>
            <a:r>
              <a:rPr kumimoji="1" lang="en-US" altLang="zh-CN" sz="2400" baseline="-25000" dirty="0" err="1" smtClean="0">
                <a:solidFill>
                  <a:srgbClr val="FFFF00"/>
                </a:solidFill>
              </a:rPr>
              <a:t>i</a:t>
            </a:r>
            <a:r>
              <a:rPr kumimoji="1" lang="en-US" altLang="zh-CN" sz="2400" dirty="0">
                <a:solidFill>
                  <a:srgbClr val="FFFF00"/>
                </a:solidFill>
              </a:rPr>
              <a:t>) = </a:t>
            </a:r>
            <a:r>
              <a:rPr kumimoji="1" lang="en-US" altLang="zh-CN" sz="2400" dirty="0" smtClean="0">
                <a:solidFill>
                  <a:srgbClr val="FFFF00"/>
                </a:solidFill>
              </a:rPr>
              <a:t>Locate(</a:t>
            </a:r>
            <a:r>
              <a:rPr kumimoji="1" lang="en-US" altLang="zh-CN" sz="2400" dirty="0" err="1" smtClean="0">
                <a:solidFill>
                  <a:srgbClr val="FFFF00"/>
                </a:solidFill>
              </a:rPr>
              <a:t>a</a:t>
            </a:r>
            <a:r>
              <a:rPr kumimoji="1" lang="en-US" altLang="zh-CN" sz="2400" baseline="-25000" dirty="0" err="1" smtClean="0">
                <a:solidFill>
                  <a:srgbClr val="FFFF00"/>
                </a:solidFill>
              </a:rPr>
              <a:t>0</a:t>
            </a:r>
            <a:r>
              <a:rPr kumimoji="1" lang="en-US" altLang="zh-CN" sz="2400" dirty="0">
                <a:solidFill>
                  <a:srgbClr val="FFFF00"/>
                </a:solidFill>
              </a:rPr>
              <a:t>) + </a:t>
            </a:r>
            <a:r>
              <a:rPr kumimoji="1" lang="en-US" altLang="zh-CN" sz="2400" dirty="0" err="1">
                <a:solidFill>
                  <a:srgbClr val="FFFF00"/>
                </a:solidFill>
              </a:rPr>
              <a:t>sizeof</a:t>
            </a:r>
            <a:r>
              <a:rPr kumimoji="1" lang="en-US" altLang="zh-CN" sz="2400" dirty="0">
                <a:solidFill>
                  <a:srgbClr val="FFFF00"/>
                </a:solidFill>
              </a:rPr>
              <a:t>(</a:t>
            </a:r>
            <a:r>
              <a:rPr kumimoji="1" lang="en-US" altLang="zh-CN" sz="2400" dirty="0" err="1">
                <a:solidFill>
                  <a:srgbClr val="FFFF00"/>
                </a:solidFill>
              </a:rPr>
              <a:t>DataType</a:t>
            </a:r>
            <a:r>
              <a:rPr kumimoji="1" lang="en-US" altLang="zh-CN" sz="2400" dirty="0">
                <a:solidFill>
                  <a:srgbClr val="FFFF00"/>
                </a:solidFill>
              </a:rPr>
              <a:t>) * i</a:t>
            </a:r>
            <a:r>
              <a:rPr kumimoji="1" lang="en-US" altLang="zh-CN" sz="2400" dirty="0"/>
              <a:t>	</a:t>
            </a:r>
          </a:p>
        </p:txBody>
      </p:sp>
      <p:sp>
        <p:nvSpPr>
          <p:cNvPr id="105480" name="AutoShape 8"/>
          <p:cNvSpPr>
            <a:spLocks noChangeArrowheads="1"/>
          </p:cNvSpPr>
          <p:nvPr/>
        </p:nvSpPr>
        <p:spPr bwMode="auto">
          <a:xfrm>
            <a:off x="755650" y="5805488"/>
            <a:ext cx="1008063" cy="9080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altLang="zh-CN"/>
              <a:t>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14C6222-D446-43FA-91D9-8F4581EB930D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7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graphicFrame>
        <p:nvGraphicFramePr>
          <p:cNvPr id="106673" name="Group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013850"/>
              </p:ext>
            </p:extLst>
          </p:nvPr>
        </p:nvGraphicFramePr>
        <p:xfrm>
          <a:off x="609600" y="1341438"/>
          <a:ext cx="8255000" cy="4317049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2413000"/>
                <a:gridCol w="1473200"/>
                <a:gridCol w="1473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Logical address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Data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Memory    address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Data element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Example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</a:t>
                      </a:r>
                      <a:endParaRPr kumimoji="0" lang="en-US" altLang="zh-CN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Loc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(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</a:t>
                      </a:r>
                      <a:endParaRPr kumimoji="0" lang="en-US" altLang="zh-CN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0X0000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1</a:t>
                      </a:r>
                      <a:endParaRPr kumimoji="0" lang="en-US" altLang="zh-CN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Loc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(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)+c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1</a:t>
                      </a:r>
                      <a:endParaRPr kumimoji="0" lang="en-US" altLang="zh-CN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0X0004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…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0X0008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i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i</a:t>
                      </a:r>
                      <a:endParaRPr kumimoji="0" lang="en-US" altLang="zh-CN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Loc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(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)+i*c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i</a:t>
                      </a:r>
                      <a:endParaRPr kumimoji="0" lang="en-US" altLang="zh-CN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0X0020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…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0X0024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n-1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n-1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Loc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(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)+(n-1)*c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n-1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幼圆" pitchFamily="49" charset="-122"/>
                        </a:rPr>
                        <a:t>0X007C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幼圆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570" name="Rectangle 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/>
              <a:t>Sketch map of SeqList in memory</a:t>
            </a:r>
          </a:p>
        </p:txBody>
      </p:sp>
      <p:sp>
        <p:nvSpPr>
          <p:cNvPr id="106675" name="Text Box 179"/>
          <p:cNvSpPr txBox="1">
            <a:spLocks noChangeArrowheads="1"/>
          </p:cNvSpPr>
          <p:nvPr/>
        </p:nvSpPr>
        <p:spPr bwMode="auto">
          <a:xfrm>
            <a:off x="611188" y="5878513"/>
            <a:ext cx="74549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</a:rPr>
              <a:t>Example: n=128 (</a:t>
            </a:r>
            <a:r>
              <a:rPr lang="en-US" altLang="zh-CN" sz="2400" dirty="0" err="1">
                <a:latin typeface="Times New Roman" pitchFamily="18" charset="0"/>
              </a:rPr>
              <a:t>0x80</a:t>
            </a:r>
            <a:r>
              <a:rPr lang="en-US" altLang="zh-CN" sz="2400" dirty="0">
                <a:latin typeface="Times New Roman" pitchFamily="18" charset="0"/>
              </a:rPr>
              <a:t>), c=</a:t>
            </a:r>
            <a:r>
              <a:rPr lang="en-US" altLang="zh-CN" sz="2400" dirty="0" err="1">
                <a:latin typeface="Times New Roman" pitchFamily="18" charset="0"/>
              </a:rPr>
              <a:t>4bytes</a:t>
            </a:r>
            <a:r>
              <a:rPr lang="en-US" altLang="zh-CN" sz="2400" dirty="0">
                <a:latin typeface="Times New Roman" pitchFamily="18" charset="0"/>
              </a:rPr>
              <a:t>, </a:t>
            </a:r>
            <a:r>
              <a:rPr lang="en-US" altLang="zh-CN" sz="2400" dirty="0" smtClean="0">
                <a:latin typeface="Times New Roman" pitchFamily="18" charset="0"/>
              </a:rPr>
              <a:t>Address(</a:t>
            </a:r>
            <a:r>
              <a:rPr lang="en-US" altLang="zh-CN" sz="2400" dirty="0" err="1" smtClean="0">
                <a:latin typeface="Times New Roman" pitchFamily="18" charset="0"/>
              </a:rPr>
              <a:t>a</a:t>
            </a:r>
            <a:r>
              <a:rPr lang="en-US" altLang="zh-CN" sz="2400" baseline="-25000" dirty="0" err="1" smtClean="0">
                <a:latin typeface="Times New Roman" pitchFamily="18" charset="0"/>
              </a:rPr>
              <a:t>0</a:t>
            </a:r>
            <a:r>
              <a:rPr lang="en-US" altLang="zh-CN" sz="2400" dirty="0">
                <a:latin typeface="Times New Roman" pitchFamily="18" charset="0"/>
              </a:rPr>
              <a:t>) = </a:t>
            </a:r>
            <a:r>
              <a:rPr lang="en-US" altLang="zh-CN" sz="2400" dirty="0" err="1">
                <a:latin typeface="Times New Roman" pitchFamily="18" charset="0"/>
              </a:rPr>
              <a:t>0X0000</a:t>
            </a:r>
            <a:endParaRPr lang="en-US" altLang="zh-CN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9F11D4A3-83C8-4037-8325-2B89E51A681E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395288" y="2103438"/>
            <a:ext cx="7848600" cy="1081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Definition of SeqList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kumimoji="1" lang="en-US" altLang="zh-CN" sz="2800">
                <a:latin typeface="Times New Roman" pitchFamily="18" charset="0"/>
              </a:rPr>
              <a:t>The naive declaration of SeqList in C is: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800" b="1">
                <a:solidFill>
                  <a:srgbClr val="CC0000"/>
                </a:solidFill>
                <a:latin typeface="Times New Roman" pitchFamily="18" charset="0"/>
              </a:rPr>
              <a:t>DataType  element[MAXNUM];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800" b="1">
                <a:solidFill>
                  <a:srgbClr val="CC0000"/>
                </a:solidFill>
                <a:latin typeface="Times New Roman" pitchFamily="18" charset="0"/>
              </a:rPr>
              <a:t>int  length;</a:t>
            </a:r>
            <a:endParaRPr kumimoji="1" lang="en-US" altLang="zh-CN" sz="2800">
              <a:latin typeface="Times New Roman" pitchFamily="18" charset="0"/>
            </a:endParaRPr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7667625" y="6092825"/>
            <a:ext cx="287338" cy="765175"/>
          </a:xfrm>
          <a:prstGeom prst="curvedLeftArrow">
            <a:avLst>
              <a:gd name="adj1" fmla="val 53260"/>
              <a:gd name="adj2" fmla="val 10651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23850" y="3362325"/>
            <a:ext cx="81565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这种定义的</a:t>
            </a:r>
            <a:r>
              <a:rPr kumimoji="1" lang="zh-CN" altLang="en-US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缺点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在于没有反映出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element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和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length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的内在联系：即没有指出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length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是顺序表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element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本身的属性。在这个定义中， 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length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和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element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完全处于独立平等的地位，所以程序中完全可以将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length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</a:rPr>
              <a:t>作为一个自由变量来使用。</a:t>
            </a:r>
          </a:p>
        </p:txBody>
      </p:sp>
      <p:grpSp>
        <p:nvGrpSpPr>
          <p:cNvPr id="107531" name="Group 11"/>
          <p:cNvGrpSpPr>
            <a:grpSpLocks/>
          </p:cNvGrpSpPr>
          <p:nvPr/>
        </p:nvGrpSpPr>
        <p:grpSpPr bwMode="auto">
          <a:xfrm>
            <a:off x="179388" y="3357563"/>
            <a:ext cx="2520950" cy="936625"/>
            <a:chOff x="113" y="2115"/>
            <a:chExt cx="1588" cy="590"/>
          </a:xfrm>
        </p:grpSpPr>
        <p:pic>
          <p:nvPicPr>
            <p:cNvPr id="107529" name="Picture 9" descr="Click To Download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115"/>
              <a:ext cx="590" cy="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530" name="Rectangle 10"/>
            <p:cNvSpPr>
              <a:spLocks noChangeArrowheads="1"/>
            </p:cNvSpPr>
            <p:nvPr/>
          </p:nvSpPr>
          <p:spPr bwMode="auto">
            <a:xfrm>
              <a:off x="748" y="2115"/>
              <a:ext cx="953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000">
                  <a:solidFill>
                    <a:srgbClr val="FFFF00"/>
                  </a:solidFill>
                </a:rPr>
                <a:t>Thinking …</a:t>
              </a:r>
            </a:p>
          </p:txBody>
        </p:sp>
      </p:grp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539750" y="5734050"/>
            <a:ext cx="672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>
                <a:latin typeface="Times New Roman" pitchFamily="18" charset="0"/>
                <a:ea typeface="幼圆" pitchFamily="49" charset="-122"/>
              </a:rPr>
              <a:t>As a result, we define a new </a:t>
            </a:r>
            <a:r>
              <a:rPr kumimoji="1" lang="en-US" altLang="zh-CN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 SeqList</a:t>
            </a:r>
            <a:r>
              <a:rPr kumimoji="1" lang="en-US" altLang="zh-CN" sz="2800">
                <a:latin typeface="Times New Roman" pitchFamily="18" charset="0"/>
                <a:ea typeface="幼圆" pitchFamily="49" charset="-122"/>
              </a:rPr>
              <a:t> as,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7835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 0.0787 L 0.34253 0.07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7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31"/>
                  </p:tgtEl>
                </p:cond>
              </p:nextCondLst>
            </p:seq>
          </p:childTnLst>
        </p:cTn>
      </p:par>
    </p:tnLst>
    <p:bldLst>
      <p:bldP spid="107526" grpId="0" animBg="1"/>
      <p:bldP spid="107528" grpId="0"/>
      <p:bldP spid="1075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8ED0472F-F587-490F-8149-32557A5A1DDF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539552" y="765175"/>
            <a:ext cx="7705725" cy="23050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762000" y="762000"/>
            <a:ext cx="7924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SeqList</a:t>
            </a:r>
            <a:endParaRPr kumimoji="1" lang="en-US" altLang="zh-CN" sz="28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800" dirty="0" err="1" smtClean="0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element[MAXNUM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];</a:t>
            </a:r>
          </a:p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800" dirty="0" err="1" smtClean="0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length; 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en-US" altLang="zh-CN" sz="28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length&lt; MAXNUM  */</a:t>
            </a:r>
          </a:p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} 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endParaRPr kumimoji="1" lang="en-US" altLang="zh-CN" sz="28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zh-CN" altLang="en-US" sz="24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  在</a:t>
            </a:r>
            <a:r>
              <a:rPr kumimoji="1" lang="zh-CN" altLang="en-US" sz="24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实际应用中，为了使用方便，通常定义一个</a:t>
            </a:r>
            <a:r>
              <a:rPr kumimoji="1" lang="en-US" altLang="zh-CN" sz="2400" b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b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zh-CN" altLang="en-US" sz="24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类型的指针类型和别名：</a:t>
            </a:r>
          </a:p>
          <a:p>
            <a:pPr algn="just" eaLnBrk="0" hangingPunct="0"/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*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zh-CN" altLang="en-US" sz="2400" b="1" dirty="0" smtClean="0">
                <a:latin typeface="Times New Roman" pitchFamily="18" charset="0"/>
                <a:ea typeface="幼圆" pitchFamily="49" charset="-122"/>
              </a:rPr>
              <a:t>        比较</a:t>
            </a:r>
            <a:r>
              <a:rPr kumimoji="1" lang="zh-CN" altLang="en-US" sz="2400" b="1" dirty="0">
                <a:latin typeface="Times New Roman" pitchFamily="18" charset="0"/>
                <a:ea typeface="幼圆" pitchFamily="49" charset="-122"/>
              </a:rPr>
              <a:t>这两种定义顺序表的方法，后者概念较为清晰，符合数据抽象的原则，今后我们的定义一般采用后者。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0DF5A01-E6D7-4EFB-8661-0CFD855A3282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0">
                <a:solidFill>
                  <a:schemeClr val="tx1"/>
                </a:solidFill>
              </a:rPr>
              <a:t>Declaration of generic function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functionName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(parameter list)</a:t>
            </a:r>
          </a:p>
          <a:p>
            <a:pPr>
              <a:buFont typeface="Wingdings" pitchFamily="2" charset="2"/>
              <a:buNone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add(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b);</a:t>
            </a:r>
          </a:p>
          <a:p>
            <a:pPr>
              <a:buFont typeface="Wingdings" pitchFamily="2" charset="2"/>
              <a:buNone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find(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*a,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x);</a:t>
            </a:r>
          </a:p>
          <a:p>
            <a:pPr>
              <a:buFont typeface="Wingdings" pitchFamily="2" charset="2"/>
              <a:buNone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CC2C8B8-EAB7-46E3-8CF7-DB5DB7650F5A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本章学习的线索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/>
              <a:t>主要线索</a:t>
            </a:r>
          </a:p>
          <a:p>
            <a:pPr>
              <a:lnSpc>
                <a:spcPct val="90000"/>
              </a:lnSpc>
            </a:pPr>
            <a:endParaRPr lang="zh-CN" altLang="en-US"/>
          </a:p>
          <a:p>
            <a:pPr>
              <a:lnSpc>
                <a:spcPct val="90000"/>
              </a:lnSpc>
            </a:pPr>
            <a:endParaRPr lang="zh-CN" altLang="en-US"/>
          </a:p>
          <a:p>
            <a:pPr>
              <a:lnSpc>
                <a:spcPct val="90000"/>
              </a:lnSpc>
            </a:pPr>
            <a:r>
              <a:rPr lang="zh-CN" altLang="en-US"/>
              <a:t>重点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顺序存储表示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链式存储表示</a:t>
            </a:r>
          </a:p>
          <a:p>
            <a:pPr>
              <a:lnSpc>
                <a:spcPct val="90000"/>
              </a:lnSpc>
            </a:pPr>
            <a:r>
              <a:rPr lang="zh-CN" altLang="en-US"/>
              <a:t>难点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链式存储表示及实现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一元多项式的表示和运算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827088" y="2276475"/>
            <a:ext cx="1439862" cy="79851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ea typeface="幼圆" pitchFamily="49" charset="-122"/>
              </a:rPr>
              <a:t>线性结构</a:t>
            </a:r>
          </a:p>
          <a:p>
            <a:pPr algn="ctr">
              <a:spcBef>
                <a:spcPct val="50000"/>
              </a:spcBef>
            </a:pPr>
            <a:r>
              <a:rPr lang="en-US" altLang="zh-CN">
                <a:ea typeface="幼圆" pitchFamily="49" charset="-122"/>
              </a:rPr>
              <a:t>ADT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2795588" y="2276475"/>
            <a:ext cx="1439862" cy="79851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ea typeface="幼圆" pitchFamily="49" charset="-122"/>
              </a:rPr>
              <a:t>顺序存储</a:t>
            </a:r>
          </a:p>
          <a:p>
            <a:pPr algn="ctr">
              <a:spcBef>
                <a:spcPct val="50000"/>
              </a:spcBef>
            </a:pPr>
            <a:r>
              <a:rPr lang="zh-CN" altLang="en-US">
                <a:ea typeface="幼圆" pitchFamily="49" charset="-122"/>
              </a:rPr>
              <a:t>表示及实现</a:t>
            </a: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4764088" y="2276475"/>
            <a:ext cx="1439862" cy="79851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ea typeface="幼圆" pitchFamily="49" charset="-122"/>
              </a:rPr>
              <a:t>链式存储</a:t>
            </a:r>
          </a:p>
          <a:p>
            <a:pPr algn="ctr">
              <a:spcBef>
                <a:spcPct val="50000"/>
              </a:spcBef>
            </a:pPr>
            <a:r>
              <a:rPr lang="zh-CN" altLang="en-US">
                <a:ea typeface="幼圆" pitchFamily="49" charset="-122"/>
              </a:rPr>
              <a:t>表示及实现</a:t>
            </a: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6732588" y="2276475"/>
            <a:ext cx="1439862" cy="79851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ea typeface="幼圆" pitchFamily="49" charset="-122"/>
              </a:rPr>
              <a:t>应用</a:t>
            </a:r>
          </a:p>
          <a:p>
            <a:pPr algn="ctr">
              <a:spcBef>
                <a:spcPct val="50000"/>
              </a:spcBef>
            </a:pPr>
            <a:r>
              <a:rPr lang="zh-CN" altLang="en-US">
                <a:ea typeface="幼圆" pitchFamily="49" charset="-122"/>
              </a:rPr>
              <a:t>一元多项式</a:t>
            </a:r>
          </a:p>
        </p:txBody>
      </p:sp>
      <p:sp>
        <p:nvSpPr>
          <p:cNvPr id="251912" name="AutoShape 8"/>
          <p:cNvSpPr>
            <a:spLocks noChangeArrowheads="1"/>
          </p:cNvSpPr>
          <p:nvPr/>
        </p:nvSpPr>
        <p:spPr bwMode="auto">
          <a:xfrm>
            <a:off x="2315369" y="25654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913" name="AutoShape 9"/>
          <p:cNvSpPr>
            <a:spLocks noChangeArrowheads="1"/>
          </p:cNvSpPr>
          <p:nvPr/>
        </p:nvSpPr>
        <p:spPr bwMode="auto">
          <a:xfrm>
            <a:off x="4283869" y="25654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914" name="AutoShape 10"/>
          <p:cNvSpPr>
            <a:spLocks noChangeArrowheads="1"/>
          </p:cNvSpPr>
          <p:nvPr/>
        </p:nvSpPr>
        <p:spPr bwMode="auto">
          <a:xfrm>
            <a:off x="6252369" y="25654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D90A40A-664E-4668-BF9A-BED94C31A736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685800" y="762000"/>
            <a:ext cx="7989888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269875" algn="just" eaLnBrk="0" hangingPunct="0">
              <a:tabLst>
                <a:tab pos="473075" algn="l"/>
              </a:tabLst>
            </a:pP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Declarations of the basic functions of Sequential List: </a:t>
            </a:r>
          </a:p>
          <a:p>
            <a:pPr indent="269875" algn="just" eaLnBrk="0" hangingPunct="0">
              <a:tabLst>
                <a:tab pos="473075" algn="l"/>
              </a:tabLst>
            </a:pP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indent="269875" algn="just" eaLnBrk="0" hangingPunct="0">
              <a:tabLst>
                <a:tab pos="473075" algn="l"/>
              </a:tabLst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1.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  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insert_seq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x,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p )  </a:t>
            </a:r>
          </a:p>
          <a:p>
            <a:pPr indent="269875" algn="just" eaLnBrk="0" hangingPunct="0">
              <a:tabLst>
                <a:tab pos="473075" algn="l"/>
              </a:tabLst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所指顺序表中下标为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的位置上插入一个值为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的元素，并返回插入成功与否的标志。</a:t>
            </a:r>
          </a:p>
          <a:p>
            <a:pPr indent="269875" algn="just" eaLnBrk="0" hangingPunct="0">
              <a:tabLst>
                <a:tab pos="473075" algn="l"/>
              </a:tabLst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此运算在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0≤p≤</a:t>
            </a:r>
            <a:r>
              <a:rPr kumimoji="1" lang="en-US" altLang="en-US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-&gt;length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时有意义。</a:t>
            </a:r>
          </a:p>
          <a:p>
            <a:pPr indent="269875" algn="just" eaLnBrk="0" hangingPunct="0">
              <a:tabLst>
                <a:tab pos="473075" algn="l"/>
              </a:tabLst>
            </a:pPr>
            <a:endParaRPr kumimoji="1" lang="zh-CN" altLang="en-US" sz="2400" dirty="0">
              <a:solidFill>
                <a:srgbClr val="00FF00"/>
              </a:solidFill>
              <a:latin typeface="Times New Roman" pitchFamily="18" charset="0"/>
              <a:ea typeface="幼圆" pitchFamily="49" charset="-122"/>
            </a:endParaRPr>
          </a:p>
          <a:p>
            <a:pPr indent="269875" algn="just" eaLnBrk="0" hangingPunct="0">
              <a:tabLst>
                <a:tab pos="473075" algn="l"/>
              </a:tabLst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2.   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delete_seq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p )  </a:t>
            </a:r>
          </a:p>
          <a:p>
            <a:pPr indent="269875" algn="just" eaLnBrk="0" hangingPunct="0">
              <a:tabLst>
                <a:tab pos="473075" algn="l"/>
              </a:tabLst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所指顺序表中删除下标为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的元素，并返回删除成功与否的标志。此运算在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0≤p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＜</a:t>
            </a:r>
            <a:r>
              <a:rPr kumimoji="1" lang="en-US" altLang="en-US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-&gt;length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时有意义。</a:t>
            </a:r>
          </a:p>
          <a:p>
            <a:pPr indent="269875" algn="just" eaLnBrk="0" hangingPunct="0">
              <a:tabLst>
                <a:tab pos="473075" algn="l"/>
              </a:tabLst>
            </a:pPr>
            <a:endParaRPr kumimoji="1" lang="zh-CN" altLang="en-US" sz="2400" dirty="0">
              <a:solidFill>
                <a:srgbClr val="00FF00"/>
              </a:solidFill>
              <a:latin typeface="Times New Roman" pitchFamily="18" charset="0"/>
              <a:ea typeface="幼圆" pitchFamily="49" charset="-122"/>
            </a:endParaRPr>
          </a:p>
          <a:p>
            <a:pPr indent="269875" algn="just" eaLnBrk="0" hangingPunct="0">
              <a:tabLst>
                <a:tab pos="473075" algn="l"/>
              </a:tabLst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3.   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first_seq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)  </a:t>
            </a:r>
          </a:p>
          <a:p>
            <a:pPr indent="269875" algn="just" eaLnBrk="0" hangingPunct="0">
              <a:tabLst>
                <a:tab pos="473075" algn="l"/>
              </a:tabLst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求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所指顺序表中第一个元素的下标。当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为空表时返回一个特殊的下标值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-1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。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250825" y="1419498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3300"/>
                </a:solidFill>
              </a:rPr>
              <a:t>★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50825" y="32131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</a:rPr>
              <a:t>★</a:t>
            </a:r>
          </a:p>
        </p:txBody>
      </p:sp>
      <p:sp>
        <p:nvSpPr>
          <p:cNvPr id="10957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77050" y="4797425"/>
            <a:ext cx="863600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0957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77050" y="3317875"/>
            <a:ext cx="863600" cy="4318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CC0000"/>
                </a:solidFill>
                <a:ea typeface="华文隶书" pitchFamily="2" charset="-122"/>
              </a:rPr>
              <a:t>Impl.</a:t>
            </a:r>
            <a:endParaRPr lang="en-US" altLang="zh-CN">
              <a:solidFill>
                <a:srgbClr val="CC0000"/>
              </a:solidFill>
              <a:ea typeface="华文隶书" pitchFamily="2" charset="-122"/>
            </a:endParaRPr>
          </a:p>
        </p:txBody>
      </p:sp>
      <p:sp>
        <p:nvSpPr>
          <p:cNvPr id="10957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1446213"/>
            <a:ext cx="863600" cy="4318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CC0000"/>
                </a:solidFill>
                <a:ea typeface="华文隶书" pitchFamily="2" charset="-122"/>
              </a:rPr>
              <a:t>Impl.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527E6B52-E506-4ADE-B982-EC1DDFB3A179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762000" y="685800"/>
            <a:ext cx="79248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4. int  locate_seq( PSeqList palist, DataType x )  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所指顺序表中寻找值为ｘ的元素的下标，若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中不存在值为ｘ的元素，则返回一个特殊的下标值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-1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5. DataType  retrieve_seq( PSeqList palist,int p )  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所指顺序表中，寻找下标为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 (0≤p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＜</a:t>
            </a:r>
            <a:r>
              <a:rPr kumimoji="1" lang="en-US" altLang="en-US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-&gt;n) 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的元素，并将该元素的值作为函数值返回，若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中无下标为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的元素，则返回一个特殊的值。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6. int  next_seq( PSeqList palist, int p )  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求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所指顺序表中下标为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的元素的后继元素下标，当不存在下标为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的元素或虽有该元素但无后继时，返回一个特殊的下标值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-1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。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250825" y="62741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</a:rPr>
              <a:t>★</a:t>
            </a:r>
          </a:p>
        </p:txBody>
      </p:sp>
      <p:sp>
        <p:nvSpPr>
          <p:cNvPr id="1105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4076700"/>
            <a:ext cx="863600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Impl.</a:t>
            </a:r>
          </a:p>
        </p:txBody>
      </p:sp>
      <p:sp>
        <p:nvSpPr>
          <p:cNvPr id="1105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2276475"/>
            <a:ext cx="863600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ea typeface="华文隶书" pitchFamily="2" charset="-122"/>
              </a:rPr>
              <a:t>Impl.</a:t>
            </a:r>
            <a:endParaRPr lang="en-US" altLang="zh-CN">
              <a:ea typeface="华文隶书" pitchFamily="2" charset="-122"/>
            </a:endParaRPr>
          </a:p>
        </p:txBody>
      </p:sp>
      <p:sp>
        <p:nvSpPr>
          <p:cNvPr id="11059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92150"/>
            <a:ext cx="863600" cy="4318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CC0000"/>
                </a:solidFill>
              </a:rPr>
              <a:t>Impl.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947CFB6-EAA2-487D-B63A-D41BA76C498B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762000" y="762000"/>
            <a:ext cx="79248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7. int  previous_seq( PSeqList palist,int p,)  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求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所指顺序表中下标为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的元素的前驱元素下标，当不存在下标为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的元素，或虽有该元素但无前驱时，本函数返回一个特殊的下标值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-1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8. void  createNullList_seq( PSeqList palist )  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置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所指顺序表为空表。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9. int  isNullList_seq( PSeqList palist)  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判别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所指顺序表是否为空表。若为空则返回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，否则返回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0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。</a:t>
            </a:r>
          </a:p>
        </p:txBody>
      </p:sp>
      <p:sp>
        <p:nvSpPr>
          <p:cNvPr id="11161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3716338"/>
            <a:ext cx="863600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ea typeface="华文隶书" pitchFamily="2" charset="-122"/>
              </a:rPr>
              <a:t>Impl.</a:t>
            </a:r>
            <a:endParaRPr lang="en-US" altLang="zh-CN">
              <a:ea typeface="华文隶书" pitchFamily="2" charset="-122"/>
            </a:endParaRPr>
          </a:p>
        </p:txBody>
      </p:sp>
      <p:sp>
        <p:nvSpPr>
          <p:cNvPr id="1116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2708275"/>
            <a:ext cx="863600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Impl.</a:t>
            </a:r>
          </a:p>
        </p:txBody>
      </p:sp>
      <p:sp>
        <p:nvSpPr>
          <p:cNvPr id="1116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5613" y="836613"/>
            <a:ext cx="863600" cy="431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Impl.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DEE074A-A15E-4C53-A182-8F29A16943C8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592138" y="990600"/>
            <a:ext cx="8301037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insert_seq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x,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p )</a:t>
            </a:r>
          </a:p>
          <a:p>
            <a:pPr algn="just" eaLnBrk="0" hangingPunct="0"/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0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所指顺序表中下标为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的位置上插入元素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 */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if (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&gt;length == MAXNUM )	  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溢出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{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("Overflow!\n");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        return (FALSE);</a:t>
            </a:r>
            <a:endParaRPr kumimoji="1" lang="en-US" altLang="zh-CN" sz="20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}</a:t>
            </a:r>
            <a:endParaRPr kumimoji="1" lang="en-US" altLang="zh-CN" sz="20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if ((p&lt;0)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||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(p&gt;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&gt;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length))  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不存在下标为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{     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("not exist! \n");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        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return (FALSE);</a:t>
            </a:r>
            <a:endParaRPr kumimoji="1" lang="en-US" altLang="zh-CN" sz="20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}</a:t>
            </a:r>
            <a:endParaRPr kumimoji="1" lang="en-US" altLang="zh-CN" sz="20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0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将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及以后的元素后移一个下标位置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for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q=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 length - 1; q&gt;=p; q--) 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       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&gt;element[q+1] 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-&gt;element[q];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&gt;element[p] = x;	  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下标位置上放元素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 */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&gt;length =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-&gt;length + 1;	   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元素个数加１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return (TRUE);</a:t>
            </a:r>
            <a:endParaRPr kumimoji="1" lang="en-US" altLang="zh-CN" sz="20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24371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48000" y="317500"/>
            <a:ext cx="3640137" cy="519113"/>
          </a:xfrm>
          <a:solidFill>
            <a:srgbClr val="0000FF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/>
          <a:p>
            <a:pPr algn="l"/>
            <a:r>
              <a:rPr kumimoji="1" lang="en-US" altLang="zh-CN" sz="2800" b="0" dirty="0">
                <a:latin typeface="Times New Roman" pitchFamily="18" charset="0"/>
              </a:rPr>
              <a:t>Algorithm </a:t>
            </a:r>
            <a:r>
              <a:rPr kumimoji="1" lang="en-US" altLang="zh-CN" sz="2800" b="0" dirty="0" smtClean="0">
                <a:latin typeface="Times New Roman" pitchFamily="18" charset="0"/>
              </a:rPr>
              <a:t>2.1 </a:t>
            </a:r>
            <a:r>
              <a:rPr kumimoji="1" lang="en-US" altLang="zh-CN" sz="2800" b="0" dirty="0">
                <a:latin typeface="Times New Roman" pitchFamily="18" charset="0"/>
              </a:rPr>
              <a:t>Insertion</a:t>
            </a:r>
          </a:p>
        </p:txBody>
      </p:sp>
      <p:sp>
        <p:nvSpPr>
          <p:cNvPr id="2437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2372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0" y="2603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</a:rPr>
              <a:t>★</a:t>
            </a:r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827088" y="4724400"/>
            <a:ext cx="7345362" cy="12255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19" name="AutoShape 7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7524750" y="333375"/>
            <a:ext cx="1079500" cy="504825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>
                <a:solidFill>
                  <a:srgbClr val="CC0000"/>
                </a:solidFill>
              </a:rPr>
              <a:t>Demo</a:t>
            </a:r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827088" y="1916113"/>
            <a:ext cx="7345362" cy="2484437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31A58AB-EE0A-40F8-B821-A4608578F4EC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44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8000" y="316800"/>
            <a:ext cx="3509962" cy="519113"/>
          </a:xfrm>
          <a:solidFill>
            <a:srgbClr val="0000FF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/>
          <a:p>
            <a:pPr algn="l"/>
            <a:r>
              <a:rPr kumimoji="1" lang="en-US" altLang="zh-CN" sz="2800" b="0" dirty="0">
                <a:latin typeface="Times New Roman" pitchFamily="18" charset="0"/>
              </a:rPr>
              <a:t>Algorithm 2.2 Deletion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346075" y="1052513"/>
            <a:ext cx="8763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delete_seq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p )</a:t>
            </a:r>
          </a:p>
          <a:p>
            <a:pPr algn="just"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所指顺序表中删除下标为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{ 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q;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if ((p&lt;0)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||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(p&gt;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&gt;length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–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1))</a:t>
            </a:r>
            <a:r>
              <a:rPr kumimoji="1" lang="en-US" altLang="zh-CN" sz="24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不存在下标为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{      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("not exist!\n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");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        return (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FALSE);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}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 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将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以后的元素前移一个位置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for (q=p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; q&lt;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-&gt;length-1; q++)</a:t>
            </a:r>
            <a:endParaRPr kumimoji="1" lang="en-US" altLang="zh-CN" sz="2400" dirty="0">
              <a:solidFill>
                <a:srgbClr val="00FF00"/>
              </a:solidFill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       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&gt;element[q] =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-&gt;element[q+1];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&gt;length =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-&gt;length - 1;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元素个数减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1 */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return (TRUE);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}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2447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0" y="2603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</a:rPr>
              <a:t>★</a:t>
            </a:r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900113" y="4427538"/>
            <a:ext cx="7632700" cy="10810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EFD23F07-D050-4DE2-BF09-7AADA9873F4D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533400" y="381000"/>
            <a:ext cx="828675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first_seq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) 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{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if (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&gt;length ==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0)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         return (-1);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else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        return (0);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}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 </a:t>
            </a:r>
          </a:p>
          <a:p>
            <a:pPr algn="just" eaLnBrk="0" hangingPunct="0"/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locate_seq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x )</a:t>
            </a:r>
          </a:p>
          <a:p>
            <a:pPr algn="just"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求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所指顺序表中的下标位置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for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q=0; q&lt;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-&gt;length ; q++)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        if (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&gt;element[q] == x)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                return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(q);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return 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(-1);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540000" y="316800"/>
            <a:ext cx="8020050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Algorithm 2.3 Find out the position of the first element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540000" y="3213100"/>
            <a:ext cx="6267450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Algorithm 2.4  Locate the specific element</a:t>
            </a:r>
          </a:p>
        </p:txBody>
      </p:sp>
      <p:sp>
        <p:nvSpPr>
          <p:cNvPr id="24576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76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213360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314166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</a:rPr>
              <a:t>★</a:t>
            </a:r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900113" y="4800600"/>
            <a:ext cx="5472112" cy="11572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76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3357563"/>
            <a:ext cx="792163" cy="28733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/>
              <a:t>Go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4878E999-BDB1-4AE6-B85D-E52F5D28E604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360000" y="971550"/>
            <a:ext cx="856932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retrieve_seq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p )</a:t>
            </a:r>
          </a:p>
          <a:p>
            <a:pPr algn="just"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求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所指顺序表中第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个（即下标为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p-1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）的元素的值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      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存在下标为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p-1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if ((p&gt;0)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&amp;&amp;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(p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&lt;=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-&gt;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length))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        return (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&gt;element[p-1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]);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("Not exist.\n ");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return (-1);  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返回一个顺序表中</a:t>
            </a:r>
            <a:r>
              <a:rPr kumimoji="1" lang="zh-CN" altLang="en-US" sz="24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没有的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特殊元素值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}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360000" y="360000"/>
            <a:ext cx="8351966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Algorithm 2.5  Get the value of p-</a:t>
            </a:r>
            <a:r>
              <a:rPr kumimoji="1" lang="en-US" altLang="zh-CN" sz="28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th</a:t>
            </a:r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element in </a:t>
            </a:r>
            <a:r>
              <a:rPr kumimoji="1" lang="en-US" altLang="zh-CN" sz="28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the </a:t>
            </a:r>
            <a:r>
              <a:rPr kumimoji="1" lang="en-US" altLang="zh-CN" sz="28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endParaRPr kumimoji="1" lang="en-US" altLang="zh-CN" sz="28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22938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938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9925" y="1412875"/>
            <a:ext cx="792163" cy="28733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/>
              <a:t>Go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D924C89-CB5B-4ACB-B92C-F2D129988521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23850" y="847725"/>
            <a:ext cx="8280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next_seq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p )</a:t>
            </a:r>
          </a:p>
          <a:p>
            <a:pPr algn="just"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//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求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所指顺序表中下标为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的元素的后继元素的下标位置 </a:t>
            </a: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if ((p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&gt;=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0)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&amp;&amp;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(p&lt;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&gt;length -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1))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return (p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+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1);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else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return (-1);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60000" y="188913"/>
            <a:ext cx="7688323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Algorithm 2.6  Get the next position of </a:t>
            </a:r>
            <a:r>
              <a:rPr kumimoji="1" lang="en-US" altLang="zh-CN" sz="28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the current </a:t>
            </a:r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360000" y="3429000"/>
            <a:ext cx="7770076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Algorithm 2.7  Get the prior position of </a:t>
            </a:r>
            <a:r>
              <a:rPr kumimoji="1" lang="en-US" altLang="zh-CN" sz="28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the current </a:t>
            </a:r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323850" y="3897313"/>
            <a:ext cx="799306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previous_seq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p )</a:t>
            </a:r>
          </a:p>
          <a:p>
            <a:pPr algn="just"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//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求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所指顺序表中下标为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的元素的前驱元素的下标位置 </a:t>
            </a: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 </a:t>
            </a: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if ((p&gt;0)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&amp;&amp;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(p&lt;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&gt;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length))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    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return (p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1);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else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    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return (-1);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1674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4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2708275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84E55AB-540A-44B1-B8A1-4232C0508A04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95288" y="3429000"/>
            <a:ext cx="6480175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Algorithm 2.9  Judge the list is empty or not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95288" y="317500"/>
            <a:ext cx="4762500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Algorithm 2.8 Set the list empty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468313" y="4076700"/>
            <a:ext cx="820896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//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判别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所指顺序表是否为空表。若为空则返回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，否则返回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0</a:t>
            </a:r>
          </a:p>
          <a:p>
            <a:pPr algn="just" eaLnBrk="0" hangingPunct="0"/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isNullList_seq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)</a:t>
            </a: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return (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&gt;length ==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0);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 </a:t>
            </a:r>
          </a:p>
        </p:txBody>
      </p:sp>
      <p:sp>
        <p:nvSpPr>
          <p:cNvPr id="11776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468313" y="981075"/>
            <a:ext cx="610235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//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置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所指顺序表为空表</a:t>
            </a: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void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createNullList_seq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)</a:t>
            </a: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 	</a:t>
            </a: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palist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-&gt;length = 0;</a:t>
            </a:r>
          </a:p>
          <a:p>
            <a:pPr algn="just"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AE59CACD-D7FD-4E83-8A64-5D37045B06B1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4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438150" y="404813"/>
            <a:ext cx="8382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zh-CN" altLang="en-US" sz="24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说明：上述算法在具体上机实现时，要将下面的类型说明、</a:t>
            </a:r>
          </a:p>
          <a:p>
            <a:pPr algn="just" eaLnBrk="0" hangingPunct="0"/>
            <a:r>
              <a:rPr kumimoji="1" lang="zh-CN" altLang="en-US" sz="24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常量说明及类型定义包含在文件中。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#define  MAXNUM  100    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线性表空间大小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#define  FALSE   0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#define  TRUE    1</a:t>
            </a:r>
          </a:p>
          <a:p>
            <a:pPr algn="just" eaLnBrk="0" hangingPunct="0"/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;	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定义元素类型为整型					，也可定义为其他类型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#define  SPECIAL  2147483647  </a:t>
            </a:r>
          </a:p>
          <a:p>
            <a:pPr algn="just"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与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类型有关，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32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位机上的最大整数为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en-US" altLang="zh-CN" sz="2400" baseline="30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31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-1 */</a:t>
            </a:r>
          </a:p>
          <a:p>
            <a:pPr algn="just" eaLnBrk="0" hangingPunct="0"/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SeqList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{ 	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element[MAXNUM];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length;</a:t>
            </a:r>
          </a:p>
          <a:p>
            <a:pPr algn="just"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};</a:t>
            </a:r>
          </a:p>
          <a:p>
            <a:pPr algn="just" eaLnBrk="0" hangingPunct="0"/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, *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91F37C6-B319-484D-8464-D2F8F2B64795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Contents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hlinkClick r:id="rId2" action="ppaction://hlinksldjump"/>
              </a:rPr>
              <a:t>ADT of Linear list</a:t>
            </a:r>
            <a:endParaRPr lang="en-US" altLang="zh-CN"/>
          </a:p>
          <a:p>
            <a:r>
              <a:rPr lang="en-US" altLang="zh-CN">
                <a:hlinkClick r:id="rId3" action="ppaction://hlinksldjump"/>
              </a:rPr>
              <a:t>Sequential list</a:t>
            </a:r>
            <a:endParaRPr lang="en-US" altLang="zh-CN"/>
          </a:p>
          <a:p>
            <a:r>
              <a:rPr lang="en-US" altLang="zh-CN">
                <a:hlinkClick r:id="rId4" action="ppaction://hlinksldjump"/>
              </a:rPr>
              <a:t>Linked list</a:t>
            </a:r>
            <a:endParaRPr lang="en-US" altLang="zh-CN"/>
          </a:p>
          <a:p>
            <a:r>
              <a:rPr lang="en-US" altLang="zh-CN">
                <a:hlinkClick r:id="rId5" action="ppaction://hlinksldjump"/>
              </a:rPr>
              <a:t>Applications of Linked list</a:t>
            </a:r>
            <a:r>
              <a:rPr lang="en-US" altLang="zh-CN"/>
              <a:t> </a:t>
            </a:r>
          </a:p>
          <a:p>
            <a:r>
              <a:rPr lang="en-US" altLang="zh-CN">
                <a:hlinkClick r:id="rId6" action="ppaction://hlinksldjump"/>
              </a:rPr>
              <a:t>Representation and operations of polynomials</a:t>
            </a:r>
            <a:endParaRPr lang="en-US" altLang="zh-CN"/>
          </a:p>
          <a:p>
            <a:r>
              <a:rPr lang="en-US" altLang="zh-CN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951A2384-D1F8-4ADD-8A17-4098DF11CBF4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Complexity Analysis - Searching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/>
              <a:t>If success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/>
              <a:t>	Average Comparison Number (</a:t>
            </a:r>
            <a:r>
              <a:rPr lang="en-US" altLang="zh-CN" b="1" i="1">
                <a:solidFill>
                  <a:srgbClr val="FFFF00"/>
                </a:solidFill>
                <a:latin typeface="Times New Roman" pitchFamily="18" charset="0"/>
              </a:rPr>
              <a:t>ACN</a:t>
            </a:r>
            <a:r>
              <a:rPr lang="en-US" altLang="zh-CN" sz="2800"/>
              <a:t>) is</a:t>
            </a:r>
          </a:p>
          <a:p>
            <a:pPr>
              <a:lnSpc>
                <a:spcPct val="90000"/>
              </a:lnSpc>
            </a:pPr>
            <a:endParaRPr lang="en-US" altLang="zh-CN" sz="2800"/>
          </a:p>
          <a:p>
            <a:pPr>
              <a:lnSpc>
                <a:spcPct val="90000"/>
              </a:lnSpc>
            </a:pPr>
            <a:endParaRPr lang="en-US" altLang="zh-CN" sz="2800"/>
          </a:p>
          <a:p>
            <a:pPr>
              <a:lnSpc>
                <a:spcPct val="90000"/>
              </a:lnSpc>
            </a:pPr>
            <a:endParaRPr lang="en-US" altLang="zh-CN" sz="2800"/>
          </a:p>
          <a:p>
            <a:pPr>
              <a:lnSpc>
                <a:spcPct val="90000"/>
              </a:lnSpc>
            </a:pPr>
            <a:endParaRPr lang="en-US" altLang="zh-CN" sz="2800"/>
          </a:p>
          <a:p>
            <a:pPr>
              <a:lnSpc>
                <a:spcPct val="90000"/>
              </a:lnSpc>
            </a:pPr>
            <a:endParaRPr lang="en-US" altLang="zh-CN" sz="2800"/>
          </a:p>
          <a:p>
            <a:pPr>
              <a:lnSpc>
                <a:spcPct val="90000"/>
              </a:lnSpc>
            </a:pPr>
            <a:endParaRPr lang="en-US" altLang="zh-CN" sz="2800"/>
          </a:p>
          <a:p>
            <a:pPr>
              <a:lnSpc>
                <a:spcPct val="90000"/>
              </a:lnSpc>
            </a:pPr>
            <a:r>
              <a:rPr lang="en-US" altLang="zh-CN" sz="2800"/>
              <a:t>If fail to search </a:t>
            </a:r>
            <a:r>
              <a:rPr lang="en-US" altLang="zh-CN" sz="2800" i="1">
                <a:latin typeface="Times New Roman" pitchFamily="18" charset="0"/>
              </a:rPr>
              <a:t>x </a:t>
            </a:r>
            <a:r>
              <a:rPr lang="en-US" altLang="zh-CN" sz="2800">
                <a:latin typeface="Times New Roman" pitchFamily="18" charset="0"/>
              </a:rPr>
              <a:t>(worst case)</a:t>
            </a:r>
            <a:r>
              <a:rPr lang="en-US" altLang="zh-CN" sz="2800"/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/>
              <a:t>	Actual comparison number is </a:t>
            </a:r>
            <a:r>
              <a:rPr lang="en-US" altLang="zh-CN" sz="2800" b="1" i="1">
                <a:solidFill>
                  <a:srgbClr val="FFFF00"/>
                </a:solidFill>
                <a:latin typeface="Times New Roman" pitchFamily="18" charset="0"/>
              </a:rPr>
              <a:t>n.</a:t>
            </a:r>
          </a:p>
        </p:txBody>
      </p:sp>
      <p:graphicFrame>
        <p:nvGraphicFramePr>
          <p:cNvPr id="282628" name="Object 4"/>
          <p:cNvGraphicFramePr>
            <a:graphicFrameLocks noChangeAspect="1"/>
          </p:cNvGraphicFramePr>
          <p:nvPr/>
        </p:nvGraphicFramePr>
        <p:xfrm>
          <a:off x="1147763" y="2373313"/>
          <a:ext cx="283051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76" name="Equation" r:id="rId3" imgW="927000" imgH="393480" progId="Equation.DSMT4">
                  <p:embed/>
                </p:oleObj>
              </mc:Choice>
              <mc:Fallback>
                <p:oleObj name="Equation" r:id="rId3" imgW="9270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2373313"/>
                        <a:ext cx="2830512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1085850" y="3357563"/>
          <a:ext cx="5978525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77" name="Equation" r:id="rId5" imgW="2298600" imgH="774360" progId="Equation.DSMT4">
                  <p:embed/>
                </p:oleObj>
              </mc:Choice>
              <mc:Fallback>
                <p:oleObj name="Equation" r:id="rId5" imgW="2298600" imgH="774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3357563"/>
                        <a:ext cx="5978525" cy="193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9A81D57-6B36-4683-A8BA-C03BD7E19F0B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341438"/>
            <a:ext cx="6235700" cy="31607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4788"/>
            <a:ext cx="822960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pPr>
              <a:lnSpc>
                <a:spcPct val="140000"/>
              </a:lnSpc>
            </a:pPr>
            <a:r>
              <a:rPr lang="en-US" altLang="zh-CN"/>
              <a:t>Average Movement Number (</a:t>
            </a:r>
            <a:r>
              <a:rPr lang="en-US" altLang="zh-CN" b="1" i="1">
                <a:solidFill>
                  <a:srgbClr val="FFFF00"/>
                </a:solidFill>
                <a:latin typeface="Times New Roman" pitchFamily="18" charset="0"/>
              </a:rPr>
              <a:t>AMN</a:t>
            </a:r>
            <a:r>
              <a:rPr lang="en-US" altLang="zh-CN"/>
              <a:t>) is</a:t>
            </a:r>
          </a:p>
        </p:txBody>
      </p:sp>
      <p:graphicFrame>
        <p:nvGraphicFramePr>
          <p:cNvPr id="283652" name="Object 4"/>
          <p:cNvGraphicFramePr>
            <a:graphicFrameLocks/>
          </p:cNvGraphicFramePr>
          <p:nvPr/>
        </p:nvGraphicFramePr>
        <p:xfrm>
          <a:off x="1141413" y="5068888"/>
          <a:ext cx="51752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79" name="Equation" r:id="rId4" imgW="2590560" imgH="799920" progId="Equation.DSMT4">
                  <p:embed/>
                </p:oleObj>
              </mc:Choice>
              <mc:Fallback>
                <p:oleObj name="Equation" r:id="rId4" imgW="2590560" imgH="79992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5068888"/>
                        <a:ext cx="51752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65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 b="0"/>
              <a:t>Complexity Analysis - Insertion</a:t>
            </a:r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5795963" y="1412875"/>
            <a:ext cx="86995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292929"/>
                </a:solidFill>
              </a:rPr>
              <a:t>length</a:t>
            </a:r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6372225" y="2997200"/>
            <a:ext cx="86995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292929"/>
                </a:solidFill>
              </a:rPr>
              <a:t>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4BA96B4-6139-4B34-9B1E-31C42FBB3E29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628775"/>
            <a:ext cx="5426075" cy="30178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4675" name="Object 3"/>
          <p:cNvGraphicFramePr>
            <a:graphicFrameLocks noChangeAspect="1"/>
          </p:cNvGraphicFramePr>
          <p:nvPr/>
        </p:nvGraphicFramePr>
        <p:xfrm>
          <a:off x="1300163" y="5519738"/>
          <a:ext cx="540226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04" name="Equation" r:id="rId4" imgW="2501640" imgH="393480" progId="Equation.DSMT4">
                  <p:embed/>
                </p:oleObj>
              </mc:Choice>
              <mc:Fallback>
                <p:oleObj name="Equation" r:id="rId4" imgW="25016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5519738"/>
                        <a:ext cx="5402262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68463"/>
            <a:ext cx="822960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  <a:p>
            <a:endParaRPr lang="en-US" altLang="zh-CN">
              <a:solidFill>
                <a:srgbClr val="000000"/>
              </a:solidFill>
            </a:endParaRPr>
          </a:p>
          <a:p>
            <a:endParaRPr lang="en-US" altLang="zh-CN">
              <a:solidFill>
                <a:srgbClr val="000000"/>
              </a:solidFill>
            </a:endParaRPr>
          </a:p>
          <a:p>
            <a:endParaRPr lang="en-US" altLang="zh-CN">
              <a:solidFill>
                <a:srgbClr val="000000"/>
              </a:solidFill>
            </a:endParaRPr>
          </a:p>
          <a:p>
            <a:endParaRPr lang="en-US" altLang="zh-CN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/>
              <a:t>Average Movement Number (</a:t>
            </a:r>
            <a:r>
              <a:rPr lang="en-US" altLang="zh-CN" b="1" i="1">
                <a:solidFill>
                  <a:srgbClr val="FFFF00"/>
                </a:solidFill>
                <a:latin typeface="Times New Roman" pitchFamily="18" charset="0"/>
              </a:rPr>
              <a:t>AMN</a:t>
            </a:r>
            <a:r>
              <a:rPr lang="en-US" altLang="zh-CN"/>
              <a:t>) is</a:t>
            </a:r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b="0"/>
              <a:t>Complexity Analysis - Deletion</a:t>
            </a:r>
          </a:p>
        </p:txBody>
      </p:sp>
      <p:sp>
        <p:nvSpPr>
          <p:cNvPr id="284678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6007100" y="1693863"/>
            <a:ext cx="86995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292929"/>
                </a:solidFill>
              </a:rPr>
              <a:t>length</a:t>
            </a:r>
          </a:p>
        </p:txBody>
      </p:sp>
      <p:sp>
        <p:nvSpPr>
          <p:cNvPr id="284680" name="Rectangle 8"/>
          <p:cNvSpPr>
            <a:spLocks noChangeArrowheads="1"/>
          </p:cNvSpPr>
          <p:nvPr/>
        </p:nvSpPr>
        <p:spPr bwMode="auto">
          <a:xfrm>
            <a:off x="5580063" y="3213100"/>
            <a:ext cx="86995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292929"/>
                </a:solidFill>
              </a:rPr>
              <a:t>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DB728891-143F-472F-9F98-1C69E5965862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Any problem?</a:t>
            </a: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827088" y="2419350"/>
            <a:ext cx="7705725" cy="23050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SeqList</a:t>
            </a:r>
            <a:endParaRPr kumimoji="1" lang="en-US" altLang="zh-CN" sz="28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800" dirty="0" err="1" smtClean="0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element[MAXNUM];		   </a:t>
            </a:r>
          </a:p>
          <a:p>
            <a:pPr algn="just" eaLnBrk="0" hangingPunct="0"/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        </a:t>
            </a:r>
            <a:r>
              <a:rPr kumimoji="1" lang="en-US" altLang="zh-CN" sz="2800" dirty="0" err="1" smtClean="0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length; 	</a:t>
            </a:r>
            <a:r>
              <a:rPr kumimoji="1" lang="en-US" altLang="zh-CN" sz="28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length&lt; </a:t>
            </a:r>
            <a:r>
              <a:rPr kumimoji="1" lang="en-US" altLang="zh-CN" sz="28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MAXNUM</a:t>
            </a:r>
            <a:r>
              <a:rPr kumimoji="1" lang="en-US" altLang="zh-CN" sz="28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 */</a:t>
            </a:r>
          </a:p>
          <a:p>
            <a:pPr algn="just" eaLnBrk="0" hangingPunct="0"/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} 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algn="just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20305E8-87CF-4676-8DB8-877C1BA8F8D3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304800" y="865188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以上的顺序表的实现中，</a:t>
            </a:r>
            <a:r>
              <a:rPr kumimoji="1" lang="zh-CN" altLang="en-US" sz="24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表的大小是固定不变的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，但有时我们不能确定表的大小，这时就需要</a:t>
            </a:r>
            <a:r>
              <a:rPr kumimoji="1" lang="zh-CN" altLang="en-US" sz="2400" b="1" u="sng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可变大小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的顺序表。于是我们</a:t>
            </a:r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</a:rPr>
              <a:t>可以如下定义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并实现顺序表：</a:t>
            </a:r>
            <a:endParaRPr kumimoji="1" lang="zh-CN" altLang="en-US" sz="22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algn="l"/>
            <a:r>
              <a:rPr lang="en-US" altLang="zh-CN" sz="3200" dirty="0"/>
              <a:t>Sequential list with </a:t>
            </a:r>
            <a:r>
              <a:rPr lang="en-US" altLang="zh-CN" sz="3200" dirty="0" smtClean="0"/>
              <a:t>flexible length </a:t>
            </a:r>
            <a:endParaRPr lang="en-US" altLang="zh-CN" sz="3200" dirty="0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503238" y="2205038"/>
            <a:ext cx="8135937" cy="25114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6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6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6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SeqList</a:t>
            </a:r>
            <a:endParaRPr kumimoji="1" lang="en-US" altLang="zh-CN" sz="26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{	</a:t>
            </a:r>
          </a:p>
          <a:p>
            <a:pPr eaLnBrk="0" hangingPunct="0"/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6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6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6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6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*</a:t>
            </a:r>
            <a:r>
              <a:rPr kumimoji="1" lang="en-US" altLang="zh-CN" sz="26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elem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 </a:t>
            </a:r>
            <a:r>
              <a:rPr kumimoji="1" lang="en-US" altLang="zh-CN" sz="26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6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6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存储元素连续空间的地址*</a:t>
            </a:r>
            <a:r>
              <a:rPr kumimoji="1" lang="en-US" altLang="zh-CN" sz="26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  <a:endParaRPr kumimoji="1" lang="en-US" altLang="zh-CN" sz="26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6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6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6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length</a:t>
            </a:r>
            <a:r>
              <a:rPr kumimoji="1" lang="en-US" altLang="zh-CN" sz="26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  </a:t>
            </a:r>
            <a:r>
              <a:rPr kumimoji="1" lang="en-US" altLang="zh-CN" sz="26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6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表中元素的个数*</a:t>
            </a:r>
            <a:r>
              <a:rPr kumimoji="1" lang="en-US" altLang="zh-CN" sz="26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6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6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6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size;	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6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6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6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表的大小 *</a:t>
            </a:r>
            <a:r>
              <a:rPr kumimoji="1" lang="en-US" altLang="zh-CN" sz="26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}</a:t>
            </a:r>
            <a:r>
              <a:rPr kumimoji="1" lang="en-US" altLang="zh-CN" sz="26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*</a:t>
            </a:r>
            <a:r>
              <a:rPr kumimoji="1" lang="en-US" altLang="zh-CN" sz="26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PSeqList</a:t>
            </a:r>
            <a:r>
              <a:rPr kumimoji="1" lang="en-US" altLang="zh-CN" sz="26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</a:t>
            </a:r>
          </a:p>
        </p:txBody>
      </p:sp>
      <p:sp>
        <p:nvSpPr>
          <p:cNvPr id="120838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5545138"/>
            <a:ext cx="9144000" cy="8366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3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388" y="5645150"/>
            <a:ext cx="1439862" cy="6477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Initialization</a:t>
            </a:r>
          </a:p>
        </p:txBody>
      </p:sp>
      <p:sp>
        <p:nvSpPr>
          <p:cNvPr id="12084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33588" y="5645150"/>
            <a:ext cx="1439862" cy="6477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Insertion</a:t>
            </a:r>
          </a:p>
        </p:txBody>
      </p:sp>
      <p:sp>
        <p:nvSpPr>
          <p:cNvPr id="120841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87788" y="5645150"/>
            <a:ext cx="1439862" cy="6477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Deletion</a:t>
            </a:r>
          </a:p>
        </p:txBody>
      </p:sp>
      <p:sp>
        <p:nvSpPr>
          <p:cNvPr id="120842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41988" y="5645150"/>
            <a:ext cx="1439862" cy="6477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Analysis</a:t>
            </a:r>
          </a:p>
        </p:txBody>
      </p:sp>
      <p:sp>
        <p:nvSpPr>
          <p:cNvPr id="120843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645150"/>
            <a:ext cx="1439862" cy="6477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D907E1C4-951D-433F-A1F3-7CBE795CF7B5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28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216669" y="908720"/>
            <a:ext cx="845978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/* Create a new blank list */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void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</a:rPr>
              <a:t>InitList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PSeqList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pList</a:t>
            </a:r>
            <a:r>
              <a:rPr kumimoji="1" lang="en-US" altLang="zh-CN" sz="2200" dirty="0" smtClean="0">
                <a:latin typeface="Times New Roman" pitchFamily="18" charset="0"/>
              </a:rPr>
              <a:t>-</a:t>
            </a:r>
            <a:r>
              <a:rPr kumimoji="1" lang="en-US" altLang="zh-CN" sz="2200" dirty="0">
                <a:latin typeface="Times New Roman" pitchFamily="18" charset="0"/>
              </a:rPr>
              <a:t>&gt;</a:t>
            </a:r>
            <a:r>
              <a:rPr kumimoji="1" lang="en-US" altLang="zh-CN" sz="2200" dirty="0" err="1">
                <a:latin typeface="Times New Roman" pitchFamily="18" charset="0"/>
              </a:rPr>
              <a:t>elem</a:t>
            </a:r>
            <a:r>
              <a:rPr kumimoji="1" lang="en-US" altLang="zh-CN" sz="2200" dirty="0">
                <a:latin typeface="Times New Roman" pitchFamily="18" charset="0"/>
              </a:rPr>
              <a:t> = </a:t>
            </a:r>
            <a:r>
              <a:rPr kumimoji="1" lang="en-US" altLang="zh-CN" sz="2200" dirty="0" smtClean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ElemType</a:t>
            </a:r>
            <a:r>
              <a:rPr kumimoji="1" lang="en-US" altLang="zh-CN" sz="2200" dirty="0">
                <a:latin typeface="Times New Roman" pitchFamily="18" charset="0"/>
              </a:rPr>
              <a:t> *) </a:t>
            </a:r>
            <a:r>
              <a:rPr kumimoji="1" lang="en-US" altLang="zh-CN" sz="2200" b="1" dirty="0" err="1" smtClean="0">
                <a:solidFill>
                  <a:srgbClr val="FFFF00"/>
                </a:solidFill>
                <a:latin typeface="Times New Roman" pitchFamily="18" charset="0"/>
              </a:rPr>
              <a:t>malloc</a:t>
            </a:r>
            <a:r>
              <a:rPr kumimoji="1" lang="en-US" altLang="zh-CN" sz="2200" dirty="0" smtClean="0">
                <a:latin typeface="Times New Roman" pitchFamily="18" charset="0"/>
              </a:rPr>
              <a:t>(</a:t>
            </a:r>
            <a:r>
              <a:rPr kumimoji="1" lang="en-US" altLang="zh-CN" sz="2200" dirty="0" err="1" smtClean="0">
                <a:latin typeface="Times New Roman" pitchFamily="18" charset="0"/>
              </a:rPr>
              <a:t>InitSize</a:t>
            </a:r>
            <a:r>
              <a:rPr kumimoji="1" lang="en-US" altLang="zh-CN" sz="2200" dirty="0" smtClean="0">
                <a:latin typeface="Times New Roman" pitchFamily="18" charset="0"/>
              </a:rPr>
              <a:t>*</a:t>
            </a:r>
            <a:r>
              <a:rPr kumimoji="1" lang="en-US" altLang="zh-CN" sz="2200" dirty="0" err="1" smtClean="0">
                <a:latin typeface="Times New Roman" pitchFamily="18" charset="0"/>
              </a:rPr>
              <a:t>sizeof</a:t>
            </a:r>
            <a:r>
              <a:rPr kumimoji="1" lang="en-US" altLang="zh-CN" sz="2200" dirty="0" smtClean="0">
                <a:latin typeface="Times New Roman" pitchFamily="18" charset="0"/>
              </a:rPr>
              <a:t>(</a:t>
            </a:r>
            <a:r>
              <a:rPr kumimoji="1" lang="en-US" altLang="zh-CN" sz="2200" dirty="0" err="1" smtClean="0">
                <a:latin typeface="Times New Roman" pitchFamily="18" charset="0"/>
              </a:rPr>
              <a:t>ElemType</a:t>
            </a:r>
            <a:r>
              <a:rPr kumimoji="1" lang="en-US" altLang="zh-CN" sz="2200" dirty="0">
                <a:latin typeface="Times New Roman" pitchFamily="18" charset="0"/>
              </a:rPr>
              <a:t>));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       /* 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Test whether allocation is successful */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assert(</a:t>
            </a:r>
            <a:r>
              <a:rPr kumimoji="1" lang="en-US" altLang="zh-CN" sz="2200" dirty="0" err="1" smtClean="0">
                <a:latin typeface="Times New Roman" pitchFamily="18" charset="0"/>
              </a:rPr>
              <a:t>pList</a:t>
            </a:r>
            <a:r>
              <a:rPr kumimoji="1" lang="en-US" altLang="zh-CN" sz="2200" dirty="0" smtClean="0">
                <a:latin typeface="Times New Roman" pitchFamily="18" charset="0"/>
              </a:rPr>
              <a:t>-</a:t>
            </a:r>
            <a:r>
              <a:rPr kumimoji="1" lang="en-US" altLang="zh-CN" sz="2200" dirty="0">
                <a:latin typeface="Times New Roman" pitchFamily="18" charset="0"/>
              </a:rPr>
              <a:t>&gt;</a:t>
            </a:r>
            <a:r>
              <a:rPr kumimoji="1" lang="en-US" altLang="zh-CN" sz="2200" dirty="0" err="1">
                <a:latin typeface="Times New Roman" pitchFamily="18" charset="0"/>
              </a:rPr>
              <a:t>elem</a:t>
            </a:r>
            <a:r>
              <a:rPr kumimoji="1" lang="en-US" altLang="zh-CN" sz="2200" dirty="0">
                <a:latin typeface="Times New Roman" pitchFamily="18" charset="0"/>
              </a:rPr>
              <a:t> != NULL);</a:t>
            </a:r>
          </a:p>
          <a:p>
            <a:pPr eaLnBrk="0" hangingPunct="0"/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pList</a:t>
            </a:r>
            <a:r>
              <a:rPr kumimoji="1" lang="en-US" altLang="zh-CN" sz="2200" dirty="0" smtClean="0">
                <a:latin typeface="Times New Roman" pitchFamily="18" charset="0"/>
              </a:rPr>
              <a:t>-</a:t>
            </a:r>
            <a:r>
              <a:rPr kumimoji="1" lang="en-US" altLang="zh-CN" sz="2200" dirty="0">
                <a:latin typeface="Times New Roman" pitchFamily="18" charset="0"/>
              </a:rPr>
              <a:t>&gt;size  = </a:t>
            </a:r>
            <a:r>
              <a:rPr kumimoji="1" lang="en-US" altLang="zh-CN" sz="2200" dirty="0" err="1">
                <a:latin typeface="Times New Roman" pitchFamily="18" charset="0"/>
              </a:rPr>
              <a:t>InitSize</a:t>
            </a:r>
            <a:r>
              <a:rPr kumimoji="1" lang="en-US" altLang="zh-CN" sz="2200" dirty="0">
                <a:latin typeface="Times New Roman" pitchFamily="18" charset="0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pList</a:t>
            </a:r>
            <a:r>
              <a:rPr kumimoji="1" lang="en-US" altLang="zh-CN" sz="2200" dirty="0" smtClean="0">
                <a:latin typeface="Times New Roman" pitchFamily="18" charset="0"/>
              </a:rPr>
              <a:t>-</a:t>
            </a:r>
            <a:r>
              <a:rPr kumimoji="1" lang="en-US" altLang="zh-CN" sz="2200" dirty="0">
                <a:latin typeface="Times New Roman" pitchFamily="18" charset="0"/>
              </a:rPr>
              <a:t>&gt;length= 0;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}	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/* End of 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InitList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() */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250825" y="334963"/>
            <a:ext cx="3796232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Initialization of </a:t>
            </a:r>
            <a:r>
              <a:rPr kumimoji="1" lang="en-US" altLang="zh-CN" sz="2800" b="1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SeqList</a:t>
            </a:r>
            <a:endParaRPr kumimoji="1" lang="en-US" altLang="zh-CN" sz="2800" b="1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228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23756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683568" y="1988841"/>
            <a:ext cx="7705352" cy="201622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r"/>
            <a:r>
              <a:rPr lang="en-US" altLang="zh-CN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click</a:t>
            </a:r>
            <a:endParaRPr lang="zh-CN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2909" name="Group 29"/>
          <p:cNvGrpSpPr>
            <a:grpSpLocks/>
          </p:cNvGrpSpPr>
          <p:nvPr/>
        </p:nvGrpSpPr>
        <p:grpSpPr bwMode="auto">
          <a:xfrm>
            <a:off x="251520" y="4873625"/>
            <a:ext cx="7345362" cy="1579563"/>
            <a:chOff x="45" y="3070"/>
            <a:chExt cx="4627" cy="995"/>
          </a:xfrm>
        </p:grpSpPr>
        <p:grpSp>
          <p:nvGrpSpPr>
            <p:cNvPr id="122896" name="Group 16"/>
            <p:cNvGrpSpPr>
              <a:grpSpLocks/>
            </p:cNvGrpSpPr>
            <p:nvPr/>
          </p:nvGrpSpPr>
          <p:grpSpPr bwMode="auto">
            <a:xfrm>
              <a:off x="386" y="3566"/>
              <a:ext cx="3946" cy="272"/>
              <a:chOff x="386" y="3566"/>
              <a:chExt cx="3946" cy="272"/>
            </a:xfrm>
          </p:grpSpPr>
          <p:sp>
            <p:nvSpPr>
              <p:cNvPr id="122886" name="Rectangle 6"/>
              <p:cNvSpPr>
                <a:spLocks noChangeArrowheads="1"/>
              </p:cNvSpPr>
              <p:nvPr/>
            </p:nvSpPr>
            <p:spPr bwMode="auto">
              <a:xfrm>
                <a:off x="386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 dirty="0" err="1" smtClean="0"/>
                  <a:t>a</a:t>
                </a:r>
                <a:r>
                  <a:rPr lang="en-US" altLang="zh-CN" sz="2000" baseline="-25000" dirty="0" err="1" smtClean="0"/>
                  <a:t>0</a:t>
                </a:r>
                <a:endParaRPr lang="en-US" altLang="zh-CN" sz="2000" baseline="-25000" dirty="0"/>
              </a:p>
            </p:txBody>
          </p:sp>
          <p:sp>
            <p:nvSpPr>
              <p:cNvPr id="122887" name="Rectangle 7"/>
              <p:cNvSpPr>
                <a:spLocks noChangeArrowheads="1"/>
              </p:cNvSpPr>
              <p:nvPr/>
            </p:nvSpPr>
            <p:spPr bwMode="auto">
              <a:xfrm>
                <a:off x="780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 dirty="0" err="1" smtClean="0"/>
                  <a:t>a</a:t>
                </a:r>
                <a:r>
                  <a:rPr lang="en-US" altLang="zh-CN" sz="2000" baseline="-25000" dirty="0" err="1" smtClean="0"/>
                  <a:t>1</a:t>
                </a:r>
                <a:endParaRPr lang="en-US" altLang="zh-CN" sz="2000" baseline="-25000" dirty="0"/>
              </a:p>
            </p:txBody>
          </p:sp>
          <p:sp>
            <p:nvSpPr>
              <p:cNvPr id="122888" name="Rectangle 8"/>
              <p:cNvSpPr>
                <a:spLocks noChangeArrowheads="1"/>
              </p:cNvSpPr>
              <p:nvPr/>
            </p:nvSpPr>
            <p:spPr bwMode="auto">
              <a:xfrm>
                <a:off x="1173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 dirty="0" err="1" smtClean="0"/>
                  <a:t>a</a:t>
                </a:r>
                <a:r>
                  <a:rPr lang="en-US" altLang="zh-CN" sz="2000" baseline="-25000" dirty="0" err="1" smtClean="0"/>
                  <a:t>2</a:t>
                </a:r>
                <a:endParaRPr lang="en-US" altLang="zh-CN" sz="2000" baseline="-25000" dirty="0"/>
              </a:p>
            </p:txBody>
          </p:sp>
          <p:sp>
            <p:nvSpPr>
              <p:cNvPr id="122889" name="Rectangle 9"/>
              <p:cNvSpPr>
                <a:spLocks noChangeArrowheads="1"/>
              </p:cNvSpPr>
              <p:nvPr/>
            </p:nvSpPr>
            <p:spPr bwMode="auto">
              <a:xfrm>
                <a:off x="1566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/>
                  <a:t>...</a:t>
                </a:r>
              </a:p>
            </p:txBody>
          </p:sp>
          <p:sp>
            <p:nvSpPr>
              <p:cNvPr id="122890" name="Rectangle 10"/>
              <p:cNvSpPr>
                <a:spLocks noChangeArrowheads="1"/>
              </p:cNvSpPr>
              <p:nvPr/>
            </p:nvSpPr>
            <p:spPr bwMode="auto">
              <a:xfrm>
                <a:off x="1959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/>
                  <a:t>…</a:t>
                </a:r>
                <a:endParaRPr lang="en-US" altLang="zh-CN" sz="2000" baseline="-25000"/>
              </a:p>
            </p:txBody>
          </p:sp>
          <p:sp>
            <p:nvSpPr>
              <p:cNvPr id="122891" name="Rectangle 11"/>
              <p:cNvSpPr>
                <a:spLocks noChangeArrowheads="1"/>
              </p:cNvSpPr>
              <p:nvPr/>
            </p:nvSpPr>
            <p:spPr bwMode="auto">
              <a:xfrm>
                <a:off x="2352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 dirty="0" err="1" smtClean="0"/>
                  <a:t>a</a:t>
                </a:r>
                <a:r>
                  <a:rPr lang="en-US" altLang="zh-CN" sz="2000" baseline="-25000" dirty="0" err="1" smtClean="0"/>
                  <a:t>i</a:t>
                </a:r>
                <a:endParaRPr lang="en-US" altLang="zh-CN" sz="2000" baseline="-25000" dirty="0"/>
              </a:p>
            </p:txBody>
          </p:sp>
          <p:sp>
            <p:nvSpPr>
              <p:cNvPr id="122892" name="Rectangle 12"/>
              <p:cNvSpPr>
                <a:spLocks noChangeArrowheads="1"/>
              </p:cNvSpPr>
              <p:nvPr/>
            </p:nvSpPr>
            <p:spPr bwMode="auto">
              <a:xfrm>
                <a:off x="2745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 dirty="0" err="1" smtClean="0"/>
                  <a:t>a</a:t>
                </a:r>
                <a:r>
                  <a:rPr lang="en-US" altLang="zh-CN" sz="2000" baseline="-25000" dirty="0" err="1" smtClean="0"/>
                  <a:t>i+1</a:t>
                </a:r>
                <a:endParaRPr lang="en-US" altLang="zh-CN" sz="2000" baseline="-25000" dirty="0"/>
              </a:p>
            </p:txBody>
          </p:sp>
          <p:sp>
            <p:nvSpPr>
              <p:cNvPr id="122893" name="Rectangle 13"/>
              <p:cNvSpPr>
                <a:spLocks noChangeArrowheads="1"/>
              </p:cNvSpPr>
              <p:nvPr/>
            </p:nvSpPr>
            <p:spPr bwMode="auto">
              <a:xfrm>
                <a:off x="3138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/>
                  <a:t>…</a:t>
                </a:r>
                <a:endParaRPr lang="en-US" altLang="zh-CN" sz="2000" baseline="-25000"/>
              </a:p>
            </p:txBody>
          </p:sp>
          <p:sp>
            <p:nvSpPr>
              <p:cNvPr id="122894" name="Rectangle 14"/>
              <p:cNvSpPr>
                <a:spLocks noChangeArrowheads="1"/>
              </p:cNvSpPr>
              <p:nvPr/>
            </p:nvSpPr>
            <p:spPr bwMode="auto">
              <a:xfrm>
                <a:off x="3531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 dirty="0" smtClean="0"/>
                  <a:t>a</a:t>
                </a:r>
                <a:r>
                  <a:rPr lang="en-US" altLang="zh-CN" sz="2000" baseline="-25000" dirty="0" smtClean="0"/>
                  <a:t>n-2</a:t>
                </a:r>
                <a:endParaRPr lang="en-US" altLang="zh-CN" sz="2000" baseline="-25000" dirty="0"/>
              </a:p>
            </p:txBody>
          </p:sp>
          <p:sp>
            <p:nvSpPr>
              <p:cNvPr id="122895" name="Rectangle 15"/>
              <p:cNvSpPr>
                <a:spLocks noChangeArrowheads="1"/>
              </p:cNvSpPr>
              <p:nvPr/>
            </p:nvSpPr>
            <p:spPr bwMode="auto">
              <a:xfrm>
                <a:off x="3924" y="3566"/>
                <a:ext cx="40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000" dirty="0" smtClean="0"/>
                  <a:t>a</a:t>
                </a:r>
                <a:r>
                  <a:rPr lang="en-US" altLang="zh-CN" sz="2000" baseline="-25000" dirty="0" smtClean="0"/>
                  <a:t>n-1</a:t>
                </a:r>
                <a:endParaRPr lang="en-US" altLang="zh-CN" sz="2000" baseline="-25000" dirty="0"/>
              </a:p>
            </p:txBody>
          </p:sp>
        </p:grpSp>
        <p:sp>
          <p:nvSpPr>
            <p:cNvPr id="122897" name="Line 17"/>
            <p:cNvSpPr>
              <a:spLocks noChangeShapeType="1"/>
            </p:cNvSpPr>
            <p:nvPr/>
          </p:nvSpPr>
          <p:spPr bwMode="auto">
            <a:xfrm flipH="1">
              <a:off x="45" y="3566"/>
              <a:ext cx="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898" name="Line 18"/>
            <p:cNvSpPr>
              <a:spLocks noChangeShapeType="1"/>
            </p:cNvSpPr>
            <p:nvPr/>
          </p:nvSpPr>
          <p:spPr bwMode="auto">
            <a:xfrm flipH="1">
              <a:off x="45" y="3838"/>
              <a:ext cx="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899" name="Line 19"/>
            <p:cNvSpPr>
              <a:spLocks noChangeShapeType="1"/>
            </p:cNvSpPr>
            <p:nvPr/>
          </p:nvSpPr>
          <p:spPr bwMode="auto">
            <a:xfrm flipH="1">
              <a:off x="4332" y="3566"/>
              <a:ext cx="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00" name="Line 20"/>
            <p:cNvSpPr>
              <a:spLocks noChangeShapeType="1"/>
            </p:cNvSpPr>
            <p:nvPr/>
          </p:nvSpPr>
          <p:spPr bwMode="auto">
            <a:xfrm flipH="1">
              <a:off x="4332" y="3838"/>
              <a:ext cx="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01" name="Rectangle 21"/>
            <p:cNvSpPr>
              <a:spLocks noChangeArrowheads="1"/>
            </p:cNvSpPr>
            <p:nvPr/>
          </p:nvSpPr>
          <p:spPr bwMode="auto">
            <a:xfrm>
              <a:off x="385" y="3339"/>
              <a:ext cx="3947" cy="726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03" name="Rectangle 23"/>
            <p:cNvSpPr>
              <a:spLocks noChangeArrowheads="1"/>
            </p:cNvSpPr>
            <p:nvPr/>
          </p:nvSpPr>
          <p:spPr bwMode="auto">
            <a:xfrm>
              <a:off x="340" y="3070"/>
              <a:ext cx="1018" cy="26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err="1">
                  <a:solidFill>
                    <a:srgbClr val="FF0000"/>
                  </a:solidFill>
                  <a:latin typeface="Times New Roman" pitchFamily="18" charset="0"/>
                </a:rPr>
                <a:t>pList</a:t>
              </a:r>
              <a:r>
                <a:rPr kumimoji="1" lang="en-US" altLang="zh-CN" sz="2200" b="1" dirty="0">
                  <a:solidFill>
                    <a:srgbClr val="FF0000"/>
                  </a:solidFill>
                  <a:latin typeface="Times New Roman" pitchFamily="18" charset="0"/>
                </a:rPr>
                <a:t>-&gt;</a:t>
              </a:r>
              <a:r>
                <a:rPr kumimoji="1" lang="en-US" altLang="zh-CN" sz="2200" b="1" dirty="0" err="1">
                  <a:solidFill>
                    <a:srgbClr val="FF0000"/>
                  </a:solidFill>
                  <a:latin typeface="Times New Roman" pitchFamily="18" charset="0"/>
                </a:rPr>
                <a:t>elem</a:t>
              </a:r>
              <a:endParaRPr kumimoji="1" lang="en-US" altLang="zh-CN" sz="22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22906" name="Line 26"/>
            <p:cNvSpPr>
              <a:spLocks noChangeShapeType="1"/>
            </p:cNvSpPr>
            <p:nvPr/>
          </p:nvSpPr>
          <p:spPr bwMode="auto">
            <a:xfrm>
              <a:off x="2608" y="3475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07" name="Line 27"/>
            <p:cNvSpPr>
              <a:spLocks noChangeShapeType="1"/>
            </p:cNvSpPr>
            <p:nvPr/>
          </p:nvSpPr>
          <p:spPr bwMode="auto">
            <a:xfrm flipH="1">
              <a:off x="385" y="3475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2908" name="Text Box 28"/>
            <p:cNvSpPr txBox="1">
              <a:spLocks noChangeArrowheads="1"/>
            </p:cNvSpPr>
            <p:nvPr/>
          </p:nvSpPr>
          <p:spPr bwMode="auto">
            <a:xfrm>
              <a:off x="2025" y="3336"/>
              <a:ext cx="6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 InitSize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8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F1F18C3D-A440-4C3D-B778-87CAA4AFA46D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457200" y="836613"/>
            <a:ext cx="6910418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Status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</a:rPr>
              <a:t>InsertElem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PSeqList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</a:rPr>
              <a:t>int</a:t>
            </a:r>
            <a:r>
              <a:rPr kumimoji="1" lang="en-US" altLang="zh-CN" sz="2200" dirty="0">
                <a:latin typeface="Times New Roman" pitchFamily="18" charset="0"/>
              </a:rPr>
              <a:t> i, </a:t>
            </a:r>
            <a:r>
              <a:rPr kumimoji="1" lang="en-US" altLang="zh-CN" sz="2200" dirty="0" err="1">
                <a:latin typeface="Times New Roman" pitchFamily="18" charset="0"/>
              </a:rPr>
              <a:t>ElemType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</a:rPr>
              <a:t>elem</a:t>
            </a:r>
            <a:r>
              <a:rPr kumimoji="1" lang="en-US" altLang="zh-CN" sz="2200" dirty="0">
                <a:latin typeface="Times New Roman" pitchFamily="18" charset="0"/>
              </a:rPr>
              <a:t>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int</a:t>
            </a:r>
            <a:r>
              <a:rPr kumimoji="1" lang="en-US" altLang="zh-CN" sz="2200" dirty="0" smtClean="0">
                <a:latin typeface="Times New Roman" pitchFamily="18" charset="0"/>
              </a:rPr>
              <a:t>  j</a:t>
            </a:r>
            <a:r>
              <a:rPr kumimoji="1" lang="en-US" altLang="zh-CN" sz="2200" dirty="0">
                <a:latin typeface="Times New Roman" pitchFamily="18" charset="0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</a:rPr>
              <a:t>pos</a:t>
            </a:r>
            <a:r>
              <a:rPr kumimoji="1" lang="en-US" altLang="zh-CN" sz="2200" dirty="0">
                <a:latin typeface="Times New Roman" pitchFamily="18" charset="0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ElemType</a:t>
            </a:r>
            <a:r>
              <a:rPr kumimoji="1" lang="en-US" altLang="zh-CN" sz="2200" dirty="0" smtClean="0">
                <a:latin typeface="Times New Roman" pitchFamily="18" charset="0"/>
              </a:rPr>
              <a:t>  *</a:t>
            </a:r>
            <a:r>
              <a:rPr kumimoji="1" lang="en-US" altLang="zh-CN" sz="2200" dirty="0" err="1" smtClean="0">
                <a:latin typeface="Times New Roman" pitchFamily="18" charset="0"/>
              </a:rPr>
              <a:t>newElem</a:t>
            </a:r>
            <a:r>
              <a:rPr kumimoji="1" lang="en-US" altLang="zh-CN" sz="2200" dirty="0" smtClean="0">
                <a:latin typeface="Times New Roman" pitchFamily="18" charset="0"/>
              </a:rPr>
              <a:t>;</a:t>
            </a:r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if (</a:t>
            </a:r>
            <a:r>
              <a:rPr kumimoji="1" lang="en-US" altLang="zh-CN" sz="2200" dirty="0">
                <a:latin typeface="Times New Roman" pitchFamily="18" charset="0"/>
              </a:rPr>
              <a:t>i &lt; 0 || i &gt; 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-&gt;length) 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printf</a:t>
            </a:r>
            <a:r>
              <a:rPr kumimoji="1" lang="en-US" altLang="zh-CN" sz="2200" dirty="0">
                <a:latin typeface="Times New Roman" pitchFamily="18" charset="0"/>
              </a:rPr>
              <a:t>("Insert position error!\n");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return </a:t>
            </a:r>
            <a:r>
              <a:rPr kumimoji="1" lang="en-US" altLang="zh-CN" sz="2200" dirty="0">
                <a:latin typeface="Times New Roman" pitchFamily="18" charset="0"/>
              </a:rPr>
              <a:t>ERROR;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}</a:t>
            </a:r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       /* 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If no enough space, 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realloc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 more space */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if 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-&gt;length + 1 &gt; 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-&gt;size) 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newElem</a:t>
            </a:r>
            <a:r>
              <a:rPr kumimoji="1" lang="en-US" altLang="zh-CN" sz="2200" dirty="0" smtClean="0">
                <a:latin typeface="Times New Roman" pitchFamily="18" charset="0"/>
              </a:rPr>
              <a:t> = 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DataType</a:t>
            </a:r>
            <a:r>
              <a:rPr kumimoji="1" lang="en-US" altLang="zh-CN" sz="2200" dirty="0">
                <a:latin typeface="Times New Roman" pitchFamily="18" charset="0"/>
              </a:rPr>
              <a:t> *)</a:t>
            </a:r>
            <a:r>
              <a:rPr kumimoji="1" lang="en-US" altLang="zh-CN" sz="2200" b="1" dirty="0" err="1">
                <a:solidFill>
                  <a:srgbClr val="FFFF00"/>
                </a:solidFill>
                <a:latin typeface="Times New Roman" pitchFamily="18" charset="0"/>
              </a:rPr>
              <a:t>realloc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</a:t>
            </a:r>
            <a:r>
              <a:rPr kumimoji="1" lang="en-US" altLang="zh-CN" sz="2200" dirty="0" err="1">
                <a:latin typeface="Times New Roman" pitchFamily="18" charset="0"/>
              </a:rPr>
              <a:t>elem</a:t>
            </a:r>
            <a:r>
              <a:rPr kumimoji="1" lang="en-US" altLang="zh-CN" sz="2200" dirty="0">
                <a:latin typeface="Times New Roman" pitchFamily="18" charset="0"/>
              </a:rPr>
              <a:t>,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        (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</a:t>
            </a:r>
            <a:r>
              <a:rPr kumimoji="1" lang="en-US" altLang="zh-CN" sz="2200" dirty="0" err="1">
                <a:latin typeface="Times New Roman" pitchFamily="18" charset="0"/>
              </a:rPr>
              <a:t>size+Increment</a:t>
            </a:r>
            <a:r>
              <a:rPr kumimoji="1" lang="en-US" altLang="zh-CN" sz="2200" dirty="0">
                <a:latin typeface="Times New Roman" pitchFamily="18" charset="0"/>
              </a:rPr>
              <a:t>)*</a:t>
            </a:r>
            <a:r>
              <a:rPr kumimoji="1" lang="en-US" altLang="zh-CN" sz="2200" dirty="0" err="1">
                <a:latin typeface="Times New Roman" pitchFamily="18" charset="0"/>
              </a:rPr>
              <a:t>sizeof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DataType</a:t>
            </a:r>
            <a:r>
              <a:rPr kumimoji="1" lang="en-US" altLang="zh-CN" sz="2200" dirty="0">
                <a:latin typeface="Times New Roman" pitchFamily="18" charset="0"/>
              </a:rPr>
              <a:t>));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assert(</a:t>
            </a:r>
            <a:r>
              <a:rPr kumimoji="1" lang="en-US" altLang="zh-CN" sz="2200" dirty="0" err="1" smtClean="0">
                <a:latin typeface="Times New Roman" pitchFamily="18" charset="0"/>
              </a:rPr>
              <a:t>newElem</a:t>
            </a:r>
            <a:r>
              <a:rPr kumimoji="1" lang="en-US" altLang="zh-CN" sz="2200" dirty="0" smtClean="0">
                <a:latin typeface="Times New Roman" pitchFamily="18" charset="0"/>
              </a:rPr>
              <a:t> </a:t>
            </a:r>
            <a:r>
              <a:rPr kumimoji="1" lang="en-US" altLang="zh-CN" sz="2200" dirty="0">
                <a:latin typeface="Times New Roman" pitchFamily="18" charset="0"/>
              </a:rPr>
              <a:t>!= NULL</a:t>
            </a:r>
            <a:r>
              <a:rPr kumimoji="1" lang="en-US" altLang="zh-CN" sz="2200" dirty="0" smtClean="0">
                <a:latin typeface="Times New Roman" pitchFamily="18" charset="0"/>
              </a:rPr>
              <a:t>);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</a:rPr>
              <a:t>         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pList</a:t>
            </a:r>
            <a:r>
              <a:rPr kumimoji="1" lang="en-US" altLang="zh-CN" sz="2200" dirty="0" smtClean="0">
                <a:latin typeface="Times New Roman" pitchFamily="18" charset="0"/>
              </a:rPr>
              <a:t>-</a:t>
            </a:r>
            <a:r>
              <a:rPr kumimoji="1" lang="en-US" altLang="zh-CN" sz="2200" dirty="0">
                <a:latin typeface="Times New Roman" pitchFamily="18" charset="0"/>
              </a:rPr>
              <a:t>&gt;</a:t>
            </a:r>
            <a:r>
              <a:rPr kumimoji="1" lang="en-US" altLang="zh-CN" sz="2200" dirty="0" err="1" smtClean="0">
                <a:latin typeface="Times New Roman" pitchFamily="18" charset="0"/>
              </a:rPr>
              <a:t>elem</a:t>
            </a:r>
            <a:r>
              <a:rPr kumimoji="1" lang="en-US" altLang="zh-CN" sz="2200" dirty="0" smtClean="0">
                <a:latin typeface="Times New Roman" pitchFamily="18" charset="0"/>
              </a:rPr>
              <a:t> </a:t>
            </a:r>
            <a:r>
              <a:rPr kumimoji="1" lang="en-US" altLang="zh-CN" sz="2200" dirty="0">
                <a:latin typeface="Times New Roman" pitchFamily="18" charset="0"/>
              </a:rPr>
              <a:t>= </a:t>
            </a:r>
            <a:r>
              <a:rPr kumimoji="1" lang="en-US" altLang="zh-CN" sz="2200" dirty="0" err="1" smtClean="0">
                <a:latin typeface="Times New Roman" pitchFamily="18" charset="0"/>
              </a:rPr>
              <a:t>newElem</a:t>
            </a:r>
            <a:r>
              <a:rPr kumimoji="1" lang="en-US" altLang="zh-CN" sz="2200" dirty="0" smtClean="0">
                <a:latin typeface="Times New Roman" pitchFamily="18" charset="0"/>
              </a:rPr>
              <a:t>;</a:t>
            </a:r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</a:rPr>
              <a:t>         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pList</a:t>
            </a:r>
            <a:r>
              <a:rPr kumimoji="1" lang="en-US" altLang="zh-CN" sz="2200" dirty="0" smtClean="0">
                <a:latin typeface="Times New Roman" pitchFamily="18" charset="0"/>
              </a:rPr>
              <a:t>-</a:t>
            </a:r>
            <a:r>
              <a:rPr kumimoji="1" lang="en-US" altLang="zh-CN" sz="2200" dirty="0">
                <a:latin typeface="Times New Roman" pitchFamily="18" charset="0"/>
              </a:rPr>
              <a:t>&gt;</a:t>
            </a:r>
            <a:r>
              <a:rPr kumimoji="1" lang="en-US" altLang="zh-CN" sz="2200" dirty="0" smtClean="0">
                <a:latin typeface="Times New Roman" pitchFamily="18" charset="0"/>
              </a:rPr>
              <a:t>size += </a:t>
            </a:r>
            <a:r>
              <a:rPr kumimoji="1" lang="en-US" altLang="zh-CN" sz="2200" dirty="0">
                <a:latin typeface="Times New Roman" pitchFamily="18" charset="0"/>
              </a:rPr>
              <a:t>Increment;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}</a:t>
            </a:r>
            <a:endParaRPr kumimoji="1" lang="en-US" altLang="zh-CN" sz="2200" dirty="0">
              <a:latin typeface="Times New Roman" pitchFamily="18" charset="0"/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043609" y="4581525"/>
            <a:ext cx="7344742" cy="1716861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876256" y="3244334"/>
            <a:ext cx="151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b="1" u="sng" dirty="0" err="1">
                <a:solidFill>
                  <a:srgbClr val="FFFF00"/>
                </a:solidFill>
                <a:latin typeface="Times New Roman" pitchFamily="18" charset="0"/>
              </a:rPr>
              <a:t>realloc</a:t>
            </a:r>
            <a:endParaRPr lang="zh-CN" altLang="en-US" sz="3600" u="sng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0825" y="333375"/>
            <a:ext cx="4543231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Element 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Insertion in </a:t>
            </a:r>
            <a:r>
              <a:rPr kumimoji="1" lang="en-US" altLang="zh-CN" sz="2800" b="1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SeqList</a:t>
            </a:r>
            <a:endParaRPr kumimoji="1" lang="en-US" altLang="zh-CN" sz="2800" b="1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E1843A4-6667-4314-BAA9-577ED002E5C4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457200" y="835200"/>
            <a:ext cx="8130624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Status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</a:rPr>
              <a:t>InsertElem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PSeqList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</a:rPr>
              <a:t>int</a:t>
            </a:r>
            <a:r>
              <a:rPr kumimoji="1" lang="en-US" altLang="zh-CN" sz="2200" dirty="0">
                <a:latin typeface="Times New Roman" pitchFamily="18" charset="0"/>
              </a:rPr>
              <a:t> i, </a:t>
            </a:r>
            <a:r>
              <a:rPr kumimoji="1" lang="en-US" altLang="zh-CN" sz="2200" dirty="0" err="1">
                <a:latin typeface="Times New Roman" pitchFamily="18" charset="0"/>
              </a:rPr>
              <a:t>ElemType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</a:rPr>
              <a:t>elem</a:t>
            </a:r>
            <a:r>
              <a:rPr kumimoji="1" lang="en-US" altLang="zh-CN" sz="2200" dirty="0">
                <a:latin typeface="Times New Roman" pitchFamily="18" charset="0"/>
              </a:rPr>
              <a:t>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…</a:t>
            </a:r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…</a:t>
            </a:r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…</a:t>
            </a:r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       /* 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Move the 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elememts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 which locate behind element ‘i’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a 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position </a:t>
            </a:r>
            <a:endParaRPr kumimoji="1" lang="en-US" altLang="zh-CN" sz="2200" dirty="0" smtClean="0">
              <a:solidFill>
                <a:srgbClr val="00FF00"/>
              </a:solidFill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       forward 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*/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for (</a:t>
            </a:r>
            <a:r>
              <a:rPr kumimoji="1" lang="en-US" altLang="zh-CN" sz="2200" dirty="0">
                <a:latin typeface="Times New Roman" pitchFamily="18" charset="0"/>
              </a:rPr>
              <a:t>j=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-&gt;length; j&gt;i; j--)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pList</a:t>
            </a:r>
            <a:r>
              <a:rPr kumimoji="1" lang="en-US" altLang="zh-CN" sz="2200" dirty="0" smtClean="0">
                <a:latin typeface="Times New Roman" pitchFamily="18" charset="0"/>
              </a:rPr>
              <a:t>-</a:t>
            </a:r>
            <a:r>
              <a:rPr kumimoji="1" lang="en-US" altLang="zh-CN" sz="2200" dirty="0">
                <a:latin typeface="Times New Roman" pitchFamily="18" charset="0"/>
              </a:rPr>
              <a:t>&gt;</a:t>
            </a:r>
            <a:r>
              <a:rPr kumimoji="1" lang="en-US" altLang="zh-CN" sz="2200" dirty="0" err="1" smtClean="0">
                <a:latin typeface="Times New Roman" pitchFamily="18" charset="0"/>
              </a:rPr>
              <a:t>elem</a:t>
            </a:r>
            <a:r>
              <a:rPr kumimoji="1" lang="en-US" altLang="zh-CN" sz="2200" dirty="0" smtClean="0">
                <a:latin typeface="Times New Roman" pitchFamily="18" charset="0"/>
              </a:rPr>
              <a:t>[j</a:t>
            </a:r>
            <a:r>
              <a:rPr kumimoji="1" lang="en-US" altLang="zh-CN" sz="2200" dirty="0">
                <a:latin typeface="Times New Roman" pitchFamily="18" charset="0"/>
              </a:rPr>
              <a:t>] = 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</a:t>
            </a:r>
            <a:r>
              <a:rPr kumimoji="1" lang="en-US" altLang="zh-CN" sz="2200" dirty="0" err="1" smtClean="0">
                <a:latin typeface="Times New Roman" pitchFamily="18" charset="0"/>
              </a:rPr>
              <a:t>elem</a:t>
            </a:r>
            <a:r>
              <a:rPr kumimoji="1" lang="en-US" altLang="zh-CN" sz="2200" dirty="0" smtClean="0">
                <a:latin typeface="Times New Roman" pitchFamily="18" charset="0"/>
              </a:rPr>
              <a:t>[j-1</a:t>
            </a:r>
            <a:r>
              <a:rPr kumimoji="1" lang="en-US" altLang="zh-CN" sz="2200" dirty="0">
                <a:latin typeface="Times New Roman" pitchFamily="18" charset="0"/>
              </a:rPr>
              <a:t>];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pList</a:t>
            </a:r>
            <a:r>
              <a:rPr kumimoji="1" lang="en-US" altLang="zh-CN" sz="2200" dirty="0" smtClean="0">
                <a:latin typeface="Times New Roman" pitchFamily="18" charset="0"/>
              </a:rPr>
              <a:t>-</a:t>
            </a:r>
            <a:r>
              <a:rPr kumimoji="1" lang="en-US" altLang="zh-CN" sz="2200" dirty="0">
                <a:latin typeface="Times New Roman" pitchFamily="18" charset="0"/>
              </a:rPr>
              <a:t>&gt;</a:t>
            </a:r>
            <a:r>
              <a:rPr kumimoji="1" lang="en-US" altLang="zh-CN" sz="2200" dirty="0" err="1" smtClean="0">
                <a:latin typeface="Times New Roman" pitchFamily="18" charset="0"/>
              </a:rPr>
              <a:t>elem</a:t>
            </a:r>
            <a:r>
              <a:rPr kumimoji="1" lang="en-US" altLang="zh-CN" sz="2200" dirty="0" smtClean="0">
                <a:latin typeface="Times New Roman" pitchFamily="18" charset="0"/>
              </a:rPr>
              <a:t>[i</a:t>
            </a:r>
            <a:r>
              <a:rPr kumimoji="1" lang="en-US" altLang="zh-CN" sz="2200" dirty="0">
                <a:latin typeface="Times New Roman" pitchFamily="18" charset="0"/>
              </a:rPr>
              <a:t>] = </a:t>
            </a:r>
            <a:r>
              <a:rPr kumimoji="1" lang="en-US" altLang="zh-CN" sz="2200" dirty="0" err="1">
                <a:latin typeface="Times New Roman" pitchFamily="18" charset="0"/>
              </a:rPr>
              <a:t>elem</a:t>
            </a:r>
            <a:r>
              <a:rPr kumimoji="1" lang="en-US" altLang="zh-CN" sz="2200" dirty="0">
                <a:latin typeface="Times New Roman" pitchFamily="18" charset="0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++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-&gt;length</a:t>
            </a:r>
            <a:r>
              <a:rPr kumimoji="1" lang="en-US" altLang="zh-CN" sz="2200" dirty="0" smtClean="0">
                <a:latin typeface="Times New Roman" pitchFamily="18" charset="0"/>
              </a:rPr>
              <a:t>;</a:t>
            </a:r>
          </a:p>
          <a:p>
            <a:pPr eaLnBrk="0" hangingPunct="0"/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return </a:t>
            </a:r>
            <a:r>
              <a:rPr kumimoji="1" lang="en-US" altLang="zh-CN" sz="2200" dirty="0">
                <a:latin typeface="Times New Roman" pitchFamily="18" charset="0"/>
              </a:rPr>
              <a:t>OK;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</a:rPr>
              <a:t>}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/* 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End of 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InsertElem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() */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250825" y="333375"/>
            <a:ext cx="5953874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Element 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Insertion in </a:t>
            </a:r>
            <a:r>
              <a:rPr kumimoji="1" lang="en-US" altLang="zh-CN" sz="2800" b="1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SeqList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(</a:t>
            </a:r>
            <a:r>
              <a:rPr kumimoji="1" lang="en-US" altLang="zh-CN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Cont’d)</a:t>
            </a:r>
          </a:p>
        </p:txBody>
      </p:sp>
      <p:sp>
        <p:nvSpPr>
          <p:cNvPr id="2017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827088" y="3573016"/>
            <a:ext cx="6911975" cy="13684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ABD50378-4D1F-434B-9BB1-E95ACC2367CF}" type="slidenum">
              <a:rPr lang="en-US" altLang="zh-CN"/>
              <a:pPr/>
              <a:t>38</a:t>
            </a:fld>
            <a:endParaRPr lang="en-US" alt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457200" y="835200"/>
            <a:ext cx="682109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Status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</a:rPr>
              <a:t>DeleteElem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PSeqList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</a:rPr>
              <a:t>int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int</a:t>
            </a:r>
            <a:r>
              <a:rPr kumimoji="1" lang="en-US" altLang="zh-CN" sz="2200" dirty="0" smtClean="0">
                <a:latin typeface="Times New Roman" pitchFamily="18" charset="0"/>
              </a:rPr>
              <a:t> </a:t>
            </a:r>
            <a:r>
              <a:rPr kumimoji="1" lang="en-US" altLang="zh-CN" sz="2200" dirty="0">
                <a:latin typeface="Times New Roman" pitchFamily="18" charset="0"/>
              </a:rPr>
              <a:t>j;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if </a:t>
            </a:r>
            <a:r>
              <a:rPr kumimoji="1" lang="en-US" altLang="zh-CN" sz="2200" dirty="0">
                <a:latin typeface="Times New Roman" pitchFamily="18" charset="0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 &lt; 0 || 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 &gt;= 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-&gt;length)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{</a:t>
            </a:r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printf</a:t>
            </a:r>
            <a:r>
              <a:rPr kumimoji="1" lang="en-US" altLang="zh-CN" sz="2200" dirty="0">
                <a:latin typeface="Times New Roman" pitchFamily="18" charset="0"/>
              </a:rPr>
              <a:t>("Delete position error or no elements!\n");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return </a:t>
            </a:r>
            <a:r>
              <a:rPr kumimoji="1" lang="en-US" altLang="zh-CN" sz="2200" dirty="0">
                <a:latin typeface="Times New Roman" pitchFamily="18" charset="0"/>
              </a:rPr>
              <a:t>ERROR;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}</a:t>
            </a:r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for </a:t>
            </a:r>
            <a:r>
              <a:rPr kumimoji="1" lang="en-US" altLang="zh-CN" sz="2200" dirty="0">
                <a:latin typeface="Times New Roman" pitchFamily="18" charset="0"/>
              </a:rPr>
              <a:t>(j=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; j&lt;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-&gt;length; </a:t>
            </a:r>
            <a:r>
              <a:rPr kumimoji="1" lang="en-US" altLang="zh-CN" sz="2200" dirty="0" err="1">
                <a:latin typeface="Times New Roman" pitchFamily="18" charset="0"/>
              </a:rPr>
              <a:t>j++</a:t>
            </a:r>
            <a:r>
              <a:rPr kumimoji="1" lang="en-US" altLang="zh-CN" sz="2200" dirty="0">
                <a:latin typeface="Times New Roman" pitchFamily="18" charset="0"/>
              </a:rPr>
              <a:t>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pList</a:t>
            </a:r>
            <a:r>
              <a:rPr kumimoji="1" lang="en-US" altLang="zh-CN" sz="2200" dirty="0" smtClean="0">
                <a:latin typeface="Times New Roman" pitchFamily="18" charset="0"/>
              </a:rPr>
              <a:t>-</a:t>
            </a:r>
            <a:r>
              <a:rPr kumimoji="1" lang="en-US" altLang="zh-CN" sz="2200" dirty="0">
                <a:latin typeface="Times New Roman" pitchFamily="18" charset="0"/>
              </a:rPr>
              <a:t>&gt;</a:t>
            </a:r>
            <a:r>
              <a:rPr kumimoji="1" lang="en-US" altLang="zh-CN" sz="2200" dirty="0" err="1">
                <a:latin typeface="Times New Roman" pitchFamily="18" charset="0"/>
              </a:rPr>
              <a:t>elem</a:t>
            </a:r>
            <a:r>
              <a:rPr kumimoji="1" lang="en-US" altLang="zh-CN" sz="2200" dirty="0">
                <a:latin typeface="Times New Roman" pitchFamily="18" charset="0"/>
              </a:rPr>
              <a:t>[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] = 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</a:t>
            </a:r>
            <a:r>
              <a:rPr kumimoji="1" lang="en-US" altLang="zh-CN" sz="2200" dirty="0" err="1">
                <a:latin typeface="Times New Roman" pitchFamily="18" charset="0"/>
              </a:rPr>
              <a:t>elem</a:t>
            </a:r>
            <a:r>
              <a:rPr kumimoji="1" lang="en-US" altLang="zh-CN" sz="2200" dirty="0">
                <a:latin typeface="Times New Roman" pitchFamily="18" charset="0"/>
              </a:rPr>
              <a:t>[i+1];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--</a:t>
            </a:r>
            <a:r>
              <a:rPr kumimoji="1" lang="en-US" altLang="zh-CN" sz="2200" dirty="0" err="1">
                <a:latin typeface="Times New Roman" pitchFamily="18" charset="0"/>
              </a:rPr>
              <a:t>pList</a:t>
            </a:r>
            <a:r>
              <a:rPr kumimoji="1" lang="en-US" altLang="zh-CN" sz="2200" dirty="0">
                <a:latin typeface="Times New Roman" pitchFamily="18" charset="0"/>
              </a:rPr>
              <a:t>-&gt;length;</a:t>
            </a:r>
          </a:p>
          <a:p>
            <a:pPr eaLnBrk="0" hangingPunct="0"/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return </a:t>
            </a:r>
            <a:r>
              <a:rPr kumimoji="1" lang="en-US" altLang="zh-CN" sz="2200" dirty="0">
                <a:latin typeface="Times New Roman" pitchFamily="18" charset="0"/>
              </a:rPr>
              <a:t>OK;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</a:rPr>
              <a:t>}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/* 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End of 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DeleteElem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() */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50824" y="333375"/>
            <a:ext cx="5977359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kumimoji="1" lang="en-US" altLang="zh-CN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Item Removal/Deletion from </a:t>
            </a:r>
            <a:r>
              <a:rPr kumimoji="1" lang="en-US" altLang="zh-CN" sz="2800" b="1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SeqList</a:t>
            </a:r>
            <a:endParaRPr kumimoji="1" lang="en-US" altLang="zh-CN" sz="2800" b="1" dirty="0" smtClean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239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827088" y="3861221"/>
            <a:ext cx="6911975" cy="12239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F9273A4A-9A30-4A7D-90BB-B8E37F5C6FD6}" type="slidenum">
              <a:rPr lang="en-US" altLang="zh-CN"/>
              <a:pPr/>
              <a:t>39</a:t>
            </a:fld>
            <a:endParaRPr lang="en-US" altLang="zh-CN"/>
          </a:p>
        </p:txBody>
      </p:sp>
      <p:sp>
        <p:nvSpPr>
          <p:cNvPr id="33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55007" name="Rectangle 31"/>
          <p:cNvSpPr>
            <a:spLocks noChangeArrowheads="1"/>
          </p:cNvSpPr>
          <p:nvPr/>
        </p:nvSpPr>
        <p:spPr bwMode="auto">
          <a:xfrm>
            <a:off x="468313" y="1266825"/>
            <a:ext cx="8064500" cy="525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5034" name="Oval 58"/>
          <p:cNvSpPr>
            <a:spLocks noChangeArrowheads="1"/>
          </p:cNvSpPr>
          <p:nvPr/>
        </p:nvSpPr>
        <p:spPr bwMode="auto">
          <a:xfrm>
            <a:off x="1908175" y="1555750"/>
            <a:ext cx="2736850" cy="2016125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55035" name="Oval 59"/>
          <p:cNvSpPr>
            <a:spLocks noChangeArrowheads="1"/>
          </p:cNvSpPr>
          <p:nvPr/>
        </p:nvSpPr>
        <p:spPr bwMode="auto">
          <a:xfrm>
            <a:off x="5651500" y="1556891"/>
            <a:ext cx="2089150" cy="2016125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5036" name="Text Box 60"/>
          <p:cNvSpPr txBox="1">
            <a:spLocks noChangeArrowheads="1"/>
          </p:cNvSpPr>
          <p:nvPr/>
        </p:nvSpPr>
        <p:spPr bwMode="auto">
          <a:xfrm>
            <a:off x="2339975" y="4275138"/>
            <a:ext cx="1752600" cy="3794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1, 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, …,a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… a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255037" name="Text Box 61"/>
          <p:cNvSpPr txBox="1">
            <a:spLocks noChangeArrowheads="1"/>
          </p:cNvSpPr>
          <p:nvPr/>
        </p:nvSpPr>
        <p:spPr bwMode="auto">
          <a:xfrm>
            <a:off x="2592388" y="2133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038" name="Text Box 62"/>
          <p:cNvSpPr txBox="1">
            <a:spLocks noChangeArrowheads="1"/>
          </p:cNvSpPr>
          <p:nvPr/>
        </p:nvSpPr>
        <p:spPr bwMode="auto">
          <a:xfrm>
            <a:off x="3241675" y="198913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5039" name="Text Box 63"/>
          <p:cNvSpPr txBox="1">
            <a:spLocks noChangeArrowheads="1"/>
          </p:cNvSpPr>
          <p:nvPr/>
        </p:nvSpPr>
        <p:spPr bwMode="auto">
          <a:xfrm>
            <a:off x="2952750" y="2709863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255040" name="Text Box 64"/>
          <p:cNvSpPr txBox="1">
            <a:spLocks noChangeArrowheads="1"/>
          </p:cNvSpPr>
          <p:nvPr/>
        </p:nvSpPr>
        <p:spPr bwMode="auto">
          <a:xfrm>
            <a:off x="3673475" y="2636838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255041" name="Text Box 65"/>
          <p:cNvSpPr txBox="1">
            <a:spLocks noChangeArrowheads="1"/>
          </p:cNvSpPr>
          <p:nvPr/>
        </p:nvSpPr>
        <p:spPr bwMode="auto">
          <a:xfrm>
            <a:off x="5938838" y="23495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042" name="Text Box 66"/>
          <p:cNvSpPr txBox="1">
            <a:spLocks noChangeArrowheads="1"/>
          </p:cNvSpPr>
          <p:nvPr/>
        </p:nvSpPr>
        <p:spPr bwMode="auto">
          <a:xfrm>
            <a:off x="6588125" y="2205038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5043" name="Text Box 67"/>
          <p:cNvSpPr txBox="1">
            <a:spLocks noChangeArrowheads="1"/>
          </p:cNvSpPr>
          <p:nvPr/>
        </p:nvSpPr>
        <p:spPr bwMode="auto">
          <a:xfrm>
            <a:off x="6299200" y="2925763"/>
            <a:ext cx="41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255044" name="Text Box 68"/>
          <p:cNvSpPr txBox="1">
            <a:spLocks noChangeArrowheads="1"/>
          </p:cNvSpPr>
          <p:nvPr/>
        </p:nvSpPr>
        <p:spPr bwMode="auto">
          <a:xfrm>
            <a:off x="7019925" y="285273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255045" name="Text Box 69"/>
          <p:cNvSpPr txBox="1">
            <a:spLocks noChangeArrowheads="1"/>
          </p:cNvSpPr>
          <p:nvPr/>
        </p:nvSpPr>
        <p:spPr bwMode="auto">
          <a:xfrm>
            <a:off x="5830888" y="4287838"/>
            <a:ext cx="1903412" cy="3794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1, 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, …, b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… b</a:t>
            </a:r>
            <a:r>
              <a:rPr lang="en-US" altLang="zh-CN" b="1" baseline="-2500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255046" name="AutoShape 70"/>
          <p:cNvSpPr>
            <a:spLocks noChangeArrowheads="1"/>
          </p:cNvSpPr>
          <p:nvPr/>
        </p:nvSpPr>
        <p:spPr bwMode="auto">
          <a:xfrm>
            <a:off x="3060700" y="3716338"/>
            <a:ext cx="431800" cy="503237"/>
          </a:xfrm>
          <a:prstGeom prst="downArrow">
            <a:avLst>
              <a:gd name="adj1" fmla="val 50000"/>
              <a:gd name="adj2" fmla="val 29136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55047" name="AutoShape 71"/>
          <p:cNvSpPr>
            <a:spLocks noChangeArrowheads="1"/>
          </p:cNvSpPr>
          <p:nvPr/>
        </p:nvSpPr>
        <p:spPr bwMode="auto">
          <a:xfrm>
            <a:off x="6516688" y="3716338"/>
            <a:ext cx="431800" cy="503237"/>
          </a:xfrm>
          <a:prstGeom prst="downArrow">
            <a:avLst>
              <a:gd name="adj1" fmla="val 50000"/>
              <a:gd name="adj2" fmla="val 29136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55048" name="Text Box 72"/>
          <p:cNvSpPr txBox="1">
            <a:spLocks noChangeArrowheads="1"/>
          </p:cNvSpPr>
          <p:nvPr/>
        </p:nvSpPr>
        <p:spPr bwMode="auto">
          <a:xfrm>
            <a:off x="4211638" y="5257800"/>
            <a:ext cx="344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b</a:t>
            </a:r>
            <a:r>
              <a:rPr lang="en-US" altLang="zh-CN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55049" name="AutoShape 73"/>
          <p:cNvSpPr>
            <a:spLocks noChangeArrowheads="1"/>
          </p:cNvSpPr>
          <p:nvPr/>
        </p:nvSpPr>
        <p:spPr bwMode="auto">
          <a:xfrm>
            <a:off x="2543175" y="5084763"/>
            <a:ext cx="1368425" cy="719137"/>
          </a:xfrm>
          <a:prstGeom prst="flowChartDecision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CN">
              <a:solidFill>
                <a:srgbClr val="000000"/>
              </a:solidFill>
            </a:endParaRPr>
          </a:p>
          <a:p>
            <a:pPr algn="ctr"/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255050" name="Object 74"/>
          <p:cNvGraphicFramePr>
            <a:graphicFrameLocks noChangeAspect="1"/>
          </p:cNvGraphicFramePr>
          <p:nvPr/>
        </p:nvGraphicFramePr>
        <p:xfrm>
          <a:off x="2916238" y="5229225"/>
          <a:ext cx="6715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87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229225"/>
                        <a:ext cx="67151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5051" name="AutoShape 75"/>
          <p:cNvCxnSpPr>
            <a:cxnSpLocks noChangeShapeType="1"/>
            <a:stCxn id="255049" idx="2"/>
            <a:endCxn id="255045" idx="2"/>
          </p:cNvCxnSpPr>
          <p:nvPr/>
        </p:nvCxnSpPr>
        <p:spPr bwMode="auto">
          <a:xfrm rot="5400000" flipH="1" flipV="1">
            <a:off x="4437063" y="3457575"/>
            <a:ext cx="1136650" cy="3556000"/>
          </a:xfrm>
          <a:prstGeom prst="bentConnector3">
            <a:avLst>
              <a:gd name="adj1" fmla="val -20111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5052" name="Text Box 76"/>
          <p:cNvSpPr txBox="1">
            <a:spLocks noChangeArrowheads="1"/>
          </p:cNvSpPr>
          <p:nvPr/>
        </p:nvSpPr>
        <p:spPr bwMode="auto">
          <a:xfrm>
            <a:off x="2968625" y="58245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Y</a:t>
            </a:r>
          </a:p>
        </p:txBody>
      </p:sp>
      <p:cxnSp>
        <p:nvCxnSpPr>
          <p:cNvPr id="255053" name="AutoShape 77"/>
          <p:cNvCxnSpPr>
            <a:cxnSpLocks noChangeShapeType="1"/>
            <a:stCxn id="255049" idx="0"/>
            <a:endCxn id="255036" idx="2"/>
          </p:cNvCxnSpPr>
          <p:nvPr/>
        </p:nvCxnSpPr>
        <p:spPr bwMode="auto">
          <a:xfrm flipH="1" flipV="1">
            <a:off x="3216275" y="4654550"/>
            <a:ext cx="11113" cy="4302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5054" name="Text Box 78"/>
          <p:cNvSpPr txBox="1">
            <a:spLocks noChangeArrowheads="1"/>
          </p:cNvSpPr>
          <p:nvPr/>
        </p:nvSpPr>
        <p:spPr bwMode="auto">
          <a:xfrm>
            <a:off x="2843213" y="47244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55055" name="Text Box 79"/>
          <p:cNvSpPr txBox="1">
            <a:spLocks noChangeArrowheads="1"/>
          </p:cNvSpPr>
          <p:nvPr/>
        </p:nvSpPr>
        <p:spPr bwMode="auto">
          <a:xfrm>
            <a:off x="3400425" y="467201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Insert</a:t>
            </a:r>
          </a:p>
        </p:txBody>
      </p:sp>
      <p:sp>
        <p:nvSpPr>
          <p:cNvPr id="255056" name="Text Box 80"/>
          <p:cNvSpPr txBox="1">
            <a:spLocks noChangeArrowheads="1"/>
          </p:cNvSpPr>
          <p:nvPr/>
        </p:nvSpPr>
        <p:spPr bwMode="auto">
          <a:xfrm>
            <a:off x="3687763" y="5661025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Get another item</a:t>
            </a:r>
          </a:p>
        </p:txBody>
      </p:sp>
      <p:sp>
        <p:nvSpPr>
          <p:cNvPr id="255057" name="Text Box 81"/>
          <p:cNvSpPr txBox="1">
            <a:spLocks noChangeArrowheads="1"/>
          </p:cNvSpPr>
          <p:nvPr/>
        </p:nvSpPr>
        <p:spPr bwMode="auto">
          <a:xfrm>
            <a:off x="5219700" y="47244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Get an item</a:t>
            </a:r>
          </a:p>
        </p:txBody>
      </p:sp>
      <p:cxnSp>
        <p:nvCxnSpPr>
          <p:cNvPr id="255058" name="AutoShape 82"/>
          <p:cNvCxnSpPr>
            <a:cxnSpLocks noChangeShapeType="1"/>
            <a:stCxn id="255045" idx="1"/>
            <a:endCxn id="255048" idx="3"/>
          </p:cNvCxnSpPr>
          <p:nvPr/>
        </p:nvCxnSpPr>
        <p:spPr bwMode="auto">
          <a:xfrm rot="10800000" flipV="1">
            <a:off x="4556125" y="4478338"/>
            <a:ext cx="1274763" cy="963612"/>
          </a:xfrm>
          <a:prstGeom prst="bentConnector3">
            <a:avLst>
              <a:gd name="adj1" fmla="val 4994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059" name="AutoShape 83"/>
          <p:cNvCxnSpPr>
            <a:cxnSpLocks noChangeShapeType="1"/>
            <a:stCxn id="255048" idx="1"/>
            <a:endCxn id="255049" idx="3"/>
          </p:cNvCxnSpPr>
          <p:nvPr/>
        </p:nvCxnSpPr>
        <p:spPr bwMode="auto">
          <a:xfrm flipH="1">
            <a:off x="3911600" y="5441950"/>
            <a:ext cx="300038" cy="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5062" name="Text Box 86"/>
          <p:cNvSpPr txBox="1">
            <a:spLocks noChangeArrowheads="1"/>
          </p:cNvSpPr>
          <p:nvPr/>
        </p:nvSpPr>
        <p:spPr bwMode="auto">
          <a:xfrm>
            <a:off x="250825" y="338138"/>
            <a:ext cx="3597460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ea typeface="幼圆" pitchFamily="49" charset="-122"/>
              </a:rPr>
              <a:t>Principle: </a:t>
            </a:r>
            <a:r>
              <a:rPr kumimoji="1" lang="en-US" altLang="zh-CN" sz="2800" b="1" dirty="0" smtClean="0">
                <a:solidFill>
                  <a:srgbClr val="FFFF00"/>
                </a:solidFill>
                <a:ea typeface="幼圆" pitchFamily="49" charset="-122"/>
              </a:rPr>
              <a:t>Set Union</a:t>
            </a:r>
            <a:endParaRPr kumimoji="1" lang="en-US" altLang="zh-CN" sz="2800" b="1" dirty="0">
              <a:solidFill>
                <a:srgbClr val="FFFF00"/>
              </a:solidFill>
              <a:ea typeface="幼圆" pitchFamily="49" charset="-122"/>
            </a:endParaRPr>
          </a:p>
        </p:txBody>
      </p:sp>
      <p:sp>
        <p:nvSpPr>
          <p:cNvPr id="255063" name="Rectangle 87"/>
          <p:cNvSpPr>
            <a:spLocks noChangeArrowheads="1"/>
          </p:cNvSpPr>
          <p:nvPr/>
        </p:nvSpPr>
        <p:spPr bwMode="auto">
          <a:xfrm>
            <a:off x="1763713" y="3700463"/>
            <a:ext cx="6335712" cy="23764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55061" name="Picture 85" descr="Click To Downloa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5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061"/>
                  </p:tgtEl>
                </p:cond>
              </p:nextCondLst>
            </p:seq>
          </p:childTnLst>
        </p:cTn>
      </p:par>
    </p:tnLst>
    <p:bldLst>
      <p:bldP spid="2550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49F487C0-20FE-46A1-BC48-8BBEAC6593BF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/>
              <a:t>Characteristics of Linear structure 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800" dirty="0"/>
              <a:t>在数据元素的非空有限集中，</a:t>
            </a:r>
          </a:p>
          <a:p>
            <a:pPr>
              <a:buFont typeface="Wingdings" pitchFamily="2" charset="2"/>
              <a:buNone/>
            </a:pPr>
            <a:r>
              <a:rPr lang="en-US" altLang="zh-CN" sz="2800" dirty="0" smtClean="0"/>
              <a:t>(1) </a:t>
            </a:r>
            <a:r>
              <a:rPr lang="zh-CN" altLang="en-US" sz="2800" dirty="0" smtClean="0"/>
              <a:t>存在</a:t>
            </a:r>
            <a:r>
              <a:rPr lang="zh-CN" altLang="en-US" sz="2800" dirty="0"/>
              <a:t>唯一的一个被称为“第一个”的数据元素</a:t>
            </a:r>
          </a:p>
          <a:p>
            <a:pPr>
              <a:buFont typeface="Wingdings" pitchFamily="2" charset="2"/>
              <a:buNone/>
            </a:pPr>
            <a:r>
              <a:rPr lang="en-US" altLang="zh-CN" sz="2800" dirty="0" smtClean="0"/>
              <a:t>(2) </a:t>
            </a:r>
            <a:r>
              <a:rPr lang="zh-CN" altLang="en-US" sz="2800" dirty="0" smtClean="0"/>
              <a:t>存在</a:t>
            </a:r>
            <a:r>
              <a:rPr lang="zh-CN" altLang="en-US" sz="2800" dirty="0"/>
              <a:t>唯一的一个被称为“最后一个”的数据元素</a:t>
            </a:r>
          </a:p>
          <a:p>
            <a:pPr>
              <a:buFont typeface="Wingdings" pitchFamily="2" charset="2"/>
              <a:buNone/>
            </a:pPr>
            <a:r>
              <a:rPr lang="en-US" altLang="zh-CN" sz="2800" dirty="0" smtClean="0"/>
              <a:t>(3) </a:t>
            </a:r>
            <a:r>
              <a:rPr lang="zh-CN" altLang="en-US" sz="2800" dirty="0" smtClean="0"/>
              <a:t>除</a:t>
            </a:r>
            <a:r>
              <a:rPr lang="zh-CN" altLang="en-US" sz="2800" dirty="0"/>
              <a:t>第一个之外，集合中的每个数据元素均只有一个前驱 </a:t>
            </a:r>
            <a:r>
              <a:rPr lang="en-US" altLang="zh-CN" sz="2800" dirty="0"/>
              <a:t>(predecessor)</a:t>
            </a:r>
          </a:p>
          <a:p>
            <a:pPr>
              <a:buFont typeface="Wingdings" pitchFamily="2" charset="2"/>
              <a:buNone/>
            </a:pPr>
            <a:r>
              <a:rPr lang="en-US" altLang="zh-CN" sz="2800" dirty="0" smtClean="0"/>
              <a:t>(4) </a:t>
            </a:r>
            <a:r>
              <a:rPr lang="zh-CN" altLang="en-US" sz="2800" dirty="0" smtClean="0"/>
              <a:t>除</a:t>
            </a:r>
            <a:r>
              <a:rPr lang="zh-CN" altLang="en-US" sz="2800" dirty="0"/>
              <a:t>最后一个之外，集合中的每个数据元素均只有一个后继 </a:t>
            </a:r>
            <a:r>
              <a:rPr lang="en-US" altLang="zh-CN" sz="2800" dirty="0"/>
              <a:t>(successor)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44D23156-C37D-4F10-98FC-CE0FDDC5C6B9}" type="slidenum">
              <a:rPr lang="en-US" altLang="zh-CN"/>
              <a:pPr/>
              <a:t>40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435975" cy="5043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void 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Union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宋体" pitchFamily="2" charset="-122"/>
              </a:rPr>
              <a:t>SeqList</a:t>
            </a:r>
            <a:r>
              <a:rPr kumimoji="1" lang="en-US" altLang="zh-CN" sz="2200" dirty="0">
                <a:latin typeface="Times New Roman" pitchFamily="18" charset="0"/>
                <a:ea typeface="宋体" pitchFamily="2" charset="-122"/>
              </a:rPr>
              <a:t> *la, </a:t>
            </a:r>
            <a:r>
              <a:rPr kumimoji="1" lang="en-US" altLang="zh-CN" sz="2200" dirty="0" err="1">
                <a:latin typeface="Times New Roman" pitchFamily="18" charset="0"/>
                <a:ea typeface="宋体" pitchFamily="2" charset="-122"/>
              </a:rPr>
              <a:t>SeqList</a:t>
            </a:r>
            <a:r>
              <a:rPr kumimoji="1" lang="en-US" altLang="zh-CN" sz="2200" dirty="0">
                <a:latin typeface="Times New Roman" pitchFamily="18" charset="0"/>
                <a:ea typeface="宋体" pitchFamily="2" charset="-122"/>
              </a:rPr>
              <a:t> *</a:t>
            </a:r>
            <a:r>
              <a:rPr kumimoji="1" lang="en-US" altLang="zh-CN" sz="2200" dirty="0" err="1" smtClean="0">
                <a:latin typeface="Times New Roman" pitchFamily="18" charset="0"/>
                <a:ea typeface="宋体" pitchFamily="2" charset="-122"/>
              </a:rPr>
              <a:t>lb</a:t>
            </a:r>
            <a:r>
              <a:rPr kumimoji="1" lang="en-US" altLang="zh-CN" sz="22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) </a:t>
            </a:r>
            <a:endParaRPr kumimoji="1" lang="en-US" altLang="zh-CN" sz="22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      </a:t>
            </a:r>
            <a:r>
              <a:rPr kumimoji="1" lang="en-US" altLang="zh-CN" sz="2200" dirty="0" err="1">
                <a:latin typeface="Times New Roman" pitchFamily="18" charset="0"/>
                <a:ea typeface="仿宋_GB2312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m, n, i, k;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   float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x;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n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= la-&gt;length;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m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= </a:t>
            </a:r>
            <a:r>
              <a:rPr kumimoji="1" lang="en-US" altLang="zh-CN" sz="2200" dirty="0" err="1">
                <a:latin typeface="Times New Roman" pitchFamily="18" charset="0"/>
                <a:ea typeface="仿宋_GB2312" pitchFamily="49" charset="-122"/>
              </a:rPr>
              <a:t>lb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-&gt;length;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for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仿宋_GB2312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i = 1; i &lt;= m; i++ ) 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             x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= 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retrieve_seq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(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lb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, i);  	</a:t>
            </a:r>
            <a:r>
              <a:rPr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// Get an item x from Set </a:t>
            </a:r>
            <a:r>
              <a:rPr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lb</a:t>
            </a:r>
            <a:endParaRPr lang="en-US" altLang="zh-CN" sz="2200" dirty="0">
              <a:solidFill>
                <a:srgbClr val="00FF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             k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= 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locate_seq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(la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, x);   	</a:t>
            </a:r>
            <a:r>
              <a:rPr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// Search x in Set la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             if (k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== -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1)           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</a:t>
            </a:r>
            <a:r>
              <a:rPr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// if not found, insert </a:t>
            </a:r>
            <a:r>
              <a:rPr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x </a:t>
            </a:r>
            <a:r>
              <a:rPr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into la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     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  { </a:t>
            </a:r>
            <a:endParaRPr kumimoji="1" lang="en-US" altLang="zh-CN" sz="22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                      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insert_seq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(la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, x, n+1);  n++; </a:t>
            </a:r>
            <a:endParaRPr lang="en-US" altLang="zh-CN" sz="22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     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  }</a:t>
            </a:r>
            <a:endParaRPr kumimoji="1" lang="en-US" altLang="zh-CN" sz="22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}</a:t>
            </a:r>
            <a:endParaRPr kumimoji="1" lang="en-US" altLang="zh-CN" sz="22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}</a:t>
            </a:r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4859338" y="5876925"/>
            <a:ext cx="3998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/>
              <a:t>How about time complexity?</a:t>
            </a:r>
          </a:p>
        </p:txBody>
      </p:sp>
      <p:sp>
        <p:nvSpPr>
          <p:cNvPr id="7" name="Text Box 86"/>
          <p:cNvSpPr txBox="1">
            <a:spLocks noChangeArrowheads="1"/>
          </p:cNvSpPr>
          <p:nvPr/>
        </p:nvSpPr>
        <p:spPr bwMode="auto">
          <a:xfrm>
            <a:off x="250825" y="338138"/>
            <a:ext cx="4737194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ea typeface="幼圆" pitchFamily="49" charset="-122"/>
              </a:rPr>
              <a:t>Implementation: Set Union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6" grpId="0"/>
      <p:bldP spid="206856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D673DD5D-E683-4F93-BB77-B0EC448A3EAE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2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663575" y="1266825"/>
            <a:ext cx="7777163" cy="525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30" name="Oval 30"/>
          <p:cNvSpPr>
            <a:spLocks noChangeArrowheads="1"/>
          </p:cNvSpPr>
          <p:nvPr/>
        </p:nvSpPr>
        <p:spPr bwMode="auto">
          <a:xfrm>
            <a:off x="1619250" y="1773238"/>
            <a:ext cx="2736850" cy="2016125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56031" name="Oval 31"/>
          <p:cNvSpPr>
            <a:spLocks noChangeArrowheads="1"/>
          </p:cNvSpPr>
          <p:nvPr/>
        </p:nvSpPr>
        <p:spPr bwMode="auto">
          <a:xfrm>
            <a:off x="5362575" y="1846263"/>
            <a:ext cx="2089150" cy="2016125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32" name="Text Box 32"/>
          <p:cNvSpPr txBox="1">
            <a:spLocks noChangeArrowheads="1"/>
          </p:cNvSpPr>
          <p:nvPr/>
        </p:nvSpPr>
        <p:spPr bwMode="auto">
          <a:xfrm>
            <a:off x="5649913" y="23510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6033" name="Text Box 33"/>
          <p:cNvSpPr txBox="1">
            <a:spLocks noChangeArrowheads="1"/>
          </p:cNvSpPr>
          <p:nvPr/>
        </p:nvSpPr>
        <p:spPr bwMode="auto">
          <a:xfrm>
            <a:off x="6299200" y="220662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6034" name="Text Box 34"/>
          <p:cNvSpPr txBox="1">
            <a:spLocks noChangeArrowheads="1"/>
          </p:cNvSpPr>
          <p:nvPr/>
        </p:nvSpPr>
        <p:spPr bwMode="auto">
          <a:xfrm>
            <a:off x="6010275" y="2927350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256035" name="Text Box 35"/>
          <p:cNvSpPr txBox="1">
            <a:spLocks noChangeArrowheads="1"/>
          </p:cNvSpPr>
          <p:nvPr/>
        </p:nvSpPr>
        <p:spPr bwMode="auto">
          <a:xfrm>
            <a:off x="6731000" y="2854325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256036" name="Text Box 36"/>
          <p:cNvSpPr txBox="1">
            <a:spLocks noChangeArrowheads="1"/>
          </p:cNvSpPr>
          <p:nvPr/>
        </p:nvSpPr>
        <p:spPr bwMode="auto">
          <a:xfrm>
            <a:off x="2265363" y="2351088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6037" name="Text Box 37"/>
          <p:cNvSpPr txBox="1">
            <a:spLocks noChangeArrowheads="1"/>
          </p:cNvSpPr>
          <p:nvPr/>
        </p:nvSpPr>
        <p:spPr bwMode="auto">
          <a:xfrm>
            <a:off x="2914650" y="2206625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6038" name="Text Box 38"/>
          <p:cNvSpPr txBox="1">
            <a:spLocks noChangeArrowheads="1"/>
          </p:cNvSpPr>
          <p:nvPr/>
        </p:nvSpPr>
        <p:spPr bwMode="auto">
          <a:xfrm>
            <a:off x="2625725" y="2927350"/>
            <a:ext cx="41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256039" name="Text Box 39"/>
          <p:cNvSpPr txBox="1">
            <a:spLocks noChangeArrowheads="1"/>
          </p:cNvSpPr>
          <p:nvPr/>
        </p:nvSpPr>
        <p:spPr bwMode="auto">
          <a:xfrm>
            <a:off x="3346450" y="2854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256040" name="Text Box 40"/>
          <p:cNvSpPr txBox="1">
            <a:spLocks noChangeArrowheads="1"/>
          </p:cNvSpPr>
          <p:nvPr/>
        </p:nvSpPr>
        <p:spPr bwMode="auto">
          <a:xfrm>
            <a:off x="5541963" y="4503738"/>
            <a:ext cx="1892300" cy="3794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a</a:t>
            </a:r>
            <a:r>
              <a:rPr lang="en-US" altLang="zh-CN" baseline="-25000">
                <a:solidFill>
                  <a:srgbClr val="000000"/>
                </a:solidFill>
              </a:rPr>
              <a:t>1</a:t>
            </a:r>
            <a:r>
              <a:rPr lang="en-US" altLang="zh-CN">
                <a:solidFill>
                  <a:srgbClr val="000000"/>
                </a:solidFill>
              </a:rPr>
              <a:t>, a</a:t>
            </a:r>
            <a:r>
              <a:rPr lang="en-US" altLang="zh-CN" baseline="-25000">
                <a:solidFill>
                  <a:srgbClr val="000000"/>
                </a:solidFill>
              </a:rPr>
              <a:t>2</a:t>
            </a:r>
            <a:r>
              <a:rPr lang="en-US" altLang="zh-CN">
                <a:solidFill>
                  <a:srgbClr val="000000"/>
                </a:solidFill>
              </a:rPr>
              <a:t>, …,a</a:t>
            </a:r>
            <a:r>
              <a:rPr lang="en-US" altLang="zh-CN" baseline="-25000">
                <a:solidFill>
                  <a:srgbClr val="000000"/>
                </a:solidFill>
              </a:rPr>
              <a:t>i</a:t>
            </a:r>
            <a:r>
              <a:rPr lang="en-US" altLang="zh-CN">
                <a:solidFill>
                  <a:srgbClr val="000000"/>
                </a:solidFill>
              </a:rPr>
              <a:t>… a</a:t>
            </a:r>
            <a:r>
              <a:rPr lang="en-US" altLang="zh-CN" baseline="-25000">
                <a:solidFill>
                  <a:srgbClr val="000000"/>
                </a:solidFill>
              </a:rPr>
              <a:t>n</a:t>
            </a:r>
            <a:r>
              <a:rPr lang="en-US" altLang="zh-CN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256041" name="AutoShape 41"/>
          <p:cNvSpPr>
            <a:spLocks noChangeArrowheads="1"/>
          </p:cNvSpPr>
          <p:nvPr/>
        </p:nvSpPr>
        <p:spPr bwMode="auto">
          <a:xfrm>
            <a:off x="6227763" y="3933825"/>
            <a:ext cx="431800" cy="503238"/>
          </a:xfrm>
          <a:prstGeom prst="downArrow">
            <a:avLst>
              <a:gd name="adj1" fmla="val 50000"/>
              <a:gd name="adj2" fmla="val 29136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56042" name="Text Box 42"/>
          <p:cNvSpPr txBox="1">
            <a:spLocks noChangeArrowheads="1"/>
          </p:cNvSpPr>
          <p:nvPr/>
        </p:nvSpPr>
        <p:spPr bwMode="auto">
          <a:xfrm>
            <a:off x="5583238" y="5475288"/>
            <a:ext cx="344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a</a:t>
            </a:r>
            <a:r>
              <a:rPr lang="en-US" altLang="zh-CN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56043" name="AutoShape 43"/>
          <p:cNvSpPr>
            <a:spLocks noChangeArrowheads="1"/>
          </p:cNvSpPr>
          <p:nvPr/>
        </p:nvSpPr>
        <p:spPr bwMode="auto">
          <a:xfrm>
            <a:off x="3883025" y="5302250"/>
            <a:ext cx="1368425" cy="719138"/>
          </a:xfrm>
          <a:prstGeom prst="flowChartDecision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CN">
              <a:solidFill>
                <a:srgbClr val="000000"/>
              </a:solidFill>
            </a:endParaRPr>
          </a:p>
          <a:p>
            <a:pPr algn="ctr"/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256044" name="Object 44"/>
          <p:cNvGraphicFramePr>
            <a:graphicFrameLocks noChangeAspect="1"/>
          </p:cNvGraphicFramePr>
          <p:nvPr/>
        </p:nvGraphicFramePr>
        <p:xfrm>
          <a:off x="4211638" y="5446713"/>
          <a:ext cx="6715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9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446713"/>
                        <a:ext cx="67151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6045" name="AutoShape 45"/>
          <p:cNvCxnSpPr>
            <a:cxnSpLocks noChangeShapeType="1"/>
            <a:stCxn id="256043" idx="2"/>
            <a:endCxn id="256040" idx="3"/>
          </p:cNvCxnSpPr>
          <p:nvPr/>
        </p:nvCxnSpPr>
        <p:spPr bwMode="auto">
          <a:xfrm rot="5400000" flipH="1" flipV="1">
            <a:off x="5337176" y="3924300"/>
            <a:ext cx="1327150" cy="2867025"/>
          </a:xfrm>
          <a:prstGeom prst="bentConnector4">
            <a:avLst>
              <a:gd name="adj1" fmla="val -17227"/>
              <a:gd name="adj2" fmla="val 107972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046" name="Text Box 46"/>
          <p:cNvSpPr txBox="1">
            <a:spLocks noChangeArrowheads="1"/>
          </p:cNvSpPr>
          <p:nvPr/>
        </p:nvSpPr>
        <p:spPr bwMode="auto">
          <a:xfrm>
            <a:off x="4108450" y="6042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56047" name="Text Box 47"/>
          <p:cNvSpPr txBox="1">
            <a:spLocks noChangeArrowheads="1"/>
          </p:cNvSpPr>
          <p:nvPr/>
        </p:nvSpPr>
        <p:spPr bwMode="auto">
          <a:xfrm>
            <a:off x="4162425" y="49418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56048" name="Text Box 48"/>
          <p:cNvSpPr txBox="1">
            <a:spLocks noChangeArrowheads="1"/>
          </p:cNvSpPr>
          <p:nvPr/>
        </p:nvSpPr>
        <p:spPr bwMode="auto">
          <a:xfrm>
            <a:off x="5075238" y="5878513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Get another item</a:t>
            </a:r>
          </a:p>
        </p:txBody>
      </p:sp>
      <p:sp>
        <p:nvSpPr>
          <p:cNvPr id="256049" name="Text Box 49"/>
          <p:cNvSpPr txBox="1">
            <a:spLocks noChangeArrowheads="1"/>
          </p:cNvSpPr>
          <p:nvPr/>
        </p:nvSpPr>
        <p:spPr bwMode="auto">
          <a:xfrm>
            <a:off x="4930775" y="4941888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Get an item</a:t>
            </a:r>
          </a:p>
        </p:txBody>
      </p:sp>
      <p:cxnSp>
        <p:nvCxnSpPr>
          <p:cNvPr id="256050" name="AutoShape 50"/>
          <p:cNvCxnSpPr>
            <a:cxnSpLocks noChangeShapeType="1"/>
            <a:stCxn id="256040" idx="2"/>
            <a:endCxn id="256042" idx="3"/>
          </p:cNvCxnSpPr>
          <p:nvPr/>
        </p:nvCxnSpPr>
        <p:spPr bwMode="auto">
          <a:xfrm rot="5400000">
            <a:off x="5819775" y="4991100"/>
            <a:ext cx="776288" cy="560388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51" name="AutoShape 51"/>
          <p:cNvCxnSpPr>
            <a:cxnSpLocks noChangeShapeType="1"/>
            <a:stCxn id="256042" idx="1"/>
            <a:endCxn id="256043" idx="3"/>
          </p:cNvCxnSpPr>
          <p:nvPr/>
        </p:nvCxnSpPr>
        <p:spPr bwMode="auto">
          <a:xfrm flipH="1">
            <a:off x="5251450" y="5659438"/>
            <a:ext cx="331788" cy="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52" name="AutoShape 52"/>
          <p:cNvCxnSpPr>
            <a:cxnSpLocks noChangeShapeType="1"/>
            <a:stCxn id="256043" idx="0"/>
            <a:endCxn id="256040" idx="1"/>
          </p:cNvCxnSpPr>
          <p:nvPr/>
        </p:nvCxnSpPr>
        <p:spPr bwMode="auto">
          <a:xfrm rot="16200000">
            <a:off x="4750595" y="4510881"/>
            <a:ext cx="608012" cy="974725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053" name="Text Box 53"/>
          <p:cNvSpPr txBox="1">
            <a:spLocks noChangeArrowheads="1"/>
          </p:cNvSpPr>
          <p:nvPr/>
        </p:nvSpPr>
        <p:spPr bwMode="auto">
          <a:xfrm>
            <a:off x="3706813" y="42941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Remove from A</a:t>
            </a:r>
          </a:p>
        </p:txBody>
      </p:sp>
      <p:sp>
        <p:nvSpPr>
          <p:cNvPr id="256054" name="Text Box 54"/>
          <p:cNvSpPr txBox="1">
            <a:spLocks noChangeArrowheads="1"/>
          </p:cNvSpPr>
          <p:nvPr/>
        </p:nvSpPr>
        <p:spPr bwMode="auto">
          <a:xfrm>
            <a:off x="250825" y="333375"/>
            <a:ext cx="4773613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ea typeface="幼圆" pitchFamily="49" charset="-122"/>
              </a:rPr>
              <a:t>Principle: </a:t>
            </a:r>
            <a:r>
              <a:rPr kumimoji="1" lang="en-US" altLang="zh-CN" sz="2800" b="1" dirty="0" smtClean="0">
                <a:solidFill>
                  <a:srgbClr val="FFFF00"/>
                </a:solidFill>
                <a:ea typeface="幼圆" pitchFamily="49" charset="-122"/>
              </a:rPr>
              <a:t>Set Intersection</a:t>
            </a:r>
            <a:endParaRPr kumimoji="1" lang="en-US" altLang="zh-CN" sz="2800" b="1" dirty="0">
              <a:solidFill>
                <a:srgbClr val="FFFF00"/>
              </a:solidFill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D585433-7880-4BDA-BFC4-D169C90CA294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435975" cy="518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void 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Intersection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宋体" pitchFamily="2" charset="-122"/>
              </a:rPr>
              <a:t>SeqList</a:t>
            </a:r>
            <a:r>
              <a:rPr kumimoji="1" lang="en-US" altLang="zh-CN" sz="2200" dirty="0">
                <a:latin typeface="Times New Roman" pitchFamily="18" charset="0"/>
                <a:ea typeface="宋体" pitchFamily="2" charset="-122"/>
              </a:rPr>
              <a:t> *la, </a:t>
            </a:r>
            <a:r>
              <a:rPr kumimoji="1" lang="en-US" altLang="zh-CN" sz="2200" dirty="0" err="1">
                <a:latin typeface="Times New Roman" pitchFamily="18" charset="0"/>
                <a:ea typeface="宋体" pitchFamily="2" charset="-122"/>
              </a:rPr>
              <a:t>SeqList</a:t>
            </a:r>
            <a:r>
              <a:rPr kumimoji="1" lang="en-US" altLang="zh-CN" sz="2200" dirty="0">
                <a:latin typeface="Times New Roman" pitchFamily="18" charset="0"/>
                <a:ea typeface="宋体" pitchFamily="2" charset="-122"/>
              </a:rPr>
              <a:t> *</a:t>
            </a:r>
            <a:r>
              <a:rPr kumimoji="1" lang="en-US" altLang="zh-CN" sz="2200" dirty="0" err="1" smtClean="0">
                <a:latin typeface="Times New Roman" pitchFamily="18" charset="0"/>
                <a:ea typeface="宋体" pitchFamily="2" charset="-122"/>
              </a:rPr>
              <a:t>lb</a:t>
            </a:r>
            <a:r>
              <a:rPr kumimoji="1" lang="en-US" altLang="zh-CN" sz="22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) </a:t>
            </a:r>
            <a:endParaRPr kumimoji="1" lang="en-US" altLang="zh-CN" sz="22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int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m, n, i, k;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n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= la-&gt;length;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m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= </a:t>
            </a:r>
            <a:r>
              <a:rPr kumimoji="1" lang="en-US" altLang="zh-CN" sz="2200" dirty="0" err="1">
                <a:latin typeface="Times New Roman" pitchFamily="18" charset="0"/>
                <a:ea typeface="仿宋_GB2312" pitchFamily="49" charset="-122"/>
              </a:rPr>
              <a:t>lb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-&gt;length;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i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=0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while (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i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&lt; n) 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             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x = 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retrieve_seq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(la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i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); 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</a:t>
            </a:r>
            <a:r>
              <a:rPr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// Get an item x from Set la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              k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= 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locate_seq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(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lb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x);  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</a:t>
            </a:r>
            <a:r>
              <a:rPr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// Search x in Set </a:t>
            </a:r>
            <a:r>
              <a:rPr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lb</a:t>
            </a:r>
            <a:endParaRPr lang="en-US" altLang="zh-CN" sz="2200" dirty="0">
              <a:solidFill>
                <a:srgbClr val="00FF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              if (k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== -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1)           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	</a:t>
            </a:r>
            <a:r>
              <a:rPr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// </a:t>
            </a:r>
            <a:r>
              <a:rPr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if not found, delete  x from la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     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   { </a:t>
            </a:r>
            <a:endParaRPr kumimoji="1" lang="en-US" altLang="zh-CN" sz="22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             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   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delete_seq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(la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200" dirty="0" err="1" smtClean="0">
                <a:latin typeface="Times New Roman" pitchFamily="18" charset="0"/>
                <a:ea typeface="仿宋_GB2312" pitchFamily="49" charset="-122"/>
              </a:rPr>
              <a:t>i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);  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n--; 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	       </a:t>
            </a:r>
            <a:r>
              <a:rPr kumimoji="1" lang="en-US" altLang="zh-CN" sz="2200" dirty="0" smtClean="0">
                <a:latin typeface="Times New Roman" pitchFamily="18" charset="0"/>
                <a:ea typeface="仿宋_GB2312" pitchFamily="49" charset="-122"/>
              </a:rPr>
              <a:t>    }</a:t>
            </a:r>
            <a:endParaRPr kumimoji="1" lang="en-US" altLang="zh-CN" sz="22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zh-CN" sz="2200" dirty="0">
                <a:latin typeface="Times New Roman" pitchFamily="18" charset="0"/>
              </a:rPr>
              <a:t>	       </a:t>
            </a:r>
            <a:r>
              <a:rPr lang="en-US" altLang="zh-CN" sz="2200" dirty="0" smtClean="0">
                <a:latin typeface="Times New Roman" pitchFamily="18" charset="0"/>
              </a:rPr>
              <a:t>    else</a:t>
            </a:r>
            <a:endParaRPr lang="en-US" altLang="zh-CN" sz="2200" dirty="0"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zh-CN" sz="2200" dirty="0">
                <a:latin typeface="Times New Roman" pitchFamily="18" charset="0"/>
              </a:rPr>
              <a:t>	             </a:t>
            </a:r>
            <a:r>
              <a:rPr lang="en-US" altLang="zh-CN" sz="2200" dirty="0" smtClean="0">
                <a:latin typeface="Times New Roman" pitchFamily="18" charset="0"/>
              </a:rPr>
              <a:t>      </a:t>
            </a:r>
            <a:r>
              <a:rPr lang="en-US" altLang="zh-CN" sz="2200" dirty="0" err="1" smtClean="0">
                <a:latin typeface="Times New Roman" pitchFamily="18" charset="0"/>
              </a:rPr>
              <a:t>i</a:t>
            </a:r>
            <a:r>
              <a:rPr lang="en-US" altLang="zh-CN" sz="2200" dirty="0">
                <a:latin typeface="Times New Roman" pitchFamily="18" charset="0"/>
              </a:rPr>
              <a:t>++;</a:t>
            </a: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    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200" dirty="0">
                <a:latin typeface="Times New Roman" pitchFamily="18" charset="0"/>
                <a:ea typeface="仿宋_GB2312" pitchFamily="49" charset="-122"/>
              </a:rPr>
              <a:t> }</a:t>
            </a: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4859338" y="5876925"/>
            <a:ext cx="3998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/>
              <a:t>How about time complexity?</a:t>
            </a: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250825" y="333375"/>
            <a:ext cx="5758308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ea typeface="幼圆" pitchFamily="49" charset="-122"/>
              </a:rPr>
              <a:t>Implementation: Set Intersection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19BC1CE-A4FB-4A09-ACE2-7E2D07B1821E}" type="slidenum">
              <a:rPr lang="en-US" altLang="zh-CN"/>
              <a:pPr/>
              <a:t>43</a:t>
            </a:fld>
            <a:endParaRPr lang="en-US" altLang="zh-CN"/>
          </a:p>
        </p:txBody>
      </p:sp>
      <p:sp>
        <p:nvSpPr>
          <p:cNvPr id="22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Sorted lists merging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Merge two sorted lists into a new list and the new one is also sorted as before.</a:t>
            </a:r>
          </a:p>
          <a:p>
            <a:endParaRPr lang="en-US" altLang="zh-CN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395288" y="2852738"/>
            <a:ext cx="8497887" cy="3671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7041" name="Text Box 17"/>
          <p:cNvSpPr txBox="1">
            <a:spLocks noChangeArrowheads="1"/>
          </p:cNvSpPr>
          <p:nvPr/>
        </p:nvSpPr>
        <p:spPr bwMode="auto">
          <a:xfrm>
            <a:off x="1619250" y="3414713"/>
            <a:ext cx="2808288" cy="519112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LA= (3, 5, 8, 11)</a:t>
            </a:r>
          </a:p>
        </p:txBody>
      </p:sp>
      <p:sp>
        <p:nvSpPr>
          <p:cNvPr id="257042" name="Text Box 18"/>
          <p:cNvSpPr txBox="1">
            <a:spLocks noChangeArrowheads="1"/>
          </p:cNvSpPr>
          <p:nvPr/>
        </p:nvSpPr>
        <p:spPr bwMode="auto">
          <a:xfrm>
            <a:off x="1619250" y="4116388"/>
            <a:ext cx="4321175" cy="519112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LB= (2, 6, 8, 9, 11, 15, 20)</a:t>
            </a:r>
          </a:p>
        </p:txBody>
      </p:sp>
      <p:sp>
        <p:nvSpPr>
          <p:cNvPr id="257043" name="Text Box 19"/>
          <p:cNvSpPr txBox="1">
            <a:spLocks noChangeArrowheads="1"/>
          </p:cNvSpPr>
          <p:nvPr/>
        </p:nvSpPr>
        <p:spPr bwMode="auto">
          <a:xfrm>
            <a:off x="1619250" y="5157788"/>
            <a:ext cx="6553200" cy="51911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LC= (</a:t>
            </a:r>
            <a:r>
              <a:rPr lang="en-US" altLang="zh-CN" sz="2800" b="1">
                <a:solidFill>
                  <a:srgbClr val="FFFF00"/>
                </a:solidFill>
              </a:rPr>
              <a:t>2</a:t>
            </a:r>
            <a:r>
              <a:rPr lang="en-US" altLang="zh-CN" sz="2800" b="1">
                <a:solidFill>
                  <a:srgbClr val="000000"/>
                </a:solidFill>
              </a:rPr>
              <a:t>, 3, 5, </a:t>
            </a:r>
            <a:r>
              <a:rPr lang="en-US" altLang="zh-CN" sz="2800" b="1">
                <a:solidFill>
                  <a:srgbClr val="FFFF00"/>
                </a:solidFill>
              </a:rPr>
              <a:t>6</a:t>
            </a:r>
            <a:r>
              <a:rPr lang="en-US" altLang="zh-CN" sz="2800" b="1">
                <a:solidFill>
                  <a:srgbClr val="000000"/>
                </a:solidFill>
              </a:rPr>
              <a:t>, 8, </a:t>
            </a:r>
            <a:r>
              <a:rPr lang="en-US" altLang="zh-CN" sz="2800" b="1">
                <a:solidFill>
                  <a:srgbClr val="FFFF00"/>
                </a:solidFill>
              </a:rPr>
              <a:t>8</a:t>
            </a:r>
            <a:r>
              <a:rPr lang="en-US" altLang="zh-CN" sz="2800" b="1">
                <a:solidFill>
                  <a:srgbClr val="000000"/>
                </a:solidFill>
              </a:rPr>
              <a:t>, </a:t>
            </a:r>
            <a:r>
              <a:rPr lang="en-US" altLang="zh-CN" sz="2800" b="1">
                <a:solidFill>
                  <a:srgbClr val="FFFF00"/>
                </a:solidFill>
              </a:rPr>
              <a:t>9</a:t>
            </a:r>
            <a:r>
              <a:rPr lang="en-US" altLang="zh-CN" sz="2800" b="1">
                <a:solidFill>
                  <a:srgbClr val="000000"/>
                </a:solidFill>
              </a:rPr>
              <a:t>, 11, </a:t>
            </a:r>
            <a:r>
              <a:rPr lang="en-US" altLang="zh-CN" sz="2800" b="1">
                <a:solidFill>
                  <a:srgbClr val="FFFF00"/>
                </a:solidFill>
              </a:rPr>
              <a:t>11</a:t>
            </a:r>
            <a:r>
              <a:rPr lang="en-US" altLang="zh-CN" sz="2800" b="1">
                <a:solidFill>
                  <a:srgbClr val="000000"/>
                </a:solidFill>
              </a:rPr>
              <a:t>, </a:t>
            </a:r>
            <a:r>
              <a:rPr lang="en-US" altLang="zh-CN" sz="2800" b="1">
                <a:solidFill>
                  <a:srgbClr val="FFFF00"/>
                </a:solidFill>
              </a:rPr>
              <a:t>15</a:t>
            </a:r>
            <a:r>
              <a:rPr lang="en-US" altLang="zh-CN" sz="2800" b="1">
                <a:solidFill>
                  <a:srgbClr val="000000"/>
                </a:solidFill>
              </a:rPr>
              <a:t>, </a:t>
            </a:r>
            <a:r>
              <a:rPr lang="en-US" altLang="zh-CN" sz="2800" b="1">
                <a:solidFill>
                  <a:srgbClr val="FFFF00"/>
                </a:solidFill>
              </a:rPr>
              <a:t>20</a:t>
            </a:r>
            <a:r>
              <a:rPr lang="en-US" altLang="zh-CN" sz="28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57044" name="Rectangle 20"/>
          <p:cNvSpPr>
            <a:spLocks noChangeArrowheads="1"/>
          </p:cNvSpPr>
          <p:nvPr/>
        </p:nvSpPr>
        <p:spPr bwMode="auto">
          <a:xfrm>
            <a:off x="682625" y="3789363"/>
            <a:ext cx="863600" cy="288925"/>
          </a:xfrm>
          <a:prstGeom prst="rect">
            <a:avLst/>
          </a:prstGeom>
          <a:solidFill>
            <a:srgbClr val="BBE0E3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7045" name="AutoShape 21"/>
          <p:cNvSpPr>
            <a:spLocks noChangeArrowheads="1"/>
          </p:cNvSpPr>
          <p:nvPr/>
        </p:nvSpPr>
        <p:spPr bwMode="auto">
          <a:xfrm rot="5400000">
            <a:off x="179388" y="4581525"/>
            <a:ext cx="1871662" cy="865188"/>
          </a:xfrm>
          <a:custGeom>
            <a:avLst/>
            <a:gdLst>
              <a:gd name="G0" fmla="+- 8657 0 0"/>
              <a:gd name="G1" fmla="+- 16360 0 0"/>
              <a:gd name="G2" fmla="+- 8657 0 0"/>
              <a:gd name="G3" fmla="*/ 8657 1 2"/>
              <a:gd name="G4" fmla="+- G3 10800 0"/>
              <a:gd name="G5" fmla="+- 21600 8657 16360"/>
              <a:gd name="G6" fmla="+- 16360 8657 0"/>
              <a:gd name="G7" fmla="*/ G6 1 2"/>
              <a:gd name="G8" fmla="*/ 16360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360 1 2"/>
              <a:gd name="G15" fmla="+- G5 0 G4"/>
              <a:gd name="G16" fmla="+- G0 0 G4"/>
              <a:gd name="G17" fmla="*/ G2 G15 G16"/>
              <a:gd name="T0" fmla="*/ 15129 w 21600"/>
              <a:gd name="T1" fmla="*/ 0 h 21600"/>
              <a:gd name="T2" fmla="*/ 8657 w 21600"/>
              <a:gd name="T3" fmla="*/ 8657 h 21600"/>
              <a:gd name="T4" fmla="*/ 0 w 21600"/>
              <a:gd name="T5" fmla="*/ 19975 h 21600"/>
              <a:gd name="T6" fmla="*/ 8180 w 21600"/>
              <a:gd name="T7" fmla="*/ 21600 h 21600"/>
              <a:gd name="T8" fmla="*/ 16360 w 21600"/>
              <a:gd name="T9" fmla="*/ 16516 h 21600"/>
              <a:gd name="T10" fmla="*/ 21600 w 21600"/>
              <a:gd name="T11" fmla="*/ 865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29" y="0"/>
                </a:moveTo>
                <a:lnTo>
                  <a:pt x="8657" y="8657"/>
                </a:lnTo>
                <a:lnTo>
                  <a:pt x="13897" y="8657"/>
                </a:lnTo>
                <a:lnTo>
                  <a:pt x="13897" y="18348"/>
                </a:lnTo>
                <a:lnTo>
                  <a:pt x="0" y="18348"/>
                </a:lnTo>
                <a:lnTo>
                  <a:pt x="0" y="21600"/>
                </a:lnTo>
                <a:lnTo>
                  <a:pt x="16360" y="21600"/>
                </a:lnTo>
                <a:lnTo>
                  <a:pt x="16360" y="8657"/>
                </a:lnTo>
                <a:lnTo>
                  <a:pt x="21600" y="8657"/>
                </a:lnTo>
                <a:close/>
              </a:path>
            </a:pathLst>
          </a:custGeom>
          <a:solidFill>
            <a:srgbClr val="BBE0E3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zh-CN" altLang="zh-CN"/>
          </a:p>
        </p:txBody>
      </p:sp>
      <p:sp>
        <p:nvSpPr>
          <p:cNvPr id="257046" name="Text Box 22"/>
          <p:cNvSpPr txBox="1">
            <a:spLocks noChangeArrowheads="1"/>
          </p:cNvSpPr>
          <p:nvPr/>
        </p:nvSpPr>
        <p:spPr bwMode="auto">
          <a:xfrm>
            <a:off x="627063" y="5942013"/>
            <a:ext cx="849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</a:rPr>
              <a:t>Merge</a:t>
            </a:r>
          </a:p>
        </p:txBody>
      </p:sp>
      <p:sp>
        <p:nvSpPr>
          <p:cNvPr id="257047" name="Text Box 23"/>
          <p:cNvSpPr txBox="1">
            <a:spLocks noChangeArrowheads="1"/>
          </p:cNvSpPr>
          <p:nvPr/>
        </p:nvSpPr>
        <p:spPr bwMode="auto">
          <a:xfrm>
            <a:off x="2536825" y="2830513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57048" name="Text Box 24"/>
          <p:cNvSpPr txBox="1">
            <a:spLocks noChangeArrowheads="1"/>
          </p:cNvSpPr>
          <p:nvPr/>
        </p:nvSpPr>
        <p:spPr bwMode="auto">
          <a:xfrm>
            <a:off x="2536825" y="4791075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257049" name="Text Box 25"/>
          <p:cNvSpPr txBox="1">
            <a:spLocks noChangeArrowheads="1"/>
          </p:cNvSpPr>
          <p:nvPr/>
        </p:nvSpPr>
        <p:spPr bwMode="auto">
          <a:xfrm>
            <a:off x="2544763" y="5943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257050" name="Line 26"/>
          <p:cNvSpPr>
            <a:spLocks noChangeShapeType="1"/>
          </p:cNvSpPr>
          <p:nvPr/>
        </p:nvSpPr>
        <p:spPr bwMode="auto">
          <a:xfrm flipV="1">
            <a:off x="2709863" y="5662613"/>
            <a:ext cx="0" cy="287337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051" name="Line 27"/>
          <p:cNvSpPr>
            <a:spLocks noChangeShapeType="1"/>
          </p:cNvSpPr>
          <p:nvPr/>
        </p:nvSpPr>
        <p:spPr bwMode="auto">
          <a:xfrm flipV="1">
            <a:off x="2671763" y="4654550"/>
            <a:ext cx="0" cy="215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052" name="Line 28"/>
          <p:cNvSpPr>
            <a:spLocks noChangeShapeType="1"/>
          </p:cNvSpPr>
          <p:nvPr/>
        </p:nvSpPr>
        <p:spPr bwMode="auto">
          <a:xfrm>
            <a:off x="2657475" y="3197225"/>
            <a:ext cx="0" cy="215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055" name="Rectangle 31"/>
          <p:cNvSpPr>
            <a:spLocks noChangeArrowheads="1"/>
          </p:cNvSpPr>
          <p:nvPr/>
        </p:nvSpPr>
        <p:spPr bwMode="auto">
          <a:xfrm>
            <a:off x="6877050" y="2852738"/>
            <a:ext cx="2016125" cy="19446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57054" name="Picture 30" descr="Click To Download">
            <a:hlinkHover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24175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56" name="AutoShape 32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956550" y="115888"/>
            <a:ext cx="1079500" cy="504825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Demo</a:t>
            </a:r>
          </a:p>
        </p:txBody>
      </p:sp>
      <p:sp>
        <p:nvSpPr>
          <p:cNvPr id="257057" name="Text Box 33"/>
          <p:cNvSpPr txBox="1">
            <a:spLocks noChangeArrowheads="1"/>
          </p:cNvSpPr>
          <p:nvPr/>
        </p:nvSpPr>
        <p:spPr bwMode="auto">
          <a:xfrm>
            <a:off x="3886200" y="6021388"/>
            <a:ext cx="3998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C0000"/>
                </a:solidFill>
              </a:rPr>
              <a:t>How about time complexity?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C33A4B6F-DDFC-4093-8C23-7A347B6D8944}" type="slidenum">
              <a:rPr lang="en-US" altLang="zh-CN"/>
              <a:pPr/>
              <a:t>44</a:t>
            </a:fld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250825" y="333375"/>
            <a:ext cx="6345238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Implementation: Sorted </a:t>
            </a:r>
            <a:r>
              <a:rPr kumimoji="1" lang="en-US" altLang="zh-CN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lists merging</a:t>
            </a: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049338"/>
            <a:ext cx="8435975" cy="518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void </a:t>
            </a:r>
            <a:r>
              <a:rPr kumimoji="1" lang="en-US" altLang="zh-CN" sz="2000" dirty="0" err="1" smtClean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MergeSqList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000" dirty="0" err="1">
                <a:latin typeface="Times New Roman" pitchFamily="18" charset="0"/>
                <a:ea typeface="宋体" pitchFamily="2" charset="-122"/>
              </a:rPr>
              <a:t>SeqList</a:t>
            </a:r>
            <a:r>
              <a:rPr kumimoji="1" lang="en-US" altLang="zh-CN" sz="2000" dirty="0">
                <a:latin typeface="Times New Roman" pitchFamily="18" charset="0"/>
                <a:ea typeface="宋体" pitchFamily="2" charset="-122"/>
              </a:rPr>
              <a:t> *la, </a:t>
            </a:r>
            <a:r>
              <a:rPr kumimoji="1" lang="en-US" altLang="zh-CN" sz="2000" dirty="0" err="1">
                <a:latin typeface="Times New Roman" pitchFamily="18" charset="0"/>
                <a:ea typeface="宋体" pitchFamily="2" charset="-122"/>
              </a:rPr>
              <a:t>SeqList</a:t>
            </a:r>
            <a:r>
              <a:rPr kumimoji="1" lang="en-US" altLang="zh-CN" sz="2000" dirty="0">
                <a:latin typeface="Times New Roman" pitchFamily="18" charset="0"/>
                <a:ea typeface="宋体" pitchFamily="2" charset="-122"/>
              </a:rPr>
              <a:t> *</a:t>
            </a:r>
            <a:r>
              <a:rPr kumimoji="1" lang="en-US" altLang="zh-CN" sz="2000" dirty="0" err="1">
                <a:latin typeface="Times New Roman" pitchFamily="18" charset="0"/>
                <a:ea typeface="宋体" pitchFamily="2" charset="-122"/>
              </a:rPr>
              <a:t>lb</a:t>
            </a:r>
            <a:r>
              <a:rPr kumimoji="1" lang="en-US" altLang="zh-CN" sz="2000" dirty="0">
                <a:latin typeface="Times New Roman" pitchFamily="18" charset="0"/>
                <a:ea typeface="宋体" pitchFamily="2" charset="-122"/>
              </a:rPr>
              <a:t>, </a:t>
            </a:r>
            <a:r>
              <a:rPr kumimoji="1" lang="en-US" altLang="zh-CN" sz="2000" dirty="0" err="1">
                <a:latin typeface="Times New Roman" pitchFamily="18" charset="0"/>
                <a:ea typeface="宋体" pitchFamily="2" charset="-122"/>
              </a:rPr>
              <a:t>SeqList</a:t>
            </a:r>
            <a:r>
              <a:rPr kumimoji="1" lang="en-US" altLang="zh-CN" sz="2000" dirty="0">
                <a:latin typeface="Times New Roman" pitchFamily="18" charset="0"/>
                <a:ea typeface="宋体" pitchFamily="2" charset="-122"/>
              </a:rPr>
              <a:t> *</a:t>
            </a:r>
            <a:r>
              <a:rPr kumimoji="1" lang="en-US" altLang="zh-CN" sz="2000" dirty="0" err="1" smtClean="0">
                <a:latin typeface="Times New Roman" pitchFamily="18" charset="0"/>
                <a:ea typeface="宋体" pitchFamily="2" charset="-122"/>
              </a:rPr>
              <a:t>lc</a:t>
            </a:r>
            <a:r>
              <a:rPr kumimoji="1" lang="en-US" altLang="zh-CN" sz="20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) </a:t>
            </a:r>
            <a:endParaRPr kumimoji="1" lang="en-US" altLang="zh-CN" sz="20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 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int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i=0, j=0, k=0;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  m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= la-&gt;length; n = </a:t>
            </a:r>
            <a:r>
              <a:rPr kumimoji="1" lang="en-US" altLang="zh-CN" sz="2000" dirty="0" err="1">
                <a:latin typeface="Times New Roman" pitchFamily="18" charset="0"/>
                <a:ea typeface="仿宋_GB2312" pitchFamily="49" charset="-122"/>
              </a:rPr>
              <a:t>lb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-&gt;length; </a:t>
            </a:r>
            <a:r>
              <a:rPr kumimoji="1" lang="en-US" altLang="zh-CN" sz="2000" dirty="0" err="1">
                <a:latin typeface="Times New Roman" pitchFamily="18" charset="0"/>
                <a:ea typeface="仿宋_GB2312" pitchFamily="49" charset="-122"/>
              </a:rPr>
              <a:t>lc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-&gt;length=0;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  while ((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i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&lt;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m)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&amp;&amp;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(j&lt;n))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     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    x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=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retrieve_seq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la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i ); 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	</a:t>
            </a:r>
            <a:r>
              <a:rPr lang="en-US" altLang="zh-CN" sz="2000" dirty="0">
                <a:solidFill>
                  <a:srgbClr val="00FF00"/>
                </a:solidFill>
                <a:latin typeface="Times New Roman" pitchFamily="18" charset="0"/>
              </a:rPr>
              <a:t>// Get an item x from la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     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    y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=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retrieve_seq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lb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j ); 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	</a:t>
            </a:r>
            <a:r>
              <a:rPr lang="en-US" altLang="zh-CN" sz="2000" dirty="0">
                <a:solidFill>
                  <a:srgbClr val="00FF00"/>
                </a:solidFill>
                <a:latin typeface="Times New Roman" pitchFamily="18" charset="0"/>
              </a:rPr>
              <a:t>// Get an item y from </a:t>
            </a:r>
            <a:r>
              <a:rPr lang="en-US" altLang="zh-CN" sz="2000" dirty="0" err="1">
                <a:solidFill>
                  <a:srgbClr val="00FF00"/>
                </a:solidFill>
                <a:latin typeface="Times New Roman" pitchFamily="18" charset="0"/>
              </a:rPr>
              <a:t>lb</a:t>
            </a:r>
            <a:endParaRPr lang="en-US" altLang="zh-CN" sz="2000" dirty="0">
              <a:solidFill>
                <a:srgbClr val="00FF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zh-CN" sz="2000" dirty="0">
                <a:solidFill>
                  <a:srgbClr val="00FF00"/>
                </a:solidFill>
                <a:latin typeface="Times New Roman" pitchFamily="18" charset="0"/>
              </a:rPr>
              <a:t>            </a:t>
            </a:r>
            <a:r>
              <a:rPr lang="en-US" altLang="zh-CN" sz="2000" dirty="0" smtClean="0">
                <a:solidFill>
                  <a:srgbClr val="00FF00"/>
                </a:solidFill>
                <a:latin typeface="Times New Roman" pitchFamily="18" charset="0"/>
              </a:rPr>
              <a:t>   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if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(x&lt;=y) 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             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   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Insert_Seq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lc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x,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k );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i++; k++;	 </a:t>
            </a:r>
            <a:r>
              <a:rPr lang="en-US" altLang="zh-CN" sz="2000" dirty="0">
                <a:solidFill>
                  <a:srgbClr val="00FF00"/>
                </a:solidFill>
                <a:latin typeface="Times New Roman" pitchFamily="18" charset="0"/>
              </a:rPr>
              <a:t>// Insert x into </a:t>
            </a:r>
            <a:r>
              <a:rPr lang="en-US" altLang="zh-CN" sz="2000" dirty="0" err="1">
                <a:solidFill>
                  <a:srgbClr val="00FF00"/>
                </a:solidFill>
                <a:latin typeface="Times New Roman" pitchFamily="18" charset="0"/>
              </a:rPr>
              <a:t>lc</a:t>
            </a:r>
            <a:endParaRPr kumimoji="1" lang="en-US" altLang="zh-CN" sz="20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     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    }</a:t>
            </a:r>
            <a:endParaRPr kumimoji="1" lang="en-US" altLang="zh-CN" sz="20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     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    else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{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             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   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Insert_Seq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lc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y,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k );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j++; k++;	 </a:t>
            </a:r>
            <a:r>
              <a:rPr lang="en-US" altLang="zh-CN" sz="2000" dirty="0">
                <a:solidFill>
                  <a:srgbClr val="00FF00"/>
                </a:solidFill>
                <a:latin typeface="Times New Roman" pitchFamily="18" charset="0"/>
              </a:rPr>
              <a:t>// Insert y into </a:t>
            </a:r>
            <a:r>
              <a:rPr lang="en-US" altLang="zh-CN" sz="2000" dirty="0" err="1">
                <a:solidFill>
                  <a:srgbClr val="00FF00"/>
                </a:solidFill>
                <a:latin typeface="Times New Roman" pitchFamily="18" charset="0"/>
              </a:rPr>
              <a:t>lc</a:t>
            </a:r>
            <a:endParaRPr kumimoji="1" lang="en-US" altLang="zh-CN" sz="20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     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    }</a:t>
            </a:r>
            <a:endParaRPr kumimoji="1" lang="en-US" altLang="zh-CN" sz="20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  }</a:t>
            </a:r>
            <a:endParaRPr kumimoji="1" lang="en-US" altLang="zh-CN" sz="2000" dirty="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zh-CN" sz="2000" dirty="0">
                <a:solidFill>
                  <a:srgbClr val="00FF00"/>
                </a:solidFill>
                <a:latin typeface="Times New Roman" pitchFamily="18" charset="0"/>
              </a:rPr>
              <a:t>      </a:t>
            </a:r>
            <a:r>
              <a:rPr lang="en-US" altLang="zh-CN" sz="2000" dirty="0" smtClean="0">
                <a:solidFill>
                  <a:srgbClr val="00FF00"/>
                </a:solidFill>
                <a:latin typeface="Times New Roman" pitchFamily="18" charset="0"/>
              </a:rPr>
              <a:t> 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while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(i&lt;m) {x =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retrieve_seq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la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i );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Insert_Seq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lc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x,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k );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i++; k++;}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  while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(j&lt;n)  {y =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retrieve_seq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lb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j ); </a:t>
            </a:r>
            <a:r>
              <a:rPr kumimoji="1" lang="en-US" altLang="zh-CN" sz="2000" dirty="0" err="1">
                <a:latin typeface="Times New Roman" pitchFamily="18" charset="0"/>
                <a:ea typeface="仿宋_GB2312" pitchFamily="49" charset="-122"/>
              </a:rPr>
              <a:t>Insert_Seq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( </a:t>
            </a:r>
            <a:r>
              <a:rPr kumimoji="1" lang="en-US" altLang="zh-CN" sz="2000" dirty="0" err="1" smtClean="0">
                <a:latin typeface="Times New Roman" pitchFamily="18" charset="0"/>
                <a:ea typeface="仿宋_GB2312" pitchFamily="49" charset="-122"/>
              </a:rPr>
              <a:t>lc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, y, </a:t>
            </a:r>
            <a:r>
              <a:rPr kumimoji="1" lang="en-US" altLang="zh-CN" sz="2000" dirty="0" smtClean="0">
                <a:latin typeface="Times New Roman" pitchFamily="18" charset="0"/>
                <a:ea typeface="仿宋_GB2312" pitchFamily="49" charset="-122"/>
              </a:rPr>
              <a:t>k ); </a:t>
            </a: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j++; k++;}</a:t>
            </a:r>
          </a:p>
          <a:p>
            <a:pPr eaLnBrk="0" hangingPunct="0">
              <a:lnSpc>
                <a:spcPct val="95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kumimoji="1" lang="en-US" altLang="zh-CN" sz="2000" dirty="0">
                <a:latin typeface="Times New Roman" pitchFamily="18" charset="0"/>
                <a:ea typeface="仿宋_GB2312" pitchFamily="49" charset="-122"/>
              </a:rPr>
              <a:t>}</a:t>
            </a:r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755576" y="5129213"/>
            <a:ext cx="7560000" cy="684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755576" y="3128963"/>
            <a:ext cx="7560000" cy="1764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5465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5468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260350"/>
            <a:ext cx="1439863" cy="5762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dirty="0">
                <a:solidFill>
                  <a:srgbClr val="FFFF00"/>
                </a:solidFill>
                <a:ea typeface="幼圆" pitchFamily="49" charset="-122"/>
                <a:hlinkClick r:id="rId4" action="ppaction://hlinksldjump"/>
              </a:rPr>
              <a:t>对比分析</a:t>
            </a:r>
            <a:endParaRPr lang="zh-CN" altLang="en-US" dirty="0">
              <a:solidFill>
                <a:srgbClr val="FFFF00"/>
              </a:solidFill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E71EB7A7-6976-4640-88E4-119CA644D1A1}" type="slidenum">
              <a:rPr lang="en-US" altLang="zh-CN"/>
              <a:pPr/>
              <a:t>45</a:t>
            </a:fld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</a:t>
            </a: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P16 </a:t>
            </a:r>
            <a:r>
              <a:rPr lang="en-US" altLang="zh-CN" b="1" dirty="0">
                <a:solidFill>
                  <a:srgbClr val="FFFF00"/>
                </a:solidFill>
              </a:rPr>
              <a:t>2.11, 2.21, 2.29</a:t>
            </a:r>
          </a:p>
          <a:p>
            <a:endParaRPr lang="en-US" altLang="zh-CN" dirty="0"/>
          </a:p>
        </p:txBody>
      </p:sp>
      <p:sp>
        <p:nvSpPr>
          <p:cNvPr id="2529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865188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>
                <a:solidFill>
                  <a:srgbClr val="CC0000"/>
                </a:solidFill>
              </a:rPr>
              <a:t>return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3346450" y="3557588"/>
            <a:ext cx="2451100" cy="5286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Any question?</a:t>
            </a:r>
          </a:p>
        </p:txBody>
      </p:sp>
      <p:sp>
        <p:nvSpPr>
          <p:cNvPr id="3" name="矩形 2"/>
          <p:cNvSpPr/>
          <p:nvPr/>
        </p:nvSpPr>
        <p:spPr>
          <a:xfrm>
            <a:off x="1853952" y="4581128"/>
            <a:ext cx="5454352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r>
              <a:rPr lang="en-US" altLang="zh-CN" sz="3200" kern="0" dirty="0">
                <a:solidFill>
                  <a:srgbClr val="FFFFFF"/>
                </a:solidFill>
                <a:latin typeface="Arial"/>
                <a:ea typeface="幼圆"/>
              </a:rPr>
              <a:t>Question</a:t>
            </a:r>
          </a:p>
          <a:p>
            <a:pPr marL="742950" lvl="1" indent="-285750">
              <a:spcBef>
                <a:spcPct val="20000"/>
              </a:spcBef>
              <a:buClr>
                <a:srgbClr val="B2B2B2"/>
              </a:buClr>
              <a:buSzPct val="75000"/>
              <a:buFont typeface="Wingdings" pitchFamily="2" charset="2"/>
              <a:buChar char="l"/>
            </a:pPr>
            <a:r>
              <a:rPr lang="en-US" altLang="zh-CN" sz="2800" kern="0" dirty="0">
                <a:solidFill>
                  <a:srgbClr val="FFFFFF"/>
                </a:solidFill>
                <a:latin typeface="Arial"/>
                <a:ea typeface="幼圆"/>
              </a:rPr>
              <a:t>Array == Sequential list?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Assignment</a:t>
            </a:r>
            <a:r>
              <a:rPr lang="zh-CN" altLang="en-US" b="0" dirty="0" smtClean="0"/>
              <a:t> </a:t>
            </a:r>
            <a:r>
              <a:rPr lang="en-US" altLang="zh-CN" b="0" dirty="0" smtClean="0"/>
              <a:t>(1)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800" dirty="0"/>
              <a:t>已知</a:t>
            </a:r>
            <a:r>
              <a:rPr lang="zh-CN" altLang="zh-CN" sz="2800" b="1" dirty="0">
                <a:solidFill>
                  <a:srgbClr val="FFFF00"/>
                </a:solidFill>
              </a:rPr>
              <a:t>顺序表</a:t>
            </a:r>
            <a:r>
              <a:rPr lang="en-US" altLang="zh-CN" sz="2800" dirty="0"/>
              <a:t>L</a:t>
            </a:r>
            <a:r>
              <a:rPr lang="zh-CN" altLang="zh-CN" sz="2800" b="1" dirty="0">
                <a:solidFill>
                  <a:srgbClr val="FFFF00"/>
                </a:solidFill>
              </a:rPr>
              <a:t>递增</a:t>
            </a:r>
            <a:r>
              <a:rPr lang="zh-CN" altLang="zh-CN" sz="2800" dirty="0"/>
              <a:t>有序，编写程序，将</a:t>
            </a:r>
            <a:r>
              <a:rPr lang="en-US" altLang="zh-CN" sz="2800" dirty="0"/>
              <a:t>X</a:t>
            </a:r>
            <a:r>
              <a:rPr lang="zh-CN" altLang="zh-CN" sz="2800" dirty="0"/>
              <a:t>插入到线性表的适当位置上，以</a:t>
            </a:r>
            <a:r>
              <a:rPr lang="zh-CN" altLang="zh-CN" sz="2800" b="1" dirty="0">
                <a:solidFill>
                  <a:srgbClr val="FFFF00"/>
                </a:solidFill>
              </a:rPr>
              <a:t>保持线性表的有序性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/>
              <a:t>试分别以不同的存储结构实现线性表的</a:t>
            </a:r>
            <a:r>
              <a:rPr lang="zh-CN" altLang="en-US" sz="2800" b="1" dirty="0">
                <a:solidFill>
                  <a:srgbClr val="FFFF00"/>
                </a:solidFill>
              </a:rPr>
              <a:t>就地逆置</a:t>
            </a:r>
            <a:r>
              <a:rPr lang="zh-CN" altLang="en-US" sz="2800" dirty="0"/>
              <a:t>算法，即在原表的存储空间将</a:t>
            </a:r>
            <a:r>
              <a:rPr lang="zh-CN" altLang="en-US" sz="2800" dirty="0" smtClean="0"/>
              <a:t>线性表</a:t>
            </a:r>
            <a:r>
              <a:rPr lang="en-US" altLang="zh-CN" sz="2800" dirty="0" smtClean="0"/>
              <a:t>(a</a:t>
            </a:r>
            <a:r>
              <a:rPr lang="en-US" altLang="zh-CN" sz="2800" baseline="-25000" dirty="0" smtClean="0"/>
              <a:t>1</a:t>
            </a:r>
            <a:r>
              <a:rPr lang="en-US" altLang="zh-CN" sz="2800" dirty="0" smtClean="0"/>
              <a:t>,a</a:t>
            </a:r>
            <a:r>
              <a:rPr lang="en-US" altLang="zh-CN" sz="2800" baseline="-25000" dirty="0" smtClean="0"/>
              <a:t>2</a:t>
            </a:r>
            <a:r>
              <a:rPr lang="en-US" altLang="zh-CN" sz="2800" dirty="0"/>
              <a:t>,…,</a:t>
            </a:r>
            <a:r>
              <a:rPr lang="en-US" altLang="zh-CN" sz="2800" dirty="0" smtClean="0"/>
              <a:t>a</a:t>
            </a:r>
            <a:r>
              <a:rPr lang="en-US" altLang="zh-CN" sz="2800" baseline="-25000" dirty="0" smtClean="0"/>
              <a:t>n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逆</a:t>
            </a:r>
            <a:r>
              <a:rPr lang="zh-CN" altLang="en-US" sz="2800" dirty="0"/>
              <a:t>置为</a:t>
            </a:r>
            <a:r>
              <a:rPr lang="en-US" altLang="zh-CN" sz="2800" dirty="0"/>
              <a:t>(a</a:t>
            </a:r>
            <a:r>
              <a:rPr lang="en-US" altLang="zh-CN" sz="2800" baseline="-25000" dirty="0"/>
              <a:t>n</a:t>
            </a:r>
            <a:r>
              <a:rPr lang="en-US" altLang="zh-CN" sz="2800" dirty="0"/>
              <a:t>,a</a:t>
            </a:r>
            <a:r>
              <a:rPr lang="en-US" altLang="zh-CN" sz="2800" baseline="-25000" dirty="0"/>
              <a:t>n-1</a:t>
            </a:r>
            <a:r>
              <a:rPr lang="en-US" altLang="zh-CN" sz="2800" dirty="0"/>
              <a:t>,…,a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)</a:t>
            </a:r>
            <a:r>
              <a:rPr lang="zh-CN" altLang="en-US" sz="2800" dirty="0" smtClean="0"/>
              <a:t>。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sz="2400" dirty="0" smtClean="0"/>
              <a:t>(</a:t>
            </a:r>
            <a:r>
              <a:rPr lang="en-US" altLang="zh-CN" sz="2400" dirty="0"/>
              <a:t>1</a:t>
            </a:r>
            <a:r>
              <a:rPr lang="en-US" altLang="zh-CN" sz="2400" dirty="0" smtClean="0"/>
              <a:t>) </a:t>
            </a:r>
            <a:r>
              <a:rPr lang="zh-CN" altLang="en-US" sz="2400" dirty="0" smtClean="0"/>
              <a:t>以</a:t>
            </a:r>
            <a:r>
              <a:rPr lang="zh-CN" altLang="en-US" sz="2400" dirty="0"/>
              <a:t>一维数组作存储结构。</a:t>
            </a:r>
          </a:p>
          <a:p>
            <a:pPr marL="457200" lvl="1" indent="0">
              <a:buNone/>
            </a:pPr>
            <a:r>
              <a:rPr lang="en-US" altLang="zh-CN" sz="2400" dirty="0"/>
              <a:t>(2</a:t>
            </a:r>
            <a:r>
              <a:rPr lang="en-US" altLang="zh-CN" sz="2400" dirty="0" smtClean="0"/>
              <a:t>) </a:t>
            </a:r>
            <a:r>
              <a:rPr lang="zh-CN" altLang="en-US" sz="2400" dirty="0" smtClean="0"/>
              <a:t>以</a:t>
            </a:r>
            <a:r>
              <a:rPr lang="zh-CN" altLang="en-US" sz="2400" dirty="0"/>
              <a:t>单链表作存储结构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zh-CN" sz="2800" dirty="0"/>
              <a:t>已知</a:t>
            </a:r>
            <a:r>
              <a:rPr lang="en-US" altLang="zh-CN" sz="2800" dirty="0"/>
              <a:t>A,B</a:t>
            </a:r>
            <a:r>
              <a:rPr lang="zh-CN" altLang="zh-CN" sz="2800" dirty="0"/>
              <a:t>和</a:t>
            </a:r>
            <a:r>
              <a:rPr lang="en-US" altLang="zh-CN" sz="2800" dirty="0"/>
              <a:t>C</a:t>
            </a:r>
            <a:r>
              <a:rPr lang="zh-CN" altLang="zh-CN" sz="2800" dirty="0"/>
              <a:t>为三个非递减有序的线性表，现要求对</a:t>
            </a:r>
            <a:r>
              <a:rPr lang="en-US" altLang="zh-CN" sz="2800" dirty="0"/>
              <a:t>A</a:t>
            </a:r>
            <a:r>
              <a:rPr lang="zh-CN" altLang="zh-CN" sz="2800" dirty="0"/>
              <a:t>表作如下操作：删去那些既在</a:t>
            </a:r>
            <a:r>
              <a:rPr lang="en-US" altLang="zh-CN" sz="2800" dirty="0"/>
              <a:t>B</a:t>
            </a:r>
            <a:r>
              <a:rPr lang="zh-CN" altLang="zh-CN" sz="2800" dirty="0"/>
              <a:t>表中出现又在</a:t>
            </a:r>
            <a:r>
              <a:rPr lang="en-US" altLang="zh-CN" sz="2800" dirty="0"/>
              <a:t>C</a:t>
            </a:r>
            <a:r>
              <a:rPr lang="zh-CN" altLang="zh-CN" sz="2800" dirty="0"/>
              <a:t>表中出现的元素。试对顺序表编写实现上述操作的算法。</a:t>
            </a:r>
            <a:endParaRPr lang="zh-CN" altLang="en-US" sz="28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 smtClean="0"/>
          </a:p>
          <a:p>
            <a:fld id="{18361BA6-BA96-405D-892D-12E2FC2D7CA3}" type="slidenum">
              <a:rPr lang="en-US" altLang="zh-CN" smtClean="0"/>
              <a:pPr/>
              <a:t>46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 smtClean="0"/>
          </a:p>
          <a:p>
            <a:r>
              <a:rPr lang="en-US" altLang="zh-CN" smtClean="0"/>
              <a:t>Prof. Q. Wang</a:t>
            </a:r>
            <a:endParaRPr lang="en-US" altLang="zh-CN"/>
          </a:p>
        </p:txBody>
      </p:sp>
      <p:sp>
        <p:nvSpPr>
          <p:cNvPr id="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6237312"/>
            <a:ext cx="865188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>
                <a:solidFill>
                  <a:srgbClr val="CC0000"/>
                </a:solidFill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22463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DD819FF5-8949-4542-A3BE-1F152E8FA44F}" type="slidenum">
              <a:rPr lang="en-US" altLang="zh-CN"/>
              <a:pPr/>
              <a:t>47</a:t>
            </a:fld>
            <a:endParaRPr lang="en-US" altLang="zh-CN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25972" name="Rectangle 20"/>
          <p:cNvSpPr>
            <a:spLocks noChangeArrowheads="1"/>
          </p:cNvSpPr>
          <p:nvPr/>
        </p:nvSpPr>
        <p:spPr bwMode="auto">
          <a:xfrm>
            <a:off x="1979613" y="3860800"/>
            <a:ext cx="1419225" cy="6540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4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Pointer</a:t>
            </a:r>
            <a:endParaRPr lang="en-US" altLang="zh-CN"/>
          </a:p>
        </p:txBody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468313" y="1289050"/>
            <a:ext cx="808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Question: Advantages and disadvantages of Seq and Linked list?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484188" y="2762250"/>
            <a:ext cx="749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结点：数据元素的存储映象，由数据域和指针域构成。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560388" y="3860800"/>
            <a:ext cx="1419225" cy="654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4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Data</a:t>
            </a:r>
            <a:endParaRPr lang="en-US" altLang="zh-CN"/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913188" y="3219450"/>
            <a:ext cx="48577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Address          Data          Pointer</a:t>
            </a:r>
          </a:p>
          <a:p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      1		Li	        43</a:t>
            </a:r>
          </a:p>
          <a:p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      7		Qian	        13</a:t>
            </a:r>
          </a:p>
          <a:p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     13		Sun	         1	</a:t>
            </a:r>
          </a:p>
          <a:p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     19		Wang	         0 (NULL)</a:t>
            </a:r>
          </a:p>
          <a:p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     25		Wu	         37</a:t>
            </a:r>
          </a:p>
          <a:p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     31		Zhao	         7</a:t>
            </a:r>
          </a:p>
          <a:p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     37		Zheng          19</a:t>
            </a:r>
          </a:p>
          <a:p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     43		Zhou	        25</a:t>
            </a:r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2998788" y="5200650"/>
            <a:ext cx="533400" cy="533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31</a:t>
            </a:r>
            <a:endParaRPr lang="en-US" altLang="zh-CN"/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2124075" y="4667250"/>
            <a:ext cx="206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Head pointer H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484188" y="2305050"/>
            <a:ext cx="336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 dirty="0" smtClean="0">
                <a:latin typeface="Times New Roman" pitchFamily="18" charset="0"/>
                <a:ea typeface="幼圆" pitchFamily="49" charset="-122"/>
              </a:rPr>
              <a:t>1. Definition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1519732" y="1793875"/>
            <a:ext cx="61029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2.3.1 Single Linked 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List (S-Linked list)</a:t>
            </a:r>
            <a:endParaRPr kumimoji="1" lang="en-US" altLang="zh-CN" sz="2800" b="1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2597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 Linked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62" grpId="0"/>
      <p:bldP spid="125966" grpId="0"/>
      <p:bldP spid="125967" grpId="0"/>
      <p:bldP spid="12596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5895975" y="3068663"/>
            <a:ext cx="1346200" cy="44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Li</a:t>
            </a:r>
            <a:endParaRPr lang="en-US" altLang="zh-CN"/>
          </a:p>
        </p:txBody>
      </p:sp>
      <p:sp>
        <p:nvSpPr>
          <p:cNvPr id="126982" name="Line 6"/>
          <p:cNvSpPr>
            <a:spLocks noChangeShapeType="1"/>
          </p:cNvSpPr>
          <p:nvPr/>
        </p:nvSpPr>
        <p:spPr bwMode="auto">
          <a:xfrm>
            <a:off x="6958013" y="306866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1009650" y="3068663"/>
            <a:ext cx="1346200" cy="44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Zhao</a:t>
            </a:r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2071688" y="306866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2212975" y="329091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2638425" y="3068663"/>
            <a:ext cx="1346200" cy="44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Qian</a:t>
            </a:r>
            <a:endParaRPr lang="en-US" altLang="zh-CN"/>
          </a:p>
        </p:txBody>
      </p:sp>
      <p:sp>
        <p:nvSpPr>
          <p:cNvPr id="126991" name="Line 15"/>
          <p:cNvSpPr>
            <a:spLocks noChangeShapeType="1"/>
          </p:cNvSpPr>
          <p:nvPr/>
        </p:nvSpPr>
        <p:spPr bwMode="auto">
          <a:xfrm>
            <a:off x="3700463" y="306866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2" name="Line 16"/>
          <p:cNvSpPr>
            <a:spLocks noChangeShapeType="1"/>
          </p:cNvSpPr>
          <p:nvPr/>
        </p:nvSpPr>
        <p:spPr bwMode="auto">
          <a:xfrm>
            <a:off x="3841750" y="329091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5" name="Rectangle 19"/>
          <p:cNvSpPr>
            <a:spLocks noChangeArrowheads="1"/>
          </p:cNvSpPr>
          <p:nvPr/>
        </p:nvSpPr>
        <p:spPr bwMode="auto">
          <a:xfrm>
            <a:off x="4267200" y="3068663"/>
            <a:ext cx="1346200" cy="44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Sun</a:t>
            </a:r>
          </a:p>
        </p:txBody>
      </p:sp>
      <p:sp>
        <p:nvSpPr>
          <p:cNvPr id="126996" name="Line 20"/>
          <p:cNvSpPr>
            <a:spLocks noChangeShapeType="1"/>
          </p:cNvSpPr>
          <p:nvPr/>
        </p:nvSpPr>
        <p:spPr bwMode="auto">
          <a:xfrm>
            <a:off x="5329238" y="306866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7" name="Line 21"/>
          <p:cNvSpPr>
            <a:spLocks noChangeShapeType="1"/>
          </p:cNvSpPr>
          <p:nvPr/>
        </p:nvSpPr>
        <p:spPr bwMode="auto">
          <a:xfrm>
            <a:off x="5470525" y="329091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0" name="Rectangle 24"/>
          <p:cNvSpPr>
            <a:spLocks noChangeArrowheads="1"/>
          </p:cNvSpPr>
          <p:nvPr/>
        </p:nvSpPr>
        <p:spPr bwMode="auto">
          <a:xfrm>
            <a:off x="1009650" y="3898925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Zhou</a:t>
            </a:r>
          </a:p>
        </p:txBody>
      </p:sp>
      <p:sp>
        <p:nvSpPr>
          <p:cNvPr id="127001" name="Line 25"/>
          <p:cNvSpPr>
            <a:spLocks noChangeShapeType="1"/>
          </p:cNvSpPr>
          <p:nvPr/>
        </p:nvSpPr>
        <p:spPr bwMode="auto">
          <a:xfrm>
            <a:off x="2071688" y="3898925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2" name="Line 26"/>
          <p:cNvSpPr>
            <a:spLocks noChangeShapeType="1"/>
          </p:cNvSpPr>
          <p:nvPr/>
        </p:nvSpPr>
        <p:spPr bwMode="auto">
          <a:xfrm>
            <a:off x="2212975" y="4121175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5" name="Rectangle 29"/>
          <p:cNvSpPr>
            <a:spLocks noChangeArrowheads="1"/>
          </p:cNvSpPr>
          <p:nvPr/>
        </p:nvSpPr>
        <p:spPr bwMode="auto">
          <a:xfrm>
            <a:off x="2638425" y="3898925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Wu</a:t>
            </a:r>
          </a:p>
        </p:txBody>
      </p:sp>
      <p:sp>
        <p:nvSpPr>
          <p:cNvPr id="127006" name="Line 30"/>
          <p:cNvSpPr>
            <a:spLocks noChangeShapeType="1"/>
          </p:cNvSpPr>
          <p:nvPr/>
        </p:nvSpPr>
        <p:spPr bwMode="auto">
          <a:xfrm>
            <a:off x="3700463" y="3898925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7" name="Line 31"/>
          <p:cNvSpPr>
            <a:spLocks noChangeShapeType="1"/>
          </p:cNvSpPr>
          <p:nvPr/>
        </p:nvSpPr>
        <p:spPr bwMode="auto">
          <a:xfrm>
            <a:off x="3841750" y="4121175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10" name="Rectangle 34"/>
          <p:cNvSpPr>
            <a:spLocks noChangeArrowheads="1"/>
          </p:cNvSpPr>
          <p:nvPr/>
        </p:nvSpPr>
        <p:spPr bwMode="auto">
          <a:xfrm>
            <a:off x="4267200" y="3898925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Zheng</a:t>
            </a:r>
          </a:p>
        </p:txBody>
      </p:sp>
      <p:sp>
        <p:nvSpPr>
          <p:cNvPr id="127011" name="Line 35"/>
          <p:cNvSpPr>
            <a:spLocks noChangeShapeType="1"/>
          </p:cNvSpPr>
          <p:nvPr/>
        </p:nvSpPr>
        <p:spPr bwMode="auto">
          <a:xfrm>
            <a:off x="5329238" y="3898925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12" name="Line 36"/>
          <p:cNvSpPr>
            <a:spLocks noChangeShapeType="1"/>
          </p:cNvSpPr>
          <p:nvPr/>
        </p:nvSpPr>
        <p:spPr bwMode="auto">
          <a:xfrm>
            <a:off x="5470525" y="4121175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14" name="Line 38"/>
          <p:cNvSpPr>
            <a:spLocks noChangeShapeType="1"/>
          </p:cNvSpPr>
          <p:nvPr/>
        </p:nvSpPr>
        <p:spPr bwMode="auto">
          <a:xfrm>
            <a:off x="6958013" y="306866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15" name="Rectangle 39"/>
          <p:cNvSpPr>
            <a:spLocks noChangeArrowheads="1"/>
          </p:cNvSpPr>
          <p:nvPr/>
        </p:nvSpPr>
        <p:spPr bwMode="auto">
          <a:xfrm>
            <a:off x="5895975" y="3898925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Wang</a:t>
            </a:r>
            <a:endParaRPr lang="en-US" altLang="zh-CN"/>
          </a:p>
        </p:txBody>
      </p:sp>
      <p:sp>
        <p:nvSpPr>
          <p:cNvPr id="127016" name="Line 40"/>
          <p:cNvSpPr>
            <a:spLocks noChangeShapeType="1"/>
          </p:cNvSpPr>
          <p:nvPr/>
        </p:nvSpPr>
        <p:spPr bwMode="auto">
          <a:xfrm>
            <a:off x="6958013" y="3898925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18" name="Line 42"/>
          <p:cNvSpPr>
            <a:spLocks noChangeShapeType="1"/>
          </p:cNvSpPr>
          <p:nvPr/>
        </p:nvSpPr>
        <p:spPr bwMode="auto">
          <a:xfrm>
            <a:off x="6958013" y="3898925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0" name="Freeform 44"/>
          <p:cNvSpPr>
            <a:spLocks/>
          </p:cNvSpPr>
          <p:nvPr/>
        </p:nvSpPr>
        <p:spPr bwMode="auto">
          <a:xfrm>
            <a:off x="796925" y="3290913"/>
            <a:ext cx="6727825" cy="830262"/>
          </a:xfrm>
          <a:custGeom>
            <a:avLst/>
            <a:gdLst>
              <a:gd name="T0" fmla="*/ 4272 w 4560"/>
              <a:gd name="T1" fmla="*/ 0 h 720"/>
              <a:gd name="T2" fmla="*/ 4560 w 4560"/>
              <a:gd name="T3" fmla="*/ 0 h 720"/>
              <a:gd name="T4" fmla="*/ 4560 w 4560"/>
              <a:gd name="T5" fmla="*/ 336 h 720"/>
              <a:gd name="T6" fmla="*/ 0 w 4560"/>
              <a:gd name="T7" fmla="*/ 336 h 720"/>
              <a:gd name="T8" fmla="*/ 0 w 4560"/>
              <a:gd name="T9" fmla="*/ 720 h 720"/>
              <a:gd name="T10" fmla="*/ 144 w 4560"/>
              <a:gd name="T11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60" h="720">
                <a:moveTo>
                  <a:pt x="4272" y="0"/>
                </a:moveTo>
                <a:lnTo>
                  <a:pt x="4560" y="0"/>
                </a:lnTo>
                <a:lnTo>
                  <a:pt x="4560" y="336"/>
                </a:lnTo>
                <a:lnTo>
                  <a:pt x="0" y="336"/>
                </a:lnTo>
                <a:lnTo>
                  <a:pt x="0" y="720"/>
                </a:lnTo>
                <a:lnTo>
                  <a:pt x="144" y="7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1" name="Rectangle 45"/>
          <p:cNvSpPr>
            <a:spLocks noChangeArrowheads="1"/>
          </p:cNvSpPr>
          <p:nvPr/>
        </p:nvSpPr>
        <p:spPr bwMode="auto">
          <a:xfrm>
            <a:off x="514350" y="2236813"/>
            <a:ext cx="566738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23" name="Freeform 47"/>
          <p:cNvSpPr>
            <a:spLocks/>
          </p:cNvSpPr>
          <p:nvPr/>
        </p:nvSpPr>
        <p:spPr bwMode="auto">
          <a:xfrm>
            <a:off x="796925" y="2459063"/>
            <a:ext cx="212725" cy="831850"/>
          </a:xfrm>
          <a:custGeom>
            <a:avLst/>
            <a:gdLst>
              <a:gd name="T0" fmla="*/ 0 w 144"/>
              <a:gd name="T1" fmla="*/ 0 h 720"/>
              <a:gd name="T2" fmla="*/ 0 w 144"/>
              <a:gd name="T3" fmla="*/ 720 h 720"/>
              <a:gd name="T4" fmla="*/ 144 w 144"/>
              <a:gd name="T5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720">
                <a:moveTo>
                  <a:pt x="0" y="0"/>
                </a:moveTo>
                <a:lnTo>
                  <a:pt x="0" y="720"/>
                </a:lnTo>
                <a:lnTo>
                  <a:pt x="144" y="7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60" name="Rectangle 84"/>
          <p:cNvSpPr>
            <a:spLocks noChangeArrowheads="1"/>
          </p:cNvSpPr>
          <p:nvPr/>
        </p:nvSpPr>
        <p:spPr bwMode="auto">
          <a:xfrm>
            <a:off x="2339975" y="277813"/>
            <a:ext cx="63468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r"/>
            <a:endParaRPr lang="en-US" altLang="zh-CN" sz="4400" dirty="0">
              <a:solidFill>
                <a:srgbClr val="FFFF00"/>
              </a:solidFill>
              <a:ea typeface="幼圆" pitchFamily="49" charset="-122"/>
            </a:endParaRPr>
          </a:p>
        </p:txBody>
      </p:sp>
      <p:sp>
        <p:nvSpPr>
          <p:cNvPr id="127061" name="Text Box 85"/>
          <p:cNvSpPr txBox="1">
            <a:spLocks noChangeArrowheads="1"/>
          </p:cNvSpPr>
          <p:nvPr/>
        </p:nvSpPr>
        <p:spPr bwMode="auto">
          <a:xfrm>
            <a:off x="515938" y="162880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Head H</a:t>
            </a:r>
          </a:p>
        </p:txBody>
      </p:sp>
      <p:grpSp>
        <p:nvGrpSpPr>
          <p:cNvPr id="127066" name="Group 90"/>
          <p:cNvGrpSpPr>
            <a:grpSpLocks/>
          </p:cNvGrpSpPr>
          <p:nvPr/>
        </p:nvGrpSpPr>
        <p:grpSpPr bwMode="auto">
          <a:xfrm>
            <a:off x="7019925" y="4076725"/>
            <a:ext cx="144463" cy="144463"/>
            <a:chOff x="3787" y="3158"/>
            <a:chExt cx="91" cy="91"/>
          </a:xfrm>
        </p:grpSpPr>
        <p:sp>
          <p:nvSpPr>
            <p:cNvPr id="127067" name="Line 91"/>
            <p:cNvSpPr>
              <a:spLocks noChangeShapeType="1"/>
            </p:cNvSpPr>
            <p:nvPr/>
          </p:nvSpPr>
          <p:spPr bwMode="auto">
            <a:xfrm flipV="1">
              <a:off x="3787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7068" name="Line 92"/>
            <p:cNvSpPr>
              <a:spLocks noChangeShapeType="1"/>
            </p:cNvSpPr>
            <p:nvPr/>
          </p:nvSpPr>
          <p:spPr bwMode="auto">
            <a:xfrm flipH="1" flipV="1">
              <a:off x="3832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74" name="Rectangle 18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defRPr sz="4000" b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 b="1">
                <a:solidFill>
                  <a:srgbClr val="FFFF00"/>
                </a:solidFill>
                <a:ea typeface="幼圆" pitchFamily="49" charset="-122"/>
              </a:defRPr>
            </a:lvl2pPr>
            <a:lvl3pPr algn="ctr">
              <a:defRPr sz="4400" b="1">
                <a:solidFill>
                  <a:srgbClr val="FFFF00"/>
                </a:solidFill>
                <a:ea typeface="幼圆" pitchFamily="49" charset="-122"/>
              </a:defRPr>
            </a:lvl3pPr>
            <a:lvl4pPr algn="ctr">
              <a:defRPr sz="4400" b="1">
                <a:solidFill>
                  <a:srgbClr val="FFFF00"/>
                </a:solidFill>
                <a:ea typeface="幼圆" pitchFamily="49" charset="-122"/>
              </a:defRPr>
            </a:lvl4pPr>
            <a:lvl5pPr algn="ctr">
              <a:defRPr sz="4400" b="1">
                <a:solidFill>
                  <a:srgbClr val="FFFF00"/>
                </a:solidFill>
                <a:ea typeface="幼圆" pitchFamily="49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a typeface="幼圆" pitchFamily="49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a typeface="幼圆" pitchFamily="49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a typeface="幼圆" pitchFamily="49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a typeface="幼圆" pitchFamily="49" charset="-122"/>
              </a:defRPr>
            </a:lvl9pPr>
          </a:lstStyle>
          <a:p>
            <a:r>
              <a:rPr lang="en-US" altLang="zh-CN" dirty="0"/>
              <a:t>Structure of S-Linked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6A9A32E-669C-43F3-A718-5FD21D7286BE}" type="slidenum">
              <a:rPr lang="en-US" altLang="zh-CN"/>
              <a:pPr/>
              <a:t>49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4000" b="0" dirty="0"/>
              <a:t>Memory map of </a:t>
            </a:r>
            <a:r>
              <a:rPr lang="en-US" altLang="zh-CN" sz="4000" b="0" dirty="0" smtClean="0"/>
              <a:t>Singly </a:t>
            </a:r>
            <a:r>
              <a:rPr lang="en-US" altLang="zh-CN" sz="4000" b="0" dirty="0"/>
              <a:t>Linked list</a:t>
            </a:r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2638"/>
            <a:ext cx="8229600" cy="3619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1BD9000-9B11-414B-A112-017B3AE4FDA4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2.1 Linear List</a:t>
            </a:r>
            <a:endParaRPr lang="en-US" altLang="zh-CN" sz="600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1" lang="en-US" altLang="zh-CN" sz="2800" dirty="0"/>
              <a:t>Linear </a:t>
            </a:r>
            <a:r>
              <a:rPr kumimoji="1" lang="en-US" altLang="zh-CN" sz="2800" dirty="0" smtClean="0"/>
              <a:t>list </a:t>
            </a:r>
            <a:r>
              <a:rPr kumimoji="1" lang="en-US" altLang="zh-CN" sz="2800" dirty="0"/>
              <a:t>is also called list, which contains zero or n elements denoted as </a:t>
            </a:r>
            <a:r>
              <a:rPr kumimoji="1" lang="en-US" altLang="zh-CN" sz="2800" dirty="0" err="1"/>
              <a:t>k</a:t>
            </a:r>
            <a:r>
              <a:rPr kumimoji="1" lang="en-US" altLang="zh-CN" sz="2800" baseline="-25000" dirty="0" err="1"/>
              <a:t>0</a:t>
            </a:r>
            <a:r>
              <a:rPr kumimoji="1" lang="en-US" altLang="zh-CN" sz="2800" baseline="-25000" dirty="0"/>
              <a:t>,</a:t>
            </a:r>
            <a:r>
              <a:rPr kumimoji="1" lang="en-US" altLang="zh-CN" sz="2800" dirty="0"/>
              <a:t>, </a:t>
            </a:r>
            <a:r>
              <a:rPr kumimoji="1" lang="en-US" altLang="zh-CN" sz="2800" dirty="0" err="1"/>
              <a:t>k</a:t>
            </a:r>
            <a:r>
              <a:rPr kumimoji="1" lang="en-US" altLang="zh-CN" sz="2800" baseline="-25000" dirty="0" err="1"/>
              <a:t>1</a:t>
            </a:r>
            <a:r>
              <a:rPr kumimoji="1" lang="en-US" altLang="zh-CN" sz="2800" dirty="0"/>
              <a:t>, …, </a:t>
            </a:r>
            <a:r>
              <a:rPr kumimoji="1" lang="en-US" altLang="zh-CN" sz="2800" dirty="0" err="1"/>
              <a:t>k</a:t>
            </a:r>
            <a:r>
              <a:rPr kumimoji="1" lang="en-US" altLang="zh-CN" sz="2800" baseline="-25000" dirty="0" err="1"/>
              <a:t>n</a:t>
            </a:r>
            <a:r>
              <a:rPr kumimoji="1" lang="en-US" altLang="zh-CN" sz="2800" baseline="-25000" dirty="0"/>
              <a:t>-1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n≥1</a:t>
            </a:r>
            <a:r>
              <a:rPr kumimoji="1" lang="en-US" altLang="zh-CN" sz="2800" dirty="0"/>
              <a:t>). The number of element </a:t>
            </a:r>
            <a:r>
              <a:rPr kumimoji="1" lang="en-US" altLang="zh-CN" sz="2800" dirty="0" smtClean="0"/>
              <a:t>is called </a:t>
            </a:r>
            <a:r>
              <a:rPr kumimoji="1" lang="en-US" altLang="zh-CN" sz="2800" b="1" i="1" u="sng" dirty="0">
                <a:solidFill>
                  <a:srgbClr val="FFFF00"/>
                </a:solidFill>
              </a:rPr>
              <a:t>the length of the list</a:t>
            </a:r>
            <a:r>
              <a:rPr kumimoji="1" lang="en-US" altLang="zh-CN" sz="2800" dirty="0"/>
              <a:t>.  If the number is zero, the list is called </a:t>
            </a:r>
            <a:r>
              <a:rPr kumimoji="1" lang="en-US" altLang="zh-CN" sz="2800" dirty="0" smtClean="0"/>
              <a:t>“empty </a:t>
            </a:r>
            <a:r>
              <a:rPr kumimoji="1" lang="en-US" altLang="zh-CN" sz="2800" dirty="0"/>
              <a:t>list”. The element is also called “item”.</a:t>
            </a:r>
          </a:p>
          <a:p>
            <a:pPr>
              <a:lnSpc>
                <a:spcPct val="90000"/>
              </a:lnSpc>
            </a:pPr>
            <a:endParaRPr kumimoji="1" lang="en-US" altLang="zh-CN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kumimoji="1" lang="en-US" altLang="zh-CN" sz="2800" dirty="0" smtClean="0"/>
              <a:t>“</a:t>
            </a:r>
            <a:r>
              <a:rPr kumimoji="1" lang="zh-CN" altLang="en-US" sz="2800" dirty="0" smtClean="0"/>
              <a:t>线性表</a:t>
            </a:r>
            <a:r>
              <a:rPr kumimoji="1" lang="en-US" altLang="zh-CN" sz="2800" dirty="0" smtClean="0"/>
              <a:t>”</a:t>
            </a:r>
            <a:r>
              <a:rPr kumimoji="1" lang="zh-CN" altLang="en-US" sz="2800" dirty="0" smtClean="0"/>
              <a:t>简称</a:t>
            </a:r>
            <a:r>
              <a:rPr kumimoji="1" lang="zh-CN" altLang="en-US" sz="2800" dirty="0"/>
              <a:t>为表，是零个或多个元素的有穷序列，通常可以表示</a:t>
            </a:r>
            <a:r>
              <a:rPr kumimoji="1" lang="zh-CN" altLang="en-US" sz="2800" dirty="0" smtClean="0"/>
              <a:t>成</a:t>
            </a:r>
            <a:r>
              <a:rPr kumimoji="1" lang="en-US" altLang="zh-CN" sz="2800" dirty="0" err="1" smtClean="0"/>
              <a:t>a</a:t>
            </a:r>
            <a:r>
              <a:rPr kumimoji="1" lang="en-US" altLang="zh-CN" sz="2800" baseline="-25000" dirty="0" err="1" smtClean="0"/>
              <a:t>0</a:t>
            </a:r>
            <a:r>
              <a:rPr kumimoji="1" lang="en-US" altLang="zh-CN" sz="2800" dirty="0" smtClean="0">
                <a:solidFill>
                  <a:srgbClr val="FFFFFF"/>
                </a:solidFill>
              </a:rPr>
              <a:t>, </a:t>
            </a:r>
            <a:r>
              <a:rPr kumimoji="1" lang="en-US" altLang="zh-CN" sz="2800" dirty="0" err="1" smtClean="0"/>
              <a:t>a</a:t>
            </a:r>
            <a:r>
              <a:rPr kumimoji="1" lang="en-US" altLang="zh-CN" sz="2800" baseline="-25000" dirty="0" err="1" smtClean="0"/>
              <a:t>1</a:t>
            </a:r>
            <a:r>
              <a:rPr kumimoji="1" lang="en-US" altLang="zh-CN" sz="2800" dirty="0" smtClean="0"/>
              <a:t>, …, a</a:t>
            </a:r>
            <a:r>
              <a:rPr kumimoji="1" lang="en-US" altLang="zh-CN" sz="2800" baseline="-25000" dirty="0" smtClean="0"/>
              <a:t>n-1 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n≥1</a:t>
            </a:r>
            <a:r>
              <a:rPr kumimoji="1" lang="en-US" altLang="zh-CN" sz="2800" dirty="0"/>
              <a:t>)</a:t>
            </a:r>
            <a:r>
              <a:rPr kumimoji="1" lang="zh-CN" altLang="en-US" sz="2800" dirty="0"/>
              <a:t>。表中所含元素的个数称为表</a:t>
            </a:r>
            <a:r>
              <a:rPr kumimoji="1" lang="zh-CN" altLang="en-US" sz="2800" dirty="0" smtClean="0"/>
              <a:t>的</a:t>
            </a:r>
            <a:r>
              <a:rPr kumimoji="1" lang="en-US" altLang="zh-CN" sz="2800" dirty="0" smtClean="0"/>
              <a:t>“</a:t>
            </a:r>
            <a:r>
              <a:rPr kumimoji="1" lang="zh-CN" altLang="en-US" sz="2800" dirty="0" smtClean="0"/>
              <a:t>长度</a:t>
            </a:r>
            <a:r>
              <a:rPr kumimoji="1" lang="en-US" altLang="zh-CN" sz="2800" dirty="0" smtClean="0"/>
              <a:t>”</a:t>
            </a:r>
            <a:r>
              <a:rPr kumimoji="1" lang="zh-CN" altLang="en-US" sz="2800" dirty="0"/>
              <a:t>，</a:t>
            </a:r>
            <a:r>
              <a:rPr kumimoji="1" lang="zh-CN" altLang="en-US" sz="2800" dirty="0" smtClean="0"/>
              <a:t>长度</a:t>
            </a:r>
            <a:r>
              <a:rPr kumimoji="1" lang="zh-CN" altLang="en-US" sz="2800" dirty="0"/>
              <a:t>为零的表</a:t>
            </a:r>
            <a:r>
              <a:rPr kumimoji="1" lang="zh-CN" altLang="en-US" sz="2800" dirty="0" smtClean="0"/>
              <a:t>称为</a:t>
            </a:r>
            <a:r>
              <a:rPr kumimoji="1" lang="en-US" altLang="zh-CN" sz="2800" dirty="0" smtClean="0"/>
              <a:t>“</a:t>
            </a:r>
            <a:r>
              <a:rPr kumimoji="1" lang="zh-CN" altLang="en-US" sz="2800" dirty="0" smtClean="0"/>
              <a:t>空表</a:t>
            </a:r>
            <a:r>
              <a:rPr kumimoji="1" lang="en-US" altLang="zh-CN" sz="2800" dirty="0" smtClean="0"/>
              <a:t>”</a:t>
            </a:r>
            <a:r>
              <a:rPr kumimoji="1" lang="zh-CN" altLang="en-US" sz="2800" dirty="0" smtClean="0"/>
              <a:t>。</a:t>
            </a:r>
            <a:r>
              <a:rPr kumimoji="1" lang="zh-CN" altLang="en-US" sz="2800" dirty="0"/>
              <a:t>表中的元素又</a:t>
            </a:r>
            <a:r>
              <a:rPr kumimoji="1" lang="zh-CN" altLang="en-US" sz="2800" dirty="0" smtClean="0"/>
              <a:t>称</a:t>
            </a:r>
            <a:r>
              <a:rPr kumimoji="1" lang="en-US" altLang="zh-CN" sz="2800" dirty="0"/>
              <a:t>“</a:t>
            </a:r>
            <a:r>
              <a:rPr kumimoji="1" lang="zh-CN" altLang="en-US" sz="2800" dirty="0" smtClean="0"/>
              <a:t>表目</a:t>
            </a:r>
            <a:r>
              <a:rPr kumimoji="1" lang="en-US" altLang="zh-CN" sz="2800" dirty="0" smtClean="0"/>
              <a:t>”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smtClean="0"/>
              <a:t>Singly </a:t>
            </a:r>
            <a:r>
              <a:rPr lang="en-US" altLang="zh-CN" b="0" dirty="0" smtClean="0"/>
              <a:t>linked list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 smtClean="0"/>
          </a:p>
          <a:p>
            <a:fld id="{18361BA6-BA96-405D-892D-12E2FC2D7CA3}" type="slidenum">
              <a:rPr lang="en-US" altLang="zh-CN" smtClean="0"/>
              <a:pPr/>
              <a:t>50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 smtClean="0"/>
          </a:p>
          <a:p>
            <a:r>
              <a:rPr lang="en-US" altLang="zh-CN" smtClean="0"/>
              <a:t>Prof. Q. Wang</a:t>
            </a:r>
            <a:endParaRPr lang="en-US" altLang="zh-CN"/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2254250" y="3566765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Line 50"/>
          <p:cNvSpPr>
            <a:spLocks noChangeShapeType="1"/>
          </p:cNvSpPr>
          <p:nvPr/>
        </p:nvSpPr>
        <p:spPr bwMode="auto">
          <a:xfrm>
            <a:off x="3017838" y="3566765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Line 51"/>
          <p:cNvSpPr>
            <a:spLocks noChangeShapeType="1"/>
          </p:cNvSpPr>
          <p:nvPr/>
        </p:nvSpPr>
        <p:spPr bwMode="auto">
          <a:xfrm>
            <a:off x="3132930" y="3771552"/>
            <a:ext cx="25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2387600" y="349691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</a:t>
            </a:r>
            <a:r>
              <a:rPr kumimoji="1" lang="en-US" altLang="zh-CN" sz="2400" baseline="-25000">
                <a:latin typeface="Times New Roman" pitchFamily="18" charset="0"/>
                <a:ea typeface="幼圆" pitchFamily="49" charset="-122"/>
              </a:rPr>
              <a:t>1</a:t>
            </a:r>
            <a:endParaRPr kumimoji="1" lang="en-US" altLang="zh-CN" sz="240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3390900" y="3566765"/>
            <a:ext cx="969135" cy="41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Line 55"/>
          <p:cNvSpPr>
            <a:spLocks noChangeShapeType="1"/>
          </p:cNvSpPr>
          <p:nvPr/>
        </p:nvSpPr>
        <p:spPr bwMode="auto">
          <a:xfrm>
            <a:off x="4156006" y="3566765"/>
            <a:ext cx="0" cy="41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Line 56"/>
          <p:cNvSpPr>
            <a:spLocks noChangeShapeType="1"/>
          </p:cNvSpPr>
          <p:nvPr/>
        </p:nvSpPr>
        <p:spPr bwMode="auto">
          <a:xfrm>
            <a:off x="4269925" y="3772052"/>
            <a:ext cx="25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Text Box 64"/>
          <p:cNvSpPr txBox="1">
            <a:spLocks noChangeArrowheads="1"/>
          </p:cNvSpPr>
          <p:nvPr/>
        </p:nvSpPr>
        <p:spPr bwMode="auto">
          <a:xfrm>
            <a:off x="3578225" y="3530252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</a:t>
            </a:r>
            <a:r>
              <a:rPr kumimoji="1" lang="en-US" altLang="zh-CN" sz="2400" baseline="-25000">
                <a:latin typeface="Times New Roman" pitchFamily="18" charset="0"/>
                <a:ea typeface="幼圆" pitchFamily="49" charset="-122"/>
              </a:rPr>
              <a:t>2</a:t>
            </a:r>
            <a:endParaRPr kumimoji="1" lang="en-US" altLang="zh-CN" sz="240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8" name="Text Box 65"/>
          <p:cNvSpPr txBox="1">
            <a:spLocks noChangeArrowheads="1"/>
          </p:cNvSpPr>
          <p:nvPr/>
        </p:nvSpPr>
        <p:spPr bwMode="auto">
          <a:xfrm>
            <a:off x="4519290" y="3452465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latin typeface="Times New Roman" pitchFamily="18" charset="0"/>
                <a:ea typeface="幼圆" pitchFamily="49" charset="-122"/>
              </a:rPr>
              <a:t>...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9" name="Line 66"/>
          <p:cNvSpPr>
            <a:spLocks noChangeShapeType="1"/>
          </p:cNvSpPr>
          <p:nvPr/>
        </p:nvSpPr>
        <p:spPr bwMode="auto">
          <a:xfrm>
            <a:off x="4932040" y="3777902"/>
            <a:ext cx="25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Rectangle 67"/>
          <p:cNvSpPr>
            <a:spLocks noChangeArrowheads="1"/>
          </p:cNvSpPr>
          <p:nvPr/>
        </p:nvSpPr>
        <p:spPr bwMode="auto">
          <a:xfrm>
            <a:off x="7315200" y="3581052"/>
            <a:ext cx="1103313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Text Box 68"/>
          <p:cNvSpPr txBox="1">
            <a:spLocks noChangeArrowheads="1"/>
          </p:cNvSpPr>
          <p:nvPr/>
        </p:nvSpPr>
        <p:spPr bwMode="auto">
          <a:xfrm>
            <a:off x="7419975" y="35921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22" name="Rectangle 69" descr="浅色上对角线"/>
          <p:cNvSpPr>
            <a:spLocks noChangeArrowheads="1"/>
          </p:cNvSpPr>
          <p:nvPr/>
        </p:nvSpPr>
        <p:spPr bwMode="auto">
          <a:xfrm>
            <a:off x="7315200" y="3581052"/>
            <a:ext cx="838200" cy="446088"/>
          </a:xfrm>
          <a:prstGeom prst="rect">
            <a:avLst/>
          </a:prstGeom>
          <a:pattFill prst="ltUpDiag">
            <a:fgClr>
              <a:schemeClr val="tx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1117600" y="3566765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Line 72"/>
          <p:cNvSpPr>
            <a:spLocks noChangeShapeType="1"/>
          </p:cNvSpPr>
          <p:nvPr/>
        </p:nvSpPr>
        <p:spPr bwMode="auto">
          <a:xfrm>
            <a:off x="1982788" y="3771552"/>
            <a:ext cx="25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74"/>
          <p:cNvSpPr>
            <a:spLocks noChangeArrowheads="1"/>
          </p:cNvSpPr>
          <p:nvPr/>
        </p:nvSpPr>
        <p:spPr bwMode="auto">
          <a:xfrm>
            <a:off x="636588" y="2815877"/>
            <a:ext cx="496887" cy="41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Text Box 75"/>
          <p:cNvSpPr txBox="1">
            <a:spLocks noChangeArrowheads="1"/>
          </p:cNvSpPr>
          <p:nvPr/>
        </p:nvSpPr>
        <p:spPr bwMode="auto">
          <a:xfrm>
            <a:off x="515938" y="2277715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Head H</a:t>
            </a:r>
          </a:p>
        </p:txBody>
      </p:sp>
      <p:sp>
        <p:nvSpPr>
          <p:cNvPr id="27" name="Freeform 76"/>
          <p:cNvSpPr>
            <a:spLocks/>
          </p:cNvSpPr>
          <p:nvPr/>
        </p:nvSpPr>
        <p:spPr bwMode="auto">
          <a:xfrm>
            <a:off x="900113" y="3022252"/>
            <a:ext cx="187325" cy="769938"/>
          </a:xfrm>
          <a:custGeom>
            <a:avLst/>
            <a:gdLst>
              <a:gd name="T0" fmla="*/ 0 w 144"/>
              <a:gd name="T1" fmla="*/ 0 h 720"/>
              <a:gd name="T2" fmla="*/ 0 w 144"/>
              <a:gd name="T3" fmla="*/ 720 h 720"/>
              <a:gd name="T4" fmla="*/ 144 w 144"/>
              <a:gd name="T5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720">
                <a:moveTo>
                  <a:pt x="0" y="0"/>
                </a:moveTo>
                <a:lnTo>
                  <a:pt x="0" y="720"/>
                </a:lnTo>
                <a:lnTo>
                  <a:pt x="144" y="7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1066800" y="4135090"/>
            <a:ext cx="149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Head node</a:t>
            </a:r>
          </a:p>
        </p:txBody>
      </p:sp>
      <p:sp>
        <p:nvSpPr>
          <p:cNvPr id="29" name="Rectangle 78" descr="浅色上对角线"/>
          <p:cNvSpPr>
            <a:spLocks noChangeArrowheads="1"/>
          </p:cNvSpPr>
          <p:nvPr/>
        </p:nvSpPr>
        <p:spPr bwMode="auto">
          <a:xfrm>
            <a:off x="1127125" y="3569940"/>
            <a:ext cx="762000" cy="403225"/>
          </a:xfrm>
          <a:prstGeom prst="rect">
            <a:avLst/>
          </a:prstGeom>
          <a:pattFill prst="ltUpDiag">
            <a:fgClr>
              <a:schemeClr val="tx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Text Box 79"/>
          <p:cNvSpPr txBox="1">
            <a:spLocks noChangeArrowheads="1"/>
          </p:cNvSpPr>
          <p:nvPr/>
        </p:nvSpPr>
        <p:spPr bwMode="auto">
          <a:xfrm>
            <a:off x="6842125" y="293652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H</a:t>
            </a:r>
          </a:p>
        </p:txBody>
      </p:sp>
      <p:cxnSp>
        <p:nvCxnSpPr>
          <p:cNvPr id="31" name="AutoShape 80"/>
          <p:cNvCxnSpPr>
            <a:cxnSpLocks noChangeShapeType="1"/>
            <a:stCxn id="30" idx="2"/>
            <a:endCxn id="20" idx="1"/>
          </p:cNvCxnSpPr>
          <p:nvPr/>
        </p:nvCxnSpPr>
        <p:spPr bwMode="auto">
          <a:xfrm rot="16200000" flipH="1">
            <a:off x="6975475" y="3463577"/>
            <a:ext cx="409575" cy="2698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Text Box 82"/>
          <p:cNvSpPr txBox="1">
            <a:spLocks noChangeArrowheads="1"/>
          </p:cNvSpPr>
          <p:nvPr/>
        </p:nvSpPr>
        <p:spPr bwMode="auto">
          <a:xfrm>
            <a:off x="3203575" y="4460527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Non-empty list</a:t>
            </a:r>
          </a:p>
        </p:txBody>
      </p:sp>
      <p:sp>
        <p:nvSpPr>
          <p:cNvPr id="33" name="Text Box 83"/>
          <p:cNvSpPr txBox="1">
            <a:spLocks noChangeArrowheads="1"/>
          </p:cNvSpPr>
          <p:nvPr/>
        </p:nvSpPr>
        <p:spPr bwMode="auto">
          <a:xfrm>
            <a:off x="7235825" y="4384327"/>
            <a:ext cx="1443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Empty list</a:t>
            </a:r>
          </a:p>
        </p:txBody>
      </p:sp>
      <p:sp>
        <p:nvSpPr>
          <p:cNvPr id="35" name="Rectangle 59"/>
          <p:cNvSpPr>
            <a:spLocks noChangeArrowheads="1"/>
          </p:cNvSpPr>
          <p:nvPr/>
        </p:nvSpPr>
        <p:spPr bwMode="auto">
          <a:xfrm>
            <a:off x="5197475" y="3566765"/>
            <a:ext cx="969963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5961063" y="3566765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Text Box 61"/>
          <p:cNvSpPr txBox="1">
            <a:spLocks noChangeArrowheads="1"/>
          </p:cNvSpPr>
          <p:nvPr/>
        </p:nvSpPr>
        <p:spPr bwMode="auto">
          <a:xfrm>
            <a:off x="5360988" y="349691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a</a:t>
            </a:r>
            <a:r>
              <a:rPr kumimoji="1" lang="en-US" altLang="zh-CN" sz="2400" baseline="-25000" dirty="0">
                <a:latin typeface="Times New Roman" pitchFamily="18" charset="0"/>
                <a:ea typeface="幼圆" pitchFamily="49" charset="-122"/>
              </a:rPr>
              <a:t>n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38" name="Line 62"/>
          <p:cNvSpPr>
            <a:spLocks noChangeShapeType="1"/>
          </p:cNvSpPr>
          <p:nvPr/>
        </p:nvSpPr>
        <p:spPr bwMode="auto">
          <a:xfrm>
            <a:off x="5961063" y="3566765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9" name="Group 88"/>
          <p:cNvGrpSpPr>
            <a:grpSpLocks/>
          </p:cNvGrpSpPr>
          <p:nvPr/>
        </p:nvGrpSpPr>
        <p:grpSpPr bwMode="auto">
          <a:xfrm>
            <a:off x="6002338" y="3717577"/>
            <a:ext cx="144463" cy="144462"/>
            <a:chOff x="3787" y="3158"/>
            <a:chExt cx="91" cy="91"/>
          </a:xfrm>
        </p:grpSpPr>
        <p:sp>
          <p:nvSpPr>
            <p:cNvPr id="40" name="Line 86"/>
            <p:cNvSpPr>
              <a:spLocks noChangeShapeType="1"/>
            </p:cNvSpPr>
            <p:nvPr/>
          </p:nvSpPr>
          <p:spPr bwMode="auto">
            <a:xfrm flipV="1">
              <a:off x="3787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1" name="Line 87"/>
            <p:cNvSpPr>
              <a:spLocks noChangeShapeType="1"/>
            </p:cNvSpPr>
            <p:nvPr/>
          </p:nvSpPr>
          <p:spPr bwMode="auto">
            <a:xfrm flipH="1" flipV="1">
              <a:off x="3832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42" name="Group 98"/>
          <p:cNvGrpSpPr>
            <a:grpSpLocks/>
          </p:cNvGrpSpPr>
          <p:nvPr/>
        </p:nvGrpSpPr>
        <p:grpSpPr bwMode="auto">
          <a:xfrm>
            <a:off x="8224838" y="3717577"/>
            <a:ext cx="144462" cy="144463"/>
            <a:chOff x="3787" y="3158"/>
            <a:chExt cx="91" cy="91"/>
          </a:xfrm>
        </p:grpSpPr>
        <p:sp>
          <p:nvSpPr>
            <p:cNvPr id="43" name="Line 99"/>
            <p:cNvSpPr>
              <a:spLocks noChangeShapeType="1"/>
            </p:cNvSpPr>
            <p:nvPr/>
          </p:nvSpPr>
          <p:spPr bwMode="auto">
            <a:xfrm flipV="1">
              <a:off x="3787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" name="Line 100"/>
            <p:cNvSpPr>
              <a:spLocks noChangeShapeType="1"/>
            </p:cNvSpPr>
            <p:nvPr/>
          </p:nvSpPr>
          <p:spPr bwMode="auto">
            <a:xfrm flipH="1" flipV="1">
              <a:off x="3832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46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44006CB-B077-42F0-8199-7F4A684CBB5C}" type="slidenum">
              <a:rPr lang="en-US" altLang="zh-CN"/>
              <a:pPr/>
              <a:t>51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58775" y="1447800"/>
            <a:ext cx="838993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 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定义元素类型为整型，也可定义为其他类型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Node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	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单链表结点结构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{ </a:t>
            </a:r>
          </a:p>
          <a:p>
            <a:pPr algn="just" eaLnBrk="0" hangingPunct="0"/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000" b="1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info</a:t>
            </a:r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algn="just" eaLnBrk="0" hangingPunct="0"/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000" b="1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0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Node  </a:t>
            </a:r>
            <a:r>
              <a:rPr kumimoji="1" lang="en-US" altLang="zh-CN" sz="20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*</a:t>
            </a:r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next;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};</a:t>
            </a:r>
          </a:p>
          <a:p>
            <a:pPr algn="just"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Node  Node, *</a:t>
            </a:r>
            <a:r>
              <a:rPr kumimoji="1" lang="en-US" altLang="zh-CN" sz="2000" b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结点指针类型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endParaRPr kumimoji="1" lang="en-US" altLang="zh-CN" sz="2000" dirty="0" smtClean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b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	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单链表类型定义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head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指向单链表中的第一个结点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};</a:t>
            </a:r>
          </a:p>
          <a:p>
            <a:pPr algn="just"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,*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;</a:t>
            </a:r>
            <a:endParaRPr kumimoji="1" lang="en-US" altLang="zh-CN" sz="20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单链表类型的指针类型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endParaRPr kumimoji="1" lang="en-US" altLang="zh-CN" sz="2000" dirty="0">
              <a:solidFill>
                <a:srgbClr val="00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en-US" altLang="zh-CN" sz="20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是指向单链表的一个指针变量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 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Definition of S-Linked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B0E659BB-1CA8-44DC-B81F-2CA0DF5274CB}" type="slidenum">
              <a:rPr lang="en-US" altLang="zh-CN"/>
              <a:pPr/>
              <a:t>52</a:t>
            </a:fld>
            <a:endParaRPr lang="en-US" altLang="zh-CN"/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539750" y="1196975"/>
            <a:ext cx="8001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40000"/>
              </a:lnSpc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1.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 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void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insert_link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x,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p )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在单链表中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位置的后面插入元素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。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2. void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delete_link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x )</a:t>
            </a:r>
            <a:endParaRPr kumimoji="1" lang="en-US" altLang="zh-CN" sz="24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  <a:p>
            <a:pPr algn="just" eaLnBrk="0" hangingPunct="0">
              <a:lnSpc>
                <a:spcPct val="140000"/>
              </a:lnSpc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所指的单链表中删除一个元素为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的结点。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3. 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first_link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)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所指的单链表中求第一个结点的位置。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4. </a:t>
            </a:r>
            <a:r>
              <a:rPr kumimoji="1" lang="en-US" altLang="zh-CN" sz="24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locate_link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x )</a:t>
            </a:r>
            <a:endParaRPr kumimoji="1" lang="en-US" altLang="zh-CN" sz="24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  <a:p>
            <a:pPr algn="just" eaLnBrk="0" hangingPunct="0">
              <a:lnSpc>
                <a:spcPct val="140000"/>
              </a:lnSpc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所指的单链表中求元素为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的结点位置。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5.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retrieve_link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p )</a:t>
            </a:r>
          </a:p>
          <a:p>
            <a:pPr algn="just" eaLnBrk="0" hangingPunct="0">
              <a:lnSpc>
                <a:spcPct val="140000"/>
              </a:lnSpc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所指的单链表中求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位置上的元素。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555625" y="476250"/>
            <a:ext cx="8031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zh-CN" sz="3200">
                <a:solidFill>
                  <a:srgbClr val="FFFF00"/>
                </a:solidFill>
                <a:ea typeface="幼圆" pitchFamily="49" charset="-122"/>
              </a:rPr>
              <a:t>Basic functions of S-Linked list</a:t>
            </a:r>
          </a:p>
        </p:txBody>
      </p:sp>
      <p:sp>
        <p:nvSpPr>
          <p:cNvPr id="13005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1341438"/>
            <a:ext cx="1008062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FF3300"/>
                </a:solidFill>
                <a:ea typeface="华文隶书" pitchFamily="2" charset="-122"/>
              </a:rPr>
              <a:t>Prin.</a:t>
            </a:r>
          </a:p>
        </p:txBody>
      </p:sp>
      <p:sp>
        <p:nvSpPr>
          <p:cNvPr id="13005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77050" y="2349500"/>
            <a:ext cx="1008063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FF3300"/>
                </a:solidFill>
                <a:ea typeface="华文隶书" pitchFamily="2" charset="-122"/>
              </a:rPr>
              <a:t>Prin.</a:t>
            </a:r>
          </a:p>
        </p:txBody>
      </p:sp>
      <p:sp>
        <p:nvSpPr>
          <p:cNvPr id="13005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3357563"/>
            <a:ext cx="1008062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0056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6296" y="4365625"/>
            <a:ext cx="1008062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0057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5373688"/>
            <a:ext cx="1008062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0058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1341438"/>
            <a:ext cx="1008063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0060" name="AutoShape 1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2349500"/>
            <a:ext cx="1008062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34925" y="12128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</a:rPr>
              <a:t>★</a:t>
            </a:r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34925" y="22923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</a:rPr>
              <a:t>★</a:t>
            </a:r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34925" y="428942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</a:rPr>
              <a:t>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24C5A98-67DA-4C17-8E03-DC40FC02ED2E}" type="slidenum">
              <a:rPr lang="en-US" altLang="zh-CN"/>
              <a:pPr/>
              <a:t>53</a:t>
            </a:fld>
            <a:endParaRPr lang="en-US" altLang="zh-CN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457200" y="533400"/>
            <a:ext cx="829151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6.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 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next_link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p )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所指的单链表中求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位置的后继元素的位置。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7.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previous_link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pllist,DataType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x )</a:t>
            </a:r>
            <a:endParaRPr kumimoji="1" lang="en-US" altLang="zh-CN" sz="24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所指的单链表中求元素为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的结点的前驱元素的位置。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8. 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createNullList_link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void )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创建空链表。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9.  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isNullList_link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)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判断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所指的单链表是否是空链表。</a:t>
            </a:r>
          </a:p>
          <a:p>
            <a:pPr eaLnBrk="0" hangingPunct="0">
              <a:spcBef>
                <a:spcPct val="50000"/>
              </a:spcBef>
            </a:pP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10.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find_link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)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所指的单链表中求第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&gt;0)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个结点的位置。 </a:t>
            </a:r>
          </a:p>
        </p:txBody>
      </p:sp>
      <p:sp>
        <p:nvSpPr>
          <p:cNvPr id="13107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549275"/>
            <a:ext cx="1008063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1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354" y="1628775"/>
            <a:ext cx="1008062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 dirty="0" err="1">
                <a:solidFill>
                  <a:srgbClr val="00FF00"/>
                </a:solidFill>
                <a:ea typeface="华文隶书" pitchFamily="2" charset="-122"/>
              </a:rPr>
              <a:t>Impl</a:t>
            </a:r>
            <a:r>
              <a:rPr lang="en-US" altLang="zh-CN" sz="2000" dirty="0">
                <a:solidFill>
                  <a:srgbClr val="00FF00"/>
                </a:solidFill>
                <a:ea typeface="华文隶书" pitchFamily="2" charset="-122"/>
              </a:rPr>
              <a:t>.</a:t>
            </a:r>
          </a:p>
        </p:txBody>
      </p:sp>
      <p:sp>
        <p:nvSpPr>
          <p:cNvPr id="1310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2781300"/>
            <a:ext cx="1008063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107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3860800"/>
            <a:ext cx="1008063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107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6325" y="4941888"/>
            <a:ext cx="1008063" cy="431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00FF00"/>
                </a:solidFill>
                <a:ea typeface="华文隶书" pitchFamily="2" charset="-122"/>
              </a:rPr>
              <a:t>Impl.</a:t>
            </a: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2633663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</a:rPr>
              <a:t>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9AEC3613-0B0B-49CE-943D-275AE9B0D55B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457200" y="1208941"/>
            <a:ext cx="821531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void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insert_link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x,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p )</a:t>
            </a:r>
          </a:p>
          <a:p>
            <a:pPr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在单链表中 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所指结点的后面插入元素 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 */</a:t>
            </a:r>
          </a:p>
          <a:p>
            <a:pPr eaLnBrk="0" hangingPunct="0"/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eaLnBrk="0" hangingPunct="0"/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q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q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= (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)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malloc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sizeof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Node )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);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if (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q == NULL )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      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( "Out of space!!!\n" );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  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else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{	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        q-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&gt;info = x;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  q-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&gt;next = p-&gt;next;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  p-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&gt;next = q;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}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249861" name="Rectangle 5"/>
          <p:cNvSpPr>
            <a:spLocks noRot="1" noChangeArrowheads="1"/>
          </p:cNvSpPr>
          <p:nvPr/>
        </p:nvSpPr>
        <p:spPr bwMode="auto">
          <a:xfrm>
            <a:off x="396000" y="334800"/>
            <a:ext cx="7931150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Algorithm 2.10 </a:t>
            </a:r>
            <a:r>
              <a:rPr kumimoji="1" lang="en-US" altLang="zh-CN" sz="2800" dirty="0" smtClean="0">
                <a:solidFill>
                  <a:srgbClr val="FFFF00"/>
                </a:solidFill>
                <a:ea typeface="幼圆" pitchFamily="49" charset="-122"/>
              </a:rPr>
              <a:t>Element </a:t>
            </a:r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insertion </a:t>
            </a:r>
            <a:r>
              <a:rPr kumimoji="1" lang="en-US" altLang="zh-CN" sz="2800" dirty="0" smtClean="0">
                <a:solidFill>
                  <a:srgbClr val="FFFF00"/>
                </a:solidFill>
                <a:ea typeface="幼圆" pitchFamily="49" charset="-122"/>
              </a:rPr>
              <a:t>in S-Linked </a:t>
            </a:r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list</a:t>
            </a:r>
          </a:p>
        </p:txBody>
      </p:sp>
      <p:sp>
        <p:nvSpPr>
          <p:cNvPr id="24986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8E4F2D4D-0C84-48FA-8BC5-6916E723688E}" type="slidenum">
              <a:rPr lang="en-US" altLang="zh-CN"/>
              <a:pPr/>
              <a:t>55</a:t>
            </a:fld>
            <a:endParaRPr lang="en-US" alt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395288" y="1001713"/>
            <a:ext cx="8243888" cy="561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void 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delete_link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x )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所指的带有头结点的单链表中删除元素为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, q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;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p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=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-&gt;head;		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     	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所指的带有头结点的单链表中找元素为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	的前驱结点位置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while (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p-&gt;next != NULL &amp;&amp; p-&gt;next-&gt;info != x 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p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= p-&gt;next;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if (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p-&gt;next == NULL )  	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没找到元素为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("Not exist!\n ");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else {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q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= p-&gt;next;	  	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找到元素为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p-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&gt;next = q-&gt;next;  </a:t>
            </a:r>
          </a:p>
          <a:p>
            <a:pPr eaLnBrk="0" hangingPunct="0">
              <a:lnSpc>
                <a:spcPct val="130000"/>
              </a:lnSpc>
            </a:pP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free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q );       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}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95288" y="333375"/>
            <a:ext cx="7848600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Algorithm </a:t>
            </a:r>
            <a:r>
              <a:rPr kumimoji="1" lang="en-US" altLang="zh-CN" sz="2800" dirty="0" smtClean="0">
                <a:solidFill>
                  <a:srgbClr val="FFFF00"/>
                </a:solidFill>
                <a:ea typeface="幼圆" pitchFamily="49" charset="-122"/>
              </a:rPr>
              <a:t>2.11 Removal from S-Linked </a:t>
            </a:r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list</a:t>
            </a:r>
          </a:p>
        </p:txBody>
      </p:sp>
      <p:sp>
        <p:nvSpPr>
          <p:cNvPr id="1331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475656" y="5445125"/>
            <a:ext cx="1223962" cy="4318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AB11A170-EB82-4ACF-A004-015D5DF69C0E}" type="slidenum">
              <a:rPr lang="en-US" altLang="zh-CN"/>
              <a:pPr/>
              <a:t>56</a:t>
            </a:fld>
            <a:endParaRPr lang="en-US" altLang="zh-CN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323850" y="735013"/>
            <a:ext cx="835025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first_link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)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所指的带有头结点的单链表中求第一个结点的位置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return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-&gt;head-&gt;next;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323850" y="2765425"/>
            <a:ext cx="7632700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Algorithm 2.13 </a:t>
            </a:r>
            <a:r>
              <a:rPr kumimoji="1" lang="en-US" altLang="zh-CN" sz="2800" dirty="0" smtClean="0">
                <a:solidFill>
                  <a:srgbClr val="FFFF00"/>
                </a:solidFill>
                <a:ea typeface="幼圆" pitchFamily="49" charset="-122"/>
              </a:rPr>
              <a:t>Locate </a:t>
            </a:r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element in S-Linked list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23850" y="188913"/>
            <a:ext cx="8351838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Algorithm 2.12 </a:t>
            </a:r>
            <a:r>
              <a:rPr kumimoji="1" lang="en-US" altLang="zh-CN" sz="2800" dirty="0" smtClean="0">
                <a:solidFill>
                  <a:srgbClr val="FFFF00"/>
                </a:solidFill>
                <a:ea typeface="幼圆" pitchFamily="49" charset="-122"/>
              </a:rPr>
              <a:t>Find </a:t>
            </a:r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the position of the first element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23850" y="3284984"/>
            <a:ext cx="8280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locate_link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x )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所指的带有头结点的单链表中找元素为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的结点位置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 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p;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p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=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-&gt;head-&gt;next;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while (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p != NULL &amp;&amp; p-&gt;info != x 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 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p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= p-&gt;next;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return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p;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3415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5F29969-7EB2-4072-A1FD-59C6FC5216DE}" type="slidenum">
              <a:rPr lang="en-US" altLang="zh-CN"/>
              <a:pPr/>
              <a:t>57</a:t>
            </a:fld>
            <a:endParaRPr lang="en-US" altLang="zh-CN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323850" y="674688"/>
            <a:ext cx="8675687" cy="164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 err="1">
                <a:latin typeface="Times New Roman" pitchFamily="18" charset="0"/>
              </a:rPr>
              <a:t>DataType</a:t>
            </a:r>
            <a:r>
              <a:rPr kumimoji="1" lang="en-US" altLang="zh-CN" sz="2200" dirty="0">
                <a:latin typeface="Times New Roman" pitchFamily="18" charset="0"/>
              </a:rPr>
              <a:t> 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</a:rPr>
              <a:t>retrieve_link</a:t>
            </a:r>
            <a:r>
              <a:rPr kumimoji="1" lang="en-US" altLang="zh-CN" sz="2200" dirty="0" smtClean="0">
                <a:latin typeface="Times New Roman" pitchFamily="18" charset="0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</a:rPr>
              <a:t>PNode</a:t>
            </a:r>
            <a:r>
              <a:rPr kumimoji="1" lang="en-US" altLang="zh-CN" sz="2200" dirty="0">
                <a:latin typeface="Times New Roman" pitchFamily="18" charset="0"/>
              </a:rPr>
              <a:t> p )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</a:rPr>
              <a:t>        return  </a:t>
            </a:r>
            <a:r>
              <a:rPr kumimoji="1" lang="en-US" altLang="zh-CN" sz="2200" dirty="0">
                <a:latin typeface="Times New Roman" pitchFamily="18" charset="0"/>
              </a:rPr>
              <a:t>p-&gt;info;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}</a:t>
            </a:r>
          </a:p>
          <a:p>
            <a:pPr eaLnBrk="0" hangingPunct="0">
              <a:lnSpc>
                <a:spcPct val="60000"/>
              </a:lnSpc>
            </a:pPr>
            <a:endParaRPr kumimoji="1" lang="en-US" altLang="zh-CN" sz="2200" dirty="0">
              <a:latin typeface="Times New Roman" pitchFamily="18" charset="0"/>
            </a:endParaRP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323850" y="2204864"/>
            <a:ext cx="8424863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Algorithm 2.15 </a:t>
            </a:r>
            <a:r>
              <a:rPr kumimoji="1" lang="en-US" altLang="zh-CN" sz="2800" dirty="0" smtClean="0">
                <a:solidFill>
                  <a:srgbClr val="FFFF00"/>
                </a:solidFill>
                <a:ea typeface="幼圆" pitchFamily="49" charset="-122"/>
              </a:rPr>
              <a:t>Get </a:t>
            </a:r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the pointer of the prior element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323850" y="173038"/>
            <a:ext cx="6985000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Algorithm </a:t>
            </a:r>
            <a:r>
              <a:rPr kumimoji="1" lang="en-US" altLang="zh-CN" sz="2800" dirty="0" smtClean="0">
                <a:solidFill>
                  <a:srgbClr val="FFFF00"/>
                </a:solidFill>
                <a:ea typeface="幼圆" pitchFamily="49" charset="-122"/>
              </a:rPr>
              <a:t>2.14 </a:t>
            </a:r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Get the value of node p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323850" y="2723976"/>
            <a:ext cx="8675687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 err="1">
                <a:latin typeface="Times New Roman" pitchFamily="18" charset="0"/>
              </a:rPr>
              <a:t>PNode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</a:rPr>
              <a:t>previous_link</a:t>
            </a:r>
            <a:r>
              <a:rPr kumimoji="1" lang="en-US" altLang="zh-CN" sz="2200" dirty="0" smtClean="0">
                <a:latin typeface="Times New Roman" pitchFamily="18" charset="0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</a:rPr>
              <a:t>PLinkList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</a:rPr>
              <a:t>pllist</a:t>
            </a:r>
            <a:r>
              <a:rPr kumimoji="1" lang="en-US" altLang="zh-CN" sz="2200" dirty="0">
                <a:latin typeface="Times New Roman" pitchFamily="18" charset="0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</a:rPr>
              <a:t>DataType</a:t>
            </a:r>
            <a:r>
              <a:rPr kumimoji="1" lang="en-US" altLang="zh-CN" sz="2200" dirty="0">
                <a:latin typeface="Times New Roman" pitchFamily="18" charset="0"/>
              </a:rPr>
              <a:t> x )</a:t>
            </a:r>
          </a:p>
          <a:p>
            <a:pPr eaLnBrk="0" hangingPunct="0"/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</a:rPr>
              <a:t>在</a:t>
            </a:r>
            <a:r>
              <a:rPr kumimoji="1" lang="en-US" altLang="zh-CN" sz="2000" dirty="0" err="1">
                <a:solidFill>
                  <a:srgbClr val="00FF00"/>
                </a:solidFill>
                <a:latin typeface="Times New Roman" pitchFamily="18" charset="0"/>
              </a:rPr>
              <a:t>pllist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</a:rPr>
              <a:t>所指的带有头结点的单链表中找元素为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</a:rPr>
              <a:t>x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</a:rPr>
              <a:t>的结点的前驱结点位置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{ </a:t>
            </a:r>
            <a:r>
              <a:rPr kumimoji="1" lang="en-US" altLang="zh-CN" sz="2200" dirty="0" smtClean="0">
                <a:latin typeface="Times New Roman" pitchFamily="18" charset="0"/>
              </a:rPr>
              <a:t>     </a:t>
            </a:r>
            <a:r>
              <a:rPr kumimoji="1" lang="en-US" altLang="zh-CN" sz="2200" dirty="0" err="1" smtClean="0">
                <a:latin typeface="Times New Roman" pitchFamily="18" charset="0"/>
              </a:rPr>
              <a:t>PNode</a:t>
            </a:r>
            <a:r>
              <a:rPr kumimoji="1" lang="en-US" altLang="zh-CN" sz="2200" dirty="0" smtClean="0">
                <a:latin typeface="Times New Roman" pitchFamily="18" charset="0"/>
              </a:rPr>
              <a:t>  p</a:t>
            </a:r>
            <a:r>
              <a:rPr kumimoji="1" lang="en-US" altLang="zh-CN" sz="2200" dirty="0">
                <a:latin typeface="Times New Roman" pitchFamily="18" charset="0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      </a:t>
            </a:r>
            <a:r>
              <a:rPr kumimoji="1" lang="en-US" altLang="zh-CN" sz="2200" dirty="0" smtClean="0">
                <a:latin typeface="Times New Roman" pitchFamily="18" charset="0"/>
              </a:rPr>
              <a:t> p </a:t>
            </a:r>
            <a:r>
              <a:rPr kumimoji="1" lang="en-US" altLang="zh-CN" sz="2200" dirty="0">
                <a:latin typeface="Times New Roman" pitchFamily="18" charset="0"/>
              </a:rPr>
              <a:t>= </a:t>
            </a:r>
            <a:r>
              <a:rPr kumimoji="1" lang="en-US" altLang="zh-CN" sz="2200" dirty="0" err="1">
                <a:latin typeface="Times New Roman" pitchFamily="18" charset="0"/>
              </a:rPr>
              <a:t>pllist</a:t>
            </a:r>
            <a:r>
              <a:rPr kumimoji="1" lang="en-US" altLang="zh-CN" sz="2200" dirty="0">
                <a:latin typeface="Times New Roman" pitchFamily="18" charset="0"/>
              </a:rPr>
              <a:t>-&gt;head;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      </a:t>
            </a:r>
            <a:r>
              <a:rPr kumimoji="1" lang="en-US" altLang="zh-CN" sz="2200" dirty="0" smtClean="0">
                <a:latin typeface="Times New Roman" pitchFamily="18" charset="0"/>
              </a:rPr>
              <a:t> while</a:t>
            </a:r>
            <a:r>
              <a:rPr kumimoji="1" lang="en-US" altLang="zh-CN" sz="2200" dirty="0">
                <a:latin typeface="Times New Roman" pitchFamily="18" charset="0"/>
              </a:rPr>
              <a:t>( p-&gt;next != NULL &amp;&amp; p-&gt;next-&gt;info != x 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      </a:t>
            </a:r>
            <a:r>
              <a:rPr kumimoji="1" lang="en-US" altLang="zh-CN" sz="2200" dirty="0" smtClean="0">
                <a:latin typeface="Times New Roman" pitchFamily="18" charset="0"/>
              </a:rPr>
              <a:t>         p </a:t>
            </a:r>
            <a:r>
              <a:rPr kumimoji="1" lang="en-US" altLang="zh-CN" sz="2200" dirty="0">
                <a:latin typeface="Times New Roman" pitchFamily="18" charset="0"/>
              </a:rPr>
              <a:t>= p-&gt;next;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      </a:t>
            </a:r>
            <a:r>
              <a:rPr kumimoji="1" lang="en-US" altLang="zh-CN" sz="2200" dirty="0" smtClean="0">
                <a:latin typeface="Times New Roman" pitchFamily="18" charset="0"/>
              </a:rPr>
              <a:t> if </a:t>
            </a:r>
            <a:r>
              <a:rPr kumimoji="1" lang="en-US" altLang="zh-CN" sz="2200" dirty="0">
                <a:latin typeface="Times New Roman" pitchFamily="18" charset="0"/>
              </a:rPr>
              <a:t>( p==</a:t>
            </a:r>
            <a:r>
              <a:rPr kumimoji="1" lang="en-US" altLang="zh-CN" sz="2200" dirty="0" err="1">
                <a:latin typeface="Times New Roman" pitchFamily="18" charset="0"/>
              </a:rPr>
              <a:t>pllist</a:t>
            </a:r>
            <a:r>
              <a:rPr kumimoji="1" lang="en-US" altLang="zh-CN" sz="2200" dirty="0">
                <a:latin typeface="Times New Roman" pitchFamily="18" charset="0"/>
              </a:rPr>
              <a:t>-&gt;head || p-&gt;next==NULL ) 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    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   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/* x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</a:rPr>
              <a:t>是第一个结点的值或者不存在值为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x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</a:rPr>
              <a:t>的结点*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   </a:t>
            </a:r>
            <a:r>
              <a:rPr kumimoji="1" lang="en-US" altLang="zh-CN" sz="2200" dirty="0" smtClean="0">
                <a:latin typeface="Times New Roman" pitchFamily="18" charset="0"/>
              </a:rPr>
              <a:t>            return </a:t>
            </a:r>
            <a:r>
              <a:rPr kumimoji="1" lang="en-US" altLang="zh-CN" sz="2200" dirty="0">
                <a:latin typeface="Times New Roman" pitchFamily="18" charset="0"/>
              </a:rPr>
              <a:t>NULL;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 </a:t>
            </a:r>
            <a:r>
              <a:rPr kumimoji="1" lang="en-US" altLang="zh-CN" sz="2200" dirty="0" smtClean="0">
                <a:latin typeface="Times New Roman" pitchFamily="18" charset="0"/>
              </a:rPr>
              <a:t>      else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</a:rPr>
              <a:t>                return </a:t>
            </a:r>
            <a:r>
              <a:rPr kumimoji="1" lang="en-US" altLang="zh-CN" sz="2200" dirty="0">
                <a:latin typeface="Times New Roman" pitchFamily="18" charset="0"/>
              </a:rPr>
              <a:t>p;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}</a:t>
            </a:r>
          </a:p>
        </p:txBody>
      </p:sp>
      <p:sp>
        <p:nvSpPr>
          <p:cNvPr id="13517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7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1341438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F29FED87-9F90-40AA-848D-F550389A7F6F}" type="slidenum">
              <a:rPr lang="en-US" altLang="zh-CN"/>
              <a:pPr/>
              <a:t>58</a:t>
            </a:fld>
            <a:endParaRPr lang="en-US" altLang="zh-CN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360363" y="44450"/>
            <a:ext cx="7956550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createNullList_link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 void )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创建一个带头结点的空链表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 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= 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malloc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sizeof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LinkList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 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if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!= NULL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) {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p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= 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malloc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sizeof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Node) );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 if ( p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!=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NULL ) {   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 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&gt;head=p;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         p-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&gt;next = NULL;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}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else {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 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"Out of space!\n" 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 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&gt;head = NULL;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}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}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else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   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"Out of space!\n" 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  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return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6229350" y="246063"/>
            <a:ext cx="2663825" cy="9461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Algorithm 2.17  Initialization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45517" y="1412875"/>
            <a:ext cx="854075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FFFF00"/>
                </a:solidFill>
              </a:rPr>
              <a:t>Step1</a:t>
            </a:r>
            <a:r>
              <a:rPr lang="en-US" altLang="zh-CN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45517" y="1844824"/>
            <a:ext cx="854075" cy="3762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FFFF00"/>
                </a:solidFill>
              </a:rPr>
              <a:t>Step2</a:t>
            </a:r>
            <a:r>
              <a:rPr lang="en-US" altLang="zh-CN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516" y="6077099"/>
            <a:ext cx="851515" cy="36933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FFFF00"/>
                </a:solidFill>
              </a:rPr>
              <a:t>Step3</a:t>
            </a:r>
            <a:r>
              <a:rPr lang="en-US" altLang="zh-CN" dirty="0" smtClean="0">
                <a:solidFill>
                  <a:srgbClr val="FFFF00"/>
                </a:solidFill>
              </a:rPr>
              <a:t>:</a:t>
            </a:r>
            <a:endParaRPr lang="en-US" altLang="zh-C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nimBg="1"/>
      <p:bldP spid="136198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11E1E74-D93A-4655-A946-65F443F274B4}" type="slidenum">
              <a:rPr lang="en-US" altLang="zh-CN"/>
              <a:pPr/>
              <a:t>59</a:t>
            </a:fld>
            <a:endParaRPr lang="en-US" altLang="zh-CN"/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b="0" dirty="0"/>
              <a:t>Initialization Procedure of S-Linked list</a:t>
            </a:r>
          </a:p>
        </p:txBody>
      </p:sp>
      <p:sp>
        <p:nvSpPr>
          <p:cNvPr id="2580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0" y="4941888"/>
            <a:ext cx="9144000" cy="863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6012160" y="5145088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2"/>
                </a:solidFill>
                <a:ea typeface="幼圆" pitchFamily="49" charset="-122"/>
              </a:rPr>
              <a:t>Memory</a:t>
            </a:r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539750" y="4941888"/>
            <a:ext cx="71913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pllist</a:t>
            </a:r>
          </a:p>
          <a:p>
            <a:pPr algn="ctr"/>
            <a:r>
              <a:rPr lang="zh-CN" altLang="en-US">
                <a:solidFill>
                  <a:schemeClr val="bg1"/>
                </a:solidFill>
              </a:rPr>
              <a:t>的内容</a:t>
            </a:r>
          </a:p>
        </p:txBody>
      </p:sp>
      <p:sp>
        <p:nvSpPr>
          <p:cNvPr id="258056" name="Rectangle 8"/>
          <p:cNvSpPr>
            <a:spLocks noChangeArrowheads="1"/>
          </p:cNvSpPr>
          <p:nvPr/>
        </p:nvSpPr>
        <p:spPr bwMode="auto">
          <a:xfrm>
            <a:off x="2843213" y="4941888"/>
            <a:ext cx="11509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head</a:t>
            </a:r>
          </a:p>
          <a:p>
            <a:pPr algn="ctr"/>
            <a:r>
              <a:rPr lang="zh-CN" altLang="en-US">
                <a:solidFill>
                  <a:schemeClr val="bg1"/>
                </a:solidFill>
              </a:rPr>
              <a:t>的内容</a:t>
            </a:r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468313" y="44370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/>
              <a:t>pllist</a:t>
            </a:r>
          </a:p>
        </p:txBody>
      </p:sp>
      <p:sp>
        <p:nvSpPr>
          <p:cNvPr id="258060" name="Rectangle 12"/>
          <p:cNvSpPr>
            <a:spLocks noChangeArrowheads="1"/>
          </p:cNvSpPr>
          <p:nvPr/>
        </p:nvSpPr>
        <p:spPr bwMode="auto">
          <a:xfrm>
            <a:off x="250825" y="1341438"/>
            <a:ext cx="7848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 Node 	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单链表结点结构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{</a:t>
            </a:r>
            <a:endParaRPr kumimoji="1" lang="en-US" altLang="zh-CN" sz="2000" dirty="0"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000" b="1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info</a:t>
            </a:r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algn="just" eaLnBrk="0" hangingPunct="0"/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000" b="1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0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Node  </a:t>
            </a:r>
            <a:r>
              <a:rPr kumimoji="1" lang="en-US" altLang="zh-CN" sz="20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*</a:t>
            </a:r>
            <a:r>
              <a:rPr kumimoji="1" lang="en-US" altLang="zh-CN" sz="20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next;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};</a:t>
            </a:r>
          </a:p>
          <a:p>
            <a:pPr algn="just"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Node  *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结点指针类型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err="1">
                <a:latin typeface="Times New Roman" pitchFamily="18" charset="0"/>
                <a:ea typeface="幼圆" pitchFamily="49" charset="-122"/>
              </a:rPr>
              <a:t>LinkList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		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单链表类型定义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000" dirty="0" err="1" smtClean="0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000" dirty="0" smtClean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head;		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指向单链表中的第一个结点 *</a:t>
            </a:r>
            <a:r>
              <a:rPr kumimoji="1" lang="en-US" altLang="zh-CN" sz="20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000" dirty="0">
                <a:latin typeface="Times New Roman" pitchFamily="18" charset="0"/>
                <a:ea typeface="幼圆" pitchFamily="49" charset="-122"/>
              </a:rPr>
              <a:t>};</a:t>
            </a:r>
          </a:p>
        </p:txBody>
      </p:sp>
      <p:sp>
        <p:nvSpPr>
          <p:cNvPr id="258061" name="Rectangle 13"/>
          <p:cNvSpPr>
            <a:spLocks noChangeArrowheads="1"/>
          </p:cNvSpPr>
          <p:nvPr/>
        </p:nvSpPr>
        <p:spPr bwMode="auto">
          <a:xfrm>
            <a:off x="2843213" y="5949950"/>
            <a:ext cx="5762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info</a:t>
            </a:r>
          </a:p>
        </p:txBody>
      </p:sp>
      <p:sp>
        <p:nvSpPr>
          <p:cNvPr id="258062" name="Rectangle 14"/>
          <p:cNvSpPr>
            <a:spLocks noChangeArrowheads="1"/>
          </p:cNvSpPr>
          <p:nvPr/>
        </p:nvSpPr>
        <p:spPr bwMode="auto">
          <a:xfrm>
            <a:off x="3419475" y="5949950"/>
            <a:ext cx="5762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next</a:t>
            </a:r>
          </a:p>
        </p:txBody>
      </p:sp>
      <p:sp>
        <p:nvSpPr>
          <p:cNvPr id="258063" name="Rectangle 15"/>
          <p:cNvSpPr>
            <a:spLocks noChangeArrowheads="1"/>
          </p:cNvSpPr>
          <p:nvPr/>
        </p:nvSpPr>
        <p:spPr bwMode="auto">
          <a:xfrm>
            <a:off x="603250" y="5876925"/>
            <a:ext cx="5762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head</a:t>
            </a:r>
          </a:p>
        </p:txBody>
      </p:sp>
      <p:sp>
        <p:nvSpPr>
          <p:cNvPr id="258064" name="Rectangle 16"/>
          <p:cNvSpPr>
            <a:spLocks noChangeArrowheads="1"/>
          </p:cNvSpPr>
          <p:nvPr/>
        </p:nvSpPr>
        <p:spPr bwMode="auto">
          <a:xfrm>
            <a:off x="2771775" y="4508500"/>
            <a:ext cx="135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/>
              <a:t>pllist-&gt;head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B65BB743-9AD6-4F0C-8F03-8C7BE84E47E7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Basic functions for Linear List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211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1. </a:t>
            </a:r>
            <a:r>
              <a:rPr kumimoji="1" lang="en-US" altLang="zh-CN" sz="2400">
                <a:solidFill>
                  <a:srgbClr val="FFFF00"/>
                </a:solidFill>
              </a:rPr>
              <a:t>Initialization</a:t>
            </a:r>
            <a:r>
              <a:rPr kumimoji="1" lang="en-US" altLang="zh-CN" sz="2400"/>
              <a:t> (</a:t>
            </a:r>
            <a:r>
              <a:rPr kumimoji="1" lang="zh-CN" altLang="en-US" sz="2400">
                <a:solidFill>
                  <a:srgbClr val="00FF00"/>
                </a:solidFill>
              </a:rPr>
              <a:t>创建空线性表</a:t>
            </a:r>
            <a:r>
              <a:rPr kumimoji="1" lang="en-US" altLang="zh-CN" sz="240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2. </a:t>
            </a:r>
            <a:r>
              <a:rPr kumimoji="1" lang="en-US" altLang="zh-CN" sz="2400">
                <a:solidFill>
                  <a:srgbClr val="FFFF00"/>
                </a:solidFill>
              </a:rPr>
              <a:t>Element insertion</a:t>
            </a:r>
            <a:r>
              <a:rPr kumimoji="1" lang="en-US" altLang="zh-CN" sz="2400"/>
              <a:t> (</a:t>
            </a:r>
            <a:r>
              <a:rPr kumimoji="1" lang="zh-CN" altLang="en-US" sz="2400">
                <a:solidFill>
                  <a:srgbClr val="00FF00"/>
                </a:solidFill>
              </a:rPr>
              <a:t>在线性表中插入一个元素</a:t>
            </a:r>
            <a:r>
              <a:rPr kumimoji="1" lang="en-US" altLang="zh-CN" sz="240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3. </a:t>
            </a:r>
            <a:r>
              <a:rPr kumimoji="1" lang="en-US" altLang="zh-CN" sz="2400">
                <a:solidFill>
                  <a:srgbClr val="FFFF00"/>
                </a:solidFill>
              </a:rPr>
              <a:t>Element removal</a:t>
            </a:r>
            <a:r>
              <a:rPr kumimoji="1" lang="en-US" altLang="zh-CN" sz="2400"/>
              <a:t> (</a:t>
            </a:r>
            <a:r>
              <a:rPr kumimoji="1" lang="zh-CN" altLang="en-US" sz="2400">
                <a:solidFill>
                  <a:srgbClr val="00FF00"/>
                </a:solidFill>
              </a:rPr>
              <a:t>在线性表中删除某个元素</a:t>
            </a:r>
            <a:r>
              <a:rPr kumimoji="1" lang="en-US" altLang="zh-CN" sz="240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4. </a:t>
            </a:r>
            <a:r>
              <a:rPr kumimoji="1" lang="en-US" altLang="zh-CN" sz="2400">
                <a:solidFill>
                  <a:srgbClr val="FFFF00"/>
                </a:solidFill>
              </a:rPr>
              <a:t>Find out the specific element</a:t>
            </a:r>
            <a:r>
              <a:rPr kumimoji="1" lang="en-US" altLang="zh-CN" sz="2400"/>
              <a:t> (</a:t>
            </a:r>
            <a:r>
              <a:rPr kumimoji="1" lang="zh-CN" altLang="en-US" sz="2400">
                <a:solidFill>
                  <a:srgbClr val="00FF00"/>
                </a:solidFill>
              </a:rPr>
              <a:t>在线性表中查找某个特定元素</a:t>
            </a:r>
            <a:r>
              <a:rPr kumimoji="1" lang="en-US" altLang="zh-CN" sz="240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5. Find out the successor of the specific element (</a:t>
            </a:r>
            <a:r>
              <a:rPr kumimoji="1" lang="zh-CN" altLang="en-US" sz="2400">
                <a:solidFill>
                  <a:srgbClr val="00FF00"/>
                </a:solidFill>
              </a:rPr>
              <a:t>在线性表中查找某个元素的后继元素</a:t>
            </a:r>
            <a:r>
              <a:rPr kumimoji="1" lang="en-US" altLang="zh-CN" sz="240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6. Find out the predecessor of the specific element (</a:t>
            </a:r>
            <a:r>
              <a:rPr kumimoji="1" lang="zh-CN" altLang="en-US" sz="2400">
                <a:solidFill>
                  <a:srgbClr val="00FF00"/>
                </a:solidFill>
              </a:rPr>
              <a:t>在线性表中查找某个元素的前驱元素</a:t>
            </a:r>
            <a:r>
              <a:rPr kumimoji="1" lang="en-US" altLang="zh-CN" sz="240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7. Judge the list is empty or not (</a:t>
            </a:r>
            <a:r>
              <a:rPr kumimoji="1" lang="zh-CN" altLang="en-US" sz="2400">
                <a:solidFill>
                  <a:srgbClr val="00FF00"/>
                </a:solidFill>
              </a:rPr>
              <a:t>判别一个线性表是否为空表</a:t>
            </a:r>
            <a:r>
              <a:rPr kumimoji="1" lang="en-US" altLang="zh-CN" sz="240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altLang="zh-CN" sz="2400"/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978A6AC7-3F86-40BA-8414-4BF2C8C15222}" type="slidenum">
              <a:rPr lang="en-US" altLang="zh-CN"/>
              <a:pPr/>
              <a:t>60</a:t>
            </a:fld>
            <a:endParaRPr lang="en-US" altLang="zh-CN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323850" y="765175"/>
            <a:ext cx="79565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next_link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p 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 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if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p != NULL )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 return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p-&gt;next;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else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 return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NULL;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250825" y="188913"/>
            <a:ext cx="8424863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ea typeface="幼圆" pitchFamily="49" charset="-122"/>
              </a:rPr>
              <a:t>Algorithm 2.16  Get the pointer of the next element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250825" y="3573463"/>
            <a:ext cx="8424863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ea typeface="幼圆" pitchFamily="49" charset="-122"/>
              </a:rPr>
              <a:t>Algorithm 2.18  Judge a linked list is empty or not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323850" y="4183063"/>
            <a:ext cx="79914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isNullLink_link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判断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所指的带有头结点的单链表是否是空链表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     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return (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-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&gt;head-&gt;next ==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NULL);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3722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0B81EB6-DE5D-4365-B2DA-0AFBEC6CDF4A}" type="slidenum">
              <a:rPr lang="en-US" altLang="zh-CN"/>
              <a:pPr/>
              <a:t>61</a:t>
            </a:fld>
            <a:endParaRPr lang="en-US" alt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433388" y="836613"/>
            <a:ext cx="8459787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find_link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)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在带有头结点的单链表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中求第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个结点的位置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当表中无第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个元素时，返回值为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NULL */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PNode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j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if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&lt;1) { 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("The value of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=%d is not reasonable.\n",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);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 return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NULL;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}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p=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-&gt;head;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for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j=0; j&lt;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j++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) { 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p = p-&gt;next;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if ( p == NULL )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        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return NULL;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}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return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p;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395288" y="260350"/>
            <a:ext cx="8137525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ea typeface="幼圆" pitchFamily="49" charset="-122"/>
              </a:rPr>
              <a:t>Algorithm 2.19  Get the pointer of the i-th element</a:t>
            </a:r>
          </a:p>
        </p:txBody>
      </p:sp>
      <p:sp>
        <p:nvSpPr>
          <p:cNvPr id="1382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383778F-9EBD-47F7-9FF2-BE54C95D75AF}" type="slidenum">
              <a:rPr lang="en-US" altLang="zh-CN"/>
              <a:pPr/>
              <a:t>62</a:t>
            </a:fld>
            <a:endParaRPr lang="en-US" altLang="zh-CN"/>
          </a:p>
        </p:txBody>
      </p:sp>
      <p:sp>
        <p:nvSpPr>
          <p:cNvPr id="47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grpSp>
        <p:nvGrpSpPr>
          <p:cNvPr id="251034" name="Group 154"/>
          <p:cNvGrpSpPr>
            <a:grpSpLocks/>
          </p:cNvGrpSpPr>
          <p:nvPr/>
        </p:nvGrpSpPr>
        <p:grpSpPr bwMode="auto">
          <a:xfrm>
            <a:off x="2882900" y="1020266"/>
            <a:ext cx="3227390" cy="1071563"/>
            <a:chOff x="1680" y="336"/>
            <a:chExt cx="2033" cy="675"/>
          </a:xfrm>
        </p:grpSpPr>
        <p:sp>
          <p:nvSpPr>
            <p:cNvPr id="251035" name="Rectangle 155"/>
            <p:cNvSpPr>
              <a:spLocks noChangeArrowheads="1"/>
            </p:cNvSpPr>
            <p:nvPr/>
          </p:nvSpPr>
          <p:spPr bwMode="auto">
            <a:xfrm>
              <a:off x="2160" y="716"/>
              <a:ext cx="610" cy="2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036" name="Line 156"/>
            <p:cNvSpPr>
              <a:spLocks noChangeShapeType="1"/>
            </p:cNvSpPr>
            <p:nvPr/>
          </p:nvSpPr>
          <p:spPr bwMode="auto">
            <a:xfrm>
              <a:off x="2641" y="716"/>
              <a:ext cx="0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037" name="Line 157"/>
            <p:cNvSpPr>
              <a:spLocks noChangeShapeType="1"/>
            </p:cNvSpPr>
            <p:nvPr/>
          </p:nvSpPr>
          <p:spPr bwMode="auto">
            <a:xfrm>
              <a:off x="2706" y="845"/>
              <a:ext cx="2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038" name="Text Box 158"/>
            <p:cNvSpPr txBox="1">
              <a:spLocks noChangeArrowheads="1"/>
            </p:cNvSpPr>
            <p:nvPr/>
          </p:nvSpPr>
          <p:spPr bwMode="auto">
            <a:xfrm>
              <a:off x="2244" y="672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a</a:t>
              </a:r>
            </a:p>
          </p:txBody>
        </p:sp>
        <p:grpSp>
          <p:nvGrpSpPr>
            <p:cNvPr id="251039" name="Group 159"/>
            <p:cNvGrpSpPr>
              <a:grpSpLocks/>
            </p:cNvGrpSpPr>
            <p:nvPr/>
          </p:nvGrpSpPr>
          <p:grpSpPr bwMode="auto">
            <a:xfrm>
              <a:off x="2933" y="716"/>
              <a:ext cx="780" cy="295"/>
              <a:chOff x="4359" y="1104"/>
              <a:chExt cx="1165" cy="438"/>
            </a:xfrm>
          </p:grpSpPr>
          <p:sp>
            <p:nvSpPr>
              <p:cNvPr id="251040" name="Rectangle 160"/>
              <p:cNvSpPr>
                <a:spLocks noChangeArrowheads="1"/>
              </p:cNvSpPr>
              <p:nvPr/>
            </p:nvSpPr>
            <p:spPr bwMode="auto">
              <a:xfrm>
                <a:off x="4418" y="1104"/>
                <a:ext cx="91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1041" name="Line 161"/>
              <p:cNvSpPr>
                <a:spLocks noChangeShapeType="1"/>
              </p:cNvSpPr>
              <p:nvPr/>
            </p:nvSpPr>
            <p:spPr bwMode="auto">
              <a:xfrm>
                <a:off x="5121" y="110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1042" name="Line 162"/>
              <p:cNvSpPr>
                <a:spLocks noChangeShapeType="1"/>
              </p:cNvSpPr>
              <p:nvPr/>
            </p:nvSpPr>
            <p:spPr bwMode="auto">
              <a:xfrm>
                <a:off x="5236" y="129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1043" name="Text Box 163"/>
              <p:cNvSpPr txBox="1">
                <a:spLocks noChangeArrowheads="1"/>
              </p:cNvSpPr>
              <p:nvPr/>
            </p:nvSpPr>
            <p:spPr bwMode="auto">
              <a:xfrm>
                <a:off x="4359" y="1115"/>
                <a:ext cx="15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kumimoji="1" lang="zh-CN" altLang="zh-CN" sz="2400">
                  <a:latin typeface="Times New Roman" pitchFamily="18" charset="0"/>
                  <a:ea typeface="幼圆" pitchFamily="49" charset="-122"/>
                </a:endParaRPr>
              </a:p>
            </p:txBody>
          </p:sp>
        </p:grpSp>
        <p:sp>
          <p:nvSpPr>
            <p:cNvPr id="251044" name="Text Box 164"/>
            <p:cNvSpPr txBox="1">
              <a:spLocks noChangeArrowheads="1"/>
            </p:cNvSpPr>
            <p:nvPr/>
          </p:nvSpPr>
          <p:spPr bwMode="auto">
            <a:xfrm>
              <a:off x="3095" y="69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b</a:t>
              </a:r>
            </a:p>
          </p:txBody>
        </p:sp>
        <p:sp>
          <p:nvSpPr>
            <p:cNvPr id="251045" name="Text Box 165"/>
            <p:cNvSpPr txBox="1">
              <a:spLocks noChangeArrowheads="1"/>
            </p:cNvSpPr>
            <p:nvPr/>
          </p:nvSpPr>
          <p:spPr bwMode="auto">
            <a:xfrm>
              <a:off x="1680" y="33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p</a:t>
              </a:r>
            </a:p>
          </p:txBody>
        </p:sp>
        <p:cxnSp>
          <p:nvCxnSpPr>
            <p:cNvPr id="251046" name="AutoShape 166"/>
            <p:cNvCxnSpPr>
              <a:cxnSpLocks noChangeShapeType="1"/>
            </p:cNvCxnSpPr>
            <p:nvPr/>
          </p:nvCxnSpPr>
          <p:spPr bwMode="auto">
            <a:xfrm rot="16200000" flipH="1">
              <a:off x="1894" y="506"/>
              <a:ext cx="196" cy="33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51047" name="Line 167"/>
            <p:cNvSpPr>
              <a:spLocks noChangeShapeType="1"/>
            </p:cNvSpPr>
            <p:nvPr/>
          </p:nvSpPr>
          <p:spPr bwMode="auto">
            <a:xfrm>
              <a:off x="1968" y="8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1075" name="Text Box 195"/>
          <p:cNvSpPr txBox="1">
            <a:spLocks noChangeArrowheads="1"/>
          </p:cNvSpPr>
          <p:nvPr/>
        </p:nvSpPr>
        <p:spPr bwMode="auto">
          <a:xfrm>
            <a:off x="3642601" y="2107704"/>
            <a:ext cx="2369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Single Linked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list</a:t>
            </a:r>
          </a:p>
        </p:txBody>
      </p:sp>
      <p:sp>
        <p:nvSpPr>
          <p:cNvPr id="251076" name="Text Box 196"/>
          <p:cNvSpPr txBox="1">
            <a:spLocks noChangeArrowheads="1"/>
          </p:cNvSpPr>
          <p:nvPr/>
        </p:nvSpPr>
        <p:spPr bwMode="auto">
          <a:xfrm>
            <a:off x="2555875" y="4745038"/>
            <a:ext cx="344170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Operations: 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q-&gt;next = p-&gt;next;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p-&gt;next = q;</a:t>
            </a:r>
          </a:p>
          <a:p>
            <a:r>
              <a:rPr kumimoji="1" lang="en-US" altLang="zh-CN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Remark</a:t>
            </a:r>
            <a:r>
              <a:rPr kumimoji="1" lang="zh-CN" altLang="en-US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：顺序不能反</a:t>
            </a:r>
            <a:endParaRPr kumimoji="1" lang="zh-CN" altLang="en-US" sz="360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251080" name="Rectangle 200"/>
          <p:cNvSpPr>
            <a:spLocks noChangeArrowheads="1"/>
          </p:cNvSpPr>
          <p:nvPr/>
        </p:nvSpPr>
        <p:spPr bwMode="auto">
          <a:xfrm>
            <a:off x="2584450" y="2960688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081" name="Line 201"/>
          <p:cNvSpPr>
            <a:spLocks noChangeShapeType="1"/>
          </p:cNvSpPr>
          <p:nvPr/>
        </p:nvSpPr>
        <p:spPr bwMode="auto">
          <a:xfrm>
            <a:off x="3349625" y="2960688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082" name="Text Box 202"/>
          <p:cNvSpPr txBox="1">
            <a:spLocks noChangeArrowheads="1"/>
          </p:cNvSpPr>
          <p:nvPr/>
        </p:nvSpPr>
        <p:spPr bwMode="auto">
          <a:xfrm>
            <a:off x="2717800" y="2890838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</a:t>
            </a:r>
          </a:p>
        </p:txBody>
      </p:sp>
      <p:grpSp>
        <p:nvGrpSpPr>
          <p:cNvPr id="251083" name="Group 203"/>
          <p:cNvGrpSpPr>
            <a:grpSpLocks/>
          </p:cNvGrpSpPr>
          <p:nvPr/>
        </p:nvGrpSpPr>
        <p:grpSpPr bwMode="auto">
          <a:xfrm>
            <a:off x="5127625" y="2960688"/>
            <a:ext cx="1173163" cy="468312"/>
            <a:chOff x="4272" y="1104"/>
            <a:chExt cx="1104" cy="438"/>
          </a:xfrm>
        </p:grpSpPr>
        <p:sp>
          <p:nvSpPr>
            <p:cNvPr id="251084" name="Rectangle 204"/>
            <p:cNvSpPr>
              <a:spLocks noChangeArrowheads="1"/>
            </p:cNvSpPr>
            <p:nvPr/>
          </p:nvSpPr>
          <p:spPr bwMode="auto">
            <a:xfrm>
              <a:off x="4272" y="1104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085" name="Line 205"/>
            <p:cNvSpPr>
              <a:spLocks noChangeShapeType="1"/>
            </p:cNvSpPr>
            <p:nvPr/>
          </p:nvSpPr>
          <p:spPr bwMode="auto">
            <a:xfrm>
              <a:off x="4992" y="11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086" name="Line 206"/>
            <p:cNvSpPr>
              <a:spLocks noChangeShapeType="1"/>
            </p:cNvSpPr>
            <p:nvPr/>
          </p:nvSpPr>
          <p:spPr bwMode="auto">
            <a:xfrm>
              <a:off x="5088" y="12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087" name="Text Box 207"/>
            <p:cNvSpPr txBox="1">
              <a:spLocks noChangeArrowheads="1"/>
            </p:cNvSpPr>
            <p:nvPr/>
          </p:nvSpPr>
          <p:spPr bwMode="auto">
            <a:xfrm>
              <a:off x="4359" y="1115"/>
              <a:ext cx="152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kumimoji="1" lang="zh-CN" altLang="zh-CN" sz="2400">
                <a:latin typeface="Times New Roman" pitchFamily="18" charset="0"/>
                <a:ea typeface="幼圆" pitchFamily="49" charset="-122"/>
              </a:endParaRPr>
            </a:p>
          </p:txBody>
        </p:sp>
      </p:grpSp>
      <p:sp>
        <p:nvSpPr>
          <p:cNvPr id="251088" name="Text Box 208"/>
          <p:cNvSpPr txBox="1">
            <a:spLocks noChangeArrowheads="1"/>
          </p:cNvSpPr>
          <p:nvPr/>
        </p:nvSpPr>
        <p:spPr bwMode="auto">
          <a:xfrm>
            <a:off x="5314950" y="29241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b</a:t>
            </a:r>
          </a:p>
        </p:txBody>
      </p:sp>
      <p:sp>
        <p:nvSpPr>
          <p:cNvPr id="251089" name="Line 209"/>
          <p:cNvSpPr>
            <a:spLocks noChangeShapeType="1"/>
          </p:cNvSpPr>
          <p:nvPr/>
        </p:nvSpPr>
        <p:spPr bwMode="auto">
          <a:xfrm>
            <a:off x="2279650" y="31956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090" name="Rectangle 210"/>
          <p:cNvSpPr>
            <a:spLocks noChangeArrowheads="1"/>
          </p:cNvSpPr>
          <p:nvPr/>
        </p:nvSpPr>
        <p:spPr bwMode="auto">
          <a:xfrm>
            <a:off x="3879850" y="4151313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091" name="Line 211"/>
          <p:cNvSpPr>
            <a:spLocks noChangeShapeType="1"/>
          </p:cNvSpPr>
          <p:nvPr/>
        </p:nvSpPr>
        <p:spPr bwMode="auto">
          <a:xfrm>
            <a:off x="4645025" y="4151313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092" name="Text Box 212"/>
          <p:cNvSpPr txBox="1">
            <a:spLocks noChangeArrowheads="1"/>
          </p:cNvSpPr>
          <p:nvPr/>
        </p:nvSpPr>
        <p:spPr bwMode="auto">
          <a:xfrm>
            <a:off x="3971925" y="4162425"/>
            <a:ext cx="16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251093" name="Text Box 213"/>
          <p:cNvSpPr txBox="1">
            <a:spLocks noChangeArrowheads="1"/>
          </p:cNvSpPr>
          <p:nvPr/>
        </p:nvSpPr>
        <p:spPr bwMode="auto">
          <a:xfrm>
            <a:off x="4067175" y="4114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x</a:t>
            </a:r>
          </a:p>
        </p:txBody>
      </p:sp>
      <p:sp>
        <p:nvSpPr>
          <p:cNvPr id="251094" name="Text Box 214"/>
          <p:cNvSpPr txBox="1">
            <a:spLocks noChangeArrowheads="1"/>
          </p:cNvSpPr>
          <p:nvPr/>
        </p:nvSpPr>
        <p:spPr bwMode="auto">
          <a:xfrm>
            <a:off x="319405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q</a:t>
            </a:r>
          </a:p>
        </p:txBody>
      </p:sp>
      <p:sp>
        <p:nvSpPr>
          <p:cNvPr id="251095" name="Line 215"/>
          <p:cNvSpPr>
            <a:spLocks noChangeShapeType="1"/>
          </p:cNvSpPr>
          <p:nvPr/>
        </p:nvSpPr>
        <p:spPr bwMode="auto">
          <a:xfrm>
            <a:off x="3498850" y="4495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098" name="Line 218"/>
          <p:cNvSpPr>
            <a:spLocks noChangeShapeType="1"/>
          </p:cNvSpPr>
          <p:nvPr/>
        </p:nvSpPr>
        <p:spPr bwMode="auto">
          <a:xfrm>
            <a:off x="3492500" y="3076575"/>
            <a:ext cx="1670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51099" name="Group 219"/>
          <p:cNvGrpSpPr>
            <a:grpSpLocks/>
          </p:cNvGrpSpPr>
          <p:nvPr/>
        </p:nvGrpSpPr>
        <p:grpSpPr bwMode="auto">
          <a:xfrm>
            <a:off x="4211638" y="2873375"/>
            <a:ext cx="304800" cy="381000"/>
            <a:chOff x="2352" y="2928"/>
            <a:chExt cx="192" cy="240"/>
          </a:xfrm>
        </p:grpSpPr>
        <p:sp>
          <p:nvSpPr>
            <p:cNvPr id="251100" name="Line 220"/>
            <p:cNvSpPr>
              <a:spLocks noChangeShapeType="1"/>
            </p:cNvSpPr>
            <p:nvPr/>
          </p:nvSpPr>
          <p:spPr bwMode="auto">
            <a:xfrm>
              <a:off x="2400" y="2928"/>
              <a:ext cx="144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101" name="Line 221"/>
            <p:cNvSpPr>
              <a:spLocks noChangeShapeType="1"/>
            </p:cNvSpPr>
            <p:nvPr/>
          </p:nvSpPr>
          <p:spPr bwMode="auto">
            <a:xfrm flipH="1">
              <a:off x="2352" y="2928"/>
              <a:ext cx="192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1102" name="Text Box 222"/>
          <p:cNvSpPr txBox="1">
            <a:spLocks noChangeArrowheads="1"/>
          </p:cNvSpPr>
          <p:nvPr/>
        </p:nvSpPr>
        <p:spPr bwMode="auto">
          <a:xfrm>
            <a:off x="1763688" y="234888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</a:p>
        </p:txBody>
      </p:sp>
      <p:cxnSp>
        <p:nvCxnSpPr>
          <p:cNvPr id="251103" name="AutoShape 223"/>
          <p:cNvCxnSpPr>
            <a:cxnSpLocks noChangeShapeType="1"/>
          </p:cNvCxnSpPr>
          <p:nvPr/>
        </p:nvCxnSpPr>
        <p:spPr bwMode="auto">
          <a:xfrm rot="16200000" flipH="1">
            <a:off x="2162175" y="2660650"/>
            <a:ext cx="311150" cy="53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kumimoji="1" lang="en-US" altLang="zh-CN" sz="3600" b="0" dirty="0"/>
              <a:t>Node insertion principle and example</a:t>
            </a:r>
          </a:p>
        </p:txBody>
      </p:sp>
      <p:sp>
        <p:nvSpPr>
          <p:cNvPr id="251104" name="Rectangle 224"/>
          <p:cNvSpPr>
            <a:spLocks noChangeArrowheads="1"/>
          </p:cNvSpPr>
          <p:nvPr/>
        </p:nvSpPr>
        <p:spPr bwMode="auto">
          <a:xfrm>
            <a:off x="3879850" y="5191125"/>
            <a:ext cx="1081088" cy="33496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51105" name="AutoShape 225"/>
          <p:cNvCxnSpPr>
            <a:cxnSpLocks noChangeShapeType="1"/>
          </p:cNvCxnSpPr>
          <p:nvPr/>
        </p:nvCxnSpPr>
        <p:spPr bwMode="auto">
          <a:xfrm flipV="1">
            <a:off x="4946650" y="2960688"/>
            <a:ext cx="750888" cy="2373312"/>
          </a:xfrm>
          <a:prstGeom prst="bentConnector4">
            <a:avLst>
              <a:gd name="adj1" fmla="val 320926"/>
              <a:gd name="adj2" fmla="val 109634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1110" name="AutoShape 23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51112" name="AutoShape 232"/>
          <p:cNvCxnSpPr>
            <a:cxnSpLocks noChangeShapeType="1"/>
            <a:stCxn id="251080" idx="3"/>
            <a:endCxn id="251090" idx="1"/>
          </p:cNvCxnSpPr>
          <p:nvPr/>
        </p:nvCxnSpPr>
        <p:spPr bwMode="auto">
          <a:xfrm>
            <a:off x="3552825" y="3167063"/>
            <a:ext cx="327025" cy="11906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113" name="AutoShape 233"/>
          <p:cNvCxnSpPr>
            <a:cxnSpLocks noChangeShapeType="1"/>
            <a:stCxn id="251090" idx="3"/>
            <a:endCxn id="251084" idx="1"/>
          </p:cNvCxnSpPr>
          <p:nvPr/>
        </p:nvCxnSpPr>
        <p:spPr bwMode="auto">
          <a:xfrm flipV="1">
            <a:off x="4848225" y="3167063"/>
            <a:ext cx="279400" cy="11906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076" grpId="0"/>
      <p:bldP spid="251080" grpId="0" animBg="1"/>
      <p:bldP spid="251081" grpId="0" animBg="1"/>
      <p:bldP spid="251082" grpId="0"/>
      <p:bldP spid="251088" grpId="0"/>
      <p:bldP spid="251089" grpId="0" animBg="1"/>
      <p:bldP spid="251090" grpId="0" animBg="1"/>
      <p:bldP spid="251091" grpId="0" animBg="1"/>
      <p:bldP spid="251092" grpId="0"/>
      <p:bldP spid="251093" grpId="0"/>
      <p:bldP spid="251094" grpId="0"/>
      <p:bldP spid="251095" grpId="0" animBg="1"/>
      <p:bldP spid="251098" grpId="0" animBg="1"/>
      <p:bldP spid="251102" grpId="0"/>
      <p:bldP spid="251104" grpId="0" animBg="1"/>
      <p:bldP spid="2511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411253DF-95B1-4511-9DCE-63FCB0698339}" type="slidenum">
              <a:rPr lang="en-US" altLang="zh-CN"/>
              <a:pPr/>
              <a:t>63</a:t>
            </a:fld>
            <a:endParaRPr lang="en-US" altLang="zh-CN"/>
          </a:p>
        </p:txBody>
      </p:sp>
      <p:sp>
        <p:nvSpPr>
          <p:cNvPr id="33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grpSp>
        <p:nvGrpSpPr>
          <p:cNvPr id="253969" name="Group 17"/>
          <p:cNvGrpSpPr>
            <a:grpSpLocks/>
          </p:cNvGrpSpPr>
          <p:nvPr/>
        </p:nvGrpSpPr>
        <p:grpSpPr bwMode="auto">
          <a:xfrm>
            <a:off x="3330575" y="4221063"/>
            <a:ext cx="304800" cy="381000"/>
            <a:chOff x="2352" y="2928"/>
            <a:chExt cx="192" cy="240"/>
          </a:xfrm>
        </p:grpSpPr>
        <p:sp>
          <p:nvSpPr>
            <p:cNvPr id="253970" name="Line 18"/>
            <p:cNvSpPr>
              <a:spLocks noChangeShapeType="1"/>
            </p:cNvSpPr>
            <p:nvPr/>
          </p:nvSpPr>
          <p:spPr bwMode="auto">
            <a:xfrm>
              <a:off x="2400" y="2928"/>
              <a:ext cx="144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971" name="Line 19"/>
            <p:cNvSpPr>
              <a:spLocks noChangeShapeType="1"/>
            </p:cNvSpPr>
            <p:nvPr/>
          </p:nvSpPr>
          <p:spPr bwMode="auto">
            <a:xfrm flipH="1">
              <a:off x="2352" y="2928"/>
              <a:ext cx="192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3972" name="Rectangle 20"/>
          <p:cNvSpPr>
            <a:spLocks noChangeArrowheads="1"/>
          </p:cNvSpPr>
          <p:nvPr/>
        </p:nvSpPr>
        <p:spPr bwMode="auto">
          <a:xfrm>
            <a:off x="2020888" y="4181376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73" name="Line 21"/>
          <p:cNvSpPr>
            <a:spLocks noChangeShapeType="1"/>
          </p:cNvSpPr>
          <p:nvPr/>
        </p:nvSpPr>
        <p:spPr bwMode="auto">
          <a:xfrm>
            <a:off x="2784475" y="4181376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>
            <a:off x="2916238" y="4386163"/>
            <a:ext cx="1044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75" name="Text Box 23"/>
          <p:cNvSpPr txBox="1">
            <a:spLocks noChangeArrowheads="1"/>
          </p:cNvSpPr>
          <p:nvPr/>
        </p:nvSpPr>
        <p:spPr bwMode="auto">
          <a:xfrm>
            <a:off x="2154238" y="4111526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</a:t>
            </a:r>
          </a:p>
        </p:txBody>
      </p:sp>
      <p:sp>
        <p:nvSpPr>
          <p:cNvPr id="253977" name="Rectangle 25"/>
          <p:cNvSpPr>
            <a:spLocks noChangeArrowheads="1"/>
          </p:cNvSpPr>
          <p:nvPr/>
        </p:nvSpPr>
        <p:spPr bwMode="auto">
          <a:xfrm>
            <a:off x="3925888" y="4181376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>
            <a:off x="4691063" y="4181376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79" name="Line 27"/>
          <p:cNvSpPr>
            <a:spLocks noChangeShapeType="1"/>
          </p:cNvSpPr>
          <p:nvPr/>
        </p:nvSpPr>
        <p:spPr bwMode="auto">
          <a:xfrm>
            <a:off x="4792663" y="4386163"/>
            <a:ext cx="11477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80" name="Text Box 28"/>
          <p:cNvSpPr txBox="1">
            <a:spLocks noChangeArrowheads="1"/>
          </p:cNvSpPr>
          <p:nvPr/>
        </p:nvSpPr>
        <p:spPr bwMode="auto">
          <a:xfrm>
            <a:off x="4017963" y="4192488"/>
            <a:ext cx="16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253981" name="Text Box 29"/>
          <p:cNvSpPr txBox="1">
            <a:spLocks noChangeArrowheads="1"/>
          </p:cNvSpPr>
          <p:nvPr/>
        </p:nvSpPr>
        <p:spPr bwMode="auto">
          <a:xfrm>
            <a:off x="4113213" y="41448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b</a:t>
            </a:r>
          </a:p>
        </p:txBody>
      </p:sp>
      <p:sp>
        <p:nvSpPr>
          <p:cNvPr id="253982" name="Text Box 30"/>
          <p:cNvSpPr txBox="1">
            <a:spLocks noChangeArrowheads="1"/>
          </p:cNvSpPr>
          <p:nvPr/>
        </p:nvSpPr>
        <p:spPr bwMode="auto">
          <a:xfrm>
            <a:off x="1258888" y="357812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</a:p>
        </p:txBody>
      </p:sp>
      <p:cxnSp>
        <p:nvCxnSpPr>
          <p:cNvPr id="253983" name="AutoShape 31"/>
          <p:cNvCxnSpPr>
            <a:cxnSpLocks noChangeShapeType="1"/>
          </p:cNvCxnSpPr>
          <p:nvPr/>
        </p:nvCxnSpPr>
        <p:spPr bwMode="auto">
          <a:xfrm rot="16200000" flipH="1">
            <a:off x="1598613" y="3848001"/>
            <a:ext cx="311150" cy="53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3984" name="Line 32"/>
          <p:cNvSpPr>
            <a:spLocks noChangeShapeType="1"/>
          </p:cNvSpPr>
          <p:nvPr/>
        </p:nvSpPr>
        <p:spPr bwMode="auto">
          <a:xfrm>
            <a:off x="1716088" y="441632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53985" name="Group 33"/>
          <p:cNvGrpSpPr>
            <a:grpSpLocks/>
          </p:cNvGrpSpPr>
          <p:nvPr/>
        </p:nvGrpSpPr>
        <p:grpSpPr bwMode="auto">
          <a:xfrm>
            <a:off x="5991225" y="4186138"/>
            <a:ext cx="1173163" cy="468313"/>
            <a:chOff x="4272" y="1104"/>
            <a:chExt cx="1104" cy="438"/>
          </a:xfrm>
        </p:grpSpPr>
        <p:sp>
          <p:nvSpPr>
            <p:cNvPr id="253986" name="Rectangle 34"/>
            <p:cNvSpPr>
              <a:spLocks noChangeArrowheads="1"/>
            </p:cNvSpPr>
            <p:nvPr/>
          </p:nvSpPr>
          <p:spPr bwMode="auto">
            <a:xfrm>
              <a:off x="4272" y="1104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987" name="Line 35"/>
            <p:cNvSpPr>
              <a:spLocks noChangeShapeType="1"/>
            </p:cNvSpPr>
            <p:nvPr/>
          </p:nvSpPr>
          <p:spPr bwMode="auto">
            <a:xfrm>
              <a:off x="4992" y="11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988" name="Line 36"/>
            <p:cNvSpPr>
              <a:spLocks noChangeShapeType="1"/>
            </p:cNvSpPr>
            <p:nvPr/>
          </p:nvSpPr>
          <p:spPr bwMode="auto">
            <a:xfrm>
              <a:off x="5088" y="12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989" name="Text Box 37"/>
            <p:cNvSpPr txBox="1">
              <a:spLocks noChangeArrowheads="1"/>
            </p:cNvSpPr>
            <p:nvPr/>
          </p:nvSpPr>
          <p:spPr bwMode="auto">
            <a:xfrm>
              <a:off x="4359" y="1115"/>
              <a:ext cx="152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kumimoji="1" lang="zh-CN" altLang="zh-CN" sz="2400">
                <a:latin typeface="Times New Roman" pitchFamily="18" charset="0"/>
                <a:ea typeface="幼圆" pitchFamily="49" charset="-122"/>
              </a:endParaRPr>
            </a:p>
          </p:txBody>
        </p:sp>
      </p:grpSp>
      <p:grpSp>
        <p:nvGrpSpPr>
          <p:cNvPr id="253991" name="Group 39"/>
          <p:cNvGrpSpPr>
            <a:grpSpLocks/>
          </p:cNvGrpSpPr>
          <p:nvPr/>
        </p:nvGrpSpPr>
        <p:grpSpPr bwMode="auto">
          <a:xfrm>
            <a:off x="5203825" y="4221063"/>
            <a:ext cx="304800" cy="381000"/>
            <a:chOff x="2352" y="2928"/>
            <a:chExt cx="192" cy="240"/>
          </a:xfrm>
        </p:grpSpPr>
        <p:sp>
          <p:nvSpPr>
            <p:cNvPr id="253992" name="Line 40"/>
            <p:cNvSpPr>
              <a:spLocks noChangeShapeType="1"/>
            </p:cNvSpPr>
            <p:nvPr/>
          </p:nvSpPr>
          <p:spPr bwMode="auto">
            <a:xfrm>
              <a:off x="2400" y="2928"/>
              <a:ext cx="144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993" name="Line 41"/>
            <p:cNvSpPr>
              <a:spLocks noChangeShapeType="1"/>
            </p:cNvSpPr>
            <p:nvPr/>
          </p:nvSpPr>
          <p:spPr bwMode="auto">
            <a:xfrm flipH="1">
              <a:off x="2352" y="2928"/>
              <a:ext cx="192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3994" name="Text Box 42"/>
          <p:cNvSpPr txBox="1">
            <a:spLocks noChangeArrowheads="1"/>
          </p:cNvSpPr>
          <p:nvPr/>
        </p:nvSpPr>
        <p:spPr bwMode="auto">
          <a:xfrm>
            <a:off x="6175375" y="4144863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253997" name="Text Box 45"/>
          <p:cNvSpPr txBox="1">
            <a:spLocks noChangeArrowheads="1"/>
          </p:cNvSpPr>
          <p:nvPr/>
        </p:nvSpPr>
        <p:spPr bwMode="auto">
          <a:xfrm>
            <a:off x="2457450" y="5198963"/>
            <a:ext cx="3592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Operation: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p-&gt; next = p-&gt; next -&gt; next;</a:t>
            </a:r>
          </a:p>
        </p:txBody>
      </p:sp>
      <p:sp>
        <p:nvSpPr>
          <p:cNvPr id="254026" name="Rectangle 74"/>
          <p:cNvSpPr>
            <a:spLocks noChangeArrowheads="1"/>
          </p:cNvSpPr>
          <p:nvPr/>
        </p:nvSpPr>
        <p:spPr bwMode="auto">
          <a:xfrm>
            <a:off x="3875088" y="5635526"/>
            <a:ext cx="2136775" cy="381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54027" name="AutoShape 75"/>
          <p:cNvCxnSpPr>
            <a:cxnSpLocks noChangeShapeType="1"/>
            <a:stCxn id="254026" idx="3"/>
            <a:endCxn id="253986" idx="0"/>
          </p:cNvCxnSpPr>
          <p:nvPr/>
        </p:nvCxnSpPr>
        <p:spPr bwMode="auto">
          <a:xfrm flipV="1">
            <a:off x="6030913" y="4186138"/>
            <a:ext cx="444500" cy="1639888"/>
          </a:xfrm>
          <a:prstGeom prst="bentConnector4">
            <a:avLst>
              <a:gd name="adj1" fmla="val 449995"/>
              <a:gd name="adj2" fmla="val 11394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4028" name="Rectangle 76"/>
          <p:cNvSpPr>
            <a:spLocks noRot="1" noChangeArrowheads="1"/>
          </p:cNvSpPr>
          <p:nvPr/>
        </p:nvSpPr>
        <p:spPr bwMode="auto">
          <a:xfrm>
            <a:off x="673100" y="2159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2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Node removal principle and example</a:t>
            </a:r>
          </a:p>
        </p:txBody>
      </p:sp>
      <p:sp>
        <p:nvSpPr>
          <p:cNvPr id="254029" name="AutoShape 7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647700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4031" name="Freeform 79"/>
          <p:cNvSpPr>
            <a:spLocks/>
          </p:cNvSpPr>
          <p:nvPr/>
        </p:nvSpPr>
        <p:spPr bwMode="auto">
          <a:xfrm>
            <a:off x="2603500" y="4602063"/>
            <a:ext cx="3984625" cy="420688"/>
          </a:xfrm>
          <a:custGeom>
            <a:avLst/>
            <a:gdLst>
              <a:gd name="T0" fmla="*/ 197 w 2510"/>
              <a:gd name="T1" fmla="*/ 0 h 265"/>
              <a:gd name="T2" fmla="*/ 333 w 2510"/>
              <a:gd name="T3" fmla="*/ 227 h 265"/>
              <a:gd name="T4" fmla="*/ 2193 w 2510"/>
              <a:gd name="T5" fmla="*/ 227 h 265"/>
              <a:gd name="T6" fmla="*/ 2238 w 2510"/>
              <a:gd name="T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10" h="265">
                <a:moveTo>
                  <a:pt x="197" y="0"/>
                </a:moveTo>
                <a:cubicBezTo>
                  <a:pt x="98" y="94"/>
                  <a:pt x="0" y="189"/>
                  <a:pt x="333" y="227"/>
                </a:cubicBezTo>
                <a:cubicBezTo>
                  <a:pt x="666" y="265"/>
                  <a:pt x="1876" y="265"/>
                  <a:pt x="2193" y="227"/>
                </a:cubicBezTo>
                <a:cubicBezTo>
                  <a:pt x="2510" y="189"/>
                  <a:pt x="2374" y="94"/>
                  <a:pt x="2238" y="0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2173288" y="2088034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2936875" y="2088034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3068639" y="2292821"/>
            <a:ext cx="1009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2306638" y="2018184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</a:t>
            </a: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4078288" y="2088034"/>
            <a:ext cx="968375" cy="41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>
            <a:off x="4843463" y="2088034"/>
            <a:ext cx="0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>
            <a:off x="4945063" y="2292821"/>
            <a:ext cx="1147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4170363" y="2099146"/>
            <a:ext cx="16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4265613" y="205152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b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1411288" y="148478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</a:t>
            </a:r>
          </a:p>
        </p:txBody>
      </p:sp>
      <p:cxnSp>
        <p:nvCxnSpPr>
          <p:cNvPr id="47" name="AutoShape 31"/>
          <p:cNvCxnSpPr>
            <a:cxnSpLocks noChangeShapeType="1"/>
          </p:cNvCxnSpPr>
          <p:nvPr/>
        </p:nvCxnSpPr>
        <p:spPr bwMode="auto">
          <a:xfrm rot="16200000" flipH="1">
            <a:off x="1751013" y="1754659"/>
            <a:ext cx="311150" cy="53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1868488" y="232298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9" name="Group 33"/>
          <p:cNvGrpSpPr>
            <a:grpSpLocks/>
          </p:cNvGrpSpPr>
          <p:nvPr/>
        </p:nvGrpSpPr>
        <p:grpSpPr bwMode="auto">
          <a:xfrm>
            <a:off x="6084341" y="2092796"/>
            <a:ext cx="1173163" cy="468313"/>
            <a:chOff x="4272" y="1104"/>
            <a:chExt cx="1104" cy="438"/>
          </a:xfrm>
        </p:grpSpPr>
        <p:sp>
          <p:nvSpPr>
            <p:cNvPr id="50" name="Rectangle 34"/>
            <p:cNvSpPr>
              <a:spLocks noChangeArrowheads="1"/>
            </p:cNvSpPr>
            <p:nvPr/>
          </p:nvSpPr>
          <p:spPr bwMode="auto">
            <a:xfrm>
              <a:off x="4272" y="1104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4992" y="11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>
              <a:off x="5088" y="12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Text Box 37"/>
            <p:cNvSpPr txBox="1">
              <a:spLocks noChangeArrowheads="1"/>
            </p:cNvSpPr>
            <p:nvPr/>
          </p:nvSpPr>
          <p:spPr bwMode="auto">
            <a:xfrm>
              <a:off x="4359" y="1115"/>
              <a:ext cx="152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kumimoji="1" lang="zh-CN" altLang="zh-CN" sz="2400">
                <a:latin typeface="Times New Roman" pitchFamily="18" charset="0"/>
                <a:ea typeface="幼圆" pitchFamily="49" charset="-122"/>
              </a:endParaRPr>
            </a:p>
          </p:txBody>
        </p:sp>
      </p:grpSp>
      <p:grpSp>
        <p:nvGrpSpPr>
          <p:cNvPr id="54" name="Group 39"/>
          <p:cNvGrpSpPr>
            <a:grpSpLocks/>
          </p:cNvGrpSpPr>
          <p:nvPr/>
        </p:nvGrpSpPr>
        <p:grpSpPr bwMode="auto">
          <a:xfrm>
            <a:off x="3960813" y="1751089"/>
            <a:ext cx="1041372" cy="1163488"/>
            <a:chOff x="2352" y="2928"/>
            <a:chExt cx="192" cy="240"/>
          </a:xfrm>
        </p:grpSpPr>
        <p:sp>
          <p:nvSpPr>
            <p:cNvPr id="55" name="Line 40"/>
            <p:cNvSpPr>
              <a:spLocks noChangeShapeType="1"/>
            </p:cNvSpPr>
            <p:nvPr/>
          </p:nvSpPr>
          <p:spPr bwMode="auto">
            <a:xfrm>
              <a:off x="2400" y="2928"/>
              <a:ext cx="144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Line 41"/>
            <p:cNvSpPr>
              <a:spLocks noChangeShapeType="1"/>
            </p:cNvSpPr>
            <p:nvPr/>
          </p:nvSpPr>
          <p:spPr bwMode="auto">
            <a:xfrm flipH="1">
              <a:off x="2352" y="2928"/>
              <a:ext cx="192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7" name="Text Box 42"/>
          <p:cNvSpPr txBox="1">
            <a:spLocks noChangeArrowheads="1"/>
          </p:cNvSpPr>
          <p:nvPr/>
        </p:nvSpPr>
        <p:spPr bwMode="auto">
          <a:xfrm>
            <a:off x="6268491" y="2051521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59" name="Text Box 195"/>
          <p:cNvSpPr txBox="1">
            <a:spLocks noChangeArrowheads="1"/>
          </p:cNvSpPr>
          <p:nvPr/>
        </p:nvSpPr>
        <p:spPr bwMode="auto">
          <a:xfrm>
            <a:off x="3642601" y="3039343"/>
            <a:ext cx="2369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Single Linked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72" grpId="0" animBg="1"/>
      <p:bldP spid="253973" grpId="0" animBg="1"/>
      <p:bldP spid="253974" grpId="0" animBg="1"/>
      <p:bldP spid="253975" grpId="0"/>
      <p:bldP spid="253977" grpId="0" animBg="1"/>
      <p:bldP spid="253978" grpId="0" animBg="1"/>
      <p:bldP spid="253979" grpId="0" animBg="1"/>
      <p:bldP spid="253980" grpId="0"/>
      <p:bldP spid="253981" grpId="0"/>
      <p:bldP spid="253982" grpId="0"/>
      <p:bldP spid="253984" grpId="0" animBg="1"/>
      <p:bldP spid="253994" grpId="0"/>
      <p:bldP spid="253997" grpId="0"/>
      <p:bldP spid="254026" grpId="0" animBg="1"/>
      <p:bldP spid="254029" grpId="0" animBg="1"/>
      <p:bldP spid="25403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41EA8C6-0E51-4CA8-9DBE-1AD171CF30DD}" type="slidenum">
              <a:rPr lang="en-US" altLang="zh-CN"/>
              <a:pPr/>
              <a:t>64</a:t>
            </a:fld>
            <a:endParaRPr lang="en-US" altLang="zh-CN"/>
          </a:p>
        </p:txBody>
      </p:sp>
      <p:sp>
        <p:nvSpPr>
          <p:cNvPr id="53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/>
              <a:t>Merge two sorted linked list (with head node)</a:t>
            </a: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2808287" cy="519112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LA= (3, 5, 8, 11)</a:t>
            </a: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3635375" y="1484313"/>
            <a:ext cx="4321175" cy="519112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LB= (2, 6, 8, 9, 11, 15, 20)</a:t>
            </a: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6538913" y="40068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11</a:t>
            </a:r>
            <a:endParaRPr lang="en-US" altLang="zh-CN"/>
          </a:p>
        </p:txBody>
      </p:sp>
      <p:sp>
        <p:nvSpPr>
          <p:cNvPr id="291847" name="Line 7"/>
          <p:cNvSpPr>
            <a:spLocks noChangeShapeType="1"/>
          </p:cNvSpPr>
          <p:nvPr/>
        </p:nvSpPr>
        <p:spPr bwMode="auto">
          <a:xfrm>
            <a:off x="7600950" y="40068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1652588" y="40068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3</a:t>
            </a:r>
          </a:p>
        </p:txBody>
      </p:sp>
      <p:sp>
        <p:nvSpPr>
          <p:cNvPr id="291849" name="Line 9"/>
          <p:cNvSpPr>
            <a:spLocks noChangeShapeType="1"/>
          </p:cNvSpPr>
          <p:nvPr/>
        </p:nvSpPr>
        <p:spPr bwMode="auto">
          <a:xfrm>
            <a:off x="2714625" y="40068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50" name="Line 10"/>
          <p:cNvSpPr>
            <a:spLocks noChangeShapeType="1"/>
          </p:cNvSpPr>
          <p:nvPr/>
        </p:nvSpPr>
        <p:spPr bwMode="auto">
          <a:xfrm>
            <a:off x="2855913" y="422910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51" name="Rectangle 11"/>
          <p:cNvSpPr>
            <a:spLocks noChangeArrowheads="1"/>
          </p:cNvSpPr>
          <p:nvPr/>
        </p:nvSpPr>
        <p:spPr bwMode="auto">
          <a:xfrm>
            <a:off x="3281363" y="40068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5</a:t>
            </a:r>
            <a:endParaRPr lang="en-US" altLang="zh-CN"/>
          </a:p>
        </p:txBody>
      </p:sp>
      <p:sp>
        <p:nvSpPr>
          <p:cNvPr id="291852" name="Line 12"/>
          <p:cNvSpPr>
            <a:spLocks noChangeShapeType="1"/>
          </p:cNvSpPr>
          <p:nvPr/>
        </p:nvSpPr>
        <p:spPr bwMode="auto">
          <a:xfrm>
            <a:off x="4343400" y="40068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53" name="Line 13"/>
          <p:cNvSpPr>
            <a:spLocks noChangeShapeType="1"/>
          </p:cNvSpPr>
          <p:nvPr/>
        </p:nvSpPr>
        <p:spPr bwMode="auto">
          <a:xfrm>
            <a:off x="4484688" y="422910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54" name="Rectangle 14"/>
          <p:cNvSpPr>
            <a:spLocks noChangeArrowheads="1"/>
          </p:cNvSpPr>
          <p:nvPr/>
        </p:nvSpPr>
        <p:spPr bwMode="auto">
          <a:xfrm>
            <a:off x="4910138" y="40068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8</a:t>
            </a:r>
          </a:p>
        </p:txBody>
      </p:sp>
      <p:sp>
        <p:nvSpPr>
          <p:cNvPr id="291855" name="Line 15"/>
          <p:cNvSpPr>
            <a:spLocks noChangeShapeType="1"/>
          </p:cNvSpPr>
          <p:nvPr/>
        </p:nvSpPr>
        <p:spPr bwMode="auto">
          <a:xfrm>
            <a:off x="5972175" y="40068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56" name="Line 16"/>
          <p:cNvSpPr>
            <a:spLocks noChangeShapeType="1"/>
          </p:cNvSpPr>
          <p:nvPr/>
        </p:nvSpPr>
        <p:spPr bwMode="auto">
          <a:xfrm>
            <a:off x="6113463" y="422910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66" name="Line 26"/>
          <p:cNvSpPr>
            <a:spLocks noChangeShapeType="1"/>
          </p:cNvSpPr>
          <p:nvPr/>
        </p:nvSpPr>
        <p:spPr bwMode="auto">
          <a:xfrm>
            <a:off x="7600950" y="40068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71" name="Rectangle 31"/>
          <p:cNvSpPr>
            <a:spLocks noChangeArrowheads="1"/>
          </p:cNvSpPr>
          <p:nvPr/>
        </p:nvSpPr>
        <p:spPr bwMode="auto">
          <a:xfrm>
            <a:off x="514350" y="3987800"/>
            <a:ext cx="566738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91873" name="Group 33"/>
          <p:cNvGrpSpPr>
            <a:grpSpLocks/>
          </p:cNvGrpSpPr>
          <p:nvPr/>
        </p:nvGrpSpPr>
        <p:grpSpPr bwMode="auto">
          <a:xfrm>
            <a:off x="7662863" y="4129088"/>
            <a:ext cx="144462" cy="144462"/>
            <a:chOff x="3787" y="3158"/>
            <a:chExt cx="91" cy="91"/>
          </a:xfrm>
        </p:grpSpPr>
        <p:sp>
          <p:nvSpPr>
            <p:cNvPr id="291874" name="Line 34"/>
            <p:cNvSpPr>
              <a:spLocks noChangeShapeType="1"/>
            </p:cNvSpPr>
            <p:nvPr/>
          </p:nvSpPr>
          <p:spPr bwMode="auto">
            <a:xfrm flipV="1">
              <a:off x="3787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1875" name="Line 35"/>
            <p:cNvSpPr>
              <a:spLocks noChangeShapeType="1"/>
            </p:cNvSpPr>
            <p:nvPr/>
          </p:nvSpPr>
          <p:spPr bwMode="auto">
            <a:xfrm flipH="1" flipV="1">
              <a:off x="3832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91876" name="Line 36"/>
          <p:cNvSpPr>
            <a:spLocks noChangeShapeType="1"/>
          </p:cNvSpPr>
          <p:nvPr/>
        </p:nvSpPr>
        <p:spPr bwMode="auto">
          <a:xfrm>
            <a:off x="766763" y="422275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77" name="Rectangle 37"/>
          <p:cNvSpPr>
            <a:spLocks noChangeArrowheads="1"/>
          </p:cNvSpPr>
          <p:nvPr/>
        </p:nvSpPr>
        <p:spPr bwMode="auto">
          <a:xfrm>
            <a:off x="6553200" y="48704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  <a:endParaRPr lang="en-US" altLang="zh-CN">
              <a:solidFill>
                <a:srgbClr val="FFFF00"/>
              </a:solidFill>
            </a:endParaRPr>
          </a:p>
        </p:txBody>
      </p:sp>
      <p:sp>
        <p:nvSpPr>
          <p:cNvPr id="291878" name="Line 38"/>
          <p:cNvSpPr>
            <a:spLocks noChangeShapeType="1"/>
          </p:cNvSpPr>
          <p:nvPr/>
        </p:nvSpPr>
        <p:spPr bwMode="auto">
          <a:xfrm>
            <a:off x="7615238" y="48704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79" name="Rectangle 39"/>
          <p:cNvSpPr>
            <a:spLocks noChangeArrowheads="1"/>
          </p:cNvSpPr>
          <p:nvPr/>
        </p:nvSpPr>
        <p:spPr bwMode="auto">
          <a:xfrm>
            <a:off x="1666875" y="48704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91880" name="Line 40"/>
          <p:cNvSpPr>
            <a:spLocks noChangeShapeType="1"/>
          </p:cNvSpPr>
          <p:nvPr/>
        </p:nvSpPr>
        <p:spPr bwMode="auto">
          <a:xfrm>
            <a:off x="2728913" y="48704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81" name="Line 41"/>
          <p:cNvSpPr>
            <a:spLocks noChangeShapeType="1"/>
          </p:cNvSpPr>
          <p:nvPr/>
        </p:nvSpPr>
        <p:spPr bwMode="auto">
          <a:xfrm>
            <a:off x="2870200" y="509270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82" name="Rectangle 42"/>
          <p:cNvSpPr>
            <a:spLocks noChangeArrowheads="1"/>
          </p:cNvSpPr>
          <p:nvPr/>
        </p:nvSpPr>
        <p:spPr bwMode="auto">
          <a:xfrm>
            <a:off x="3295650" y="48704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6</a:t>
            </a:r>
            <a:endParaRPr lang="en-US" altLang="zh-CN">
              <a:solidFill>
                <a:srgbClr val="FFFF00"/>
              </a:solidFill>
            </a:endParaRPr>
          </a:p>
        </p:txBody>
      </p:sp>
      <p:sp>
        <p:nvSpPr>
          <p:cNvPr id="291883" name="Line 43"/>
          <p:cNvSpPr>
            <a:spLocks noChangeShapeType="1"/>
          </p:cNvSpPr>
          <p:nvPr/>
        </p:nvSpPr>
        <p:spPr bwMode="auto">
          <a:xfrm>
            <a:off x="4357688" y="48704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84" name="Line 44"/>
          <p:cNvSpPr>
            <a:spLocks noChangeShapeType="1"/>
          </p:cNvSpPr>
          <p:nvPr/>
        </p:nvSpPr>
        <p:spPr bwMode="auto">
          <a:xfrm>
            <a:off x="4498975" y="509270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85" name="Rectangle 45"/>
          <p:cNvSpPr>
            <a:spLocks noChangeArrowheads="1"/>
          </p:cNvSpPr>
          <p:nvPr/>
        </p:nvSpPr>
        <p:spPr bwMode="auto">
          <a:xfrm>
            <a:off x="4924425" y="487045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8</a:t>
            </a:r>
          </a:p>
        </p:txBody>
      </p:sp>
      <p:sp>
        <p:nvSpPr>
          <p:cNvPr id="291886" name="Line 46"/>
          <p:cNvSpPr>
            <a:spLocks noChangeShapeType="1"/>
          </p:cNvSpPr>
          <p:nvPr/>
        </p:nvSpPr>
        <p:spPr bwMode="auto">
          <a:xfrm>
            <a:off x="5986463" y="48704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87" name="Line 47"/>
          <p:cNvSpPr>
            <a:spLocks noChangeShapeType="1"/>
          </p:cNvSpPr>
          <p:nvPr/>
        </p:nvSpPr>
        <p:spPr bwMode="auto">
          <a:xfrm>
            <a:off x="6127750" y="509270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88" name="Rectangle 48"/>
          <p:cNvSpPr>
            <a:spLocks noChangeArrowheads="1"/>
          </p:cNvSpPr>
          <p:nvPr/>
        </p:nvSpPr>
        <p:spPr bwMode="auto">
          <a:xfrm>
            <a:off x="1666875" y="5700713"/>
            <a:ext cx="1346200" cy="44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11</a:t>
            </a:r>
          </a:p>
        </p:txBody>
      </p:sp>
      <p:sp>
        <p:nvSpPr>
          <p:cNvPr id="291889" name="Line 49"/>
          <p:cNvSpPr>
            <a:spLocks noChangeShapeType="1"/>
          </p:cNvSpPr>
          <p:nvPr/>
        </p:nvSpPr>
        <p:spPr bwMode="auto">
          <a:xfrm>
            <a:off x="2728913" y="570071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90" name="Line 50"/>
          <p:cNvSpPr>
            <a:spLocks noChangeShapeType="1"/>
          </p:cNvSpPr>
          <p:nvPr/>
        </p:nvSpPr>
        <p:spPr bwMode="auto">
          <a:xfrm>
            <a:off x="2870200" y="592296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91" name="Rectangle 51"/>
          <p:cNvSpPr>
            <a:spLocks noChangeArrowheads="1"/>
          </p:cNvSpPr>
          <p:nvPr/>
        </p:nvSpPr>
        <p:spPr bwMode="auto">
          <a:xfrm>
            <a:off x="3295650" y="5700713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15</a:t>
            </a:r>
          </a:p>
        </p:txBody>
      </p:sp>
      <p:sp>
        <p:nvSpPr>
          <p:cNvPr id="291892" name="Line 52"/>
          <p:cNvSpPr>
            <a:spLocks noChangeShapeType="1"/>
          </p:cNvSpPr>
          <p:nvPr/>
        </p:nvSpPr>
        <p:spPr bwMode="auto">
          <a:xfrm>
            <a:off x="4357688" y="5700713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93" name="Line 53"/>
          <p:cNvSpPr>
            <a:spLocks noChangeShapeType="1"/>
          </p:cNvSpPr>
          <p:nvPr/>
        </p:nvSpPr>
        <p:spPr bwMode="auto">
          <a:xfrm>
            <a:off x="4498975" y="592296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94" name="Rectangle 54"/>
          <p:cNvSpPr>
            <a:spLocks noChangeArrowheads="1"/>
          </p:cNvSpPr>
          <p:nvPr/>
        </p:nvSpPr>
        <p:spPr bwMode="auto">
          <a:xfrm>
            <a:off x="4924425" y="5700713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20</a:t>
            </a:r>
          </a:p>
        </p:txBody>
      </p:sp>
      <p:sp>
        <p:nvSpPr>
          <p:cNvPr id="291895" name="Line 55"/>
          <p:cNvSpPr>
            <a:spLocks noChangeShapeType="1"/>
          </p:cNvSpPr>
          <p:nvPr/>
        </p:nvSpPr>
        <p:spPr bwMode="auto">
          <a:xfrm>
            <a:off x="5986463" y="5700713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897" name="Line 57"/>
          <p:cNvSpPr>
            <a:spLocks noChangeShapeType="1"/>
          </p:cNvSpPr>
          <p:nvPr/>
        </p:nvSpPr>
        <p:spPr bwMode="auto">
          <a:xfrm>
            <a:off x="7615238" y="487045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901" name="Freeform 61"/>
          <p:cNvSpPr>
            <a:spLocks/>
          </p:cNvSpPr>
          <p:nvPr/>
        </p:nvSpPr>
        <p:spPr bwMode="auto">
          <a:xfrm>
            <a:off x="1454150" y="5092700"/>
            <a:ext cx="6727825" cy="830263"/>
          </a:xfrm>
          <a:custGeom>
            <a:avLst/>
            <a:gdLst>
              <a:gd name="T0" fmla="*/ 4272 w 4560"/>
              <a:gd name="T1" fmla="*/ 0 h 720"/>
              <a:gd name="T2" fmla="*/ 4560 w 4560"/>
              <a:gd name="T3" fmla="*/ 0 h 720"/>
              <a:gd name="T4" fmla="*/ 4560 w 4560"/>
              <a:gd name="T5" fmla="*/ 336 h 720"/>
              <a:gd name="T6" fmla="*/ 0 w 4560"/>
              <a:gd name="T7" fmla="*/ 336 h 720"/>
              <a:gd name="T8" fmla="*/ 0 w 4560"/>
              <a:gd name="T9" fmla="*/ 720 h 720"/>
              <a:gd name="T10" fmla="*/ 144 w 4560"/>
              <a:gd name="T11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60" h="720">
                <a:moveTo>
                  <a:pt x="4272" y="0"/>
                </a:moveTo>
                <a:lnTo>
                  <a:pt x="4560" y="0"/>
                </a:lnTo>
                <a:lnTo>
                  <a:pt x="4560" y="336"/>
                </a:lnTo>
                <a:lnTo>
                  <a:pt x="0" y="336"/>
                </a:lnTo>
                <a:lnTo>
                  <a:pt x="0" y="720"/>
                </a:lnTo>
                <a:lnTo>
                  <a:pt x="144" y="7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902" name="Rectangle 62"/>
          <p:cNvSpPr>
            <a:spLocks noChangeArrowheads="1"/>
          </p:cNvSpPr>
          <p:nvPr/>
        </p:nvSpPr>
        <p:spPr bwMode="auto">
          <a:xfrm>
            <a:off x="514350" y="4851400"/>
            <a:ext cx="566738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91904" name="Group 64"/>
          <p:cNvGrpSpPr>
            <a:grpSpLocks/>
          </p:cNvGrpSpPr>
          <p:nvPr/>
        </p:nvGrpSpPr>
        <p:grpSpPr bwMode="auto">
          <a:xfrm>
            <a:off x="6021388" y="5878513"/>
            <a:ext cx="144462" cy="144462"/>
            <a:chOff x="3787" y="3158"/>
            <a:chExt cx="91" cy="91"/>
          </a:xfrm>
        </p:grpSpPr>
        <p:sp>
          <p:nvSpPr>
            <p:cNvPr id="291905" name="Line 65"/>
            <p:cNvSpPr>
              <a:spLocks noChangeShapeType="1"/>
            </p:cNvSpPr>
            <p:nvPr/>
          </p:nvSpPr>
          <p:spPr bwMode="auto">
            <a:xfrm flipV="1">
              <a:off x="3787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1906" name="Line 66"/>
            <p:cNvSpPr>
              <a:spLocks noChangeShapeType="1"/>
            </p:cNvSpPr>
            <p:nvPr/>
          </p:nvSpPr>
          <p:spPr bwMode="auto">
            <a:xfrm flipH="1" flipV="1">
              <a:off x="3832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91907" name="Line 67"/>
          <p:cNvSpPr>
            <a:spLocks noChangeShapeType="1"/>
          </p:cNvSpPr>
          <p:nvPr/>
        </p:nvSpPr>
        <p:spPr bwMode="auto">
          <a:xfrm>
            <a:off x="755650" y="5086350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1908" name="Rectangle 68"/>
          <p:cNvSpPr>
            <a:spLocks noChangeArrowheads="1"/>
          </p:cNvSpPr>
          <p:nvPr/>
        </p:nvSpPr>
        <p:spPr bwMode="auto">
          <a:xfrm>
            <a:off x="0" y="378936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LA</a:t>
            </a:r>
          </a:p>
        </p:txBody>
      </p:sp>
      <p:sp>
        <p:nvSpPr>
          <p:cNvPr id="291909" name="Rectangle 69"/>
          <p:cNvSpPr>
            <a:spLocks noChangeArrowheads="1"/>
          </p:cNvSpPr>
          <p:nvPr/>
        </p:nvSpPr>
        <p:spPr bwMode="auto">
          <a:xfrm>
            <a:off x="0" y="45815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LB</a:t>
            </a:r>
          </a:p>
        </p:txBody>
      </p:sp>
      <p:sp>
        <p:nvSpPr>
          <p:cNvPr id="291910" name="Text Box 70"/>
          <p:cNvSpPr txBox="1">
            <a:spLocks noChangeArrowheads="1"/>
          </p:cNvSpPr>
          <p:nvPr/>
        </p:nvSpPr>
        <p:spPr bwMode="auto">
          <a:xfrm>
            <a:off x="684213" y="2060575"/>
            <a:ext cx="65532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LC= (</a:t>
            </a:r>
            <a:r>
              <a:rPr lang="en-US" altLang="zh-CN" sz="2800" b="1">
                <a:solidFill>
                  <a:srgbClr val="FFFF00"/>
                </a:solidFill>
              </a:rPr>
              <a:t>2</a:t>
            </a:r>
            <a:r>
              <a:rPr lang="en-US" altLang="zh-CN" sz="2800" b="1">
                <a:solidFill>
                  <a:srgbClr val="000000"/>
                </a:solidFill>
              </a:rPr>
              <a:t>, 3, 5, </a:t>
            </a:r>
            <a:r>
              <a:rPr lang="en-US" altLang="zh-CN" sz="2800" b="1">
                <a:solidFill>
                  <a:srgbClr val="FFFF00"/>
                </a:solidFill>
              </a:rPr>
              <a:t>6</a:t>
            </a:r>
            <a:r>
              <a:rPr lang="en-US" altLang="zh-CN" sz="2800" b="1">
                <a:solidFill>
                  <a:srgbClr val="000000"/>
                </a:solidFill>
              </a:rPr>
              <a:t>, 8, </a:t>
            </a:r>
            <a:r>
              <a:rPr lang="en-US" altLang="zh-CN" sz="2800" b="1">
                <a:solidFill>
                  <a:srgbClr val="FFFF00"/>
                </a:solidFill>
              </a:rPr>
              <a:t>8</a:t>
            </a:r>
            <a:r>
              <a:rPr lang="en-US" altLang="zh-CN" sz="2800" b="1">
                <a:solidFill>
                  <a:srgbClr val="000000"/>
                </a:solidFill>
              </a:rPr>
              <a:t>, </a:t>
            </a:r>
            <a:r>
              <a:rPr lang="en-US" altLang="zh-CN" sz="2800" b="1">
                <a:solidFill>
                  <a:srgbClr val="FFFF00"/>
                </a:solidFill>
              </a:rPr>
              <a:t>9</a:t>
            </a:r>
            <a:r>
              <a:rPr lang="en-US" altLang="zh-CN" sz="2800" b="1">
                <a:solidFill>
                  <a:srgbClr val="000000"/>
                </a:solidFill>
              </a:rPr>
              <a:t>, 11, </a:t>
            </a:r>
            <a:r>
              <a:rPr lang="en-US" altLang="zh-CN" sz="2800" b="1">
                <a:solidFill>
                  <a:srgbClr val="FFFF00"/>
                </a:solidFill>
              </a:rPr>
              <a:t>11</a:t>
            </a:r>
            <a:r>
              <a:rPr lang="en-US" altLang="zh-CN" sz="2800" b="1">
                <a:solidFill>
                  <a:srgbClr val="000000"/>
                </a:solidFill>
              </a:rPr>
              <a:t>, </a:t>
            </a:r>
            <a:r>
              <a:rPr lang="en-US" altLang="zh-CN" sz="2800" b="1">
                <a:solidFill>
                  <a:srgbClr val="FFFF00"/>
                </a:solidFill>
              </a:rPr>
              <a:t>15</a:t>
            </a:r>
            <a:r>
              <a:rPr lang="en-US" altLang="zh-CN" sz="2800" b="1">
                <a:solidFill>
                  <a:srgbClr val="000000"/>
                </a:solidFill>
              </a:rPr>
              <a:t>, </a:t>
            </a:r>
            <a:r>
              <a:rPr lang="en-US" altLang="zh-CN" sz="2800" b="1">
                <a:solidFill>
                  <a:srgbClr val="FFFF00"/>
                </a:solidFill>
              </a:rPr>
              <a:t>20</a:t>
            </a:r>
            <a:r>
              <a:rPr lang="en-US" altLang="zh-CN" sz="28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91911" name="Text Box 71"/>
          <p:cNvSpPr txBox="1">
            <a:spLocks noChangeArrowheads="1"/>
          </p:cNvSpPr>
          <p:nvPr/>
        </p:nvSpPr>
        <p:spPr bwMode="auto">
          <a:xfrm>
            <a:off x="3548063" y="2478088"/>
            <a:ext cx="2047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000"/>
              <a:t>LC?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29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6" grpId="0" animBg="1"/>
      <p:bldP spid="291847" grpId="0" animBg="1"/>
      <p:bldP spid="291848" grpId="0" animBg="1"/>
      <p:bldP spid="291849" grpId="0" animBg="1"/>
      <p:bldP spid="291850" grpId="0" animBg="1"/>
      <p:bldP spid="291851" grpId="0" animBg="1"/>
      <p:bldP spid="291852" grpId="0" animBg="1"/>
      <p:bldP spid="291853" grpId="0" animBg="1"/>
      <p:bldP spid="291854" grpId="0" animBg="1"/>
      <p:bldP spid="291855" grpId="0" animBg="1"/>
      <p:bldP spid="291856" grpId="0" animBg="1"/>
      <p:bldP spid="291866" grpId="0" animBg="1"/>
      <p:bldP spid="291871" grpId="0" animBg="1"/>
      <p:bldP spid="291876" grpId="0" animBg="1"/>
      <p:bldP spid="291877" grpId="0" animBg="1"/>
      <p:bldP spid="291878" grpId="0" animBg="1"/>
      <p:bldP spid="291879" grpId="0" animBg="1"/>
      <p:bldP spid="291880" grpId="0" animBg="1"/>
      <p:bldP spid="291881" grpId="0" animBg="1"/>
      <p:bldP spid="291882" grpId="0" animBg="1"/>
      <p:bldP spid="291883" grpId="0" animBg="1"/>
      <p:bldP spid="291884" grpId="0" animBg="1"/>
      <p:bldP spid="291885" grpId="0" animBg="1"/>
      <p:bldP spid="291886" grpId="0" animBg="1"/>
      <p:bldP spid="291887" grpId="0" animBg="1"/>
      <p:bldP spid="291888" grpId="0" animBg="1"/>
      <p:bldP spid="291889" grpId="0" animBg="1"/>
      <p:bldP spid="291890" grpId="0" animBg="1"/>
      <p:bldP spid="291891" grpId="0" animBg="1"/>
      <p:bldP spid="291892" grpId="0" animBg="1"/>
      <p:bldP spid="291893" grpId="0" animBg="1"/>
      <p:bldP spid="291894" grpId="0" animBg="1"/>
      <p:bldP spid="291895" grpId="0" animBg="1"/>
      <p:bldP spid="291897" grpId="0" animBg="1"/>
      <p:bldP spid="291901" grpId="0" animBg="1"/>
      <p:bldP spid="291902" grpId="0" animBg="1"/>
      <p:bldP spid="291907" grpId="0" animBg="1"/>
      <p:bldP spid="291908" grpId="0"/>
      <p:bldP spid="291909" grpId="0"/>
      <p:bldP spid="291911" grpId="0"/>
      <p:bldP spid="291911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FD41266-D168-4BBE-8764-A81AA3E1F888}" type="slidenum">
              <a:rPr lang="en-US" altLang="zh-CN"/>
              <a:pPr/>
              <a:t>65</a:t>
            </a:fld>
            <a:endParaRPr lang="en-US" altLang="zh-CN"/>
          </a:p>
        </p:txBody>
      </p:sp>
      <p:sp>
        <p:nvSpPr>
          <p:cNvPr id="4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7007225" y="27305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11</a:t>
            </a:r>
            <a:endParaRPr lang="en-US" altLang="zh-CN"/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>
            <a:off x="8069263" y="27305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2120900" y="27305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3</a:t>
            </a:r>
          </a:p>
        </p:txBody>
      </p:sp>
      <p:sp>
        <p:nvSpPr>
          <p:cNvPr id="292871" name="Line 7"/>
          <p:cNvSpPr>
            <a:spLocks noChangeShapeType="1"/>
          </p:cNvSpPr>
          <p:nvPr/>
        </p:nvSpPr>
        <p:spPr bwMode="auto">
          <a:xfrm>
            <a:off x="3182938" y="27305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2" name="Line 8"/>
          <p:cNvSpPr>
            <a:spLocks noChangeShapeType="1"/>
          </p:cNvSpPr>
          <p:nvPr/>
        </p:nvSpPr>
        <p:spPr bwMode="auto">
          <a:xfrm>
            <a:off x="3324225" y="295275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3" name="Rectangle 9"/>
          <p:cNvSpPr>
            <a:spLocks noChangeArrowheads="1"/>
          </p:cNvSpPr>
          <p:nvPr/>
        </p:nvSpPr>
        <p:spPr bwMode="auto">
          <a:xfrm>
            <a:off x="3749675" y="27305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5</a:t>
            </a:r>
            <a:endParaRPr lang="en-US" altLang="zh-CN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>
            <a:off x="4811713" y="27305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 rot="5400000">
            <a:off x="4633913" y="3295650"/>
            <a:ext cx="5969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6" name="Rectangle 12"/>
          <p:cNvSpPr>
            <a:spLocks noChangeArrowheads="1"/>
          </p:cNvSpPr>
          <p:nvPr/>
        </p:nvSpPr>
        <p:spPr bwMode="auto">
          <a:xfrm>
            <a:off x="5378450" y="27305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8</a:t>
            </a:r>
          </a:p>
        </p:txBody>
      </p:sp>
      <p:sp>
        <p:nvSpPr>
          <p:cNvPr id="292877" name="Line 13"/>
          <p:cNvSpPr>
            <a:spLocks noChangeShapeType="1"/>
          </p:cNvSpPr>
          <p:nvPr/>
        </p:nvSpPr>
        <p:spPr bwMode="auto">
          <a:xfrm>
            <a:off x="6440488" y="27305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9" name="Line 15"/>
          <p:cNvSpPr>
            <a:spLocks noChangeShapeType="1"/>
          </p:cNvSpPr>
          <p:nvPr/>
        </p:nvSpPr>
        <p:spPr bwMode="auto">
          <a:xfrm>
            <a:off x="8069263" y="27305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80" name="Rectangle 16"/>
          <p:cNvSpPr>
            <a:spLocks noChangeArrowheads="1"/>
          </p:cNvSpPr>
          <p:nvPr/>
        </p:nvSpPr>
        <p:spPr bwMode="auto">
          <a:xfrm>
            <a:off x="982663" y="2711450"/>
            <a:ext cx="566737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85" name="Rectangle 21"/>
          <p:cNvSpPr>
            <a:spLocks noChangeArrowheads="1"/>
          </p:cNvSpPr>
          <p:nvPr/>
        </p:nvSpPr>
        <p:spPr bwMode="auto">
          <a:xfrm>
            <a:off x="7021513" y="35941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  <a:endParaRPr lang="en-US" altLang="zh-CN">
              <a:solidFill>
                <a:srgbClr val="FFFF00"/>
              </a:solidFill>
            </a:endParaRPr>
          </a:p>
        </p:txBody>
      </p:sp>
      <p:sp>
        <p:nvSpPr>
          <p:cNvPr id="292886" name="Line 22"/>
          <p:cNvSpPr>
            <a:spLocks noChangeShapeType="1"/>
          </p:cNvSpPr>
          <p:nvPr/>
        </p:nvSpPr>
        <p:spPr bwMode="auto">
          <a:xfrm>
            <a:off x="8083550" y="35941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87" name="Rectangle 23"/>
          <p:cNvSpPr>
            <a:spLocks noChangeArrowheads="1"/>
          </p:cNvSpPr>
          <p:nvPr/>
        </p:nvSpPr>
        <p:spPr bwMode="auto">
          <a:xfrm>
            <a:off x="2135188" y="35941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92888" name="Line 24"/>
          <p:cNvSpPr>
            <a:spLocks noChangeShapeType="1"/>
          </p:cNvSpPr>
          <p:nvPr/>
        </p:nvSpPr>
        <p:spPr bwMode="auto">
          <a:xfrm>
            <a:off x="3197225" y="35941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89" name="Line 25"/>
          <p:cNvSpPr>
            <a:spLocks noChangeShapeType="1"/>
          </p:cNvSpPr>
          <p:nvPr/>
        </p:nvSpPr>
        <p:spPr bwMode="auto">
          <a:xfrm rot="-5400000">
            <a:off x="3024188" y="3487738"/>
            <a:ext cx="6477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0" name="Rectangle 26"/>
          <p:cNvSpPr>
            <a:spLocks noChangeArrowheads="1"/>
          </p:cNvSpPr>
          <p:nvPr/>
        </p:nvSpPr>
        <p:spPr bwMode="auto">
          <a:xfrm>
            <a:off x="3763963" y="35941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6</a:t>
            </a:r>
            <a:endParaRPr lang="en-US" altLang="zh-CN">
              <a:solidFill>
                <a:srgbClr val="FFFF00"/>
              </a:solidFill>
            </a:endParaRPr>
          </a:p>
        </p:txBody>
      </p:sp>
      <p:sp>
        <p:nvSpPr>
          <p:cNvPr id="292891" name="Line 27"/>
          <p:cNvSpPr>
            <a:spLocks noChangeShapeType="1"/>
          </p:cNvSpPr>
          <p:nvPr/>
        </p:nvSpPr>
        <p:spPr bwMode="auto">
          <a:xfrm>
            <a:off x="4826000" y="35941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3" name="Rectangle 29"/>
          <p:cNvSpPr>
            <a:spLocks noChangeArrowheads="1"/>
          </p:cNvSpPr>
          <p:nvPr/>
        </p:nvSpPr>
        <p:spPr bwMode="auto">
          <a:xfrm>
            <a:off x="5392738" y="35941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8</a:t>
            </a:r>
          </a:p>
        </p:txBody>
      </p:sp>
      <p:sp>
        <p:nvSpPr>
          <p:cNvPr id="292894" name="Line 30"/>
          <p:cNvSpPr>
            <a:spLocks noChangeShapeType="1"/>
          </p:cNvSpPr>
          <p:nvPr/>
        </p:nvSpPr>
        <p:spPr bwMode="auto">
          <a:xfrm>
            <a:off x="6454775" y="35941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5" name="Line 31"/>
          <p:cNvSpPr>
            <a:spLocks noChangeShapeType="1"/>
          </p:cNvSpPr>
          <p:nvPr/>
        </p:nvSpPr>
        <p:spPr bwMode="auto">
          <a:xfrm>
            <a:off x="6596063" y="381635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6" name="Rectangle 32"/>
          <p:cNvSpPr>
            <a:spLocks noChangeArrowheads="1"/>
          </p:cNvSpPr>
          <p:nvPr/>
        </p:nvSpPr>
        <p:spPr bwMode="auto">
          <a:xfrm>
            <a:off x="2135188" y="4424363"/>
            <a:ext cx="1346200" cy="44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11</a:t>
            </a:r>
          </a:p>
        </p:txBody>
      </p:sp>
      <p:sp>
        <p:nvSpPr>
          <p:cNvPr id="292897" name="Line 33"/>
          <p:cNvSpPr>
            <a:spLocks noChangeShapeType="1"/>
          </p:cNvSpPr>
          <p:nvPr/>
        </p:nvSpPr>
        <p:spPr bwMode="auto">
          <a:xfrm>
            <a:off x="3197225" y="442436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8" name="Line 34"/>
          <p:cNvSpPr>
            <a:spLocks noChangeShapeType="1"/>
          </p:cNvSpPr>
          <p:nvPr/>
        </p:nvSpPr>
        <p:spPr bwMode="auto">
          <a:xfrm>
            <a:off x="3338513" y="464661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9" name="Rectangle 35"/>
          <p:cNvSpPr>
            <a:spLocks noChangeArrowheads="1"/>
          </p:cNvSpPr>
          <p:nvPr/>
        </p:nvSpPr>
        <p:spPr bwMode="auto">
          <a:xfrm>
            <a:off x="3763963" y="4424363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15</a:t>
            </a:r>
          </a:p>
        </p:txBody>
      </p:sp>
      <p:sp>
        <p:nvSpPr>
          <p:cNvPr id="292900" name="Line 36"/>
          <p:cNvSpPr>
            <a:spLocks noChangeShapeType="1"/>
          </p:cNvSpPr>
          <p:nvPr/>
        </p:nvSpPr>
        <p:spPr bwMode="auto">
          <a:xfrm>
            <a:off x="4826000" y="4424363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01" name="Line 37"/>
          <p:cNvSpPr>
            <a:spLocks noChangeShapeType="1"/>
          </p:cNvSpPr>
          <p:nvPr/>
        </p:nvSpPr>
        <p:spPr bwMode="auto">
          <a:xfrm>
            <a:off x="4967288" y="464661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02" name="Rectangle 38"/>
          <p:cNvSpPr>
            <a:spLocks noChangeArrowheads="1"/>
          </p:cNvSpPr>
          <p:nvPr/>
        </p:nvSpPr>
        <p:spPr bwMode="auto">
          <a:xfrm>
            <a:off x="5392738" y="4424363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20</a:t>
            </a:r>
          </a:p>
        </p:txBody>
      </p:sp>
      <p:sp>
        <p:nvSpPr>
          <p:cNvPr id="292903" name="Line 39"/>
          <p:cNvSpPr>
            <a:spLocks noChangeShapeType="1"/>
          </p:cNvSpPr>
          <p:nvPr/>
        </p:nvSpPr>
        <p:spPr bwMode="auto">
          <a:xfrm>
            <a:off x="6454775" y="4424363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04" name="Line 40"/>
          <p:cNvSpPr>
            <a:spLocks noChangeShapeType="1"/>
          </p:cNvSpPr>
          <p:nvPr/>
        </p:nvSpPr>
        <p:spPr bwMode="auto">
          <a:xfrm>
            <a:off x="8083550" y="35941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05" name="Freeform 41"/>
          <p:cNvSpPr>
            <a:spLocks/>
          </p:cNvSpPr>
          <p:nvPr/>
        </p:nvSpPr>
        <p:spPr bwMode="auto">
          <a:xfrm>
            <a:off x="1917700" y="2997200"/>
            <a:ext cx="6757988" cy="2120900"/>
          </a:xfrm>
          <a:custGeom>
            <a:avLst/>
            <a:gdLst>
              <a:gd name="T0" fmla="*/ 3973 w 4264"/>
              <a:gd name="T1" fmla="*/ 0 h 1427"/>
              <a:gd name="T2" fmla="*/ 4241 w 4264"/>
              <a:gd name="T3" fmla="*/ 0 h 1427"/>
              <a:gd name="T4" fmla="*/ 4264 w 4264"/>
              <a:gd name="T5" fmla="*/ 1287 h 1427"/>
              <a:gd name="T6" fmla="*/ 4257 w 4264"/>
              <a:gd name="T7" fmla="*/ 1427 h 1427"/>
              <a:gd name="T8" fmla="*/ 0 w 4264"/>
              <a:gd name="T9" fmla="*/ 1406 h 1427"/>
              <a:gd name="T10" fmla="*/ 3 w 4264"/>
              <a:gd name="T11" fmla="*/ 1130 h 1427"/>
              <a:gd name="T12" fmla="*/ 137 w 4264"/>
              <a:gd name="T13" fmla="*/ 1130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64" h="1427">
                <a:moveTo>
                  <a:pt x="3973" y="0"/>
                </a:moveTo>
                <a:lnTo>
                  <a:pt x="4241" y="0"/>
                </a:lnTo>
                <a:lnTo>
                  <a:pt x="4264" y="1287"/>
                </a:lnTo>
                <a:lnTo>
                  <a:pt x="4257" y="1427"/>
                </a:lnTo>
                <a:lnTo>
                  <a:pt x="0" y="1406"/>
                </a:lnTo>
                <a:lnTo>
                  <a:pt x="3" y="1130"/>
                </a:lnTo>
                <a:lnTo>
                  <a:pt x="137" y="1130"/>
                </a:lnTo>
              </a:path>
            </a:pathLst>
          </a:custGeom>
          <a:noFill/>
          <a:ln w="38100" cmpd="sng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06" name="Rectangle 42"/>
          <p:cNvSpPr>
            <a:spLocks noChangeArrowheads="1"/>
          </p:cNvSpPr>
          <p:nvPr/>
        </p:nvSpPr>
        <p:spPr bwMode="auto">
          <a:xfrm>
            <a:off x="982663" y="3575050"/>
            <a:ext cx="566737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92907" name="Group 43"/>
          <p:cNvGrpSpPr>
            <a:grpSpLocks/>
          </p:cNvGrpSpPr>
          <p:nvPr/>
        </p:nvGrpSpPr>
        <p:grpSpPr bwMode="auto">
          <a:xfrm>
            <a:off x="6489700" y="4602163"/>
            <a:ext cx="144463" cy="144462"/>
            <a:chOff x="3787" y="3158"/>
            <a:chExt cx="91" cy="91"/>
          </a:xfrm>
        </p:grpSpPr>
        <p:sp>
          <p:nvSpPr>
            <p:cNvPr id="292908" name="Line 44"/>
            <p:cNvSpPr>
              <a:spLocks noChangeShapeType="1"/>
            </p:cNvSpPr>
            <p:nvPr/>
          </p:nvSpPr>
          <p:spPr bwMode="auto">
            <a:xfrm flipV="1">
              <a:off x="3787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2909" name="Line 45"/>
            <p:cNvSpPr>
              <a:spLocks noChangeShapeType="1"/>
            </p:cNvSpPr>
            <p:nvPr/>
          </p:nvSpPr>
          <p:spPr bwMode="auto">
            <a:xfrm flipH="1" flipV="1">
              <a:off x="3832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92910" name="Line 46"/>
          <p:cNvSpPr>
            <a:spLocks noChangeShapeType="1"/>
          </p:cNvSpPr>
          <p:nvPr/>
        </p:nvSpPr>
        <p:spPr bwMode="auto">
          <a:xfrm>
            <a:off x="1223963" y="38100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11" name="Rectangle 47"/>
          <p:cNvSpPr>
            <a:spLocks noChangeArrowheads="1"/>
          </p:cNvSpPr>
          <p:nvPr/>
        </p:nvSpPr>
        <p:spPr bwMode="auto">
          <a:xfrm>
            <a:off x="468313" y="25130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LA</a:t>
            </a:r>
          </a:p>
        </p:txBody>
      </p:sp>
      <p:sp>
        <p:nvSpPr>
          <p:cNvPr id="292912" name="Rectangle 48"/>
          <p:cNvSpPr>
            <a:spLocks noChangeArrowheads="1"/>
          </p:cNvSpPr>
          <p:nvPr/>
        </p:nvSpPr>
        <p:spPr bwMode="auto">
          <a:xfrm>
            <a:off x="468313" y="330517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LB</a:t>
            </a:r>
          </a:p>
        </p:txBody>
      </p:sp>
      <p:sp>
        <p:nvSpPr>
          <p:cNvPr id="292913" name="Rectangle 49"/>
          <p:cNvSpPr>
            <a:spLocks noChangeArrowheads="1"/>
          </p:cNvSpPr>
          <p:nvPr/>
        </p:nvSpPr>
        <p:spPr bwMode="auto">
          <a:xfrm>
            <a:off x="971550" y="213360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LC</a:t>
            </a:r>
          </a:p>
        </p:txBody>
      </p:sp>
      <p:cxnSp>
        <p:nvCxnSpPr>
          <p:cNvPr id="292914" name="AutoShape 50"/>
          <p:cNvCxnSpPr>
            <a:cxnSpLocks noChangeShapeType="1"/>
          </p:cNvCxnSpPr>
          <p:nvPr/>
        </p:nvCxnSpPr>
        <p:spPr bwMode="auto">
          <a:xfrm rot="16200000" flipH="1">
            <a:off x="1239044" y="2904332"/>
            <a:ext cx="892175" cy="731837"/>
          </a:xfrm>
          <a:prstGeom prst="curvedConnector2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2915" name="AutoShape 51"/>
          <p:cNvCxnSpPr>
            <a:cxnSpLocks noChangeShapeType="1"/>
          </p:cNvCxnSpPr>
          <p:nvPr/>
        </p:nvCxnSpPr>
        <p:spPr bwMode="auto">
          <a:xfrm flipV="1">
            <a:off x="5003800" y="3213100"/>
            <a:ext cx="720725" cy="5762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2916" name="Line 52"/>
          <p:cNvSpPr>
            <a:spLocks noChangeShapeType="1"/>
          </p:cNvSpPr>
          <p:nvPr/>
        </p:nvSpPr>
        <p:spPr bwMode="auto">
          <a:xfrm rot="5400000">
            <a:off x="6289675" y="3295650"/>
            <a:ext cx="5969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17" name="Line 53"/>
          <p:cNvSpPr>
            <a:spLocks noChangeShapeType="1"/>
          </p:cNvSpPr>
          <p:nvPr/>
        </p:nvSpPr>
        <p:spPr bwMode="auto">
          <a:xfrm rot="-5400000">
            <a:off x="7935913" y="3481388"/>
            <a:ext cx="6159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19" name="Rectangle 5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Result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5" grpId="0" animBg="1"/>
      <p:bldP spid="292889" grpId="0" animBg="1"/>
      <p:bldP spid="292905" grpId="0" animBg="1"/>
      <p:bldP spid="292913" grpId="0"/>
      <p:bldP spid="292916" grpId="0" animBg="1"/>
      <p:bldP spid="29291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FD41266-D168-4BBE-8764-A81AA3E1F888}" type="slidenum">
              <a:rPr lang="en-US" altLang="zh-CN"/>
              <a:pPr/>
              <a:t>66</a:t>
            </a:fld>
            <a:endParaRPr lang="en-US" altLang="zh-CN"/>
          </a:p>
        </p:txBody>
      </p:sp>
      <p:sp>
        <p:nvSpPr>
          <p:cNvPr id="4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7007225" y="27305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11</a:t>
            </a:r>
            <a:endParaRPr lang="en-US" altLang="zh-CN"/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>
            <a:off x="8069263" y="27305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2120900" y="27305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3</a:t>
            </a:r>
          </a:p>
        </p:txBody>
      </p:sp>
      <p:sp>
        <p:nvSpPr>
          <p:cNvPr id="292871" name="Line 7"/>
          <p:cNvSpPr>
            <a:spLocks noChangeShapeType="1"/>
          </p:cNvSpPr>
          <p:nvPr/>
        </p:nvSpPr>
        <p:spPr bwMode="auto">
          <a:xfrm>
            <a:off x="3182938" y="27305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2" name="Line 8"/>
          <p:cNvSpPr>
            <a:spLocks noChangeShapeType="1"/>
          </p:cNvSpPr>
          <p:nvPr/>
        </p:nvSpPr>
        <p:spPr bwMode="auto">
          <a:xfrm>
            <a:off x="3324225" y="2938847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3" name="Rectangle 9"/>
          <p:cNvSpPr>
            <a:spLocks noChangeArrowheads="1"/>
          </p:cNvSpPr>
          <p:nvPr/>
        </p:nvSpPr>
        <p:spPr bwMode="auto">
          <a:xfrm>
            <a:off x="3749675" y="27305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5</a:t>
            </a:r>
            <a:endParaRPr lang="en-US" altLang="zh-CN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>
            <a:off x="4811713" y="27305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 rot="5400000">
            <a:off x="4633913" y="3295650"/>
            <a:ext cx="5969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6" name="Rectangle 12"/>
          <p:cNvSpPr>
            <a:spLocks noChangeArrowheads="1"/>
          </p:cNvSpPr>
          <p:nvPr/>
        </p:nvSpPr>
        <p:spPr bwMode="auto">
          <a:xfrm>
            <a:off x="5378450" y="27305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8</a:t>
            </a:r>
          </a:p>
        </p:txBody>
      </p:sp>
      <p:sp>
        <p:nvSpPr>
          <p:cNvPr id="292877" name="Line 13"/>
          <p:cNvSpPr>
            <a:spLocks noChangeShapeType="1"/>
          </p:cNvSpPr>
          <p:nvPr/>
        </p:nvSpPr>
        <p:spPr bwMode="auto">
          <a:xfrm>
            <a:off x="6440488" y="27305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9" name="Line 15"/>
          <p:cNvSpPr>
            <a:spLocks noChangeShapeType="1"/>
          </p:cNvSpPr>
          <p:nvPr/>
        </p:nvSpPr>
        <p:spPr bwMode="auto">
          <a:xfrm>
            <a:off x="8069263" y="27305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80" name="Rectangle 16"/>
          <p:cNvSpPr>
            <a:spLocks noChangeArrowheads="1"/>
          </p:cNvSpPr>
          <p:nvPr/>
        </p:nvSpPr>
        <p:spPr bwMode="auto">
          <a:xfrm>
            <a:off x="982663" y="2711450"/>
            <a:ext cx="566737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85" name="Rectangle 21"/>
          <p:cNvSpPr>
            <a:spLocks noChangeArrowheads="1"/>
          </p:cNvSpPr>
          <p:nvPr/>
        </p:nvSpPr>
        <p:spPr bwMode="auto">
          <a:xfrm>
            <a:off x="7021513" y="35941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  <a:endParaRPr lang="en-US" altLang="zh-CN">
              <a:solidFill>
                <a:srgbClr val="FFFF00"/>
              </a:solidFill>
            </a:endParaRPr>
          </a:p>
        </p:txBody>
      </p:sp>
      <p:sp>
        <p:nvSpPr>
          <p:cNvPr id="292886" name="Line 22"/>
          <p:cNvSpPr>
            <a:spLocks noChangeShapeType="1"/>
          </p:cNvSpPr>
          <p:nvPr/>
        </p:nvSpPr>
        <p:spPr bwMode="auto">
          <a:xfrm>
            <a:off x="8083550" y="35941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87" name="Rectangle 23"/>
          <p:cNvSpPr>
            <a:spLocks noChangeArrowheads="1"/>
          </p:cNvSpPr>
          <p:nvPr/>
        </p:nvSpPr>
        <p:spPr bwMode="auto">
          <a:xfrm>
            <a:off x="2135188" y="35941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92888" name="Line 24"/>
          <p:cNvSpPr>
            <a:spLocks noChangeShapeType="1"/>
          </p:cNvSpPr>
          <p:nvPr/>
        </p:nvSpPr>
        <p:spPr bwMode="auto">
          <a:xfrm>
            <a:off x="3197225" y="35941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89" name="Line 25"/>
          <p:cNvSpPr>
            <a:spLocks noChangeShapeType="1"/>
          </p:cNvSpPr>
          <p:nvPr/>
        </p:nvSpPr>
        <p:spPr bwMode="auto">
          <a:xfrm rot="-5400000">
            <a:off x="3024188" y="3487738"/>
            <a:ext cx="6477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0" name="Rectangle 26"/>
          <p:cNvSpPr>
            <a:spLocks noChangeArrowheads="1"/>
          </p:cNvSpPr>
          <p:nvPr/>
        </p:nvSpPr>
        <p:spPr bwMode="auto">
          <a:xfrm>
            <a:off x="3763963" y="35941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6</a:t>
            </a:r>
            <a:endParaRPr lang="en-US" altLang="zh-CN">
              <a:solidFill>
                <a:srgbClr val="FFFF00"/>
              </a:solidFill>
            </a:endParaRPr>
          </a:p>
        </p:txBody>
      </p:sp>
      <p:sp>
        <p:nvSpPr>
          <p:cNvPr id="292891" name="Line 27"/>
          <p:cNvSpPr>
            <a:spLocks noChangeShapeType="1"/>
          </p:cNvSpPr>
          <p:nvPr/>
        </p:nvSpPr>
        <p:spPr bwMode="auto">
          <a:xfrm>
            <a:off x="4826000" y="35941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3" name="Rectangle 29"/>
          <p:cNvSpPr>
            <a:spLocks noChangeArrowheads="1"/>
          </p:cNvSpPr>
          <p:nvPr/>
        </p:nvSpPr>
        <p:spPr bwMode="auto">
          <a:xfrm>
            <a:off x="5392738" y="3594100"/>
            <a:ext cx="1346200" cy="44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8</a:t>
            </a:r>
          </a:p>
        </p:txBody>
      </p:sp>
      <p:sp>
        <p:nvSpPr>
          <p:cNvPr id="292894" name="Line 30"/>
          <p:cNvSpPr>
            <a:spLocks noChangeShapeType="1"/>
          </p:cNvSpPr>
          <p:nvPr/>
        </p:nvSpPr>
        <p:spPr bwMode="auto">
          <a:xfrm>
            <a:off x="6454775" y="35941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5" name="Line 31"/>
          <p:cNvSpPr>
            <a:spLocks noChangeShapeType="1"/>
          </p:cNvSpPr>
          <p:nvPr/>
        </p:nvSpPr>
        <p:spPr bwMode="auto">
          <a:xfrm>
            <a:off x="6596063" y="3802695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6" name="Rectangle 32"/>
          <p:cNvSpPr>
            <a:spLocks noChangeArrowheads="1"/>
          </p:cNvSpPr>
          <p:nvPr/>
        </p:nvSpPr>
        <p:spPr bwMode="auto">
          <a:xfrm>
            <a:off x="2135188" y="4424363"/>
            <a:ext cx="1346200" cy="44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11</a:t>
            </a:r>
          </a:p>
        </p:txBody>
      </p:sp>
      <p:sp>
        <p:nvSpPr>
          <p:cNvPr id="292897" name="Line 33"/>
          <p:cNvSpPr>
            <a:spLocks noChangeShapeType="1"/>
          </p:cNvSpPr>
          <p:nvPr/>
        </p:nvSpPr>
        <p:spPr bwMode="auto">
          <a:xfrm>
            <a:off x="3197225" y="442436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8" name="Line 34"/>
          <p:cNvSpPr>
            <a:spLocks noChangeShapeType="1"/>
          </p:cNvSpPr>
          <p:nvPr/>
        </p:nvSpPr>
        <p:spPr bwMode="auto">
          <a:xfrm>
            <a:off x="3338513" y="464661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99" name="Rectangle 35"/>
          <p:cNvSpPr>
            <a:spLocks noChangeArrowheads="1"/>
          </p:cNvSpPr>
          <p:nvPr/>
        </p:nvSpPr>
        <p:spPr bwMode="auto">
          <a:xfrm>
            <a:off x="3763963" y="4424363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15</a:t>
            </a:r>
          </a:p>
        </p:txBody>
      </p:sp>
      <p:sp>
        <p:nvSpPr>
          <p:cNvPr id="292900" name="Line 36"/>
          <p:cNvSpPr>
            <a:spLocks noChangeShapeType="1"/>
          </p:cNvSpPr>
          <p:nvPr/>
        </p:nvSpPr>
        <p:spPr bwMode="auto">
          <a:xfrm>
            <a:off x="4826000" y="4424363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01" name="Line 37"/>
          <p:cNvSpPr>
            <a:spLocks noChangeShapeType="1"/>
          </p:cNvSpPr>
          <p:nvPr/>
        </p:nvSpPr>
        <p:spPr bwMode="auto">
          <a:xfrm>
            <a:off x="4967288" y="4646613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02" name="Rectangle 38"/>
          <p:cNvSpPr>
            <a:spLocks noChangeArrowheads="1"/>
          </p:cNvSpPr>
          <p:nvPr/>
        </p:nvSpPr>
        <p:spPr bwMode="auto">
          <a:xfrm>
            <a:off x="5392738" y="4424363"/>
            <a:ext cx="13462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20</a:t>
            </a:r>
          </a:p>
        </p:txBody>
      </p:sp>
      <p:sp>
        <p:nvSpPr>
          <p:cNvPr id="292903" name="Line 39"/>
          <p:cNvSpPr>
            <a:spLocks noChangeShapeType="1"/>
          </p:cNvSpPr>
          <p:nvPr/>
        </p:nvSpPr>
        <p:spPr bwMode="auto">
          <a:xfrm>
            <a:off x="6454775" y="4424363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04" name="Line 40"/>
          <p:cNvSpPr>
            <a:spLocks noChangeShapeType="1"/>
          </p:cNvSpPr>
          <p:nvPr/>
        </p:nvSpPr>
        <p:spPr bwMode="auto">
          <a:xfrm>
            <a:off x="8083550" y="3594100"/>
            <a:ext cx="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05" name="Freeform 41"/>
          <p:cNvSpPr>
            <a:spLocks/>
          </p:cNvSpPr>
          <p:nvPr/>
        </p:nvSpPr>
        <p:spPr bwMode="auto">
          <a:xfrm>
            <a:off x="1917700" y="2997200"/>
            <a:ext cx="6757988" cy="2120900"/>
          </a:xfrm>
          <a:custGeom>
            <a:avLst/>
            <a:gdLst>
              <a:gd name="T0" fmla="*/ 3973 w 4264"/>
              <a:gd name="T1" fmla="*/ 0 h 1427"/>
              <a:gd name="T2" fmla="*/ 4241 w 4264"/>
              <a:gd name="T3" fmla="*/ 0 h 1427"/>
              <a:gd name="T4" fmla="*/ 4264 w 4264"/>
              <a:gd name="T5" fmla="*/ 1287 h 1427"/>
              <a:gd name="T6" fmla="*/ 4257 w 4264"/>
              <a:gd name="T7" fmla="*/ 1427 h 1427"/>
              <a:gd name="T8" fmla="*/ 0 w 4264"/>
              <a:gd name="T9" fmla="*/ 1406 h 1427"/>
              <a:gd name="T10" fmla="*/ 3 w 4264"/>
              <a:gd name="T11" fmla="*/ 1130 h 1427"/>
              <a:gd name="T12" fmla="*/ 137 w 4264"/>
              <a:gd name="T13" fmla="*/ 1130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64" h="1427">
                <a:moveTo>
                  <a:pt x="3973" y="0"/>
                </a:moveTo>
                <a:lnTo>
                  <a:pt x="4241" y="0"/>
                </a:lnTo>
                <a:lnTo>
                  <a:pt x="4264" y="1287"/>
                </a:lnTo>
                <a:lnTo>
                  <a:pt x="4257" y="1427"/>
                </a:lnTo>
                <a:lnTo>
                  <a:pt x="0" y="1406"/>
                </a:lnTo>
                <a:lnTo>
                  <a:pt x="3" y="1130"/>
                </a:lnTo>
                <a:lnTo>
                  <a:pt x="137" y="1130"/>
                </a:lnTo>
              </a:path>
            </a:pathLst>
          </a:custGeom>
          <a:noFill/>
          <a:ln w="38100" cmpd="sng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06" name="Rectangle 42"/>
          <p:cNvSpPr>
            <a:spLocks noChangeArrowheads="1"/>
          </p:cNvSpPr>
          <p:nvPr/>
        </p:nvSpPr>
        <p:spPr bwMode="auto">
          <a:xfrm>
            <a:off x="982663" y="3575050"/>
            <a:ext cx="566737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92907" name="Group 43"/>
          <p:cNvGrpSpPr>
            <a:grpSpLocks/>
          </p:cNvGrpSpPr>
          <p:nvPr/>
        </p:nvGrpSpPr>
        <p:grpSpPr bwMode="auto">
          <a:xfrm>
            <a:off x="6489700" y="4602163"/>
            <a:ext cx="144463" cy="144462"/>
            <a:chOff x="3787" y="3158"/>
            <a:chExt cx="91" cy="91"/>
          </a:xfrm>
        </p:grpSpPr>
        <p:sp>
          <p:nvSpPr>
            <p:cNvPr id="292908" name="Line 44"/>
            <p:cNvSpPr>
              <a:spLocks noChangeShapeType="1"/>
            </p:cNvSpPr>
            <p:nvPr/>
          </p:nvSpPr>
          <p:spPr bwMode="auto">
            <a:xfrm flipV="1">
              <a:off x="3787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2909" name="Line 45"/>
            <p:cNvSpPr>
              <a:spLocks noChangeShapeType="1"/>
            </p:cNvSpPr>
            <p:nvPr/>
          </p:nvSpPr>
          <p:spPr bwMode="auto">
            <a:xfrm flipH="1" flipV="1">
              <a:off x="3832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92910" name="Line 46"/>
          <p:cNvSpPr>
            <a:spLocks noChangeShapeType="1"/>
          </p:cNvSpPr>
          <p:nvPr/>
        </p:nvSpPr>
        <p:spPr bwMode="auto">
          <a:xfrm>
            <a:off x="1258541" y="3802695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11" name="Rectangle 47"/>
          <p:cNvSpPr>
            <a:spLocks noChangeArrowheads="1"/>
          </p:cNvSpPr>
          <p:nvPr/>
        </p:nvSpPr>
        <p:spPr bwMode="auto">
          <a:xfrm>
            <a:off x="468313" y="25130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LA</a:t>
            </a:r>
          </a:p>
        </p:txBody>
      </p:sp>
      <p:sp>
        <p:nvSpPr>
          <p:cNvPr id="292912" name="Rectangle 48"/>
          <p:cNvSpPr>
            <a:spLocks noChangeArrowheads="1"/>
          </p:cNvSpPr>
          <p:nvPr/>
        </p:nvSpPr>
        <p:spPr bwMode="auto">
          <a:xfrm>
            <a:off x="468313" y="330517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LB</a:t>
            </a:r>
          </a:p>
        </p:txBody>
      </p:sp>
      <p:sp>
        <p:nvSpPr>
          <p:cNvPr id="292913" name="Rectangle 49"/>
          <p:cNvSpPr>
            <a:spLocks noChangeArrowheads="1"/>
          </p:cNvSpPr>
          <p:nvPr/>
        </p:nvSpPr>
        <p:spPr bwMode="auto">
          <a:xfrm>
            <a:off x="971550" y="213360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LC</a:t>
            </a:r>
          </a:p>
        </p:txBody>
      </p:sp>
      <p:cxnSp>
        <p:nvCxnSpPr>
          <p:cNvPr id="292914" name="AutoShape 50"/>
          <p:cNvCxnSpPr>
            <a:cxnSpLocks noChangeShapeType="1"/>
          </p:cNvCxnSpPr>
          <p:nvPr/>
        </p:nvCxnSpPr>
        <p:spPr bwMode="auto">
          <a:xfrm rot="16200000" flipH="1">
            <a:off x="1239044" y="2904332"/>
            <a:ext cx="892175" cy="731837"/>
          </a:xfrm>
          <a:prstGeom prst="curvedConnector2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2915" name="AutoShape 51"/>
          <p:cNvCxnSpPr>
            <a:cxnSpLocks noChangeShapeType="1"/>
          </p:cNvCxnSpPr>
          <p:nvPr/>
        </p:nvCxnSpPr>
        <p:spPr bwMode="auto">
          <a:xfrm flipV="1">
            <a:off x="5003800" y="3213100"/>
            <a:ext cx="720725" cy="5762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2916" name="Line 52"/>
          <p:cNvSpPr>
            <a:spLocks noChangeShapeType="1"/>
          </p:cNvSpPr>
          <p:nvPr/>
        </p:nvSpPr>
        <p:spPr bwMode="auto">
          <a:xfrm rot="5400000">
            <a:off x="6289675" y="3295650"/>
            <a:ext cx="5969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17" name="Line 53"/>
          <p:cNvSpPr>
            <a:spLocks noChangeShapeType="1"/>
          </p:cNvSpPr>
          <p:nvPr/>
        </p:nvSpPr>
        <p:spPr bwMode="auto">
          <a:xfrm rot="-5400000">
            <a:off x="7935913" y="3481388"/>
            <a:ext cx="6159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919" name="Rectangle 5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Result</a:t>
            </a:r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4938638" y="2938847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6594822" y="2938847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Line 8"/>
          <p:cNvSpPr>
            <a:spLocks noChangeShapeType="1"/>
          </p:cNvSpPr>
          <p:nvPr/>
        </p:nvSpPr>
        <p:spPr bwMode="auto">
          <a:xfrm>
            <a:off x="3354462" y="3802695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5010646" y="3802695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>
            <a:off x="8251006" y="3802695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" name="Line 46"/>
          <p:cNvSpPr>
            <a:spLocks noChangeShapeType="1"/>
          </p:cNvSpPr>
          <p:nvPr/>
        </p:nvSpPr>
        <p:spPr bwMode="auto">
          <a:xfrm>
            <a:off x="1258541" y="2938847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5" name="Group 43"/>
          <p:cNvGrpSpPr>
            <a:grpSpLocks/>
          </p:cNvGrpSpPr>
          <p:nvPr/>
        </p:nvGrpSpPr>
        <p:grpSpPr bwMode="auto">
          <a:xfrm>
            <a:off x="8171953" y="2868614"/>
            <a:ext cx="144463" cy="144462"/>
            <a:chOff x="3787" y="3158"/>
            <a:chExt cx="91" cy="91"/>
          </a:xfrm>
        </p:grpSpPr>
        <p:sp>
          <p:nvSpPr>
            <p:cNvPr id="56" name="Line 44"/>
            <p:cNvSpPr>
              <a:spLocks noChangeShapeType="1"/>
            </p:cNvSpPr>
            <p:nvPr/>
          </p:nvSpPr>
          <p:spPr bwMode="auto">
            <a:xfrm flipV="1">
              <a:off x="3787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7" name="Line 45"/>
            <p:cNvSpPr>
              <a:spLocks noChangeShapeType="1"/>
            </p:cNvSpPr>
            <p:nvPr/>
          </p:nvSpPr>
          <p:spPr bwMode="auto">
            <a:xfrm flipH="1" flipV="1">
              <a:off x="3832" y="3158"/>
              <a:ext cx="4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8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5" grpId="0" animBg="1"/>
      <p:bldP spid="292889" grpId="0" animBg="1"/>
      <p:bldP spid="292905" grpId="0" animBg="1"/>
      <p:bldP spid="292913" grpId="0"/>
      <p:bldP spid="292916" grpId="0" animBg="1"/>
      <p:bldP spid="292917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6CFC380-B2A5-4FFE-B609-4CC4D2946F68}" type="slidenum">
              <a:rPr lang="en-US" altLang="zh-CN"/>
              <a:pPr/>
              <a:t>67</a:t>
            </a:fld>
            <a:endParaRPr lang="en-US" alt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215900" y="836712"/>
            <a:ext cx="867727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void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</a:rPr>
              <a:t>MergeList_L</a:t>
            </a:r>
            <a:r>
              <a:rPr kumimoji="1" lang="en-US" altLang="zh-CN" sz="2400" dirty="0">
                <a:latin typeface="Times New Roman" pitchFamily="18" charset="0"/>
              </a:rPr>
              <a:t> (</a:t>
            </a:r>
            <a:r>
              <a:rPr kumimoji="1" lang="en-US" altLang="zh-CN" sz="2400" dirty="0" err="1">
                <a:latin typeface="Times New Roman" pitchFamily="18" charset="0"/>
              </a:rPr>
              <a:t>LinkList</a:t>
            </a:r>
            <a:r>
              <a:rPr kumimoji="1" lang="en-US" altLang="zh-CN" sz="2400" dirty="0">
                <a:latin typeface="Times New Roman" pitchFamily="18" charset="0"/>
              </a:rPr>
              <a:t> la, </a:t>
            </a:r>
            <a:r>
              <a:rPr kumimoji="1" lang="en-US" altLang="zh-CN" sz="2400" dirty="0" err="1">
                <a:latin typeface="Times New Roman" pitchFamily="18" charset="0"/>
              </a:rPr>
              <a:t>LinkList</a:t>
            </a:r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</a:rPr>
              <a:t>lb</a:t>
            </a:r>
            <a:r>
              <a:rPr kumimoji="1" lang="en-US" altLang="zh-CN" sz="2400" dirty="0">
                <a:latin typeface="Times New Roman" pitchFamily="18" charset="0"/>
              </a:rPr>
              <a:t>, </a:t>
            </a:r>
            <a:r>
              <a:rPr kumimoji="1" lang="en-US" altLang="zh-CN" sz="2400" dirty="0" err="1">
                <a:latin typeface="Times New Roman" pitchFamily="18" charset="0"/>
              </a:rPr>
              <a:t>PLinkList</a:t>
            </a:r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</a:rPr>
              <a:t>lc</a:t>
            </a:r>
            <a:r>
              <a:rPr kumimoji="1" lang="en-US" altLang="zh-CN" sz="2400" dirty="0">
                <a:latin typeface="Times New Roman" pitchFamily="18" charset="0"/>
              </a:rPr>
              <a:t>)</a:t>
            </a:r>
          </a:p>
          <a:p>
            <a:pPr eaLnBrk="0" hangingPunct="0"/>
            <a:r>
              <a:rPr kumimoji="1" lang="en-US" altLang="zh-CN" sz="2400" dirty="0" smtClean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</a:rPr>
              <a:t>       </a:t>
            </a:r>
            <a:r>
              <a:rPr kumimoji="1" lang="en-US" altLang="zh-CN" sz="2400" dirty="0" err="1" smtClean="0">
                <a:latin typeface="Times New Roman" pitchFamily="18" charset="0"/>
              </a:rPr>
              <a:t>Pnode</a:t>
            </a:r>
            <a:r>
              <a:rPr kumimoji="1" lang="en-US" altLang="zh-CN" sz="2400" dirty="0" smtClean="0">
                <a:latin typeface="Times New Roman" pitchFamily="18" charset="0"/>
              </a:rPr>
              <a:t>  pa</a:t>
            </a:r>
            <a:r>
              <a:rPr kumimoji="1" lang="en-US" altLang="zh-CN" sz="2400" dirty="0">
                <a:latin typeface="Times New Roman" pitchFamily="18" charset="0"/>
              </a:rPr>
              <a:t>, </a:t>
            </a:r>
            <a:r>
              <a:rPr kumimoji="1" lang="en-US" altLang="zh-CN" sz="2400" dirty="0" err="1">
                <a:latin typeface="Times New Roman" pitchFamily="18" charset="0"/>
              </a:rPr>
              <a:t>pb</a:t>
            </a:r>
            <a:r>
              <a:rPr kumimoji="1" lang="en-US" altLang="zh-CN" sz="2400" dirty="0">
                <a:latin typeface="Times New Roman" pitchFamily="18" charset="0"/>
              </a:rPr>
              <a:t>, pc; 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</a:rPr>
              <a:t>       pa </a:t>
            </a:r>
            <a:r>
              <a:rPr kumimoji="1" lang="en-US" altLang="zh-CN" sz="2400" dirty="0">
                <a:latin typeface="Times New Roman" pitchFamily="18" charset="0"/>
              </a:rPr>
              <a:t>= </a:t>
            </a:r>
            <a:r>
              <a:rPr kumimoji="1" lang="en-US" altLang="zh-CN" sz="2400" dirty="0" err="1" smtClean="0">
                <a:latin typeface="Times New Roman" pitchFamily="18" charset="0"/>
              </a:rPr>
              <a:t>la.head</a:t>
            </a:r>
            <a:r>
              <a:rPr kumimoji="1" lang="en-US" altLang="zh-CN" sz="2400" dirty="0" smtClean="0">
                <a:latin typeface="Times New Roman" pitchFamily="18" charset="0"/>
              </a:rPr>
              <a:t>;</a:t>
            </a:r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</a:rPr>
              <a:t> </a:t>
            </a:r>
            <a:r>
              <a:rPr kumimoji="1" lang="en-US" altLang="zh-CN" sz="2400" dirty="0" err="1" smtClean="0">
                <a:latin typeface="Times New Roman" pitchFamily="18" charset="0"/>
              </a:rPr>
              <a:t>pb</a:t>
            </a:r>
            <a:r>
              <a:rPr kumimoji="1" lang="en-US" altLang="zh-CN" sz="2400" dirty="0" smtClean="0">
                <a:latin typeface="Times New Roman" pitchFamily="18" charset="0"/>
              </a:rPr>
              <a:t> </a:t>
            </a:r>
            <a:r>
              <a:rPr kumimoji="1" lang="en-US" altLang="zh-CN" sz="2400" dirty="0">
                <a:latin typeface="Times New Roman" pitchFamily="18" charset="0"/>
              </a:rPr>
              <a:t>= </a:t>
            </a:r>
            <a:r>
              <a:rPr kumimoji="1" lang="en-US" altLang="zh-CN" sz="2400" dirty="0" err="1">
                <a:latin typeface="Times New Roman" pitchFamily="18" charset="0"/>
              </a:rPr>
              <a:t>lb.head</a:t>
            </a:r>
            <a:r>
              <a:rPr kumimoji="1" lang="en-US" altLang="zh-CN" sz="2400" dirty="0">
                <a:latin typeface="Times New Roman" pitchFamily="18" charset="0"/>
              </a:rPr>
              <a:t>; 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</a:rPr>
              <a:t>       </a:t>
            </a:r>
            <a:r>
              <a:rPr kumimoji="1" lang="en-US" altLang="zh-CN" sz="2400" dirty="0" err="1" smtClean="0">
                <a:latin typeface="Times New Roman" pitchFamily="18" charset="0"/>
              </a:rPr>
              <a:t>lc</a:t>
            </a:r>
            <a:r>
              <a:rPr kumimoji="1" lang="en-US" altLang="zh-CN" sz="2400" dirty="0" smtClean="0">
                <a:latin typeface="Times New Roman" pitchFamily="18" charset="0"/>
              </a:rPr>
              <a:t>-</a:t>
            </a:r>
            <a:r>
              <a:rPr kumimoji="1" lang="en-US" altLang="zh-CN" sz="2400" dirty="0">
                <a:latin typeface="Times New Roman" pitchFamily="18" charset="0"/>
              </a:rPr>
              <a:t>&gt;head = pc = pa;	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</a:rPr>
              <a:t>       while ( pa </a:t>
            </a:r>
            <a:r>
              <a:rPr kumimoji="1" lang="en-US" altLang="zh-CN" sz="2400" dirty="0">
                <a:latin typeface="Times New Roman" pitchFamily="18" charset="0"/>
              </a:rPr>
              <a:t>&amp;&amp; </a:t>
            </a:r>
            <a:r>
              <a:rPr kumimoji="1" lang="en-US" altLang="zh-CN" sz="2400" dirty="0" err="1" smtClean="0">
                <a:latin typeface="Times New Roman" pitchFamily="18" charset="0"/>
              </a:rPr>
              <a:t>pb</a:t>
            </a:r>
            <a:r>
              <a:rPr kumimoji="1" lang="en-US" altLang="zh-CN" sz="2400" dirty="0" smtClean="0">
                <a:latin typeface="Times New Roman" pitchFamily="18" charset="0"/>
              </a:rPr>
              <a:t> ) </a:t>
            </a:r>
            <a:r>
              <a:rPr kumimoji="1" lang="en-US" altLang="zh-CN" sz="2400" dirty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</a:rPr>
              <a:t>               if ( pa-</a:t>
            </a:r>
            <a:r>
              <a:rPr kumimoji="1" lang="en-US" altLang="zh-CN" sz="2400" dirty="0">
                <a:latin typeface="Times New Roman" pitchFamily="18" charset="0"/>
              </a:rPr>
              <a:t>&gt;</a:t>
            </a:r>
            <a:r>
              <a:rPr kumimoji="1" lang="en-US" altLang="zh-CN" sz="2400" dirty="0" smtClean="0">
                <a:latin typeface="Times New Roman" pitchFamily="18" charset="0"/>
              </a:rPr>
              <a:t>info &lt;= </a:t>
            </a:r>
            <a:r>
              <a:rPr kumimoji="1" lang="en-US" altLang="zh-CN" sz="2400" dirty="0" err="1">
                <a:latin typeface="Times New Roman" pitchFamily="18" charset="0"/>
              </a:rPr>
              <a:t>pb</a:t>
            </a:r>
            <a:r>
              <a:rPr kumimoji="1" lang="en-US" altLang="zh-CN" sz="2400" dirty="0">
                <a:latin typeface="Times New Roman" pitchFamily="18" charset="0"/>
              </a:rPr>
              <a:t>-&gt;</a:t>
            </a:r>
            <a:r>
              <a:rPr kumimoji="1" lang="en-US" altLang="zh-CN" sz="2400" dirty="0" smtClean="0">
                <a:latin typeface="Times New Roman" pitchFamily="18" charset="0"/>
              </a:rPr>
              <a:t>info ) </a:t>
            </a:r>
            <a:r>
              <a:rPr kumimoji="1" lang="en-US" altLang="zh-CN" sz="2400" dirty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400" dirty="0" smtClean="0">
                <a:latin typeface="Times New Roman" pitchFamily="18" charset="0"/>
              </a:rPr>
              <a:t>                        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</a:rPr>
              <a:t>pc-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</a:rPr>
              <a:t>&gt;link = pa; pc = pa; pa = pa-&gt;link;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</a:rPr>
              <a:t>               }</a:t>
            </a:r>
            <a:endParaRPr kumimoji="1" lang="en-US" altLang="zh-CN" sz="24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</a:rPr>
              <a:t>               else </a:t>
            </a:r>
            <a:r>
              <a:rPr kumimoji="1" lang="en-US" altLang="zh-CN" sz="2400" dirty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400" dirty="0" smtClean="0">
                <a:latin typeface="Times New Roman" pitchFamily="18" charset="0"/>
              </a:rPr>
              <a:t>                        </a:t>
            </a:r>
            <a:r>
              <a:rPr kumimoji="1" lang="en-US" altLang="zh-CN" sz="2400" dirty="0" smtClean="0">
                <a:solidFill>
                  <a:srgbClr val="FFC000"/>
                </a:solidFill>
                <a:latin typeface="Times New Roman" pitchFamily="18" charset="0"/>
              </a:rPr>
              <a:t>pc-</a:t>
            </a:r>
            <a:r>
              <a:rPr kumimoji="1" lang="en-US" altLang="zh-CN" sz="2400" dirty="0">
                <a:solidFill>
                  <a:srgbClr val="FFC000"/>
                </a:solidFill>
                <a:latin typeface="Times New Roman" pitchFamily="18" charset="0"/>
              </a:rPr>
              <a:t>&gt;link = </a:t>
            </a:r>
            <a:r>
              <a:rPr kumimoji="1" lang="en-US" altLang="zh-CN" sz="2400" dirty="0" err="1">
                <a:solidFill>
                  <a:srgbClr val="FFC000"/>
                </a:solidFill>
                <a:latin typeface="Times New Roman" pitchFamily="18" charset="0"/>
              </a:rPr>
              <a:t>pb</a:t>
            </a:r>
            <a:r>
              <a:rPr kumimoji="1" lang="en-US" altLang="zh-CN" sz="2400" dirty="0">
                <a:solidFill>
                  <a:srgbClr val="FFC000"/>
                </a:solidFill>
                <a:latin typeface="Times New Roman" pitchFamily="18" charset="0"/>
              </a:rPr>
              <a:t>; pc = </a:t>
            </a:r>
            <a:r>
              <a:rPr kumimoji="1" lang="en-US" altLang="zh-CN" sz="2400" dirty="0" err="1">
                <a:solidFill>
                  <a:srgbClr val="FFC000"/>
                </a:solidFill>
                <a:latin typeface="Times New Roman" pitchFamily="18" charset="0"/>
              </a:rPr>
              <a:t>pb</a:t>
            </a:r>
            <a:r>
              <a:rPr kumimoji="1" lang="en-US" altLang="zh-CN" sz="2400" dirty="0">
                <a:solidFill>
                  <a:srgbClr val="FFC000"/>
                </a:solidFill>
                <a:latin typeface="Times New Roman" pitchFamily="18" charset="0"/>
              </a:rPr>
              <a:t>; </a:t>
            </a:r>
            <a:r>
              <a:rPr kumimoji="1" lang="en-US" altLang="zh-CN" sz="2400" dirty="0" err="1">
                <a:solidFill>
                  <a:srgbClr val="FFC000"/>
                </a:solidFill>
                <a:latin typeface="Times New Roman" pitchFamily="18" charset="0"/>
              </a:rPr>
              <a:t>pb</a:t>
            </a:r>
            <a:r>
              <a:rPr kumimoji="1" lang="en-US" altLang="zh-CN" sz="2400" dirty="0">
                <a:solidFill>
                  <a:srgbClr val="FFC000"/>
                </a:solidFill>
                <a:latin typeface="Times New Roman" pitchFamily="18" charset="0"/>
              </a:rPr>
              <a:t> = </a:t>
            </a:r>
            <a:r>
              <a:rPr kumimoji="1" lang="en-US" altLang="zh-CN" sz="2400" dirty="0" err="1">
                <a:solidFill>
                  <a:srgbClr val="FFC000"/>
                </a:solidFill>
                <a:latin typeface="Times New Roman" pitchFamily="18" charset="0"/>
              </a:rPr>
              <a:t>pb</a:t>
            </a:r>
            <a:r>
              <a:rPr kumimoji="1" lang="en-US" altLang="zh-CN" sz="2400" dirty="0">
                <a:solidFill>
                  <a:srgbClr val="FFC000"/>
                </a:solidFill>
                <a:latin typeface="Times New Roman" pitchFamily="18" charset="0"/>
              </a:rPr>
              <a:t>-&gt;link;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</a:rPr>
              <a:t>               }</a:t>
            </a:r>
            <a:endParaRPr kumimoji="1" lang="en-US" altLang="zh-CN" sz="24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</a:rPr>
              <a:t>       }</a:t>
            </a:r>
            <a:endParaRPr kumimoji="1" lang="en-US" altLang="zh-CN" sz="24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</a:rPr>
              <a:t>       pc-</a:t>
            </a:r>
            <a:r>
              <a:rPr kumimoji="1" lang="en-US" altLang="zh-CN" sz="2400" dirty="0">
                <a:latin typeface="Times New Roman" pitchFamily="18" charset="0"/>
              </a:rPr>
              <a:t>&gt;link = pa ? pa : </a:t>
            </a:r>
            <a:r>
              <a:rPr kumimoji="1" lang="en-US" altLang="zh-CN" sz="2400" dirty="0" err="1">
                <a:latin typeface="Times New Roman" pitchFamily="18" charset="0"/>
              </a:rPr>
              <a:t>pb</a:t>
            </a:r>
            <a:r>
              <a:rPr kumimoji="1" lang="en-US" altLang="zh-CN" sz="2400" dirty="0">
                <a:latin typeface="Times New Roman" pitchFamily="18" charset="0"/>
              </a:rPr>
              <a:t>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</a:rPr>
              <a:t>}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179388" y="228600"/>
            <a:ext cx="8785225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 smtClean="0">
                <a:solidFill>
                  <a:srgbClr val="FFFF00"/>
                </a:solidFill>
                <a:ea typeface="幼圆" pitchFamily="49" charset="-122"/>
              </a:rPr>
              <a:t>Merging </a:t>
            </a:r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two sorted linked </a:t>
            </a:r>
            <a:r>
              <a:rPr kumimoji="1" lang="en-US" altLang="zh-CN" sz="2800" dirty="0" smtClean="0">
                <a:solidFill>
                  <a:srgbClr val="FFFF00"/>
                </a:solidFill>
                <a:ea typeface="幼圆" pitchFamily="49" charset="-122"/>
              </a:rPr>
              <a:t>lists </a:t>
            </a:r>
            <a:r>
              <a:rPr kumimoji="1" lang="en-US" altLang="zh-CN" sz="2800" dirty="0">
                <a:solidFill>
                  <a:srgbClr val="FFFF00"/>
                </a:solidFill>
                <a:ea typeface="幼圆" pitchFamily="49" charset="-122"/>
              </a:rPr>
              <a:t>(with head node)</a:t>
            </a:r>
          </a:p>
        </p:txBody>
      </p:sp>
      <p:sp>
        <p:nvSpPr>
          <p:cNvPr id="14131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6021388"/>
            <a:ext cx="1439862" cy="5762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>
                <a:solidFill>
                  <a:srgbClr val="FFFF00"/>
                </a:solidFill>
                <a:ea typeface="幼圆" pitchFamily="49" charset="-122"/>
              </a:rPr>
              <a:t>对比分析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C916B600-0F0E-4C3E-8476-AEE0CDDB09F8}" type="slidenum">
              <a:rPr lang="en-US" altLang="zh-CN"/>
              <a:pPr/>
              <a:t>68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395288" y="1268413"/>
            <a:ext cx="849788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263" indent="-4492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556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461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endParaRPr lang="en-US" altLang="zh-CN" dirty="0">
              <a:latin typeface="Arial" charset="0"/>
              <a:ea typeface="幼圆" pitchFamily="49" charset="-122"/>
            </a:endParaRPr>
          </a:p>
          <a:p>
            <a:pPr>
              <a:spcAft>
                <a:spcPct val="50000"/>
              </a:spcAft>
            </a:pPr>
            <a:r>
              <a:rPr lang="zh-CN" altLang="en-US" dirty="0">
                <a:latin typeface="Arial" charset="0"/>
                <a:ea typeface="幼圆" pitchFamily="49" charset="-122"/>
              </a:rPr>
              <a:t>单链表与顺序表的比较：</a:t>
            </a:r>
          </a:p>
          <a:p>
            <a:pPr>
              <a:spcAft>
                <a:spcPct val="50000"/>
              </a:spcAft>
            </a:pPr>
            <a:r>
              <a:rPr lang="en-US" altLang="zh-CN" dirty="0">
                <a:latin typeface="Arial" charset="0"/>
                <a:ea typeface="幼圆" pitchFamily="49" charset="-122"/>
              </a:rPr>
              <a:t>(1) </a:t>
            </a:r>
            <a:r>
              <a:rPr lang="zh-CN" altLang="en-US" dirty="0">
                <a:latin typeface="Arial" charset="0"/>
                <a:ea typeface="幼圆" pitchFamily="49" charset="-122"/>
              </a:rPr>
              <a:t>单链表是一种</a:t>
            </a:r>
            <a:r>
              <a:rPr lang="zh-CN" altLang="en-US" b="1" dirty="0">
                <a:solidFill>
                  <a:srgbClr val="FFFF00"/>
                </a:solidFill>
                <a:latin typeface="Arial" charset="0"/>
                <a:ea typeface="幼圆" pitchFamily="49" charset="-122"/>
              </a:rPr>
              <a:t>松耦合</a:t>
            </a:r>
            <a:r>
              <a:rPr lang="zh-CN" altLang="en-US" dirty="0">
                <a:latin typeface="Arial" charset="0"/>
                <a:ea typeface="幼圆" pitchFamily="49" charset="-122"/>
              </a:rPr>
              <a:t>的线性结构，顺序表是</a:t>
            </a:r>
            <a:r>
              <a:rPr lang="zh-CN" altLang="en-US" b="1" dirty="0">
                <a:solidFill>
                  <a:srgbClr val="FFFF00"/>
                </a:solidFill>
                <a:latin typeface="Arial" charset="0"/>
                <a:ea typeface="幼圆" pitchFamily="49" charset="-122"/>
              </a:rPr>
              <a:t>紧耦合</a:t>
            </a:r>
            <a:r>
              <a:rPr lang="zh-CN" altLang="en-US" dirty="0">
                <a:latin typeface="Arial" charset="0"/>
                <a:ea typeface="幼圆" pitchFamily="49" charset="-122"/>
              </a:rPr>
              <a:t>的。</a:t>
            </a:r>
          </a:p>
          <a:p>
            <a:pPr>
              <a:spcAft>
                <a:spcPct val="50000"/>
              </a:spcAft>
            </a:pPr>
            <a:r>
              <a:rPr lang="en-US" altLang="zh-CN" dirty="0">
                <a:latin typeface="Arial" charset="0"/>
                <a:ea typeface="幼圆" pitchFamily="49" charset="-122"/>
              </a:rPr>
              <a:t>(2) </a:t>
            </a:r>
            <a:r>
              <a:rPr lang="zh-CN" altLang="en-US" b="1" dirty="0">
                <a:solidFill>
                  <a:srgbClr val="FFFF00"/>
                </a:solidFill>
                <a:latin typeface="Arial" charset="0"/>
                <a:ea typeface="幼圆" pitchFamily="49" charset="-122"/>
              </a:rPr>
              <a:t>单链表的存储密度比顺序表低</a:t>
            </a:r>
            <a:r>
              <a:rPr lang="zh-CN" altLang="en-US" dirty="0">
                <a:latin typeface="Arial" charset="0"/>
                <a:ea typeface="幼圆" pitchFamily="49" charset="-122"/>
              </a:rPr>
              <a:t>，它多占用了存储空间。但在许多情况下，链式的分配比顺序分配有效，顺序表必须分配足够大的连续存储空间，而链表可以利用零星的存储单元。</a:t>
            </a:r>
          </a:p>
          <a:p>
            <a:pPr>
              <a:spcAft>
                <a:spcPct val="50000"/>
              </a:spcAft>
            </a:pPr>
            <a:r>
              <a:rPr lang="en-US" altLang="zh-CN" dirty="0" smtClean="0">
                <a:latin typeface="Arial" charset="0"/>
                <a:ea typeface="幼圆" pitchFamily="49" charset="-122"/>
              </a:rPr>
              <a:t>(3) </a:t>
            </a:r>
            <a:r>
              <a:rPr lang="zh-CN" altLang="en-US" dirty="0">
                <a:latin typeface="Arial" charset="0"/>
                <a:ea typeface="幼圆" pitchFamily="49" charset="-122"/>
              </a:rPr>
              <a:t>在单链表里进行插入、删除运算比在顺序表里容易得多。</a:t>
            </a:r>
          </a:p>
          <a:p>
            <a:pPr>
              <a:spcAft>
                <a:spcPct val="50000"/>
              </a:spcAft>
            </a:pPr>
            <a:r>
              <a:rPr lang="en-US" altLang="zh-CN" dirty="0" smtClean="0">
                <a:latin typeface="Arial" charset="0"/>
                <a:ea typeface="幼圆" pitchFamily="49" charset="-122"/>
              </a:rPr>
              <a:t>(4) </a:t>
            </a:r>
            <a:r>
              <a:rPr lang="zh-CN" altLang="en-US" dirty="0">
                <a:latin typeface="Arial" charset="0"/>
                <a:ea typeface="幼圆" pitchFamily="49" charset="-122"/>
              </a:rPr>
              <a:t>对于顺序表，可</a:t>
            </a:r>
            <a:r>
              <a:rPr lang="zh-CN" altLang="en-US" b="1" dirty="0">
                <a:solidFill>
                  <a:srgbClr val="FFFF00"/>
                </a:solidFill>
                <a:latin typeface="Arial" charset="0"/>
                <a:ea typeface="幼圆" pitchFamily="49" charset="-122"/>
              </a:rPr>
              <a:t>随机访问</a:t>
            </a:r>
            <a:r>
              <a:rPr lang="zh-CN" altLang="en-US" dirty="0">
                <a:latin typeface="Arial" charset="0"/>
                <a:ea typeface="幼圆" pitchFamily="49" charset="-122"/>
              </a:rPr>
              <a:t>任一个元素，而在单链表中，需要顺着链逐个进行</a:t>
            </a:r>
            <a:r>
              <a:rPr lang="zh-CN" altLang="en-US" b="1" dirty="0">
                <a:solidFill>
                  <a:srgbClr val="FFFF00"/>
                </a:solidFill>
                <a:latin typeface="Arial" charset="0"/>
                <a:ea typeface="幼圆" pitchFamily="49" charset="-122"/>
              </a:rPr>
              <a:t>顺序访问</a:t>
            </a:r>
            <a:r>
              <a:rPr lang="zh-CN" altLang="en-US" dirty="0">
                <a:latin typeface="Arial" charset="0"/>
                <a:ea typeface="幼圆" pitchFamily="49" charset="-122"/>
              </a:rPr>
              <a:t>，因此单链表适合于在</a:t>
            </a:r>
            <a:r>
              <a:rPr lang="zh-CN" altLang="en-US" dirty="0" smtClean="0">
                <a:latin typeface="Arial" charset="0"/>
                <a:ea typeface="幼圆" pitchFamily="49" charset="-122"/>
              </a:rPr>
              <a:t>成批、顺序处理</a:t>
            </a:r>
            <a:r>
              <a:rPr lang="zh-CN" altLang="en-US" dirty="0">
                <a:latin typeface="Arial" charset="0"/>
                <a:ea typeface="幼圆" pitchFamily="49" charset="-122"/>
              </a:rPr>
              <a:t>线性表中的元素时采用。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/>
              <a:t>Complexity Analysis of S-Linked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96F5AC9-B37F-4B38-A0A6-17D8152AF974}" type="slidenum">
              <a:rPr lang="en-US" altLang="zh-CN"/>
              <a:pPr/>
              <a:t>69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609600" y="1470025"/>
            <a:ext cx="822455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#define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MaxSize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1000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The max length of the link list */</a:t>
            </a:r>
          </a:p>
          <a:p>
            <a:pPr eaLnBrk="0" hangingPunct="0"/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struct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eaLnBrk="0" hangingPunct="0"/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data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cursor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}Component,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SLinkList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[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MaxSize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];</a:t>
            </a:r>
          </a:p>
          <a:p>
            <a:pPr eaLnBrk="0" hangingPunct="0"/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void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InitList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SLinkList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list );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use '0' to depute blank pointer */</a:t>
            </a:r>
          </a:p>
          <a:p>
            <a:pPr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en-US" altLang="zh-CN" sz="24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Alloc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 memory, return the subscription of the allocated node,</a:t>
            </a:r>
          </a:p>
          <a:p>
            <a:pPr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if no space available, return 0 */</a:t>
            </a:r>
          </a:p>
          <a:p>
            <a:pPr eaLnBrk="0" hangingPunct="0"/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Malloc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SLinkList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list );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Retract the space which subscription is 'k' */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void Free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SLinkList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list,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k );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2.3.2 Static linked list</a:t>
            </a:r>
          </a:p>
        </p:txBody>
      </p:sp>
      <p:sp>
        <p:nvSpPr>
          <p:cNvPr id="14336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805488"/>
            <a:ext cx="1512887" cy="50323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Circular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EC46C6F-1465-49B3-91DB-B0A190357205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2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ADT of Linear List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755650" y="2563813"/>
            <a:ext cx="7561263" cy="2881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2125663" y="4148138"/>
            <a:ext cx="5256212" cy="936625"/>
          </a:xfrm>
          <a:prstGeom prst="rect">
            <a:avLst/>
          </a:prstGeom>
          <a:solidFill>
            <a:schemeClr val="hlink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107763" dir="2700000" algn="ctr" rotWithShape="0">
              <a:srgbClr val="FF5050"/>
            </a:outerShdw>
          </a:effec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CC0000"/>
                </a:solidFill>
              </a:rPr>
              <a:t>a</a:t>
            </a:r>
            <a:r>
              <a:rPr lang="en-US" altLang="zh-CN" sz="2800" baseline="-25000">
                <a:solidFill>
                  <a:srgbClr val="CC0000"/>
                </a:solidFill>
              </a:rPr>
              <a:t>i</a:t>
            </a:r>
            <a:r>
              <a:rPr lang="en-US" altLang="zh-CN" sz="2800">
                <a:solidFill>
                  <a:srgbClr val="CC0000"/>
                </a:solidFill>
              </a:rPr>
              <a:t>, i=0,1,2,….n-1</a:t>
            </a:r>
          </a:p>
          <a:p>
            <a:pPr algn="ctr"/>
            <a:r>
              <a:rPr lang="en-US" altLang="zh-CN" sz="2800">
                <a:solidFill>
                  <a:srgbClr val="CC0000"/>
                </a:solidFill>
              </a:rPr>
              <a:t>&lt; a</a:t>
            </a:r>
            <a:r>
              <a:rPr lang="en-US" altLang="zh-CN" sz="2800" baseline="-25000">
                <a:solidFill>
                  <a:srgbClr val="CC0000"/>
                </a:solidFill>
              </a:rPr>
              <a:t>i</a:t>
            </a:r>
            <a:r>
              <a:rPr lang="en-US" altLang="zh-CN" sz="2800">
                <a:solidFill>
                  <a:srgbClr val="CC0000"/>
                </a:solidFill>
              </a:rPr>
              <a:t> , a</a:t>
            </a:r>
            <a:r>
              <a:rPr lang="en-US" altLang="zh-CN" sz="2800" baseline="-25000">
                <a:solidFill>
                  <a:srgbClr val="CC0000"/>
                </a:solidFill>
              </a:rPr>
              <a:t>i+1</a:t>
            </a:r>
            <a:r>
              <a:rPr lang="en-US" altLang="zh-CN" sz="2800">
                <a:solidFill>
                  <a:srgbClr val="CC0000"/>
                </a:solidFill>
              </a:rPr>
              <a:t> &gt;</a:t>
            </a:r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900113" y="29241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>
                <a:solidFill>
                  <a:srgbClr val="FFFF00"/>
                </a:solidFill>
              </a:rPr>
              <a:t>Create</a:t>
            </a:r>
          </a:p>
        </p:txBody>
      </p: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1765300" y="29241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/>
              <a:t>IsEmpty</a:t>
            </a:r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2773363" y="29241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>
                <a:solidFill>
                  <a:srgbClr val="FFFF00"/>
                </a:solidFill>
              </a:rPr>
              <a:t>Insert</a:t>
            </a:r>
          </a:p>
        </p:txBody>
      </p:sp>
      <p:sp>
        <p:nvSpPr>
          <p:cNvPr id="274444" name="Text Box 12"/>
          <p:cNvSpPr txBox="1">
            <a:spLocks noChangeArrowheads="1"/>
          </p:cNvSpPr>
          <p:nvPr/>
        </p:nvSpPr>
        <p:spPr bwMode="auto">
          <a:xfrm>
            <a:off x="3565525" y="29241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>
                <a:solidFill>
                  <a:srgbClr val="FFFF00"/>
                </a:solidFill>
              </a:rPr>
              <a:t>Remove</a:t>
            </a:r>
          </a:p>
        </p:txBody>
      </p:sp>
      <p:sp>
        <p:nvSpPr>
          <p:cNvPr id="274445" name="Text Box 13"/>
          <p:cNvSpPr txBox="1">
            <a:spLocks noChangeArrowheads="1"/>
          </p:cNvSpPr>
          <p:nvPr/>
        </p:nvSpPr>
        <p:spPr bwMode="auto">
          <a:xfrm>
            <a:off x="4645025" y="29241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>
                <a:solidFill>
                  <a:srgbClr val="FFFF00"/>
                </a:solidFill>
              </a:rPr>
              <a:t>Locate</a:t>
            </a:r>
          </a:p>
        </p:txBody>
      </p:sp>
      <p:sp>
        <p:nvSpPr>
          <p:cNvPr id="274446" name="Text Box 14"/>
          <p:cNvSpPr txBox="1">
            <a:spLocks noChangeArrowheads="1"/>
          </p:cNvSpPr>
          <p:nvPr/>
        </p:nvSpPr>
        <p:spPr bwMode="auto">
          <a:xfrm>
            <a:off x="5508625" y="2924175"/>
            <a:ext cx="1079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 dirty="0" smtClean="0"/>
              <a:t>Traverse</a:t>
            </a:r>
            <a:endParaRPr lang="en-US" altLang="zh-CN" u="sng" dirty="0"/>
          </a:p>
        </p:txBody>
      </p:sp>
      <p:cxnSp>
        <p:nvCxnSpPr>
          <p:cNvPr id="274447" name="AutoShape 15"/>
          <p:cNvCxnSpPr>
            <a:cxnSpLocks noChangeShapeType="1"/>
            <a:stCxn id="274441" idx="2"/>
            <a:endCxn id="274438" idx="0"/>
          </p:cNvCxnSpPr>
          <p:nvPr/>
        </p:nvCxnSpPr>
        <p:spPr bwMode="auto">
          <a:xfrm rot="16200000" flipH="1">
            <a:off x="2668588" y="2062163"/>
            <a:ext cx="857250" cy="331470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48" name="AutoShape 16"/>
          <p:cNvCxnSpPr>
            <a:cxnSpLocks noChangeShapeType="1"/>
            <a:stCxn id="274442" idx="2"/>
            <a:endCxn id="274438" idx="0"/>
          </p:cNvCxnSpPr>
          <p:nvPr/>
        </p:nvCxnSpPr>
        <p:spPr bwMode="auto">
          <a:xfrm rot="16200000" flipH="1">
            <a:off x="3101182" y="2494756"/>
            <a:ext cx="857250" cy="2449513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49" name="AutoShape 17"/>
          <p:cNvCxnSpPr>
            <a:cxnSpLocks noChangeShapeType="1"/>
            <a:stCxn id="274443" idx="2"/>
            <a:endCxn id="274438" idx="0"/>
          </p:cNvCxnSpPr>
          <p:nvPr/>
        </p:nvCxnSpPr>
        <p:spPr bwMode="auto">
          <a:xfrm rot="16200000" flipH="1">
            <a:off x="3605213" y="2998788"/>
            <a:ext cx="857250" cy="144145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50" name="AutoShape 18"/>
          <p:cNvCxnSpPr>
            <a:cxnSpLocks noChangeShapeType="1"/>
            <a:stCxn id="274444" idx="2"/>
            <a:endCxn id="274438" idx="0"/>
          </p:cNvCxnSpPr>
          <p:nvPr/>
        </p:nvCxnSpPr>
        <p:spPr bwMode="auto">
          <a:xfrm rot="16200000" flipH="1">
            <a:off x="4001294" y="3394869"/>
            <a:ext cx="857250" cy="649288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51" name="AutoShape 19"/>
          <p:cNvCxnSpPr>
            <a:cxnSpLocks noChangeShapeType="1"/>
            <a:stCxn id="274445" idx="2"/>
            <a:endCxn id="274438" idx="0"/>
          </p:cNvCxnSpPr>
          <p:nvPr/>
        </p:nvCxnSpPr>
        <p:spPr bwMode="auto">
          <a:xfrm rot="5400000">
            <a:off x="4541044" y="3504407"/>
            <a:ext cx="857250" cy="430212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52" name="AutoShape 20"/>
          <p:cNvCxnSpPr>
            <a:cxnSpLocks noChangeShapeType="1"/>
            <a:stCxn id="274446" idx="2"/>
            <a:endCxn id="274438" idx="0"/>
          </p:cNvCxnSpPr>
          <p:nvPr/>
        </p:nvCxnSpPr>
        <p:spPr bwMode="auto">
          <a:xfrm rot="5400000">
            <a:off x="4973757" y="3073519"/>
            <a:ext cx="854631" cy="12946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4453" name="AutoShape 21"/>
          <p:cNvSpPr>
            <a:spLocks noChangeArrowheads="1"/>
          </p:cNvSpPr>
          <p:nvPr/>
        </p:nvSpPr>
        <p:spPr bwMode="auto">
          <a:xfrm>
            <a:off x="1189038" y="1987550"/>
            <a:ext cx="360362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54" name="AutoShape 22"/>
          <p:cNvSpPr>
            <a:spLocks noChangeArrowheads="1"/>
          </p:cNvSpPr>
          <p:nvPr/>
        </p:nvSpPr>
        <p:spPr bwMode="auto">
          <a:xfrm>
            <a:off x="2790825" y="1987550"/>
            <a:ext cx="360363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55" name="AutoShape 23"/>
          <p:cNvSpPr>
            <a:spLocks noChangeArrowheads="1"/>
          </p:cNvSpPr>
          <p:nvPr/>
        </p:nvSpPr>
        <p:spPr bwMode="auto">
          <a:xfrm>
            <a:off x="4392613" y="1987550"/>
            <a:ext cx="360362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56" name="AutoShape 24"/>
          <p:cNvSpPr>
            <a:spLocks noChangeArrowheads="1"/>
          </p:cNvSpPr>
          <p:nvPr/>
        </p:nvSpPr>
        <p:spPr bwMode="auto">
          <a:xfrm>
            <a:off x="5994400" y="1987550"/>
            <a:ext cx="360363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4457" name="Text Box 25"/>
          <p:cNvSpPr txBox="1">
            <a:spLocks noChangeArrowheads="1"/>
          </p:cNvSpPr>
          <p:nvPr/>
        </p:nvSpPr>
        <p:spPr bwMode="auto">
          <a:xfrm>
            <a:off x="6518275" y="29241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/>
              <a:t>Next</a:t>
            </a:r>
          </a:p>
        </p:txBody>
      </p:sp>
      <p:sp>
        <p:nvSpPr>
          <p:cNvPr id="274458" name="Text Box 26"/>
          <p:cNvSpPr txBox="1">
            <a:spLocks noChangeArrowheads="1"/>
          </p:cNvSpPr>
          <p:nvPr/>
        </p:nvSpPr>
        <p:spPr bwMode="auto">
          <a:xfrm>
            <a:off x="7164388" y="292417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u="sng"/>
              <a:t>Previous</a:t>
            </a:r>
          </a:p>
        </p:txBody>
      </p:sp>
      <p:cxnSp>
        <p:nvCxnSpPr>
          <p:cNvPr id="274459" name="AutoShape 27"/>
          <p:cNvCxnSpPr>
            <a:cxnSpLocks noChangeShapeType="1"/>
            <a:stCxn id="274457" idx="2"/>
            <a:endCxn id="274438" idx="0"/>
          </p:cNvCxnSpPr>
          <p:nvPr/>
        </p:nvCxnSpPr>
        <p:spPr bwMode="auto">
          <a:xfrm rot="5400000">
            <a:off x="5477669" y="2567782"/>
            <a:ext cx="857250" cy="2303462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460" name="AutoShape 28"/>
          <p:cNvCxnSpPr>
            <a:cxnSpLocks noChangeShapeType="1"/>
            <a:stCxn id="274458" idx="2"/>
            <a:endCxn id="274438" idx="0"/>
          </p:cNvCxnSpPr>
          <p:nvPr/>
        </p:nvCxnSpPr>
        <p:spPr bwMode="auto">
          <a:xfrm rot="5400000">
            <a:off x="5800726" y="2244725"/>
            <a:ext cx="857250" cy="2949575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4461" name="AutoShape 29"/>
          <p:cNvSpPr>
            <a:spLocks noChangeArrowheads="1"/>
          </p:cNvSpPr>
          <p:nvPr/>
        </p:nvSpPr>
        <p:spPr bwMode="auto">
          <a:xfrm>
            <a:off x="7597775" y="1987550"/>
            <a:ext cx="360363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74462" name="AutoShape 30"/>
          <p:cNvCxnSpPr>
            <a:cxnSpLocks noChangeShapeType="1"/>
          </p:cNvCxnSpPr>
          <p:nvPr/>
        </p:nvCxnSpPr>
        <p:spPr bwMode="auto">
          <a:xfrm rot="10800000" flipV="1">
            <a:off x="4754563" y="3717925"/>
            <a:ext cx="4065587" cy="431800"/>
          </a:xfrm>
          <a:prstGeom prst="bentConnector2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65C3C74-A92D-4768-A5BA-38A6DCC97367}" type="slidenum">
              <a:rPr lang="en-US" altLang="zh-CN"/>
              <a:pPr/>
              <a:t>70</a:t>
            </a:fld>
            <a:endParaRPr lang="en-US" altLang="zh-CN"/>
          </a:p>
        </p:txBody>
      </p:sp>
      <p:sp>
        <p:nvSpPr>
          <p:cNvPr id="16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grpSp>
        <p:nvGrpSpPr>
          <p:cNvPr id="144387" name="Group 3"/>
          <p:cNvGrpSpPr>
            <a:grpSpLocks/>
          </p:cNvGrpSpPr>
          <p:nvPr/>
        </p:nvGrpSpPr>
        <p:grpSpPr bwMode="auto">
          <a:xfrm>
            <a:off x="723900" y="762000"/>
            <a:ext cx="1143000" cy="4191000"/>
            <a:chOff x="1152" y="768"/>
            <a:chExt cx="720" cy="2640"/>
          </a:xfrm>
        </p:grpSpPr>
        <p:sp>
          <p:nvSpPr>
            <p:cNvPr id="144388" name="Rectangle 4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89" name="Line 5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0" name="Line 6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1" name="Line 7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2" name="Line 8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3" name="Line 9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4" name="Line 10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5" name="Line 11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6" name="Line 12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7" name="Line 13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8" name="Line 14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399" name="Line 15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4400" name="Group 16"/>
          <p:cNvGrpSpPr>
            <a:grpSpLocks/>
          </p:cNvGrpSpPr>
          <p:nvPr/>
        </p:nvGrpSpPr>
        <p:grpSpPr bwMode="auto">
          <a:xfrm>
            <a:off x="342900" y="785813"/>
            <a:ext cx="533400" cy="4152900"/>
            <a:chOff x="1248" y="735"/>
            <a:chExt cx="336" cy="2616"/>
          </a:xfrm>
        </p:grpSpPr>
        <p:sp>
          <p:nvSpPr>
            <p:cNvPr id="144401" name="Text Box 17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144402" name="Text Box 18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144403" name="Text Box 19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144404" name="Text Box 20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144405" name="Text Box 21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144406" name="Text Box 22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144407" name="Text Box 23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144408" name="Text Box 24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144409" name="Text Box 25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144410" name="Text Box 26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144411" name="Text Box 27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144413" name="Text Box 29"/>
          <p:cNvSpPr txBox="1">
            <a:spLocks noChangeArrowheads="1"/>
          </p:cNvSpPr>
          <p:nvPr/>
        </p:nvSpPr>
        <p:spPr bwMode="auto">
          <a:xfrm>
            <a:off x="1562100" y="7651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</a:t>
            </a:r>
          </a:p>
        </p:txBody>
      </p:sp>
      <p:sp>
        <p:nvSpPr>
          <p:cNvPr id="144414" name="Text Box 30"/>
          <p:cNvSpPr txBox="1">
            <a:spLocks noChangeArrowheads="1"/>
          </p:cNvSpPr>
          <p:nvPr/>
        </p:nvSpPr>
        <p:spPr bwMode="auto">
          <a:xfrm>
            <a:off x="1562100" y="11477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144415" name="Text Box 31"/>
          <p:cNvSpPr txBox="1">
            <a:spLocks noChangeArrowheads="1"/>
          </p:cNvSpPr>
          <p:nvPr/>
        </p:nvSpPr>
        <p:spPr bwMode="auto">
          <a:xfrm>
            <a:off x="1562100" y="15319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144416" name="Text Box 32"/>
          <p:cNvSpPr txBox="1">
            <a:spLocks noChangeArrowheads="1"/>
          </p:cNvSpPr>
          <p:nvPr/>
        </p:nvSpPr>
        <p:spPr bwMode="auto">
          <a:xfrm>
            <a:off x="1562100" y="1916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144417" name="Text Box 33"/>
          <p:cNvSpPr txBox="1">
            <a:spLocks noChangeArrowheads="1"/>
          </p:cNvSpPr>
          <p:nvPr/>
        </p:nvSpPr>
        <p:spPr bwMode="auto">
          <a:xfrm>
            <a:off x="1562100" y="2300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144418" name="Text Box 34"/>
          <p:cNvSpPr txBox="1">
            <a:spLocks noChangeArrowheads="1"/>
          </p:cNvSpPr>
          <p:nvPr/>
        </p:nvSpPr>
        <p:spPr bwMode="auto">
          <a:xfrm>
            <a:off x="1562100" y="26844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144419" name="Text Box 35"/>
          <p:cNvSpPr txBox="1">
            <a:spLocks noChangeArrowheads="1"/>
          </p:cNvSpPr>
          <p:nvPr/>
        </p:nvSpPr>
        <p:spPr bwMode="auto">
          <a:xfrm>
            <a:off x="1562100" y="3068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144420" name="Text Box 36"/>
          <p:cNvSpPr txBox="1">
            <a:spLocks noChangeArrowheads="1"/>
          </p:cNvSpPr>
          <p:nvPr/>
        </p:nvSpPr>
        <p:spPr bwMode="auto">
          <a:xfrm>
            <a:off x="1562100" y="34528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144421" name="Text Box 37"/>
          <p:cNvSpPr txBox="1">
            <a:spLocks noChangeArrowheads="1"/>
          </p:cNvSpPr>
          <p:nvPr/>
        </p:nvSpPr>
        <p:spPr bwMode="auto">
          <a:xfrm>
            <a:off x="1562100" y="38369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144422" name="Text Box 38"/>
          <p:cNvSpPr txBox="1">
            <a:spLocks noChangeArrowheads="1"/>
          </p:cNvSpPr>
          <p:nvPr/>
        </p:nvSpPr>
        <p:spPr bwMode="auto">
          <a:xfrm>
            <a:off x="723900" y="115252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Zhao</a:t>
            </a:r>
          </a:p>
        </p:txBody>
      </p:sp>
      <p:sp>
        <p:nvSpPr>
          <p:cNvPr id="144423" name="Text Box 39"/>
          <p:cNvSpPr txBox="1">
            <a:spLocks noChangeArrowheads="1"/>
          </p:cNvSpPr>
          <p:nvPr/>
        </p:nvSpPr>
        <p:spPr bwMode="auto">
          <a:xfrm>
            <a:off x="723900" y="15367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Qian</a:t>
            </a:r>
          </a:p>
        </p:txBody>
      </p:sp>
      <p:sp>
        <p:nvSpPr>
          <p:cNvPr id="144424" name="Text Box 40"/>
          <p:cNvSpPr txBox="1">
            <a:spLocks noChangeArrowheads="1"/>
          </p:cNvSpPr>
          <p:nvPr/>
        </p:nvSpPr>
        <p:spPr bwMode="auto">
          <a:xfrm>
            <a:off x="723900" y="1920875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Sun</a:t>
            </a:r>
          </a:p>
        </p:txBody>
      </p:sp>
      <p:sp>
        <p:nvSpPr>
          <p:cNvPr id="144425" name="Text Box 41"/>
          <p:cNvSpPr txBox="1">
            <a:spLocks noChangeArrowheads="1"/>
          </p:cNvSpPr>
          <p:nvPr/>
        </p:nvSpPr>
        <p:spPr bwMode="auto">
          <a:xfrm>
            <a:off x="739775" y="23050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Li</a:t>
            </a:r>
          </a:p>
        </p:txBody>
      </p:sp>
      <p:sp>
        <p:nvSpPr>
          <p:cNvPr id="144426" name="Text Box 42"/>
          <p:cNvSpPr txBox="1">
            <a:spLocks noChangeArrowheads="1"/>
          </p:cNvSpPr>
          <p:nvPr/>
        </p:nvSpPr>
        <p:spPr bwMode="auto">
          <a:xfrm>
            <a:off x="723900" y="26892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Zhou</a:t>
            </a:r>
          </a:p>
        </p:txBody>
      </p:sp>
      <p:sp>
        <p:nvSpPr>
          <p:cNvPr id="144427" name="Text Box 43"/>
          <p:cNvSpPr txBox="1">
            <a:spLocks noChangeArrowheads="1"/>
          </p:cNvSpPr>
          <p:nvPr/>
        </p:nvSpPr>
        <p:spPr bwMode="auto">
          <a:xfrm>
            <a:off x="723900" y="30734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Wu</a:t>
            </a:r>
          </a:p>
        </p:txBody>
      </p:sp>
      <p:sp>
        <p:nvSpPr>
          <p:cNvPr id="144428" name="Text Box 44"/>
          <p:cNvSpPr txBox="1">
            <a:spLocks noChangeArrowheads="1"/>
          </p:cNvSpPr>
          <p:nvPr/>
        </p:nvSpPr>
        <p:spPr bwMode="auto">
          <a:xfrm>
            <a:off x="723900" y="345757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Zheng</a:t>
            </a:r>
          </a:p>
        </p:txBody>
      </p:sp>
      <p:sp>
        <p:nvSpPr>
          <p:cNvPr id="144429" name="Text Box 45"/>
          <p:cNvSpPr txBox="1">
            <a:spLocks noChangeArrowheads="1"/>
          </p:cNvSpPr>
          <p:nvPr/>
        </p:nvSpPr>
        <p:spPr bwMode="auto">
          <a:xfrm>
            <a:off x="727075" y="384175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Wang</a:t>
            </a:r>
          </a:p>
        </p:txBody>
      </p:sp>
      <p:grpSp>
        <p:nvGrpSpPr>
          <p:cNvPr id="144431" name="Group 47"/>
          <p:cNvGrpSpPr>
            <a:grpSpLocks/>
          </p:cNvGrpSpPr>
          <p:nvPr/>
        </p:nvGrpSpPr>
        <p:grpSpPr bwMode="auto">
          <a:xfrm>
            <a:off x="7245350" y="762000"/>
            <a:ext cx="1143000" cy="4191000"/>
            <a:chOff x="1152" y="768"/>
            <a:chExt cx="720" cy="2640"/>
          </a:xfrm>
        </p:grpSpPr>
        <p:sp>
          <p:nvSpPr>
            <p:cNvPr id="144432" name="Rectangle 48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33" name="Line 49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34" name="Line 50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35" name="Line 51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36" name="Line 52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37" name="Line 53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38" name="Line 54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39" name="Line 55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40" name="Line 56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41" name="Line 57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42" name="Line 58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43" name="Line 59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4444" name="Group 60"/>
          <p:cNvGrpSpPr>
            <a:grpSpLocks/>
          </p:cNvGrpSpPr>
          <p:nvPr/>
        </p:nvGrpSpPr>
        <p:grpSpPr bwMode="auto">
          <a:xfrm>
            <a:off x="6864350" y="785813"/>
            <a:ext cx="533400" cy="4152900"/>
            <a:chOff x="1248" y="735"/>
            <a:chExt cx="336" cy="2616"/>
          </a:xfrm>
        </p:grpSpPr>
        <p:sp>
          <p:nvSpPr>
            <p:cNvPr id="144445" name="Text Box 61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144446" name="Text Box 62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144447" name="Text Box 63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144448" name="Text Box 64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144449" name="Text Box 65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144450" name="Text Box 66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144451" name="Text Box 67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144452" name="Text Box 68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144453" name="Text Box 69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144454" name="Text Box 70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144455" name="Text Box 71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144456" name="Text Box 72"/>
          <p:cNvSpPr txBox="1">
            <a:spLocks noChangeArrowheads="1"/>
          </p:cNvSpPr>
          <p:nvPr/>
        </p:nvSpPr>
        <p:spPr bwMode="auto">
          <a:xfrm>
            <a:off x="8083550" y="7651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</a:t>
            </a:r>
          </a:p>
        </p:txBody>
      </p:sp>
      <p:sp>
        <p:nvSpPr>
          <p:cNvPr id="144457" name="Text Box 73"/>
          <p:cNvSpPr txBox="1">
            <a:spLocks noChangeArrowheads="1"/>
          </p:cNvSpPr>
          <p:nvPr/>
        </p:nvSpPr>
        <p:spPr bwMode="auto">
          <a:xfrm>
            <a:off x="8083550" y="11477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144458" name="Text Box 74"/>
          <p:cNvSpPr txBox="1">
            <a:spLocks noChangeArrowheads="1"/>
          </p:cNvSpPr>
          <p:nvPr/>
        </p:nvSpPr>
        <p:spPr bwMode="auto">
          <a:xfrm>
            <a:off x="8083550" y="15319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144459" name="Text Box 75"/>
          <p:cNvSpPr txBox="1">
            <a:spLocks noChangeArrowheads="1"/>
          </p:cNvSpPr>
          <p:nvPr/>
        </p:nvSpPr>
        <p:spPr bwMode="auto">
          <a:xfrm>
            <a:off x="8083550" y="1916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144460" name="Text Box 76"/>
          <p:cNvSpPr txBox="1">
            <a:spLocks noChangeArrowheads="1"/>
          </p:cNvSpPr>
          <p:nvPr/>
        </p:nvSpPr>
        <p:spPr bwMode="auto">
          <a:xfrm>
            <a:off x="8083550" y="2300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  <a:endParaRPr kumimoji="1" lang="en-US" altLang="zh-CN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461" name="Text Box 77"/>
          <p:cNvSpPr txBox="1">
            <a:spLocks noChangeArrowheads="1"/>
          </p:cNvSpPr>
          <p:nvPr/>
        </p:nvSpPr>
        <p:spPr bwMode="auto">
          <a:xfrm>
            <a:off x="8083550" y="26844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144462" name="Text Box 78"/>
          <p:cNvSpPr txBox="1">
            <a:spLocks noChangeArrowheads="1"/>
          </p:cNvSpPr>
          <p:nvPr/>
        </p:nvSpPr>
        <p:spPr bwMode="auto">
          <a:xfrm>
            <a:off x="8083550" y="3068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幼圆" pitchFamily="49" charset="-122"/>
              </a:rPr>
              <a:t>8</a:t>
            </a:r>
            <a:endParaRPr kumimoji="1" lang="en-US" altLang="zh-CN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463" name="Text Box 79" descr="深色上对角线"/>
          <p:cNvSpPr txBox="1">
            <a:spLocks noChangeArrowheads="1"/>
          </p:cNvSpPr>
          <p:nvPr/>
        </p:nvSpPr>
        <p:spPr bwMode="auto">
          <a:xfrm>
            <a:off x="8083550" y="3430588"/>
            <a:ext cx="298450" cy="366712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144464" name="Text Box 80"/>
          <p:cNvSpPr txBox="1">
            <a:spLocks noChangeArrowheads="1"/>
          </p:cNvSpPr>
          <p:nvPr/>
        </p:nvSpPr>
        <p:spPr bwMode="auto">
          <a:xfrm>
            <a:off x="8083550" y="38369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144465" name="Text Box 81"/>
          <p:cNvSpPr txBox="1">
            <a:spLocks noChangeArrowheads="1"/>
          </p:cNvSpPr>
          <p:nvPr/>
        </p:nvSpPr>
        <p:spPr bwMode="auto">
          <a:xfrm>
            <a:off x="8083550" y="4221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5</a:t>
            </a:r>
            <a:endParaRPr kumimoji="1" lang="en-US" altLang="zh-CN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466" name="Text Box 82"/>
          <p:cNvSpPr txBox="1">
            <a:spLocks noChangeArrowheads="1"/>
          </p:cNvSpPr>
          <p:nvPr/>
        </p:nvSpPr>
        <p:spPr bwMode="auto">
          <a:xfrm>
            <a:off x="7245350" y="115252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Zhao</a:t>
            </a:r>
          </a:p>
        </p:txBody>
      </p:sp>
      <p:sp>
        <p:nvSpPr>
          <p:cNvPr id="144467" name="Text Box 83"/>
          <p:cNvSpPr txBox="1">
            <a:spLocks noChangeArrowheads="1"/>
          </p:cNvSpPr>
          <p:nvPr/>
        </p:nvSpPr>
        <p:spPr bwMode="auto">
          <a:xfrm>
            <a:off x="7245350" y="15367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Qian</a:t>
            </a:r>
          </a:p>
        </p:txBody>
      </p:sp>
      <p:sp>
        <p:nvSpPr>
          <p:cNvPr id="144468" name="Text Box 84"/>
          <p:cNvSpPr txBox="1">
            <a:spLocks noChangeArrowheads="1"/>
          </p:cNvSpPr>
          <p:nvPr/>
        </p:nvSpPr>
        <p:spPr bwMode="auto">
          <a:xfrm>
            <a:off x="7245350" y="1920875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Sun</a:t>
            </a:r>
          </a:p>
        </p:txBody>
      </p:sp>
      <p:sp>
        <p:nvSpPr>
          <p:cNvPr id="144469" name="Text Box 85"/>
          <p:cNvSpPr txBox="1">
            <a:spLocks noChangeArrowheads="1"/>
          </p:cNvSpPr>
          <p:nvPr/>
        </p:nvSpPr>
        <p:spPr bwMode="auto">
          <a:xfrm>
            <a:off x="7261225" y="23050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Li</a:t>
            </a:r>
          </a:p>
        </p:txBody>
      </p:sp>
      <p:sp>
        <p:nvSpPr>
          <p:cNvPr id="144470" name="Text Box 86"/>
          <p:cNvSpPr txBox="1">
            <a:spLocks noChangeArrowheads="1"/>
          </p:cNvSpPr>
          <p:nvPr/>
        </p:nvSpPr>
        <p:spPr bwMode="auto">
          <a:xfrm>
            <a:off x="7245350" y="26892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Zhou</a:t>
            </a:r>
          </a:p>
        </p:txBody>
      </p:sp>
      <p:sp>
        <p:nvSpPr>
          <p:cNvPr id="144471" name="Text Box 87"/>
          <p:cNvSpPr txBox="1">
            <a:spLocks noChangeArrowheads="1"/>
          </p:cNvSpPr>
          <p:nvPr/>
        </p:nvSpPr>
        <p:spPr bwMode="auto">
          <a:xfrm>
            <a:off x="7245350" y="30734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Wu</a:t>
            </a:r>
          </a:p>
        </p:txBody>
      </p:sp>
      <p:sp>
        <p:nvSpPr>
          <p:cNvPr id="144472" name="Text Box 88" descr="深色上对角线"/>
          <p:cNvSpPr txBox="1">
            <a:spLocks noChangeArrowheads="1"/>
          </p:cNvSpPr>
          <p:nvPr/>
        </p:nvSpPr>
        <p:spPr bwMode="auto">
          <a:xfrm>
            <a:off x="7259185" y="3435350"/>
            <a:ext cx="814840" cy="366713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dirty="0" err="1">
                <a:latin typeface="Times New Roman" pitchFamily="18" charset="0"/>
                <a:ea typeface="幼圆" pitchFamily="49" charset="-122"/>
              </a:rPr>
              <a:t>Zheng</a:t>
            </a:r>
            <a:endParaRPr kumimoji="1" lang="en-US" altLang="zh-CN" dirty="0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473" name="Text Box 89"/>
          <p:cNvSpPr txBox="1">
            <a:spLocks noChangeArrowheads="1"/>
          </p:cNvSpPr>
          <p:nvPr/>
        </p:nvSpPr>
        <p:spPr bwMode="auto">
          <a:xfrm>
            <a:off x="7245350" y="384175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Wang</a:t>
            </a:r>
          </a:p>
        </p:txBody>
      </p:sp>
      <p:sp>
        <p:nvSpPr>
          <p:cNvPr id="144474" name="Text Box 90"/>
          <p:cNvSpPr txBox="1">
            <a:spLocks noChangeArrowheads="1"/>
          </p:cNvSpPr>
          <p:nvPr/>
        </p:nvSpPr>
        <p:spPr bwMode="auto">
          <a:xfrm>
            <a:off x="7245350" y="42259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latin typeface="Times New Roman" pitchFamily="18" charset="0"/>
                <a:ea typeface="幼圆" pitchFamily="49" charset="-122"/>
              </a:rPr>
              <a:t>Shi</a:t>
            </a:r>
            <a:endParaRPr kumimoji="1" lang="en-US" altLang="zh-CN"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475" name="Text Box 91"/>
          <p:cNvSpPr txBox="1">
            <a:spLocks noChangeArrowheads="1"/>
          </p:cNvSpPr>
          <p:nvPr/>
        </p:nvSpPr>
        <p:spPr bwMode="auto">
          <a:xfrm>
            <a:off x="3351213" y="5888038"/>
            <a:ext cx="359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Example of static linked list</a:t>
            </a:r>
          </a:p>
        </p:txBody>
      </p:sp>
      <p:sp>
        <p:nvSpPr>
          <p:cNvPr id="144476" name="Text Box 92"/>
          <p:cNvSpPr txBox="1">
            <a:spLocks noChangeArrowheads="1"/>
          </p:cNvSpPr>
          <p:nvPr/>
        </p:nvSpPr>
        <p:spPr bwMode="auto">
          <a:xfrm>
            <a:off x="800100" y="5049838"/>
            <a:ext cx="1738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Before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modification</a:t>
            </a:r>
          </a:p>
        </p:txBody>
      </p:sp>
      <p:sp>
        <p:nvSpPr>
          <p:cNvPr id="144477" name="Text Box 93"/>
          <p:cNvSpPr txBox="1">
            <a:spLocks noChangeArrowheads="1"/>
          </p:cNvSpPr>
          <p:nvPr/>
        </p:nvSpPr>
        <p:spPr bwMode="auto">
          <a:xfrm>
            <a:off x="7245350" y="5049838"/>
            <a:ext cx="1738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After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modification</a:t>
            </a:r>
          </a:p>
        </p:txBody>
      </p:sp>
      <p:sp>
        <p:nvSpPr>
          <p:cNvPr id="144478" name="AutoShape 94"/>
          <p:cNvSpPr>
            <a:spLocks noChangeArrowheads="1"/>
          </p:cNvSpPr>
          <p:nvPr/>
        </p:nvSpPr>
        <p:spPr bwMode="auto">
          <a:xfrm>
            <a:off x="2212975" y="2674938"/>
            <a:ext cx="1081088" cy="360362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479" name="Text Box 95"/>
          <p:cNvSpPr txBox="1">
            <a:spLocks noChangeArrowheads="1"/>
          </p:cNvSpPr>
          <p:nvPr/>
        </p:nvSpPr>
        <p:spPr bwMode="auto">
          <a:xfrm>
            <a:off x="2193925" y="2154238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Times New Roman" pitchFamily="18" charset="0"/>
                <a:ea typeface="幼圆" pitchFamily="49" charset="-122"/>
              </a:rPr>
              <a:t>在</a:t>
            </a:r>
            <a:r>
              <a:rPr lang="en-US" altLang="zh-CN">
                <a:latin typeface="Times New Roman" pitchFamily="18" charset="0"/>
                <a:ea typeface="幼圆" pitchFamily="49" charset="-122"/>
              </a:rPr>
              <a:t>Li</a:t>
            </a:r>
            <a:r>
              <a:rPr lang="zh-CN" altLang="en-US">
                <a:latin typeface="Times New Roman" pitchFamily="18" charset="0"/>
                <a:ea typeface="幼圆" pitchFamily="49" charset="-122"/>
              </a:rPr>
              <a:t>后插入</a:t>
            </a:r>
            <a:r>
              <a:rPr lang="en-US" altLang="zh-CN">
                <a:latin typeface="Times New Roman" pitchFamily="18" charset="0"/>
                <a:ea typeface="幼圆" pitchFamily="49" charset="-122"/>
              </a:rPr>
              <a:t>Shi</a:t>
            </a:r>
          </a:p>
        </p:txBody>
      </p:sp>
      <p:sp>
        <p:nvSpPr>
          <p:cNvPr id="144481" name="Rectangle 97" descr="深色上对角线"/>
          <p:cNvSpPr>
            <a:spLocks noChangeArrowheads="1"/>
          </p:cNvSpPr>
          <p:nvPr/>
        </p:nvSpPr>
        <p:spPr bwMode="auto">
          <a:xfrm>
            <a:off x="728663" y="765175"/>
            <a:ext cx="823912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482" name="Rectangle 98" descr="深色上对角线"/>
          <p:cNvSpPr>
            <a:spLocks noChangeArrowheads="1"/>
          </p:cNvSpPr>
          <p:nvPr/>
        </p:nvSpPr>
        <p:spPr bwMode="auto">
          <a:xfrm>
            <a:off x="7250113" y="765175"/>
            <a:ext cx="823912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4483" name="Group 99"/>
          <p:cNvGrpSpPr>
            <a:grpSpLocks/>
          </p:cNvGrpSpPr>
          <p:nvPr/>
        </p:nvGrpSpPr>
        <p:grpSpPr bwMode="auto">
          <a:xfrm>
            <a:off x="4016375" y="765175"/>
            <a:ext cx="1143000" cy="4191000"/>
            <a:chOff x="1152" y="768"/>
            <a:chExt cx="720" cy="2640"/>
          </a:xfrm>
        </p:grpSpPr>
        <p:sp>
          <p:nvSpPr>
            <p:cNvPr id="144484" name="Rectangle 100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85" name="Line 101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86" name="Line 102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87" name="Line 103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88" name="Line 104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89" name="Line 105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90" name="Line 106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91" name="Line 107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92" name="Line 108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93" name="Line 109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94" name="Line 110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495" name="Line 111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4496" name="Group 112"/>
          <p:cNvGrpSpPr>
            <a:grpSpLocks/>
          </p:cNvGrpSpPr>
          <p:nvPr/>
        </p:nvGrpSpPr>
        <p:grpSpPr bwMode="auto">
          <a:xfrm>
            <a:off x="3635375" y="788988"/>
            <a:ext cx="533400" cy="4152900"/>
            <a:chOff x="1248" y="735"/>
            <a:chExt cx="336" cy="2616"/>
          </a:xfrm>
        </p:grpSpPr>
        <p:sp>
          <p:nvSpPr>
            <p:cNvPr id="144497" name="Text Box 113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144498" name="Text Box 114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144499" name="Text Box 115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144500" name="Text Box 116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144501" name="Text Box 117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144502" name="Text Box 118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144503" name="Text Box 119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144504" name="Text Box 120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144505" name="Text Box 121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144506" name="Text Box 122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144507" name="Text Box 123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144508" name="Text Box 124"/>
          <p:cNvSpPr txBox="1">
            <a:spLocks noChangeArrowheads="1"/>
          </p:cNvSpPr>
          <p:nvPr/>
        </p:nvSpPr>
        <p:spPr bwMode="auto">
          <a:xfrm>
            <a:off x="4854575" y="7683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</a:t>
            </a:r>
          </a:p>
        </p:txBody>
      </p:sp>
      <p:sp>
        <p:nvSpPr>
          <p:cNvPr id="144509" name="Text Box 125"/>
          <p:cNvSpPr txBox="1">
            <a:spLocks noChangeArrowheads="1"/>
          </p:cNvSpPr>
          <p:nvPr/>
        </p:nvSpPr>
        <p:spPr bwMode="auto">
          <a:xfrm>
            <a:off x="4854575" y="11509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144510" name="Text Box 126"/>
          <p:cNvSpPr txBox="1">
            <a:spLocks noChangeArrowheads="1"/>
          </p:cNvSpPr>
          <p:nvPr/>
        </p:nvSpPr>
        <p:spPr bwMode="auto">
          <a:xfrm>
            <a:off x="4854575" y="1535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144511" name="Text Box 127"/>
          <p:cNvSpPr txBox="1">
            <a:spLocks noChangeArrowheads="1"/>
          </p:cNvSpPr>
          <p:nvPr/>
        </p:nvSpPr>
        <p:spPr bwMode="auto">
          <a:xfrm>
            <a:off x="4854575" y="1919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144512" name="Text Box 128"/>
          <p:cNvSpPr txBox="1">
            <a:spLocks noChangeArrowheads="1"/>
          </p:cNvSpPr>
          <p:nvPr/>
        </p:nvSpPr>
        <p:spPr bwMode="auto">
          <a:xfrm>
            <a:off x="4854575" y="23034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  <a:endParaRPr kumimoji="1" lang="en-US" altLang="zh-CN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513" name="Text Box 129"/>
          <p:cNvSpPr txBox="1">
            <a:spLocks noChangeArrowheads="1"/>
          </p:cNvSpPr>
          <p:nvPr/>
        </p:nvSpPr>
        <p:spPr bwMode="auto">
          <a:xfrm>
            <a:off x="4854575" y="2687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144514" name="Text Box 130"/>
          <p:cNvSpPr txBox="1">
            <a:spLocks noChangeArrowheads="1"/>
          </p:cNvSpPr>
          <p:nvPr/>
        </p:nvSpPr>
        <p:spPr bwMode="auto">
          <a:xfrm>
            <a:off x="4854575" y="30718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144515" name="Text Box 131"/>
          <p:cNvSpPr txBox="1">
            <a:spLocks noChangeArrowheads="1"/>
          </p:cNvSpPr>
          <p:nvPr/>
        </p:nvSpPr>
        <p:spPr bwMode="auto">
          <a:xfrm>
            <a:off x="4854575" y="34559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144516" name="Text Box 132"/>
          <p:cNvSpPr txBox="1">
            <a:spLocks noChangeArrowheads="1"/>
          </p:cNvSpPr>
          <p:nvPr/>
        </p:nvSpPr>
        <p:spPr bwMode="auto">
          <a:xfrm>
            <a:off x="4854575" y="3840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144517" name="Text Box 133"/>
          <p:cNvSpPr txBox="1">
            <a:spLocks noChangeArrowheads="1"/>
          </p:cNvSpPr>
          <p:nvPr/>
        </p:nvSpPr>
        <p:spPr bwMode="auto">
          <a:xfrm>
            <a:off x="4854575" y="42243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5</a:t>
            </a:r>
            <a:endParaRPr kumimoji="1" lang="en-US" altLang="zh-CN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518" name="Text Box 134"/>
          <p:cNvSpPr txBox="1">
            <a:spLocks noChangeArrowheads="1"/>
          </p:cNvSpPr>
          <p:nvPr/>
        </p:nvSpPr>
        <p:spPr bwMode="auto">
          <a:xfrm>
            <a:off x="4016375" y="11557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Zhao</a:t>
            </a:r>
          </a:p>
        </p:txBody>
      </p:sp>
      <p:sp>
        <p:nvSpPr>
          <p:cNvPr id="144519" name="Text Box 135"/>
          <p:cNvSpPr txBox="1">
            <a:spLocks noChangeArrowheads="1"/>
          </p:cNvSpPr>
          <p:nvPr/>
        </p:nvSpPr>
        <p:spPr bwMode="auto">
          <a:xfrm>
            <a:off x="4016375" y="153987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Qian</a:t>
            </a:r>
          </a:p>
        </p:txBody>
      </p:sp>
      <p:sp>
        <p:nvSpPr>
          <p:cNvPr id="144520" name="Text Box 136"/>
          <p:cNvSpPr txBox="1">
            <a:spLocks noChangeArrowheads="1"/>
          </p:cNvSpPr>
          <p:nvPr/>
        </p:nvSpPr>
        <p:spPr bwMode="auto">
          <a:xfrm>
            <a:off x="4016375" y="1924050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Sun</a:t>
            </a:r>
          </a:p>
        </p:txBody>
      </p:sp>
      <p:sp>
        <p:nvSpPr>
          <p:cNvPr id="144521" name="Text Box 137"/>
          <p:cNvSpPr txBox="1">
            <a:spLocks noChangeArrowheads="1"/>
          </p:cNvSpPr>
          <p:nvPr/>
        </p:nvSpPr>
        <p:spPr bwMode="auto">
          <a:xfrm>
            <a:off x="4032250" y="23082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Li</a:t>
            </a:r>
          </a:p>
        </p:txBody>
      </p:sp>
      <p:sp>
        <p:nvSpPr>
          <p:cNvPr id="144522" name="Text Box 138"/>
          <p:cNvSpPr txBox="1">
            <a:spLocks noChangeArrowheads="1"/>
          </p:cNvSpPr>
          <p:nvPr/>
        </p:nvSpPr>
        <p:spPr bwMode="auto">
          <a:xfrm>
            <a:off x="4016375" y="26924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Zhou</a:t>
            </a:r>
          </a:p>
        </p:txBody>
      </p:sp>
      <p:sp>
        <p:nvSpPr>
          <p:cNvPr id="144523" name="Text Box 139"/>
          <p:cNvSpPr txBox="1">
            <a:spLocks noChangeArrowheads="1"/>
          </p:cNvSpPr>
          <p:nvPr/>
        </p:nvSpPr>
        <p:spPr bwMode="auto">
          <a:xfrm>
            <a:off x="4016375" y="3076575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Wu</a:t>
            </a:r>
          </a:p>
        </p:txBody>
      </p:sp>
      <p:sp>
        <p:nvSpPr>
          <p:cNvPr id="144524" name="Text Box 140"/>
          <p:cNvSpPr txBox="1">
            <a:spLocks noChangeArrowheads="1"/>
          </p:cNvSpPr>
          <p:nvPr/>
        </p:nvSpPr>
        <p:spPr bwMode="auto">
          <a:xfrm>
            <a:off x="4016375" y="346075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Zheng</a:t>
            </a:r>
          </a:p>
        </p:txBody>
      </p:sp>
      <p:sp>
        <p:nvSpPr>
          <p:cNvPr id="144525" name="Text Box 141"/>
          <p:cNvSpPr txBox="1">
            <a:spLocks noChangeArrowheads="1"/>
          </p:cNvSpPr>
          <p:nvPr/>
        </p:nvSpPr>
        <p:spPr bwMode="auto">
          <a:xfrm>
            <a:off x="4016375" y="38449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Wang</a:t>
            </a:r>
          </a:p>
        </p:txBody>
      </p:sp>
      <p:sp>
        <p:nvSpPr>
          <p:cNvPr id="144526" name="Text Box 142"/>
          <p:cNvSpPr txBox="1">
            <a:spLocks noChangeArrowheads="1"/>
          </p:cNvSpPr>
          <p:nvPr/>
        </p:nvSpPr>
        <p:spPr bwMode="auto">
          <a:xfrm>
            <a:off x="4016375" y="42291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Shi</a:t>
            </a:r>
            <a:endParaRPr kumimoji="1" lang="en-US" altLang="zh-CN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  <p:sp>
        <p:nvSpPr>
          <p:cNvPr id="144527" name="Text Box 143"/>
          <p:cNvSpPr txBox="1">
            <a:spLocks noChangeArrowheads="1"/>
          </p:cNvSpPr>
          <p:nvPr/>
        </p:nvSpPr>
        <p:spPr bwMode="auto">
          <a:xfrm>
            <a:off x="4016375" y="5053013"/>
            <a:ext cx="1738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After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modification</a:t>
            </a:r>
          </a:p>
        </p:txBody>
      </p:sp>
      <p:sp>
        <p:nvSpPr>
          <p:cNvPr id="144528" name="Rectangle 144" descr="深色上对角线"/>
          <p:cNvSpPr>
            <a:spLocks noChangeArrowheads="1"/>
          </p:cNvSpPr>
          <p:nvPr/>
        </p:nvSpPr>
        <p:spPr bwMode="auto">
          <a:xfrm>
            <a:off x="4021138" y="768350"/>
            <a:ext cx="823912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529" name="AutoShape 145"/>
          <p:cNvSpPr>
            <a:spLocks noChangeArrowheads="1"/>
          </p:cNvSpPr>
          <p:nvPr/>
        </p:nvSpPr>
        <p:spPr bwMode="auto">
          <a:xfrm>
            <a:off x="5454650" y="2676525"/>
            <a:ext cx="1081088" cy="360363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530" name="Text Box 146"/>
          <p:cNvSpPr txBox="1">
            <a:spLocks noChangeArrowheads="1"/>
          </p:cNvSpPr>
          <p:nvPr/>
        </p:nvSpPr>
        <p:spPr bwMode="auto">
          <a:xfrm>
            <a:off x="5435600" y="3213100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Times New Roman" pitchFamily="18" charset="0"/>
                <a:ea typeface="幼圆" pitchFamily="49" charset="-122"/>
              </a:rPr>
              <a:t>删除</a:t>
            </a:r>
            <a:r>
              <a:rPr lang="en-US" altLang="zh-CN">
                <a:latin typeface="Times New Roman" pitchFamily="18" charset="0"/>
                <a:ea typeface="幼圆" pitchFamily="49" charset="-122"/>
              </a:rPr>
              <a:t>Zheng</a:t>
            </a:r>
          </a:p>
        </p:txBody>
      </p:sp>
      <p:cxnSp>
        <p:nvCxnSpPr>
          <p:cNvPr id="144531" name="AutoShape 147"/>
          <p:cNvCxnSpPr>
            <a:cxnSpLocks noChangeShapeType="1"/>
          </p:cNvCxnSpPr>
          <p:nvPr/>
        </p:nvCxnSpPr>
        <p:spPr bwMode="auto">
          <a:xfrm>
            <a:off x="1841500" y="1023938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32" name="AutoShape 148"/>
          <p:cNvCxnSpPr>
            <a:cxnSpLocks noChangeShapeType="1"/>
          </p:cNvCxnSpPr>
          <p:nvPr/>
        </p:nvCxnSpPr>
        <p:spPr bwMode="auto">
          <a:xfrm>
            <a:off x="1835150" y="1412875"/>
            <a:ext cx="1588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33" name="AutoShape 149"/>
          <p:cNvCxnSpPr>
            <a:cxnSpLocks noChangeShapeType="1"/>
          </p:cNvCxnSpPr>
          <p:nvPr/>
        </p:nvCxnSpPr>
        <p:spPr bwMode="auto">
          <a:xfrm>
            <a:off x="1835150" y="2541588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34" name="AutoShape 150"/>
          <p:cNvCxnSpPr>
            <a:cxnSpLocks noChangeShapeType="1"/>
          </p:cNvCxnSpPr>
          <p:nvPr/>
        </p:nvCxnSpPr>
        <p:spPr bwMode="auto">
          <a:xfrm>
            <a:off x="1835150" y="2974975"/>
            <a:ext cx="1588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35" name="AutoShape 151"/>
          <p:cNvCxnSpPr>
            <a:cxnSpLocks noChangeShapeType="1"/>
          </p:cNvCxnSpPr>
          <p:nvPr/>
        </p:nvCxnSpPr>
        <p:spPr bwMode="auto">
          <a:xfrm>
            <a:off x="1835150" y="3333750"/>
            <a:ext cx="1588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36" name="AutoShape 152"/>
          <p:cNvCxnSpPr>
            <a:cxnSpLocks noChangeShapeType="1"/>
          </p:cNvCxnSpPr>
          <p:nvPr/>
        </p:nvCxnSpPr>
        <p:spPr bwMode="auto">
          <a:xfrm>
            <a:off x="1835150" y="3694113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39" name="AutoShape 155"/>
          <p:cNvCxnSpPr>
            <a:cxnSpLocks noChangeShapeType="1"/>
          </p:cNvCxnSpPr>
          <p:nvPr/>
        </p:nvCxnSpPr>
        <p:spPr bwMode="auto">
          <a:xfrm>
            <a:off x="1835150" y="1751013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0" name="AutoShape 156"/>
          <p:cNvCxnSpPr>
            <a:cxnSpLocks noChangeShapeType="1"/>
          </p:cNvCxnSpPr>
          <p:nvPr/>
        </p:nvCxnSpPr>
        <p:spPr bwMode="auto">
          <a:xfrm>
            <a:off x="1835150" y="2182813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1" name="AutoShape 157"/>
          <p:cNvCxnSpPr>
            <a:cxnSpLocks noChangeShapeType="1"/>
            <a:stCxn id="144421" idx="2"/>
            <a:endCxn id="144481" idx="0"/>
          </p:cNvCxnSpPr>
          <p:nvPr/>
        </p:nvCxnSpPr>
        <p:spPr bwMode="auto">
          <a:xfrm rot="16200000" flipV="1">
            <a:off x="-292894" y="2199482"/>
            <a:ext cx="3438525" cy="569912"/>
          </a:xfrm>
          <a:prstGeom prst="curvedConnector5">
            <a:avLst>
              <a:gd name="adj1" fmla="val -6602"/>
              <a:gd name="adj2" fmla="val -115046"/>
              <a:gd name="adj3" fmla="val 106648"/>
            </a:avLst>
          </a:prstGeom>
          <a:noFill/>
          <a:ln w="38100" cap="rnd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2" name="AutoShape 158"/>
          <p:cNvCxnSpPr>
            <a:cxnSpLocks noChangeShapeType="1"/>
          </p:cNvCxnSpPr>
          <p:nvPr/>
        </p:nvCxnSpPr>
        <p:spPr bwMode="auto">
          <a:xfrm>
            <a:off x="5154613" y="974725"/>
            <a:ext cx="1587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3" name="AutoShape 159"/>
          <p:cNvCxnSpPr>
            <a:cxnSpLocks noChangeShapeType="1"/>
          </p:cNvCxnSpPr>
          <p:nvPr/>
        </p:nvCxnSpPr>
        <p:spPr bwMode="auto">
          <a:xfrm>
            <a:off x="5148263" y="1363663"/>
            <a:ext cx="1587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5" name="AutoShape 161"/>
          <p:cNvCxnSpPr>
            <a:cxnSpLocks noChangeShapeType="1"/>
          </p:cNvCxnSpPr>
          <p:nvPr/>
        </p:nvCxnSpPr>
        <p:spPr bwMode="auto">
          <a:xfrm>
            <a:off x="5148263" y="2925763"/>
            <a:ext cx="1587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6" name="AutoShape 162"/>
          <p:cNvCxnSpPr>
            <a:cxnSpLocks noChangeShapeType="1"/>
          </p:cNvCxnSpPr>
          <p:nvPr/>
        </p:nvCxnSpPr>
        <p:spPr bwMode="auto">
          <a:xfrm>
            <a:off x="5148263" y="1701800"/>
            <a:ext cx="1587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7" name="AutoShape 163"/>
          <p:cNvCxnSpPr>
            <a:cxnSpLocks noChangeShapeType="1"/>
          </p:cNvCxnSpPr>
          <p:nvPr/>
        </p:nvCxnSpPr>
        <p:spPr bwMode="auto">
          <a:xfrm>
            <a:off x="5148263" y="2133600"/>
            <a:ext cx="1587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8" name="AutoShape 164"/>
          <p:cNvCxnSpPr>
            <a:cxnSpLocks noChangeShapeType="1"/>
          </p:cNvCxnSpPr>
          <p:nvPr/>
        </p:nvCxnSpPr>
        <p:spPr bwMode="auto">
          <a:xfrm>
            <a:off x="5148263" y="3284538"/>
            <a:ext cx="1587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49" name="AutoShape 165"/>
          <p:cNvCxnSpPr>
            <a:cxnSpLocks noChangeShapeType="1"/>
          </p:cNvCxnSpPr>
          <p:nvPr/>
        </p:nvCxnSpPr>
        <p:spPr bwMode="auto">
          <a:xfrm>
            <a:off x="5148263" y="3717925"/>
            <a:ext cx="1587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50" name="AutoShape 166"/>
          <p:cNvCxnSpPr>
            <a:cxnSpLocks noChangeShapeType="1"/>
            <a:stCxn id="144512" idx="3"/>
            <a:endCxn id="144517" idx="3"/>
          </p:cNvCxnSpPr>
          <p:nvPr/>
        </p:nvCxnSpPr>
        <p:spPr bwMode="auto">
          <a:xfrm>
            <a:off x="5153025" y="2487613"/>
            <a:ext cx="1588" cy="1920875"/>
          </a:xfrm>
          <a:prstGeom prst="curvedConnector3">
            <a:avLst>
              <a:gd name="adj1" fmla="val 2590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51" name="AutoShape 167"/>
          <p:cNvCxnSpPr>
            <a:cxnSpLocks noChangeShapeType="1"/>
            <a:stCxn id="144517" idx="3"/>
            <a:endCxn id="144522" idx="1"/>
          </p:cNvCxnSpPr>
          <p:nvPr/>
        </p:nvCxnSpPr>
        <p:spPr bwMode="auto">
          <a:xfrm flipH="1" flipV="1">
            <a:off x="4016375" y="2876550"/>
            <a:ext cx="1136650" cy="1531938"/>
          </a:xfrm>
          <a:prstGeom prst="curvedConnector5">
            <a:avLst>
              <a:gd name="adj1" fmla="val -20111"/>
              <a:gd name="adj2" fmla="val 50157"/>
              <a:gd name="adj3" fmla="val 120111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552" name="AutoShape 16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949950"/>
            <a:ext cx="1512887" cy="50323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Circular List</a:t>
            </a:r>
          </a:p>
        </p:txBody>
      </p:sp>
      <p:cxnSp>
        <p:nvCxnSpPr>
          <p:cNvPr id="144553" name="AutoShape 169"/>
          <p:cNvCxnSpPr>
            <a:cxnSpLocks noChangeShapeType="1"/>
          </p:cNvCxnSpPr>
          <p:nvPr/>
        </p:nvCxnSpPr>
        <p:spPr bwMode="auto">
          <a:xfrm rot="16200000" flipV="1">
            <a:off x="2993231" y="2216945"/>
            <a:ext cx="3438525" cy="569912"/>
          </a:xfrm>
          <a:prstGeom prst="curvedConnector5">
            <a:avLst>
              <a:gd name="adj1" fmla="val -6602"/>
              <a:gd name="adj2" fmla="val -136491"/>
              <a:gd name="adj3" fmla="val 106648"/>
            </a:avLst>
          </a:prstGeom>
          <a:noFill/>
          <a:ln w="38100" cap="rnd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56" grpId="0"/>
      <p:bldP spid="144457" grpId="0"/>
      <p:bldP spid="144458" grpId="0"/>
      <p:bldP spid="144459" grpId="0"/>
      <p:bldP spid="144460" grpId="0"/>
      <p:bldP spid="144461" grpId="0"/>
      <p:bldP spid="144462" grpId="0"/>
      <p:bldP spid="144463" grpId="0" animBg="1"/>
      <p:bldP spid="144464" grpId="0"/>
      <p:bldP spid="144465" grpId="0"/>
      <p:bldP spid="144466" grpId="0"/>
      <p:bldP spid="144467" grpId="0"/>
      <p:bldP spid="144468" grpId="0"/>
      <p:bldP spid="144469" grpId="0"/>
      <p:bldP spid="144470" grpId="0"/>
      <p:bldP spid="144471" grpId="0"/>
      <p:bldP spid="144472" grpId="0" animBg="1"/>
      <p:bldP spid="144473" grpId="0"/>
      <p:bldP spid="144474" grpId="0"/>
      <p:bldP spid="144477" grpId="0"/>
      <p:bldP spid="144478" grpId="0" animBg="1"/>
      <p:bldP spid="144479" grpId="0"/>
      <p:bldP spid="144482" grpId="0" animBg="1"/>
      <p:bldP spid="144508" grpId="0"/>
      <p:bldP spid="144509" grpId="0"/>
      <p:bldP spid="144510" grpId="0"/>
      <p:bldP spid="144511" grpId="0"/>
      <p:bldP spid="144512" grpId="0"/>
      <p:bldP spid="144513" grpId="0"/>
      <p:bldP spid="144514" grpId="0"/>
      <p:bldP spid="144515" grpId="0"/>
      <p:bldP spid="144516" grpId="0"/>
      <p:bldP spid="144517" grpId="0"/>
      <p:bldP spid="144518" grpId="0"/>
      <p:bldP spid="144519" grpId="0"/>
      <p:bldP spid="144520" grpId="0"/>
      <p:bldP spid="144521" grpId="0"/>
      <p:bldP spid="144522" grpId="0"/>
      <p:bldP spid="144523" grpId="0"/>
      <p:bldP spid="144524" grpId="0"/>
      <p:bldP spid="144525" grpId="0"/>
      <p:bldP spid="144526" grpId="0"/>
      <p:bldP spid="144527" grpId="0"/>
      <p:bldP spid="144528" grpId="0" animBg="1"/>
      <p:bldP spid="144529" grpId="0" animBg="1"/>
      <p:bldP spid="14453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E0EF8D2-0A47-43C3-BF61-90AC5BBFDD64}" type="slidenum">
              <a:rPr lang="en-US" altLang="zh-CN"/>
              <a:pPr/>
              <a:t>71</a:t>
            </a:fld>
            <a:endParaRPr lang="en-US" altLang="zh-CN"/>
          </a:p>
        </p:txBody>
      </p:sp>
      <p:sp>
        <p:nvSpPr>
          <p:cNvPr id="5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246438" y="765175"/>
            <a:ext cx="431720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void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</a:rPr>
              <a:t>InitList</a:t>
            </a:r>
            <a:r>
              <a:rPr kumimoji="1" lang="en-US" altLang="zh-CN" sz="2200" dirty="0" smtClean="0">
                <a:latin typeface="Times New Roman" pitchFamily="18" charset="0"/>
              </a:rPr>
              <a:t>( </a:t>
            </a:r>
            <a:r>
              <a:rPr kumimoji="1" lang="en-US" altLang="zh-CN" sz="2200" dirty="0" err="1" smtClean="0">
                <a:latin typeface="Times New Roman" pitchFamily="18" charset="0"/>
              </a:rPr>
              <a:t>SLinkList</a:t>
            </a:r>
            <a:r>
              <a:rPr kumimoji="1" lang="en-US" altLang="zh-CN" sz="2200" dirty="0" smtClean="0">
                <a:latin typeface="Times New Roman" pitchFamily="18" charset="0"/>
              </a:rPr>
              <a:t> list )</a:t>
            </a:r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int</a:t>
            </a:r>
            <a:r>
              <a:rPr kumimoji="1" lang="en-US" altLang="zh-CN" sz="2200" dirty="0" smtClean="0">
                <a:latin typeface="Times New Roman" pitchFamily="18" charset="0"/>
              </a:rPr>
              <a:t>  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for (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 = 0; 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 &lt; </a:t>
            </a:r>
            <a:r>
              <a:rPr kumimoji="1" lang="en-US" altLang="zh-CN" sz="2200" dirty="0" err="1">
                <a:latin typeface="Times New Roman" pitchFamily="18" charset="0"/>
              </a:rPr>
              <a:t>MaxSize</a:t>
            </a:r>
            <a:r>
              <a:rPr kumimoji="1" lang="en-US" altLang="zh-CN" sz="2200" dirty="0">
                <a:latin typeface="Times New Roman" pitchFamily="18" charset="0"/>
              </a:rPr>
              <a:t> - 1; 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++)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list[</a:t>
            </a:r>
            <a:r>
              <a:rPr kumimoji="1" lang="en-US" altLang="zh-CN" sz="2200" dirty="0" err="1" smtClean="0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].cursor = 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 + 1;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list[MaxSize-1</a:t>
            </a:r>
            <a:r>
              <a:rPr kumimoji="1" lang="en-US" altLang="zh-CN" sz="2200" dirty="0">
                <a:latin typeface="Times New Roman" pitchFamily="18" charset="0"/>
              </a:rPr>
              <a:t>].cursor = 0;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</a:rPr>
              <a:t>}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/* 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End of 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InitList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 () */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250825" y="117475"/>
            <a:ext cx="4492625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Implementation of Static linked list</a:t>
            </a:r>
            <a:endParaRPr kumimoji="1"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704850" y="836613"/>
            <a:ext cx="1143000" cy="4191000"/>
            <a:chOff x="1152" y="768"/>
            <a:chExt cx="720" cy="2640"/>
          </a:xfrm>
        </p:grpSpPr>
        <p:sp>
          <p:nvSpPr>
            <p:cNvPr id="145413" name="Rectangle 5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4" name="Line 6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5" name="Line 7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7" name="Line 9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19" name="Line 11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21" name="Line 13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23" name="Line 15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5425" name="Group 17"/>
          <p:cNvGrpSpPr>
            <a:grpSpLocks/>
          </p:cNvGrpSpPr>
          <p:nvPr/>
        </p:nvGrpSpPr>
        <p:grpSpPr bwMode="auto">
          <a:xfrm>
            <a:off x="323850" y="860425"/>
            <a:ext cx="533400" cy="4152900"/>
            <a:chOff x="1248" y="735"/>
            <a:chExt cx="336" cy="2616"/>
          </a:xfrm>
        </p:grpSpPr>
        <p:sp>
          <p:nvSpPr>
            <p:cNvPr id="145426" name="Text Box 18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145427" name="Text Box 19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145428" name="Text Box 20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145430" name="Text Box 22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145431" name="Text Box 23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145432" name="Text Box 24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145433" name="Text Box 25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145434" name="Text Box 26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145435" name="Text Box 27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145436" name="Text Box 28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145437" name="Text Box 29"/>
          <p:cNvSpPr txBox="1">
            <a:spLocks noChangeArrowheads="1"/>
          </p:cNvSpPr>
          <p:nvPr/>
        </p:nvSpPr>
        <p:spPr bwMode="auto">
          <a:xfrm>
            <a:off x="1543050" y="8397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</a:t>
            </a:r>
          </a:p>
        </p:txBody>
      </p:sp>
      <p:sp>
        <p:nvSpPr>
          <p:cNvPr id="145438" name="Text Box 30"/>
          <p:cNvSpPr txBox="1">
            <a:spLocks noChangeArrowheads="1"/>
          </p:cNvSpPr>
          <p:nvPr/>
        </p:nvSpPr>
        <p:spPr bwMode="auto">
          <a:xfrm>
            <a:off x="1543050" y="1222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145439" name="Text Box 31"/>
          <p:cNvSpPr txBox="1">
            <a:spLocks noChangeArrowheads="1"/>
          </p:cNvSpPr>
          <p:nvPr/>
        </p:nvSpPr>
        <p:spPr bwMode="auto">
          <a:xfrm>
            <a:off x="1543050" y="16065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145440" name="Text Box 32"/>
          <p:cNvSpPr txBox="1">
            <a:spLocks noChangeArrowheads="1"/>
          </p:cNvSpPr>
          <p:nvPr/>
        </p:nvSpPr>
        <p:spPr bwMode="auto">
          <a:xfrm>
            <a:off x="1543050" y="1990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145441" name="Text Box 33"/>
          <p:cNvSpPr txBox="1">
            <a:spLocks noChangeArrowheads="1"/>
          </p:cNvSpPr>
          <p:nvPr/>
        </p:nvSpPr>
        <p:spPr bwMode="auto">
          <a:xfrm>
            <a:off x="1543050" y="23749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145442" name="Text Box 34"/>
          <p:cNvSpPr txBox="1">
            <a:spLocks noChangeArrowheads="1"/>
          </p:cNvSpPr>
          <p:nvPr/>
        </p:nvSpPr>
        <p:spPr bwMode="auto">
          <a:xfrm>
            <a:off x="1543050" y="2759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145443" name="Text Box 35"/>
          <p:cNvSpPr txBox="1">
            <a:spLocks noChangeArrowheads="1"/>
          </p:cNvSpPr>
          <p:nvPr/>
        </p:nvSpPr>
        <p:spPr bwMode="auto">
          <a:xfrm>
            <a:off x="1543050" y="31432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145444" name="Text Box 36"/>
          <p:cNvSpPr txBox="1">
            <a:spLocks noChangeArrowheads="1"/>
          </p:cNvSpPr>
          <p:nvPr/>
        </p:nvSpPr>
        <p:spPr bwMode="auto">
          <a:xfrm>
            <a:off x="1543050" y="3527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145445" name="Text Box 37"/>
          <p:cNvSpPr txBox="1">
            <a:spLocks noChangeArrowheads="1"/>
          </p:cNvSpPr>
          <p:nvPr/>
        </p:nvSpPr>
        <p:spPr bwMode="auto">
          <a:xfrm>
            <a:off x="1543050" y="3911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145455" name="Text Box 47"/>
          <p:cNvSpPr txBox="1">
            <a:spLocks noChangeArrowheads="1"/>
          </p:cNvSpPr>
          <p:nvPr/>
        </p:nvSpPr>
        <p:spPr bwMode="auto">
          <a:xfrm>
            <a:off x="1489075" y="42926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145456" name="Text Box 48"/>
          <p:cNvSpPr txBox="1">
            <a:spLocks noChangeArrowheads="1"/>
          </p:cNvSpPr>
          <p:nvPr/>
        </p:nvSpPr>
        <p:spPr bwMode="auto">
          <a:xfrm>
            <a:off x="1547813" y="46529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145457" name="Rectangle 49" descr="深色上对角线"/>
          <p:cNvSpPr>
            <a:spLocks noChangeArrowheads="1"/>
          </p:cNvSpPr>
          <p:nvPr/>
        </p:nvSpPr>
        <p:spPr bwMode="auto">
          <a:xfrm>
            <a:off x="709613" y="831850"/>
            <a:ext cx="823912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45459" name="AutoShape 51"/>
          <p:cNvCxnSpPr>
            <a:cxnSpLocks noChangeShapeType="1"/>
            <a:stCxn id="145437" idx="3"/>
            <a:endCxn id="145438" idx="3"/>
          </p:cNvCxnSpPr>
          <p:nvPr/>
        </p:nvCxnSpPr>
        <p:spPr bwMode="auto">
          <a:xfrm>
            <a:off x="1841500" y="1023938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0" name="AutoShape 52"/>
          <p:cNvCxnSpPr>
            <a:cxnSpLocks noChangeShapeType="1"/>
          </p:cNvCxnSpPr>
          <p:nvPr/>
        </p:nvCxnSpPr>
        <p:spPr bwMode="auto">
          <a:xfrm>
            <a:off x="1835150" y="1412875"/>
            <a:ext cx="1588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1" name="AutoShape 53"/>
          <p:cNvCxnSpPr>
            <a:cxnSpLocks noChangeShapeType="1"/>
          </p:cNvCxnSpPr>
          <p:nvPr/>
        </p:nvCxnSpPr>
        <p:spPr bwMode="auto">
          <a:xfrm>
            <a:off x="1835150" y="2541588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2" name="AutoShape 54"/>
          <p:cNvCxnSpPr>
            <a:cxnSpLocks noChangeShapeType="1"/>
          </p:cNvCxnSpPr>
          <p:nvPr/>
        </p:nvCxnSpPr>
        <p:spPr bwMode="auto">
          <a:xfrm>
            <a:off x="1835150" y="2974975"/>
            <a:ext cx="1588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3" name="AutoShape 55"/>
          <p:cNvCxnSpPr>
            <a:cxnSpLocks noChangeShapeType="1"/>
          </p:cNvCxnSpPr>
          <p:nvPr/>
        </p:nvCxnSpPr>
        <p:spPr bwMode="auto">
          <a:xfrm>
            <a:off x="1835150" y="3333750"/>
            <a:ext cx="1588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4" name="AutoShape 56"/>
          <p:cNvCxnSpPr>
            <a:cxnSpLocks noChangeShapeType="1"/>
          </p:cNvCxnSpPr>
          <p:nvPr/>
        </p:nvCxnSpPr>
        <p:spPr bwMode="auto">
          <a:xfrm>
            <a:off x="1835150" y="3694113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5" name="AutoShape 57"/>
          <p:cNvCxnSpPr>
            <a:cxnSpLocks noChangeShapeType="1"/>
          </p:cNvCxnSpPr>
          <p:nvPr/>
        </p:nvCxnSpPr>
        <p:spPr bwMode="auto">
          <a:xfrm>
            <a:off x="1835150" y="4054475"/>
            <a:ext cx="1588" cy="382588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6" name="AutoShape 58"/>
          <p:cNvCxnSpPr>
            <a:cxnSpLocks noChangeShapeType="1"/>
          </p:cNvCxnSpPr>
          <p:nvPr/>
        </p:nvCxnSpPr>
        <p:spPr bwMode="auto">
          <a:xfrm>
            <a:off x="1835150" y="4437063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7" name="AutoShape 59"/>
          <p:cNvCxnSpPr>
            <a:cxnSpLocks noChangeShapeType="1"/>
          </p:cNvCxnSpPr>
          <p:nvPr/>
        </p:nvCxnSpPr>
        <p:spPr bwMode="auto">
          <a:xfrm>
            <a:off x="1835150" y="1751013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8" name="AutoShape 60"/>
          <p:cNvCxnSpPr>
            <a:cxnSpLocks noChangeShapeType="1"/>
          </p:cNvCxnSpPr>
          <p:nvPr/>
        </p:nvCxnSpPr>
        <p:spPr bwMode="auto">
          <a:xfrm>
            <a:off x="1835150" y="2182813"/>
            <a:ext cx="1588" cy="382587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69" name="AutoShape 61"/>
          <p:cNvCxnSpPr>
            <a:cxnSpLocks noChangeShapeType="1"/>
            <a:stCxn id="145456" idx="2"/>
            <a:endCxn id="145426" idx="3"/>
          </p:cNvCxnSpPr>
          <p:nvPr/>
        </p:nvCxnSpPr>
        <p:spPr bwMode="auto">
          <a:xfrm rot="16200000" flipV="1">
            <a:off x="-789781" y="2532856"/>
            <a:ext cx="3975100" cy="998538"/>
          </a:xfrm>
          <a:prstGeom prst="curvedConnector4">
            <a:avLst>
              <a:gd name="adj1" fmla="val -24162"/>
              <a:gd name="adj2" fmla="val 166134"/>
            </a:avLst>
          </a:prstGeom>
          <a:noFill/>
          <a:ln w="9525" cap="rnd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471" name="AutoShape 6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805488"/>
            <a:ext cx="1512887" cy="50323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Circular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2FC1F76-B940-443C-830D-19D93A856F8F}" type="slidenum">
              <a:rPr lang="en-US" altLang="zh-CN"/>
              <a:pPr/>
              <a:t>72</a:t>
            </a:fld>
            <a:endParaRPr lang="en-US" altLang="zh-CN"/>
          </a:p>
        </p:txBody>
      </p:sp>
      <p:sp>
        <p:nvSpPr>
          <p:cNvPr id="186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grpSp>
        <p:nvGrpSpPr>
          <p:cNvPr id="214020" name="Group 4"/>
          <p:cNvGrpSpPr>
            <a:grpSpLocks/>
          </p:cNvGrpSpPr>
          <p:nvPr/>
        </p:nvGrpSpPr>
        <p:grpSpPr bwMode="auto">
          <a:xfrm>
            <a:off x="704850" y="836613"/>
            <a:ext cx="1143000" cy="4191000"/>
            <a:chOff x="1152" y="768"/>
            <a:chExt cx="720" cy="2640"/>
          </a:xfrm>
        </p:grpSpPr>
        <p:sp>
          <p:nvSpPr>
            <p:cNvPr id="214021" name="Rectangle 5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2" name="Line 6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3" name="Line 7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4" name="Line 8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5" name="Line 9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6" name="Line 10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7" name="Line 11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8" name="Line 12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29" name="Line 13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30" name="Line 14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31" name="Line 15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32" name="Line 16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4033" name="Group 17"/>
          <p:cNvGrpSpPr>
            <a:grpSpLocks/>
          </p:cNvGrpSpPr>
          <p:nvPr/>
        </p:nvGrpSpPr>
        <p:grpSpPr bwMode="auto">
          <a:xfrm>
            <a:off x="323850" y="860425"/>
            <a:ext cx="533400" cy="4152900"/>
            <a:chOff x="1248" y="735"/>
            <a:chExt cx="336" cy="2616"/>
          </a:xfrm>
        </p:grpSpPr>
        <p:sp>
          <p:nvSpPr>
            <p:cNvPr id="214034" name="Text Box 18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14035" name="Text Box 19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14036" name="Text Box 20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14037" name="Text Box 21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14038" name="Text Box 22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14039" name="Text Box 23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14040" name="Text Box 24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14041" name="Text Box 25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14042" name="Text Box 26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14043" name="Text Box 27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14044" name="Text Box 28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14056" name="Text Box 40"/>
          <p:cNvSpPr txBox="1">
            <a:spLocks noChangeArrowheads="1"/>
          </p:cNvSpPr>
          <p:nvPr/>
        </p:nvSpPr>
        <p:spPr bwMode="auto">
          <a:xfrm>
            <a:off x="755650" y="11969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Zhao</a:t>
            </a:r>
          </a:p>
        </p:txBody>
      </p:sp>
      <p:sp>
        <p:nvSpPr>
          <p:cNvPr id="214064" name="Rectangle 48" descr="深色上对角线"/>
          <p:cNvSpPr>
            <a:spLocks noChangeArrowheads="1"/>
          </p:cNvSpPr>
          <p:nvPr/>
        </p:nvSpPr>
        <p:spPr bwMode="auto">
          <a:xfrm>
            <a:off x="709613" y="831850"/>
            <a:ext cx="823912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14066" name="Group 50"/>
          <p:cNvGrpSpPr>
            <a:grpSpLocks/>
          </p:cNvGrpSpPr>
          <p:nvPr/>
        </p:nvGrpSpPr>
        <p:grpSpPr bwMode="auto">
          <a:xfrm>
            <a:off x="2432050" y="841375"/>
            <a:ext cx="1143000" cy="4191000"/>
            <a:chOff x="1152" y="768"/>
            <a:chExt cx="720" cy="2640"/>
          </a:xfrm>
        </p:grpSpPr>
        <p:sp>
          <p:nvSpPr>
            <p:cNvPr id="214067" name="Rectangle 51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68" name="Line 52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69" name="Line 53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0" name="Line 54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1" name="Line 55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2" name="Line 56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3" name="Line 57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4" name="Line 58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5" name="Line 59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6" name="Line 60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7" name="Line 61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78" name="Line 62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4079" name="Group 63"/>
          <p:cNvGrpSpPr>
            <a:grpSpLocks/>
          </p:cNvGrpSpPr>
          <p:nvPr/>
        </p:nvGrpSpPr>
        <p:grpSpPr bwMode="auto">
          <a:xfrm>
            <a:off x="2051050" y="865188"/>
            <a:ext cx="533400" cy="4152900"/>
            <a:chOff x="1248" y="735"/>
            <a:chExt cx="336" cy="2616"/>
          </a:xfrm>
        </p:grpSpPr>
        <p:sp>
          <p:nvSpPr>
            <p:cNvPr id="214080" name="Text Box 64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14081" name="Text Box 65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14082" name="Text Box 66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14083" name="Text Box 67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14084" name="Text Box 68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14085" name="Text Box 69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14086" name="Text Box 70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14087" name="Text Box 71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14088" name="Text Box 72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14089" name="Text Box 73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14090" name="Text Box 74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14100" name="Text Box 84"/>
          <p:cNvSpPr txBox="1">
            <a:spLocks noChangeArrowheads="1"/>
          </p:cNvSpPr>
          <p:nvPr/>
        </p:nvSpPr>
        <p:spPr bwMode="auto">
          <a:xfrm>
            <a:off x="2482850" y="120173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Zhao</a:t>
            </a:r>
          </a:p>
        </p:txBody>
      </p:sp>
      <p:sp>
        <p:nvSpPr>
          <p:cNvPr id="214101" name="Text Box 85"/>
          <p:cNvSpPr txBox="1">
            <a:spLocks noChangeArrowheads="1"/>
          </p:cNvSpPr>
          <p:nvPr/>
        </p:nvSpPr>
        <p:spPr bwMode="auto">
          <a:xfrm>
            <a:off x="2482850" y="158591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Qian</a:t>
            </a:r>
          </a:p>
        </p:txBody>
      </p:sp>
      <p:sp>
        <p:nvSpPr>
          <p:cNvPr id="214102" name="Text Box 86"/>
          <p:cNvSpPr txBox="1">
            <a:spLocks noChangeArrowheads="1"/>
          </p:cNvSpPr>
          <p:nvPr/>
        </p:nvSpPr>
        <p:spPr bwMode="auto">
          <a:xfrm>
            <a:off x="2482850" y="1970088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Sun</a:t>
            </a:r>
          </a:p>
        </p:txBody>
      </p:sp>
      <p:sp>
        <p:nvSpPr>
          <p:cNvPr id="214103" name="Text Box 87"/>
          <p:cNvSpPr txBox="1">
            <a:spLocks noChangeArrowheads="1"/>
          </p:cNvSpPr>
          <p:nvPr/>
        </p:nvSpPr>
        <p:spPr bwMode="auto">
          <a:xfrm>
            <a:off x="2498725" y="2354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Li</a:t>
            </a:r>
          </a:p>
        </p:txBody>
      </p:sp>
      <p:sp>
        <p:nvSpPr>
          <p:cNvPr id="214104" name="Text Box 88"/>
          <p:cNvSpPr txBox="1">
            <a:spLocks noChangeArrowheads="1"/>
          </p:cNvSpPr>
          <p:nvPr/>
        </p:nvSpPr>
        <p:spPr bwMode="auto">
          <a:xfrm>
            <a:off x="2482850" y="27384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Zhou</a:t>
            </a:r>
          </a:p>
        </p:txBody>
      </p:sp>
      <p:sp>
        <p:nvSpPr>
          <p:cNvPr id="214105" name="Text Box 89"/>
          <p:cNvSpPr txBox="1">
            <a:spLocks noChangeArrowheads="1"/>
          </p:cNvSpPr>
          <p:nvPr/>
        </p:nvSpPr>
        <p:spPr bwMode="auto">
          <a:xfrm>
            <a:off x="2482850" y="31226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Wu</a:t>
            </a:r>
          </a:p>
        </p:txBody>
      </p:sp>
      <p:sp>
        <p:nvSpPr>
          <p:cNvPr id="214106" name="Text Box 90"/>
          <p:cNvSpPr txBox="1">
            <a:spLocks noChangeArrowheads="1"/>
          </p:cNvSpPr>
          <p:nvPr/>
        </p:nvSpPr>
        <p:spPr bwMode="auto">
          <a:xfrm>
            <a:off x="2482850" y="3506788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Zheng</a:t>
            </a:r>
          </a:p>
        </p:txBody>
      </p:sp>
      <p:sp>
        <p:nvSpPr>
          <p:cNvPr id="214107" name="Text Box 91"/>
          <p:cNvSpPr txBox="1">
            <a:spLocks noChangeArrowheads="1"/>
          </p:cNvSpPr>
          <p:nvPr/>
        </p:nvSpPr>
        <p:spPr bwMode="auto">
          <a:xfrm>
            <a:off x="2486025" y="3890963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Wang</a:t>
            </a:r>
          </a:p>
        </p:txBody>
      </p:sp>
      <p:sp>
        <p:nvSpPr>
          <p:cNvPr id="214108" name="Rectangle 92" descr="深色上对角线"/>
          <p:cNvSpPr>
            <a:spLocks noChangeArrowheads="1"/>
          </p:cNvSpPr>
          <p:nvPr/>
        </p:nvSpPr>
        <p:spPr bwMode="auto">
          <a:xfrm>
            <a:off x="2436813" y="831850"/>
            <a:ext cx="823912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4109" name="Rectangle 93" descr="深色下对角线"/>
          <p:cNvSpPr>
            <a:spLocks noChangeArrowheads="1"/>
          </p:cNvSpPr>
          <p:nvPr/>
        </p:nvSpPr>
        <p:spPr bwMode="auto">
          <a:xfrm>
            <a:off x="2438400" y="4264025"/>
            <a:ext cx="823913" cy="390525"/>
          </a:xfrm>
          <a:prstGeom prst="rect">
            <a:avLst/>
          </a:prstGeom>
          <a:pattFill prst="dkDnDiag">
            <a:fgClr>
              <a:srgbClr val="00FF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4110" name="Text Box 94"/>
          <p:cNvSpPr txBox="1">
            <a:spLocks noChangeArrowheads="1"/>
          </p:cNvSpPr>
          <p:nvPr/>
        </p:nvSpPr>
        <p:spPr bwMode="auto">
          <a:xfrm>
            <a:off x="1543050" y="8397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</a:t>
            </a:r>
          </a:p>
        </p:txBody>
      </p:sp>
      <p:sp>
        <p:nvSpPr>
          <p:cNvPr id="214111" name="Text Box 95"/>
          <p:cNvSpPr txBox="1">
            <a:spLocks noChangeArrowheads="1"/>
          </p:cNvSpPr>
          <p:nvPr/>
        </p:nvSpPr>
        <p:spPr bwMode="auto">
          <a:xfrm>
            <a:off x="1543050" y="1222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4112" name="Text Box 96"/>
          <p:cNvSpPr txBox="1">
            <a:spLocks noChangeArrowheads="1"/>
          </p:cNvSpPr>
          <p:nvPr/>
        </p:nvSpPr>
        <p:spPr bwMode="auto">
          <a:xfrm>
            <a:off x="1543050" y="16065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14113" name="Text Box 97"/>
          <p:cNvSpPr txBox="1">
            <a:spLocks noChangeArrowheads="1"/>
          </p:cNvSpPr>
          <p:nvPr/>
        </p:nvSpPr>
        <p:spPr bwMode="auto">
          <a:xfrm>
            <a:off x="1543050" y="1990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14114" name="Text Box 98"/>
          <p:cNvSpPr txBox="1">
            <a:spLocks noChangeArrowheads="1"/>
          </p:cNvSpPr>
          <p:nvPr/>
        </p:nvSpPr>
        <p:spPr bwMode="auto">
          <a:xfrm>
            <a:off x="1543050" y="23749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14115" name="Text Box 99"/>
          <p:cNvSpPr txBox="1">
            <a:spLocks noChangeArrowheads="1"/>
          </p:cNvSpPr>
          <p:nvPr/>
        </p:nvSpPr>
        <p:spPr bwMode="auto">
          <a:xfrm>
            <a:off x="1543050" y="2759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14116" name="Text Box 100"/>
          <p:cNvSpPr txBox="1">
            <a:spLocks noChangeArrowheads="1"/>
          </p:cNvSpPr>
          <p:nvPr/>
        </p:nvSpPr>
        <p:spPr bwMode="auto">
          <a:xfrm>
            <a:off x="1543050" y="31432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14117" name="Text Box 101"/>
          <p:cNvSpPr txBox="1">
            <a:spLocks noChangeArrowheads="1"/>
          </p:cNvSpPr>
          <p:nvPr/>
        </p:nvSpPr>
        <p:spPr bwMode="auto">
          <a:xfrm>
            <a:off x="1543050" y="3527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14118" name="Text Box 102"/>
          <p:cNvSpPr txBox="1">
            <a:spLocks noChangeArrowheads="1"/>
          </p:cNvSpPr>
          <p:nvPr/>
        </p:nvSpPr>
        <p:spPr bwMode="auto">
          <a:xfrm>
            <a:off x="1543050" y="3911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14119" name="Text Box 103"/>
          <p:cNvSpPr txBox="1">
            <a:spLocks noChangeArrowheads="1"/>
          </p:cNvSpPr>
          <p:nvPr/>
        </p:nvSpPr>
        <p:spPr bwMode="auto">
          <a:xfrm>
            <a:off x="1489075" y="42926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14120" name="Text Box 104"/>
          <p:cNvSpPr txBox="1">
            <a:spLocks noChangeArrowheads="1"/>
          </p:cNvSpPr>
          <p:nvPr/>
        </p:nvSpPr>
        <p:spPr bwMode="auto">
          <a:xfrm>
            <a:off x="1547813" y="46529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4121" name="Text Box 105"/>
          <p:cNvSpPr txBox="1">
            <a:spLocks noChangeArrowheads="1"/>
          </p:cNvSpPr>
          <p:nvPr/>
        </p:nvSpPr>
        <p:spPr bwMode="auto">
          <a:xfrm>
            <a:off x="3276600" y="8334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</a:t>
            </a:r>
          </a:p>
        </p:txBody>
      </p:sp>
      <p:sp>
        <p:nvSpPr>
          <p:cNvPr id="214122" name="Text Box 106"/>
          <p:cNvSpPr txBox="1">
            <a:spLocks noChangeArrowheads="1"/>
          </p:cNvSpPr>
          <p:nvPr/>
        </p:nvSpPr>
        <p:spPr bwMode="auto">
          <a:xfrm>
            <a:off x="3276600" y="1216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14123" name="Text Box 107"/>
          <p:cNvSpPr txBox="1">
            <a:spLocks noChangeArrowheads="1"/>
          </p:cNvSpPr>
          <p:nvPr/>
        </p:nvSpPr>
        <p:spPr bwMode="auto">
          <a:xfrm>
            <a:off x="3276600" y="1600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14124" name="Text Box 108"/>
          <p:cNvSpPr txBox="1">
            <a:spLocks noChangeArrowheads="1"/>
          </p:cNvSpPr>
          <p:nvPr/>
        </p:nvSpPr>
        <p:spPr bwMode="auto">
          <a:xfrm>
            <a:off x="3276600" y="1984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14125" name="Text Box 109"/>
          <p:cNvSpPr txBox="1">
            <a:spLocks noChangeArrowheads="1"/>
          </p:cNvSpPr>
          <p:nvPr/>
        </p:nvSpPr>
        <p:spPr bwMode="auto">
          <a:xfrm>
            <a:off x="3276600" y="23685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14126" name="Text Box 110"/>
          <p:cNvSpPr txBox="1">
            <a:spLocks noChangeArrowheads="1"/>
          </p:cNvSpPr>
          <p:nvPr/>
        </p:nvSpPr>
        <p:spPr bwMode="auto">
          <a:xfrm>
            <a:off x="3276600" y="2752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14127" name="Text Box 111"/>
          <p:cNvSpPr txBox="1">
            <a:spLocks noChangeArrowheads="1"/>
          </p:cNvSpPr>
          <p:nvPr/>
        </p:nvSpPr>
        <p:spPr bwMode="auto">
          <a:xfrm>
            <a:off x="3276600" y="31369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14128" name="Text Box 112"/>
          <p:cNvSpPr txBox="1">
            <a:spLocks noChangeArrowheads="1"/>
          </p:cNvSpPr>
          <p:nvPr/>
        </p:nvSpPr>
        <p:spPr bwMode="auto">
          <a:xfrm>
            <a:off x="3276600" y="3521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14129" name="Text Box 113"/>
          <p:cNvSpPr txBox="1">
            <a:spLocks noChangeArrowheads="1"/>
          </p:cNvSpPr>
          <p:nvPr/>
        </p:nvSpPr>
        <p:spPr bwMode="auto">
          <a:xfrm>
            <a:off x="3276600" y="39052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4130" name="Text Box 114"/>
          <p:cNvSpPr txBox="1">
            <a:spLocks noChangeArrowheads="1"/>
          </p:cNvSpPr>
          <p:nvPr/>
        </p:nvSpPr>
        <p:spPr bwMode="auto">
          <a:xfrm>
            <a:off x="3222625" y="42862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14131" name="Text Box 115"/>
          <p:cNvSpPr txBox="1">
            <a:spLocks noChangeArrowheads="1"/>
          </p:cNvSpPr>
          <p:nvPr/>
        </p:nvSpPr>
        <p:spPr bwMode="auto">
          <a:xfrm>
            <a:off x="3281363" y="46466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grpSp>
        <p:nvGrpSpPr>
          <p:cNvPr id="214132" name="Group 116"/>
          <p:cNvGrpSpPr>
            <a:grpSpLocks/>
          </p:cNvGrpSpPr>
          <p:nvPr/>
        </p:nvGrpSpPr>
        <p:grpSpPr bwMode="auto">
          <a:xfrm>
            <a:off x="4294188" y="844550"/>
            <a:ext cx="1143000" cy="4191000"/>
            <a:chOff x="1152" y="768"/>
            <a:chExt cx="720" cy="2640"/>
          </a:xfrm>
        </p:grpSpPr>
        <p:sp>
          <p:nvSpPr>
            <p:cNvPr id="214133" name="Rectangle 117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34" name="Line 118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35" name="Line 119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36" name="Line 120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37" name="Line 121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38" name="Line 122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39" name="Line 123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40" name="Line 124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41" name="Line 125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42" name="Line 126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43" name="Line 127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44" name="Line 128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4145" name="Group 129"/>
          <p:cNvGrpSpPr>
            <a:grpSpLocks/>
          </p:cNvGrpSpPr>
          <p:nvPr/>
        </p:nvGrpSpPr>
        <p:grpSpPr bwMode="auto">
          <a:xfrm>
            <a:off x="3913188" y="868363"/>
            <a:ext cx="533400" cy="4152900"/>
            <a:chOff x="1248" y="735"/>
            <a:chExt cx="336" cy="2616"/>
          </a:xfrm>
        </p:grpSpPr>
        <p:sp>
          <p:nvSpPr>
            <p:cNvPr id="214146" name="Text Box 130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14147" name="Text Box 131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14148" name="Text Box 132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14149" name="Text Box 133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14150" name="Text Box 134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14151" name="Text Box 135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14152" name="Text Box 136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14153" name="Text Box 137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14154" name="Text Box 138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14155" name="Text Box 139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14156" name="Text Box 140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14157" name="Text Box 141"/>
          <p:cNvSpPr txBox="1">
            <a:spLocks noChangeArrowheads="1"/>
          </p:cNvSpPr>
          <p:nvPr/>
        </p:nvSpPr>
        <p:spPr bwMode="auto">
          <a:xfrm>
            <a:off x="4344988" y="120491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Zhao</a:t>
            </a:r>
          </a:p>
        </p:txBody>
      </p:sp>
      <p:sp>
        <p:nvSpPr>
          <p:cNvPr id="214158" name="Text Box 142"/>
          <p:cNvSpPr txBox="1">
            <a:spLocks noChangeArrowheads="1"/>
          </p:cNvSpPr>
          <p:nvPr/>
        </p:nvSpPr>
        <p:spPr bwMode="auto">
          <a:xfrm>
            <a:off x="4344988" y="158908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Qian</a:t>
            </a:r>
          </a:p>
        </p:txBody>
      </p:sp>
      <p:sp>
        <p:nvSpPr>
          <p:cNvPr id="214159" name="Text Box 143"/>
          <p:cNvSpPr txBox="1">
            <a:spLocks noChangeArrowheads="1"/>
          </p:cNvSpPr>
          <p:nvPr/>
        </p:nvSpPr>
        <p:spPr bwMode="auto">
          <a:xfrm>
            <a:off x="4344988" y="197326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Sun</a:t>
            </a:r>
          </a:p>
        </p:txBody>
      </p:sp>
      <p:sp>
        <p:nvSpPr>
          <p:cNvPr id="214160" name="Text Box 144"/>
          <p:cNvSpPr txBox="1">
            <a:spLocks noChangeArrowheads="1"/>
          </p:cNvSpPr>
          <p:nvPr/>
        </p:nvSpPr>
        <p:spPr bwMode="auto">
          <a:xfrm>
            <a:off x="4360863" y="235743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Li</a:t>
            </a:r>
          </a:p>
        </p:txBody>
      </p:sp>
      <p:sp>
        <p:nvSpPr>
          <p:cNvPr id="214161" name="Text Box 145"/>
          <p:cNvSpPr txBox="1">
            <a:spLocks noChangeArrowheads="1"/>
          </p:cNvSpPr>
          <p:nvPr/>
        </p:nvSpPr>
        <p:spPr bwMode="auto">
          <a:xfrm>
            <a:off x="4344988" y="274161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Zhou</a:t>
            </a:r>
          </a:p>
        </p:txBody>
      </p:sp>
      <p:sp>
        <p:nvSpPr>
          <p:cNvPr id="214162" name="Text Box 146"/>
          <p:cNvSpPr txBox="1">
            <a:spLocks noChangeArrowheads="1"/>
          </p:cNvSpPr>
          <p:nvPr/>
        </p:nvSpPr>
        <p:spPr bwMode="auto">
          <a:xfrm>
            <a:off x="4344988" y="312578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Wu</a:t>
            </a:r>
          </a:p>
        </p:txBody>
      </p:sp>
      <p:sp>
        <p:nvSpPr>
          <p:cNvPr id="214163" name="Text Box 147"/>
          <p:cNvSpPr txBox="1">
            <a:spLocks noChangeArrowheads="1"/>
          </p:cNvSpPr>
          <p:nvPr/>
        </p:nvSpPr>
        <p:spPr bwMode="auto">
          <a:xfrm>
            <a:off x="4344988" y="3509963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Zheng</a:t>
            </a:r>
          </a:p>
        </p:txBody>
      </p:sp>
      <p:sp>
        <p:nvSpPr>
          <p:cNvPr id="214164" name="Text Box 148"/>
          <p:cNvSpPr txBox="1">
            <a:spLocks noChangeArrowheads="1"/>
          </p:cNvSpPr>
          <p:nvPr/>
        </p:nvSpPr>
        <p:spPr bwMode="auto">
          <a:xfrm>
            <a:off x="4348163" y="389413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Wang</a:t>
            </a:r>
          </a:p>
        </p:txBody>
      </p:sp>
      <p:sp>
        <p:nvSpPr>
          <p:cNvPr id="214165" name="Rectangle 149" descr="深色上对角线"/>
          <p:cNvSpPr>
            <a:spLocks noChangeArrowheads="1"/>
          </p:cNvSpPr>
          <p:nvPr/>
        </p:nvSpPr>
        <p:spPr bwMode="auto">
          <a:xfrm>
            <a:off x="4298950" y="839788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4166" name="Rectangle 150"/>
          <p:cNvSpPr>
            <a:spLocks noChangeArrowheads="1"/>
          </p:cNvSpPr>
          <p:nvPr/>
        </p:nvSpPr>
        <p:spPr bwMode="auto">
          <a:xfrm>
            <a:off x="4300538" y="4267200"/>
            <a:ext cx="823912" cy="390525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Shi</a:t>
            </a:r>
          </a:p>
        </p:txBody>
      </p:sp>
      <p:sp>
        <p:nvSpPr>
          <p:cNvPr id="214167" name="Text Box 151"/>
          <p:cNvSpPr txBox="1">
            <a:spLocks noChangeArrowheads="1"/>
          </p:cNvSpPr>
          <p:nvPr/>
        </p:nvSpPr>
        <p:spPr bwMode="auto">
          <a:xfrm>
            <a:off x="5138738" y="8366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14168" name="Text Box 152"/>
          <p:cNvSpPr txBox="1">
            <a:spLocks noChangeArrowheads="1"/>
          </p:cNvSpPr>
          <p:nvPr/>
        </p:nvSpPr>
        <p:spPr bwMode="auto">
          <a:xfrm>
            <a:off x="5138738" y="121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14169" name="Text Box 153"/>
          <p:cNvSpPr txBox="1">
            <a:spLocks noChangeArrowheads="1"/>
          </p:cNvSpPr>
          <p:nvPr/>
        </p:nvSpPr>
        <p:spPr bwMode="auto">
          <a:xfrm>
            <a:off x="5138738" y="1603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14170" name="Text Box 154"/>
          <p:cNvSpPr txBox="1">
            <a:spLocks noChangeArrowheads="1"/>
          </p:cNvSpPr>
          <p:nvPr/>
        </p:nvSpPr>
        <p:spPr bwMode="auto">
          <a:xfrm>
            <a:off x="5138738" y="19875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14171" name="Text Box 155"/>
          <p:cNvSpPr txBox="1">
            <a:spLocks noChangeArrowheads="1"/>
          </p:cNvSpPr>
          <p:nvPr/>
        </p:nvSpPr>
        <p:spPr bwMode="auto">
          <a:xfrm>
            <a:off x="5138738" y="2371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14172" name="Text Box 156"/>
          <p:cNvSpPr txBox="1">
            <a:spLocks noChangeArrowheads="1"/>
          </p:cNvSpPr>
          <p:nvPr/>
        </p:nvSpPr>
        <p:spPr bwMode="auto">
          <a:xfrm>
            <a:off x="5138738" y="27559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14173" name="Text Box 157"/>
          <p:cNvSpPr txBox="1">
            <a:spLocks noChangeArrowheads="1"/>
          </p:cNvSpPr>
          <p:nvPr/>
        </p:nvSpPr>
        <p:spPr bwMode="auto">
          <a:xfrm>
            <a:off x="5138738" y="3140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14174" name="Text Box 158"/>
          <p:cNvSpPr txBox="1">
            <a:spLocks noChangeArrowheads="1"/>
          </p:cNvSpPr>
          <p:nvPr/>
        </p:nvSpPr>
        <p:spPr bwMode="auto">
          <a:xfrm>
            <a:off x="5138738" y="35242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14175" name="Text Box 159"/>
          <p:cNvSpPr txBox="1">
            <a:spLocks noChangeArrowheads="1"/>
          </p:cNvSpPr>
          <p:nvPr/>
        </p:nvSpPr>
        <p:spPr bwMode="auto">
          <a:xfrm>
            <a:off x="5138738" y="3908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4176" name="Text Box 160"/>
          <p:cNvSpPr txBox="1">
            <a:spLocks noChangeArrowheads="1"/>
          </p:cNvSpPr>
          <p:nvPr/>
        </p:nvSpPr>
        <p:spPr bwMode="auto">
          <a:xfrm>
            <a:off x="5127625" y="4289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14177" name="Text Box 161"/>
          <p:cNvSpPr txBox="1">
            <a:spLocks noChangeArrowheads="1"/>
          </p:cNvSpPr>
          <p:nvPr/>
        </p:nvSpPr>
        <p:spPr bwMode="auto">
          <a:xfrm>
            <a:off x="5143500" y="46497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4178" name="Text Box 162"/>
          <p:cNvSpPr txBox="1">
            <a:spLocks noChangeArrowheads="1"/>
          </p:cNvSpPr>
          <p:nvPr/>
        </p:nvSpPr>
        <p:spPr bwMode="auto">
          <a:xfrm>
            <a:off x="5568950" y="2371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14179" name="Text Box 163"/>
          <p:cNvSpPr txBox="1">
            <a:spLocks noChangeArrowheads="1"/>
          </p:cNvSpPr>
          <p:nvPr/>
        </p:nvSpPr>
        <p:spPr bwMode="auto">
          <a:xfrm>
            <a:off x="5426075" y="42957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grpSp>
        <p:nvGrpSpPr>
          <p:cNvPr id="214180" name="Group 164"/>
          <p:cNvGrpSpPr>
            <a:grpSpLocks/>
          </p:cNvGrpSpPr>
          <p:nvPr/>
        </p:nvGrpSpPr>
        <p:grpSpPr bwMode="auto">
          <a:xfrm>
            <a:off x="6383338" y="844550"/>
            <a:ext cx="1143000" cy="4191000"/>
            <a:chOff x="1152" y="768"/>
            <a:chExt cx="720" cy="2640"/>
          </a:xfrm>
        </p:grpSpPr>
        <p:sp>
          <p:nvSpPr>
            <p:cNvPr id="214181" name="Rectangle 165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2" name="Line 166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3" name="Line 167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4" name="Line 168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5" name="Line 169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6" name="Line 170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7" name="Line 171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8" name="Line 172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89" name="Line 173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90" name="Line 174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91" name="Line 175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192" name="Line 176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4193" name="Group 177"/>
          <p:cNvGrpSpPr>
            <a:grpSpLocks/>
          </p:cNvGrpSpPr>
          <p:nvPr/>
        </p:nvGrpSpPr>
        <p:grpSpPr bwMode="auto">
          <a:xfrm>
            <a:off x="6002338" y="868363"/>
            <a:ext cx="533400" cy="4152900"/>
            <a:chOff x="1248" y="735"/>
            <a:chExt cx="336" cy="2616"/>
          </a:xfrm>
        </p:grpSpPr>
        <p:sp>
          <p:nvSpPr>
            <p:cNvPr id="214194" name="Text Box 178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14195" name="Text Box 179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14196" name="Text Box 180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14197" name="Text Box 181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14198" name="Text Box 182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14199" name="Text Box 183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14200" name="Text Box 184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14201" name="Text Box 185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14202" name="Text Box 186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14203" name="Text Box 187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14204" name="Text Box 188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14205" name="Text Box 189"/>
          <p:cNvSpPr txBox="1">
            <a:spLocks noChangeArrowheads="1"/>
          </p:cNvSpPr>
          <p:nvPr/>
        </p:nvSpPr>
        <p:spPr bwMode="auto">
          <a:xfrm>
            <a:off x="6434138" y="120491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Zhao</a:t>
            </a:r>
          </a:p>
        </p:txBody>
      </p:sp>
      <p:sp>
        <p:nvSpPr>
          <p:cNvPr id="214206" name="Text Box 190"/>
          <p:cNvSpPr txBox="1">
            <a:spLocks noChangeArrowheads="1"/>
          </p:cNvSpPr>
          <p:nvPr/>
        </p:nvSpPr>
        <p:spPr bwMode="auto">
          <a:xfrm>
            <a:off x="6434138" y="158908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Qian</a:t>
            </a:r>
          </a:p>
        </p:txBody>
      </p:sp>
      <p:sp>
        <p:nvSpPr>
          <p:cNvPr id="214207" name="Text Box 191"/>
          <p:cNvSpPr txBox="1">
            <a:spLocks noChangeArrowheads="1"/>
          </p:cNvSpPr>
          <p:nvPr/>
        </p:nvSpPr>
        <p:spPr bwMode="auto">
          <a:xfrm>
            <a:off x="6434138" y="197326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Sun</a:t>
            </a:r>
          </a:p>
        </p:txBody>
      </p:sp>
      <p:sp>
        <p:nvSpPr>
          <p:cNvPr id="214208" name="Text Box 192"/>
          <p:cNvSpPr txBox="1">
            <a:spLocks noChangeArrowheads="1"/>
          </p:cNvSpPr>
          <p:nvPr/>
        </p:nvSpPr>
        <p:spPr bwMode="auto">
          <a:xfrm>
            <a:off x="6450013" y="235743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Li</a:t>
            </a:r>
          </a:p>
        </p:txBody>
      </p:sp>
      <p:sp>
        <p:nvSpPr>
          <p:cNvPr id="214209" name="Text Box 193"/>
          <p:cNvSpPr txBox="1">
            <a:spLocks noChangeArrowheads="1"/>
          </p:cNvSpPr>
          <p:nvPr/>
        </p:nvSpPr>
        <p:spPr bwMode="auto">
          <a:xfrm>
            <a:off x="6434138" y="274161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Zhou</a:t>
            </a:r>
          </a:p>
        </p:txBody>
      </p:sp>
      <p:sp>
        <p:nvSpPr>
          <p:cNvPr id="214210" name="Text Box 194"/>
          <p:cNvSpPr txBox="1">
            <a:spLocks noChangeArrowheads="1"/>
          </p:cNvSpPr>
          <p:nvPr/>
        </p:nvSpPr>
        <p:spPr bwMode="auto">
          <a:xfrm>
            <a:off x="6434138" y="312578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Wu</a:t>
            </a:r>
          </a:p>
        </p:txBody>
      </p:sp>
      <p:sp>
        <p:nvSpPr>
          <p:cNvPr id="214211" name="Text Box 195"/>
          <p:cNvSpPr txBox="1">
            <a:spLocks noChangeArrowheads="1"/>
          </p:cNvSpPr>
          <p:nvPr/>
        </p:nvSpPr>
        <p:spPr bwMode="auto">
          <a:xfrm>
            <a:off x="6386513" y="3509963"/>
            <a:ext cx="830262" cy="3667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dirty="0"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Zheng</a:t>
            </a:r>
          </a:p>
        </p:txBody>
      </p:sp>
      <p:sp>
        <p:nvSpPr>
          <p:cNvPr id="214212" name="Text Box 196"/>
          <p:cNvSpPr txBox="1">
            <a:spLocks noChangeArrowheads="1"/>
          </p:cNvSpPr>
          <p:nvPr/>
        </p:nvSpPr>
        <p:spPr bwMode="auto">
          <a:xfrm>
            <a:off x="6437313" y="389413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Wang</a:t>
            </a:r>
          </a:p>
        </p:txBody>
      </p:sp>
      <p:sp>
        <p:nvSpPr>
          <p:cNvPr id="214213" name="Rectangle 197" descr="深色上对角线"/>
          <p:cNvSpPr>
            <a:spLocks noChangeArrowheads="1"/>
          </p:cNvSpPr>
          <p:nvPr/>
        </p:nvSpPr>
        <p:spPr bwMode="auto">
          <a:xfrm>
            <a:off x="6388100" y="839788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4214" name="Rectangle 198"/>
          <p:cNvSpPr>
            <a:spLocks noChangeArrowheads="1"/>
          </p:cNvSpPr>
          <p:nvPr/>
        </p:nvSpPr>
        <p:spPr bwMode="auto">
          <a:xfrm>
            <a:off x="6389688" y="4267200"/>
            <a:ext cx="823912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Shi</a:t>
            </a:r>
          </a:p>
        </p:txBody>
      </p:sp>
      <p:sp>
        <p:nvSpPr>
          <p:cNvPr id="214215" name="Text Box 199"/>
          <p:cNvSpPr txBox="1">
            <a:spLocks noChangeArrowheads="1"/>
          </p:cNvSpPr>
          <p:nvPr/>
        </p:nvSpPr>
        <p:spPr bwMode="auto">
          <a:xfrm>
            <a:off x="7227888" y="8366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14216" name="Text Box 200"/>
          <p:cNvSpPr txBox="1">
            <a:spLocks noChangeArrowheads="1"/>
          </p:cNvSpPr>
          <p:nvPr/>
        </p:nvSpPr>
        <p:spPr bwMode="auto">
          <a:xfrm>
            <a:off x="7227888" y="121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14217" name="Text Box 201"/>
          <p:cNvSpPr txBox="1">
            <a:spLocks noChangeArrowheads="1"/>
          </p:cNvSpPr>
          <p:nvPr/>
        </p:nvSpPr>
        <p:spPr bwMode="auto">
          <a:xfrm>
            <a:off x="7227888" y="1603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14218" name="Text Box 202"/>
          <p:cNvSpPr txBox="1">
            <a:spLocks noChangeArrowheads="1"/>
          </p:cNvSpPr>
          <p:nvPr/>
        </p:nvSpPr>
        <p:spPr bwMode="auto">
          <a:xfrm>
            <a:off x="7227888" y="19875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14219" name="Text Box 203"/>
          <p:cNvSpPr txBox="1">
            <a:spLocks noChangeArrowheads="1"/>
          </p:cNvSpPr>
          <p:nvPr/>
        </p:nvSpPr>
        <p:spPr bwMode="auto">
          <a:xfrm>
            <a:off x="7227888" y="2371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14220" name="Text Box 204"/>
          <p:cNvSpPr txBox="1">
            <a:spLocks noChangeArrowheads="1"/>
          </p:cNvSpPr>
          <p:nvPr/>
        </p:nvSpPr>
        <p:spPr bwMode="auto">
          <a:xfrm>
            <a:off x="7227888" y="27559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14221" name="Text Box 205"/>
          <p:cNvSpPr txBox="1">
            <a:spLocks noChangeArrowheads="1"/>
          </p:cNvSpPr>
          <p:nvPr/>
        </p:nvSpPr>
        <p:spPr bwMode="auto">
          <a:xfrm>
            <a:off x="7227888" y="3140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14222" name="Text Box 206"/>
          <p:cNvSpPr txBox="1">
            <a:spLocks noChangeArrowheads="1"/>
          </p:cNvSpPr>
          <p:nvPr/>
        </p:nvSpPr>
        <p:spPr bwMode="auto">
          <a:xfrm>
            <a:off x="7227888" y="35242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14223" name="Text Box 207"/>
          <p:cNvSpPr txBox="1">
            <a:spLocks noChangeArrowheads="1"/>
          </p:cNvSpPr>
          <p:nvPr/>
        </p:nvSpPr>
        <p:spPr bwMode="auto">
          <a:xfrm>
            <a:off x="7227888" y="3908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4224" name="Text Box 208"/>
          <p:cNvSpPr txBox="1">
            <a:spLocks noChangeArrowheads="1"/>
          </p:cNvSpPr>
          <p:nvPr/>
        </p:nvSpPr>
        <p:spPr bwMode="auto">
          <a:xfrm>
            <a:off x="7216775" y="4289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14225" name="Text Box 209"/>
          <p:cNvSpPr txBox="1">
            <a:spLocks noChangeArrowheads="1"/>
          </p:cNvSpPr>
          <p:nvPr/>
        </p:nvSpPr>
        <p:spPr bwMode="auto">
          <a:xfrm>
            <a:off x="7232650" y="46497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4228" name="Text Box 212"/>
          <p:cNvSpPr txBox="1">
            <a:spLocks noChangeArrowheads="1"/>
          </p:cNvSpPr>
          <p:nvPr/>
        </p:nvSpPr>
        <p:spPr bwMode="auto">
          <a:xfrm>
            <a:off x="7596188" y="3140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14229" name="Text Box 213"/>
          <p:cNvSpPr txBox="1">
            <a:spLocks noChangeArrowheads="1"/>
          </p:cNvSpPr>
          <p:nvPr/>
        </p:nvSpPr>
        <p:spPr bwMode="auto">
          <a:xfrm>
            <a:off x="4356100" y="530066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Times New Roman" pitchFamily="18" charset="0"/>
                <a:ea typeface="幼圆" pitchFamily="49" charset="-122"/>
              </a:rPr>
              <a:t>插入</a:t>
            </a:r>
            <a:r>
              <a:rPr lang="en-US" altLang="zh-CN">
                <a:latin typeface="Times New Roman" pitchFamily="18" charset="0"/>
                <a:ea typeface="幼圆" pitchFamily="49" charset="-122"/>
              </a:rPr>
              <a:t>Shi</a:t>
            </a:r>
          </a:p>
        </p:txBody>
      </p:sp>
      <p:sp>
        <p:nvSpPr>
          <p:cNvPr id="214230" name="Text Box 214"/>
          <p:cNvSpPr txBox="1">
            <a:spLocks noChangeArrowheads="1"/>
          </p:cNvSpPr>
          <p:nvPr/>
        </p:nvSpPr>
        <p:spPr bwMode="auto">
          <a:xfrm>
            <a:off x="6372225" y="5300663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Times New Roman" pitchFamily="18" charset="0"/>
                <a:ea typeface="幼圆" pitchFamily="49" charset="-122"/>
              </a:rPr>
              <a:t>删除</a:t>
            </a:r>
            <a:r>
              <a:rPr lang="en-US" altLang="zh-CN">
                <a:latin typeface="Times New Roman" pitchFamily="18" charset="0"/>
                <a:ea typeface="幼圆" pitchFamily="49" charset="-122"/>
              </a:rPr>
              <a:t>Zheng</a:t>
            </a:r>
          </a:p>
        </p:txBody>
      </p:sp>
      <p:sp>
        <p:nvSpPr>
          <p:cNvPr id="214231" name="AutoShape 2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805488"/>
            <a:ext cx="1512887" cy="50323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Circular List</a:t>
            </a:r>
          </a:p>
        </p:txBody>
      </p:sp>
      <p:sp>
        <p:nvSpPr>
          <p:cNvPr id="214232" name="Text Box 216"/>
          <p:cNvSpPr txBox="1">
            <a:spLocks noChangeArrowheads="1"/>
          </p:cNvSpPr>
          <p:nvPr/>
        </p:nvSpPr>
        <p:spPr bwMode="auto">
          <a:xfrm>
            <a:off x="250825" y="117475"/>
            <a:ext cx="4492625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Implementation of Static linked list</a:t>
            </a:r>
            <a:endParaRPr kumimoji="1" lang="en-US" altLang="zh-CN" sz="24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1BAF760-0372-475B-90D3-F6DEA9D64D8D}" type="slidenum">
              <a:rPr lang="en-US" altLang="zh-CN"/>
              <a:pPr/>
              <a:t>73</a:t>
            </a:fld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433388" y="2863850"/>
            <a:ext cx="84597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将整个数组空间初始化成一个链表；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</a:rPr>
              <a:t>InitList (…)</a:t>
            </a:r>
            <a:endParaRPr kumimoji="1" lang="en-US" altLang="zh-CN" sz="2200">
              <a:latin typeface="Times New Roman" pitchFamily="18" charset="0"/>
              <a:ea typeface="幼圆" pitchFamily="49" charset="-122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从</a:t>
            </a:r>
            <a:r>
              <a:rPr kumimoji="1" lang="zh-CN" altLang="en-US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备用空间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取得一个结点；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</a:rPr>
              <a:t>Malloc (…)</a:t>
            </a:r>
            <a:endParaRPr kumimoji="1" lang="en-US" altLang="zh-CN" sz="2200">
              <a:latin typeface="Times New Roman" pitchFamily="18" charset="0"/>
              <a:ea typeface="幼圆" pitchFamily="49" charset="-122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将</a:t>
            </a:r>
            <a:r>
              <a:rPr kumimoji="1" lang="zh-CN" altLang="en-US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空闲结点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连接到备用链表上；</a:t>
            </a:r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</a:rPr>
              <a:t>Free (…)</a:t>
            </a: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395288" y="260350"/>
            <a:ext cx="5980112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Example</a:t>
            </a:r>
            <a:r>
              <a:rPr kumimoji="1" lang="zh-CN" altLang="en-US" sz="2800" b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：集合运算                              </a:t>
            </a:r>
          </a:p>
        </p:txBody>
      </p:sp>
      <p:graphicFrame>
        <p:nvGraphicFramePr>
          <p:cNvPr id="216070" name="Object 6"/>
          <p:cNvGraphicFramePr>
            <a:graphicFrameLocks noChangeAspect="1"/>
          </p:cNvGraphicFramePr>
          <p:nvPr/>
        </p:nvGraphicFramePr>
        <p:xfrm>
          <a:off x="3635375" y="300038"/>
          <a:ext cx="2695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8" name="Equation" r:id="rId3" imgW="1079280" imgH="203040" progId="Equation.DSMT4">
                  <p:embed/>
                </p:oleObj>
              </mc:Choice>
              <mc:Fallback>
                <p:oleObj name="Equation" r:id="rId3" imgW="10792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00038"/>
                        <a:ext cx="26955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49263" y="4016375"/>
            <a:ext cx="431720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void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</a:rPr>
              <a:t>InitList</a:t>
            </a:r>
            <a:r>
              <a:rPr kumimoji="1" lang="en-US" altLang="zh-CN" sz="2200" dirty="0">
                <a:latin typeface="Times New Roman" pitchFamily="18" charset="0"/>
              </a:rPr>
              <a:t> (</a:t>
            </a:r>
            <a:r>
              <a:rPr kumimoji="1" lang="en-US" altLang="zh-CN" sz="2200" dirty="0" err="1">
                <a:latin typeface="Times New Roman" pitchFamily="18" charset="0"/>
              </a:rPr>
              <a:t>SLinkList</a:t>
            </a:r>
            <a:r>
              <a:rPr kumimoji="1" lang="en-US" altLang="zh-CN" sz="2200" dirty="0">
                <a:latin typeface="Times New Roman" pitchFamily="18" charset="0"/>
              </a:rPr>
              <a:t> list)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int</a:t>
            </a:r>
            <a:r>
              <a:rPr kumimoji="1" lang="en-US" altLang="zh-CN" sz="2200" dirty="0" smtClean="0">
                <a:latin typeface="Times New Roman" pitchFamily="18" charset="0"/>
              </a:rPr>
              <a:t>  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for (</a:t>
            </a:r>
            <a:r>
              <a:rPr kumimoji="1" lang="en-US" altLang="zh-CN" sz="2200" dirty="0" err="1" smtClean="0">
                <a:latin typeface="Times New Roman" pitchFamily="18" charset="0"/>
              </a:rPr>
              <a:t>i</a:t>
            </a:r>
            <a:r>
              <a:rPr kumimoji="1" lang="en-US" altLang="zh-CN" sz="2200" dirty="0" smtClean="0">
                <a:latin typeface="Times New Roman" pitchFamily="18" charset="0"/>
              </a:rPr>
              <a:t> </a:t>
            </a:r>
            <a:r>
              <a:rPr kumimoji="1" lang="en-US" altLang="zh-CN" sz="2200" dirty="0">
                <a:latin typeface="Times New Roman" pitchFamily="18" charset="0"/>
              </a:rPr>
              <a:t>= 0; 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 &lt; </a:t>
            </a:r>
            <a:r>
              <a:rPr kumimoji="1" lang="en-US" altLang="zh-CN" sz="2200" dirty="0" err="1">
                <a:latin typeface="Times New Roman" pitchFamily="18" charset="0"/>
              </a:rPr>
              <a:t>MaxSize</a:t>
            </a:r>
            <a:r>
              <a:rPr kumimoji="1" lang="en-US" altLang="zh-CN" sz="2200" dirty="0">
                <a:latin typeface="Times New Roman" pitchFamily="18" charset="0"/>
              </a:rPr>
              <a:t> - 1; 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++)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list[</a:t>
            </a:r>
            <a:r>
              <a:rPr kumimoji="1" lang="en-US" altLang="zh-CN" sz="2200" dirty="0" err="1" smtClean="0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].cursor = 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 + 1;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list[MaxSize-1</a:t>
            </a:r>
            <a:r>
              <a:rPr kumimoji="1" lang="en-US" altLang="zh-CN" sz="2200" dirty="0">
                <a:latin typeface="Times New Roman" pitchFamily="18" charset="0"/>
              </a:rPr>
              <a:t>].cursor = 0;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</a:rPr>
              <a:t>}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/* 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End of 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InitList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 () */</a:t>
            </a: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395288" y="981075"/>
            <a:ext cx="82804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假设由终端输入集合元素，先建立表示集合</a:t>
            </a:r>
            <a:r>
              <a:rPr kumimoji="1" lang="en-US" altLang="zh-CN" sz="2600">
                <a:latin typeface="Times New Roman" pitchFamily="18" charset="0"/>
                <a:ea typeface="幼圆" pitchFamily="49" charset="-122"/>
              </a:rPr>
              <a:t>A</a:t>
            </a:r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的静态链表</a:t>
            </a:r>
            <a:r>
              <a:rPr kumimoji="1" lang="en-US" altLang="zh-CN" sz="2600">
                <a:latin typeface="Times New Roman" pitchFamily="18" charset="0"/>
                <a:ea typeface="幼圆" pitchFamily="49" charset="-122"/>
              </a:rPr>
              <a:t>S</a:t>
            </a:r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，而后在输入集合</a:t>
            </a:r>
            <a:r>
              <a:rPr kumimoji="1" lang="en-US" altLang="zh-CN" sz="2600">
                <a:latin typeface="Times New Roman" pitchFamily="18" charset="0"/>
                <a:ea typeface="幼圆" pitchFamily="49" charset="-122"/>
              </a:rPr>
              <a:t>B</a:t>
            </a:r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的元素的同时查找</a:t>
            </a:r>
            <a:r>
              <a:rPr kumimoji="1" lang="en-US" altLang="zh-CN" sz="2600">
                <a:latin typeface="Times New Roman" pitchFamily="18" charset="0"/>
                <a:ea typeface="幼圆" pitchFamily="49" charset="-122"/>
              </a:rPr>
              <a:t>S</a:t>
            </a:r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表，若存在和</a:t>
            </a:r>
            <a:r>
              <a:rPr kumimoji="1" lang="en-US" altLang="zh-CN" sz="2600">
                <a:latin typeface="Times New Roman" pitchFamily="18" charset="0"/>
                <a:ea typeface="幼圆" pitchFamily="49" charset="-122"/>
              </a:rPr>
              <a:t>B</a:t>
            </a:r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相同的元素，则从</a:t>
            </a:r>
            <a:r>
              <a:rPr kumimoji="1" lang="en-US" altLang="zh-CN" sz="2600">
                <a:latin typeface="Times New Roman" pitchFamily="18" charset="0"/>
                <a:ea typeface="幼圆" pitchFamily="49" charset="-122"/>
              </a:rPr>
              <a:t>S</a:t>
            </a:r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表中删除之，否则将此元素插入</a:t>
            </a:r>
            <a:r>
              <a:rPr kumimoji="1" lang="en-US" altLang="zh-CN" sz="2600">
                <a:latin typeface="Times New Roman" pitchFamily="18" charset="0"/>
                <a:ea typeface="幼圆" pitchFamily="49" charset="-122"/>
              </a:rPr>
              <a:t>S</a:t>
            </a:r>
            <a:r>
              <a:rPr kumimoji="1" lang="zh-CN" altLang="en-US" sz="2600">
                <a:latin typeface="Times New Roman" pitchFamily="18" charset="0"/>
                <a:ea typeface="幼圆" pitchFamily="49" charset="-122"/>
              </a:rPr>
              <a:t>表。</a:t>
            </a:r>
          </a:p>
        </p:txBody>
      </p:sp>
      <p:sp>
        <p:nvSpPr>
          <p:cNvPr id="21607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805488"/>
            <a:ext cx="1512887" cy="50323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Circular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3DA3F288-CE98-47F0-B66F-9C9968BB28C8}" type="slidenum">
              <a:rPr lang="en-US" altLang="zh-CN"/>
              <a:pPr/>
              <a:t>74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323850" y="322263"/>
            <a:ext cx="6912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kumimoji="1" lang="en-US" altLang="zh-CN" sz="2200" dirty="0" err="1">
                <a:latin typeface="Times New Roman" pitchFamily="18" charset="0"/>
              </a:rPr>
              <a:t>int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</a:rPr>
              <a:t>Malloc</a:t>
            </a:r>
            <a:r>
              <a:rPr kumimoji="1" lang="en-US" altLang="zh-CN" sz="2200" dirty="0" smtClean="0">
                <a:latin typeface="Times New Roman" pitchFamily="18" charset="0"/>
              </a:rPr>
              <a:t>( </a:t>
            </a:r>
            <a:r>
              <a:rPr kumimoji="1" lang="en-US" altLang="zh-CN" sz="2200" dirty="0" err="1" smtClean="0">
                <a:latin typeface="Times New Roman" pitchFamily="18" charset="0"/>
              </a:rPr>
              <a:t>SLinkList</a:t>
            </a:r>
            <a:r>
              <a:rPr kumimoji="1" lang="en-US" altLang="zh-CN" sz="2200" dirty="0" smtClean="0">
                <a:latin typeface="Times New Roman" pitchFamily="18" charset="0"/>
              </a:rPr>
              <a:t> list )</a:t>
            </a:r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{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/* Always return the first available unit */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int</a:t>
            </a:r>
            <a:r>
              <a:rPr kumimoji="1" lang="en-US" altLang="zh-CN" sz="2200" dirty="0" smtClean="0">
                <a:latin typeface="Times New Roman" pitchFamily="18" charset="0"/>
              </a:rPr>
              <a:t>  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i</a:t>
            </a:r>
            <a:r>
              <a:rPr kumimoji="1" lang="en-US" altLang="zh-CN" sz="2200" dirty="0" smtClean="0">
                <a:latin typeface="Times New Roman" pitchFamily="18" charset="0"/>
              </a:rPr>
              <a:t> </a:t>
            </a:r>
            <a:r>
              <a:rPr kumimoji="1" lang="en-US" altLang="zh-CN" sz="2200" dirty="0">
                <a:latin typeface="Times New Roman" pitchFamily="18" charset="0"/>
              </a:rPr>
              <a:t>= list[0].cursor;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if </a:t>
            </a:r>
            <a:r>
              <a:rPr kumimoji="1" lang="en-US" altLang="zh-CN" sz="2200" dirty="0">
                <a:latin typeface="Times New Roman" pitchFamily="18" charset="0"/>
              </a:rPr>
              <a:t>(list[0].cursor != 0)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list[0</a:t>
            </a:r>
            <a:r>
              <a:rPr kumimoji="1" lang="en-US" altLang="zh-CN" sz="2200" dirty="0">
                <a:latin typeface="Times New Roman" pitchFamily="18" charset="0"/>
              </a:rPr>
              <a:t>].cursor = list[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].cursor;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return 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;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</a:rPr>
              <a:t>}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/* 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End of 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</a:rPr>
              <a:t>Malloc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 ()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*/</a:t>
            </a:r>
            <a:endParaRPr kumimoji="1" lang="en-US" altLang="zh-CN" sz="2200" dirty="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323850" y="3429000"/>
            <a:ext cx="691244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/* Insert the recycle space into the first place of the list */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void 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</a:rPr>
              <a:t>Free</a:t>
            </a:r>
            <a:r>
              <a:rPr kumimoji="1" lang="en-US" altLang="zh-CN" sz="2200" dirty="0" smtClean="0">
                <a:latin typeface="Times New Roman" pitchFamily="18" charset="0"/>
              </a:rPr>
              <a:t>( </a:t>
            </a:r>
            <a:r>
              <a:rPr kumimoji="1" lang="en-US" altLang="zh-CN" sz="2200" dirty="0" err="1" smtClean="0">
                <a:latin typeface="Times New Roman" pitchFamily="18" charset="0"/>
              </a:rPr>
              <a:t>SLinkList</a:t>
            </a:r>
            <a:r>
              <a:rPr kumimoji="1" lang="en-US" altLang="zh-CN" sz="2200" dirty="0" smtClean="0">
                <a:latin typeface="Times New Roman" pitchFamily="18" charset="0"/>
              </a:rPr>
              <a:t> </a:t>
            </a:r>
            <a:r>
              <a:rPr kumimoji="1" lang="en-US" altLang="zh-CN" sz="2200" dirty="0">
                <a:latin typeface="Times New Roman" pitchFamily="18" charset="0"/>
              </a:rPr>
              <a:t>list, </a:t>
            </a:r>
            <a:r>
              <a:rPr kumimoji="1" lang="en-US" altLang="zh-CN" sz="2200" dirty="0" err="1">
                <a:latin typeface="Times New Roman" pitchFamily="18" charset="0"/>
              </a:rPr>
              <a:t>int</a:t>
            </a:r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k )</a:t>
            </a:r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list[k</a:t>
            </a:r>
            <a:r>
              <a:rPr kumimoji="1" lang="en-US" altLang="zh-CN" sz="2200" dirty="0">
                <a:latin typeface="Times New Roman" pitchFamily="18" charset="0"/>
              </a:rPr>
              <a:t>].cursor = list[0].cursor;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list[0</a:t>
            </a:r>
            <a:r>
              <a:rPr kumimoji="1" lang="en-US" altLang="zh-CN" sz="2200" dirty="0">
                <a:latin typeface="Times New Roman" pitchFamily="18" charset="0"/>
              </a:rPr>
              <a:t>].cursor = k;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</a:rPr>
              <a:t>}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/* 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End of Free () */</a:t>
            </a:r>
            <a:endParaRPr kumimoji="1" lang="en-US" altLang="zh-CN" sz="2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12AC51B-786B-41AB-BAFC-AE213968E570}" type="slidenum">
              <a:rPr lang="en-US" altLang="zh-CN"/>
              <a:pPr/>
              <a:t>75</a:t>
            </a:fld>
            <a:endParaRPr lang="en-US" altLang="zh-CN"/>
          </a:p>
        </p:txBody>
      </p:sp>
      <p:sp>
        <p:nvSpPr>
          <p:cNvPr id="9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23850" y="322263"/>
            <a:ext cx="8569325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difference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SLinkList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list,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*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S )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依次输入集合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A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和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B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的元素在一维数组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中建立表示结果集合的静态链表，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S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为其头指针*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InitList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S=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Malloc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r=S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scanf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m,n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for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(j=1; j&lt;=m,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j++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  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=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Malloc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scanf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(list[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].data);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list[r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].cursor=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 r=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} 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//for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list[r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].cursor=0;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…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…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</p:txBody>
      </p:sp>
      <p:grpSp>
        <p:nvGrpSpPr>
          <p:cNvPr id="218117" name="Group 5"/>
          <p:cNvGrpSpPr>
            <a:grpSpLocks/>
          </p:cNvGrpSpPr>
          <p:nvPr/>
        </p:nvGrpSpPr>
        <p:grpSpPr bwMode="auto">
          <a:xfrm>
            <a:off x="5240338" y="1484313"/>
            <a:ext cx="1143000" cy="4191000"/>
            <a:chOff x="1152" y="768"/>
            <a:chExt cx="720" cy="2640"/>
          </a:xfrm>
        </p:grpSpPr>
        <p:sp>
          <p:nvSpPr>
            <p:cNvPr id="218118" name="Rectangle 6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19" name="Line 7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0" name="Line 8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1" name="Line 9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2" name="Line 10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3" name="Line 11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4" name="Line 12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5" name="Line 13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6" name="Line 14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7" name="Line 15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8" name="Line 16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29" name="Line 17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8130" name="Group 18"/>
          <p:cNvGrpSpPr>
            <a:grpSpLocks/>
          </p:cNvGrpSpPr>
          <p:nvPr/>
        </p:nvGrpSpPr>
        <p:grpSpPr bwMode="auto">
          <a:xfrm>
            <a:off x="4859338" y="1508125"/>
            <a:ext cx="533400" cy="4152900"/>
            <a:chOff x="1248" y="735"/>
            <a:chExt cx="336" cy="2616"/>
          </a:xfrm>
        </p:grpSpPr>
        <p:sp>
          <p:nvSpPr>
            <p:cNvPr id="218131" name="Text Box 19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18132" name="Text Box 20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18133" name="Text Box 21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18134" name="Text Box 22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18135" name="Text Box 23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18136" name="Text Box 24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18137" name="Text Box 25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18138" name="Text Box 26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18139" name="Text Box 27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18140" name="Text Box 28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18141" name="Text Box 29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18142" name="Text Box 30"/>
          <p:cNvSpPr txBox="1">
            <a:spLocks noChangeArrowheads="1"/>
          </p:cNvSpPr>
          <p:nvPr/>
        </p:nvSpPr>
        <p:spPr bwMode="auto">
          <a:xfrm>
            <a:off x="6078538" y="14874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</a:t>
            </a:r>
          </a:p>
        </p:txBody>
      </p:sp>
      <p:sp>
        <p:nvSpPr>
          <p:cNvPr id="218143" name="Text Box 31"/>
          <p:cNvSpPr txBox="1">
            <a:spLocks noChangeArrowheads="1"/>
          </p:cNvSpPr>
          <p:nvPr/>
        </p:nvSpPr>
        <p:spPr bwMode="auto">
          <a:xfrm>
            <a:off x="6078538" y="1870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18144" name="Text Box 32"/>
          <p:cNvSpPr txBox="1">
            <a:spLocks noChangeArrowheads="1"/>
          </p:cNvSpPr>
          <p:nvPr/>
        </p:nvSpPr>
        <p:spPr bwMode="auto">
          <a:xfrm>
            <a:off x="6078538" y="22542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18145" name="Text Box 33"/>
          <p:cNvSpPr txBox="1">
            <a:spLocks noChangeArrowheads="1"/>
          </p:cNvSpPr>
          <p:nvPr/>
        </p:nvSpPr>
        <p:spPr bwMode="auto">
          <a:xfrm>
            <a:off x="6078538" y="2638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18146" name="Text Box 34"/>
          <p:cNvSpPr txBox="1">
            <a:spLocks noChangeArrowheads="1"/>
          </p:cNvSpPr>
          <p:nvPr/>
        </p:nvSpPr>
        <p:spPr bwMode="auto">
          <a:xfrm>
            <a:off x="6078538" y="3022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18147" name="Text Box 35"/>
          <p:cNvSpPr txBox="1">
            <a:spLocks noChangeArrowheads="1"/>
          </p:cNvSpPr>
          <p:nvPr/>
        </p:nvSpPr>
        <p:spPr bwMode="auto">
          <a:xfrm>
            <a:off x="6078538" y="34067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18148" name="Text Box 36"/>
          <p:cNvSpPr txBox="1">
            <a:spLocks noChangeArrowheads="1"/>
          </p:cNvSpPr>
          <p:nvPr/>
        </p:nvSpPr>
        <p:spPr bwMode="auto">
          <a:xfrm>
            <a:off x="6078538" y="37909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18149" name="Text Box 37"/>
          <p:cNvSpPr txBox="1">
            <a:spLocks noChangeArrowheads="1"/>
          </p:cNvSpPr>
          <p:nvPr/>
        </p:nvSpPr>
        <p:spPr bwMode="auto">
          <a:xfrm>
            <a:off x="6078538" y="41751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18150" name="Text Box 38"/>
          <p:cNvSpPr txBox="1">
            <a:spLocks noChangeArrowheads="1"/>
          </p:cNvSpPr>
          <p:nvPr/>
        </p:nvSpPr>
        <p:spPr bwMode="auto">
          <a:xfrm>
            <a:off x="6078538" y="4559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18151" name="Text Box 39"/>
          <p:cNvSpPr txBox="1">
            <a:spLocks noChangeArrowheads="1"/>
          </p:cNvSpPr>
          <p:nvPr/>
        </p:nvSpPr>
        <p:spPr bwMode="auto">
          <a:xfrm>
            <a:off x="6024563" y="4940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18152" name="Text Box 40"/>
          <p:cNvSpPr txBox="1">
            <a:spLocks noChangeArrowheads="1"/>
          </p:cNvSpPr>
          <p:nvPr/>
        </p:nvSpPr>
        <p:spPr bwMode="auto">
          <a:xfrm>
            <a:off x="6083300" y="53006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8153" name="Rectangle 41" descr="深色上对角线"/>
          <p:cNvSpPr>
            <a:spLocks noChangeArrowheads="1"/>
          </p:cNvSpPr>
          <p:nvPr/>
        </p:nvSpPr>
        <p:spPr bwMode="auto">
          <a:xfrm>
            <a:off x="5245100" y="1479550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18154" name="Group 42"/>
          <p:cNvGrpSpPr>
            <a:grpSpLocks/>
          </p:cNvGrpSpPr>
          <p:nvPr/>
        </p:nvGrpSpPr>
        <p:grpSpPr bwMode="auto">
          <a:xfrm>
            <a:off x="7832725" y="1412875"/>
            <a:ext cx="1143000" cy="4191000"/>
            <a:chOff x="1152" y="768"/>
            <a:chExt cx="720" cy="2640"/>
          </a:xfrm>
        </p:grpSpPr>
        <p:sp>
          <p:nvSpPr>
            <p:cNvPr id="218155" name="Rectangle 43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56" name="Line 44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57" name="Line 45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58" name="Line 46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59" name="Line 47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60" name="Line 48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61" name="Line 49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62" name="Line 50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63" name="Line 51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64" name="Line 52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65" name="Line 53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166" name="Line 54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8167" name="Group 55"/>
          <p:cNvGrpSpPr>
            <a:grpSpLocks/>
          </p:cNvGrpSpPr>
          <p:nvPr/>
        </p:nvGrpSpPr>
        <p:grpSpPr bwMode="auto">
          <a:xfrm>
            <a:off x="7451725" y="1436688"/>
            <a:ext cx="533400" cy="4152900"/>
            <a:chOff x="1248" y="735"/>
            <a:chExt cx="336" cy="2616"/>
          </a:xfrm>
        </p:grpSpPr>
        <p:sp>
          <p:nvSpPr>
            <p:cNvPr id="218168" name="Text Box 56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18169" name="Text Box 57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18170" name="Text Box 58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18171" name="Text Box 59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18172" name="Text Box 60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18173" name="Text Box 61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18174" name="Text Box 62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18175" name="Text Box 63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18176" name="Text Box 64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18177" name="Text Box 65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18178" name="Text Box 66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18179" name="Text Box 67"/>
          <p:cNvSpPr txBox="1">
            <a:spLocks noChangeArrowheads="1"/>
          </p:cNvSpPr>
          <p:nvPr/>
        </p:nvSpPr>
        <p:spPr bwMode="auto">
          <a:xfrm>
            <a:off x="8670925" y="14160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18180" name="Text Box 68"/>
          <p:cNvSpPr txBox="1">
            <a:spLocks noChangeArrowheads="1"/>
          </p:cNvSpPr>
          <p:nvPr/>
        </p:nvSpPr>
        <p:spPr bwMode="auto">
          <a:xfrm>
            <a:off x="8670925" y="1798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18181" name="Text Box 69"/>
          <p:cNvSpPr txBox="1">
            <a:spLocks noChangeArrowheads="1"/>
          </p:cNvSpPr>
          <p:nvPr/>
        </p:nvSpPr>
        <p:spPr bwMode="auto">
          <a:xfrm>
            <a:off x="8670925" y="21828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18182" name="Text Box 70"/>
          <p:cNvSpPr txBox="1">
            <a:spLocks noChangeArrowheads="1"/>
          </p:cNvSpPr>
          <p:nvPr/>
        </p:nvSpPr>
        <p:spPr bwMode="auto">
          <a:xfrm>
            <a:off x="8670925" y="25669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18183" name="Text Box 71"/>
          <p:cNvSpPr txBox="1">
            <a:spLocks noChangeArrowheads="1"/>
          </p:cNvSpPr>
          <p:nvPr/>
        </p:nvSpPr>
        <p:spPr bwMode="auto">
          <a:xfrm>
            <a:off x="8670925" y="29511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18184" name="Text Box 72"/>
          <p:cNvSpPr txBox="1">
            <a:spLocks noChangeArrowheads="1"/>
          </p:cNvSpPr>
          <p:nvPr/>
        </p:nvSpPr>
        <p:spPr bwMode="auto">
          <a:xfrm>
            <a:off x="8670925" y="33353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18185" name="Text Box 73"/>
          <p:cNvSpPr txBox="1">
            <a:spLocks noChangeArrowheads="1"/>
          </p:cNvSpPr>
          <p:nvPr/>
        </p:nvSpPr>
        <p:spPr bwMode="auto">
          <a:xfrm>
            <a:off x="8670925" y="37195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18186" name="Text Box 74"/>
          <p:cNvSpPr txBox="1">
            <a:spLocks noChangeArrowheads="1"/>
          </p:cNvSpPr>
          <p:nvPr/>
        </p:nvSpPr>
        <p:spPr bwMode="auto">
          <a:xfrm>
            <a:off x="8670925" y="41036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8187" name="Text Box 75"/>
          <p:cNvSpPr txBox="1">
            <a:spLocks noChangeArrowheads="1"/>
          </p:cNvSpPr>
          <p:nvPr/>
        </p:nvSpPr>
        <p:spPr bwMode="auto">
          <a:xfrm>
            <a:off x="8670925" y="44878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18188" name="Text Box 76"/>
          <p:cNvSpPr txBox="1">
            <a:spLocks noChangeArrowheads="1"/>
          </p:cNvSpPr>
          <p:nvPr/>
        </p:nvSpPr>
        <p:spPr bwMode="auto">
          <a:xfrm>
            <a:off x="8616950" y="4868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18189" name="Text Box 77"/>
          <p:cNvSpPr txBox="1">
            <a:spLocks noChangeArrowheads="1"/>
          </p:cNvSpPr>
          <p:nvPr/>
        </p:nvSpPr>
        <p:spPr bwMode="auto">
          <a:xfrm>
            <a:off x="8675688" y="5229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18190" name="Rectangle 78" descr="深色上对角线"/>
          <p:cNvSpPr>
            <a:spLocks noChangeArrowheads="1"/>
          </p:cNvSpPr>
          <p:nvPr/>
        </p:nvSpPr>
        <p:spPr bwMode="auto">
          <a:xfrm>
            <a:off x="7840663" y="1420813"/>
            <a:ext cx="823912" cy="3651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8191" name="Rectangle 79"/>
          <p:cNvSpPr>
            <a:spLocks noChangeArrowheads="1"/>
          </p:cNvSpPr>
          <p:nvPr/>
        </p:nvSpPr>
        <p:spPr bwMode="auto">
          <a:xfrm>
            <a:off x="6804025" y="2062163"/>
            <a:ext cx="360363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18192" name="Text Box 80"/>
          <p:cNvSpPr txBox="1">
            <a:spLocks noChangeArrowheads="1"/>
          </p:cNvSpPr>
          <p:nvPr/>
        </p:nvSpPr>
        <p:spPr bwMode="auto">
          <a:xfrm>
            <a:off x="6784975" y="16494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</a:t>
            </a:r>
          </a:p>
        </p:txBody>
      </p:sp>
      <p:sp>
        <p:nvSpPr>
          <p:cNvPr id="218193" name="Text Box 81"/>
          <p:cNvSpPr txBox="1">
            <a:spLocks noChangeArrowheads="1"/>
          </p:cNvSpPr>
          <p:nvPr/>
        </p:nvSpPr>
        <p:spPr bwMode="auto">
          <a:xfrm>
            <a:off x="8107363" y="2197100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218194" name="Text Box 82"/>
          <p:cNvSpPr txBox="1">
            <a:spLocks noChangeArrowheads="1"/>
          </p:cNvSpPr>
          <p:nvPr/>
        </p:nvSpPr>
        <p:spPr bwMode="auto">
          <a:xfrm>
            <a:off x="8099425" y="25812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b</a:t>
            </a:r>
          </a:p>
        </p:txBody>
      </p:sp>
      <p:sp>
        <p:nvSpPr>
          <p:cNvPr id="218195" name="Text Box 83"/>
          <p:cNvSpPr txBox="1">
            <a:spLocks noChangeArrowheads="1"/>
          </p:cNvSpPr>
          <p:nvPr/>
        </p:nvSpPr>
        <p:spPr bwMode="auto">
          <a:xfrm>
            <a:off x="8107363" y="2965450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e</a:t>
            </a:r>
          </a:p>
        </p:txBody>
      </p:sp>
      <p:sp>
        <p:nvSpPr>
          <p:cNvPr id="218196" name="Text Box 84"/>
          <p:cNvSpPr txBox="1">
            <a:spLocks noChangeArrowheads="1"/>
          </p:cNvSpPr>
          <p:nvPr/>
        </p:nvSpPr>
        <p:spPr bwMode="auto">
          <a:xfrm>
            <a:off x="8099425" y="33496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g</a:t>
            </a:r>
          </a:p>
        </p:txBody>
      </p:sp>
      <p:sp>
        <p:nvSpPr>
          <p:cNvPr id="218197" name="Text Box 85"/>
          <p:cNvSpPr txBox="1">
            <a:spLocks noChangeArrowheads="1"/>
          </p:cNvSpPr>
          <p:nvPr/>
        </p:nvSpPr>
        <p:spPr bwMode="auto">
          <a:xfrm>
            <a:off x="8128000" y="37338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f</a:t>
            </a:r>
          </a:p>
        </p:txBody>
      </p:sp>
      <p:sp>
        <p:nvSpPr>
          <p:cNvPr id="218198" name="Text Box 86"/>
          <p:cNvSpPr txBox="1">
            <a:spLocks noChangeArrowheads="1"/>
          </p:cNvSpPr>
          <p:nvPr/>
        </p:nvSpPr>
        <p:spPr bwMode="auto">
          <a:xfrm>
            <a:off x="8099425" y="41179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d</a:t>
            </a:r>
          </a:p>
        </p:txBody>
      </p:sp>
      <p:sp>
        <p:nvSpPr>
          <p:cNvPr id="218200" name="Rectangle 88" descr="浅色上对角线"/>
          <p:cNvSpPr>
            <a:spLocks noChangeArrowheads="1"/>
          </p:cNvSpPr>
          <p:nvPr/>
        </p:nvSpPr>
        <p:spPr bwMode="auto">
          <a:xfrm>
            <a:off x="7840663" y="1803400"/>
            <a:ext cx="823912" cy="369888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8201" name="Text Box 89"/>
          <p:cNvSpPr txBox="1">
            <a:spLocks noChangeArrowheads="1"/>
          </p:cNvSpPr>
          <p:nvPr/>
        </p:nvSpPr>
        <p:spPr bwMode="auto">
          <a:xfrm>
            <a:off x="395288" y="5897563"/>
            <a:ext cx="213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A={</a:t>
            </a:r>
            <a:r>
              <a:rPr lang="en-US" altLang="zh-CN" sz="2400" i="1">
                <a:solidFill>
                  <a:srgbClr val="FFFF00"/>
                </a:solidFill>
                <a:latin typeface="Times New Roman" pitchFamily="18" charset="0"/>
              </a:rPr>
              <a:t>c b e g f d </a:t>
            </a:r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}</a:t>
            </a:r>
            <a:endParaRPr lang="en-US" altLang="zh-CN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8202" name="Text Box 90"/>
          <p:cNvSpPr txBox="1">
            <a:spLocks noChangeArrowheads="1"/>
          </p:cNvSpPr>
          <p:nvPr/>
        </p:nvSpPr>
        <p:spPr bwMode="auto">
          <a:xfrm>
            <a:off x="2700338" y="5897563"/>
            <a:ext cx="1697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B={</a:t>
            </a:r>
            <a:r>
              <a:rPr lang="en-US" altLang="zh-CN" sz="2400" i="1">
                <a:solidFill>
                  <a:srgbClr val="FFFF00"/>
                </a:solidFill>
                <a:latin typeface="Times New Roman" pitchFamily="18" charset="0"/>
              </a:rPr>
              <a:t>a b n f </a:t>
            </a:r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}</a:t>
            </a:r>
            <a:endParaRPr lang="en-US" altLang="zh-CN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8203" name="Text Box 91"/>
          <p:cNvSpPr txBox="1">
            <a:spLocks noChangeArrowheads="1"/>
          </p:cNvSpPr>
          <p:nvPr/>
        </p:nvSpPr>
        <p:spPr bwMode="auto">
          <a:xfrm>
            <a:off x="4932363" y="6021388"/>
            <a:ext cx="2808287" cy="4857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FF00"/>
                </a:solidFill>
                <a:ea typeface="幼圆" pitchFamily="49" charset="-122"/>
              </a:rPr>
              <a:t>Available memory</a:t>
            </a:r>
          </a:p>
        </p:txBody>
      </p:sp>
      <p:sp>
        <p:nvSpPr>
          <p:cNvPr id="218204" name="AutoShape 92"/>
          <p:cNvSpPr>
            <a:spLocks noChangeArrowheads="1"/>
          </p:cNvSpPr>
          <p:nvPr/>
        </p:nvSpPr>
        <p:spPr bwMode="auto">
          <a:xfrm>
            <a:off x="107950" y="2995613"/>
            <a:ext cx="1296988" cy="720725"/>
          </a:xfrm>
          <a:prstGeom prst="wedgeEllipseCallout">
            <a:avLst>
              <a:gd name="adj1" fmla="val 73380"/>
              <a:gd name="adj2" fmla="val 51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/>
              <a:t>Input Set A</a:t>
            </a:r>
          </a:p>
        </p:txBody>
      </p:sp>
      <p:sp>
        <p:nvSpPr>
          <p:cNvPr id="218205" name="Rectangle 93"/>
          <p:cNvSpPr>
            <a:spLocks noChangeArrowheads="1"/>
          </p:cNvSpPr>
          <p:nvPr/>
        </p:nvSpPr>
        <p:spPr bwMode="auto">
          <a:xfrm>
            <a:off x="6659563" y="134143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rgbClr val="00FF00"/>
                </a:solidFill>
              </a:rPr>
              <a:t>头指针</a:t>
            </a:r>
          </a:p>
        </p:txBody>
      </p:sp>
      <p:cxnSp>
        <p:nvCxnSpPr>
          <p:cNvPr id="218206" name="AutoShape 94"/>
          <p:cNvCxnSpPr>
            <a:cxnSpLocks noChangeShapeType="1"/>
            <a:stCxn id="218192" idx="3"/>
            <a:endCxn id="218169" idx="1"/>
          </p:cNvCxnSpPr>
          <p:nvPr/>
        </p:nvCxnSpPr>
        <p:spPr bwMode="auto">
          <a:xfrm>
            <a:off x="7121525" y="1833563"/>
            <a:ext cx="406400" cy="1682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207" name="Rectangle 95"/>
          <p:cNvSpPr>
            <a:spLocks noChangeArrowheads="1"/>
          </p:cNvSpPr>
          <p:nvPr/>
        </p:nvSpPr>
        <p:spPr bwMode="auto">
          <a:xfrm>
            <a:off x="3563938" y="1557338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dirty="0">
                <a:solidFill>
                  <a:srgbClr val="00FF00"/>
                </a:solidFill>
              </a:rPr>
              <a:t>可用内存</a:t>
            </a:r>
          </a:p>
          <a:p>
            <a:r>
              <a:rPr kumimoji="1" lang="zh-CN" altLang="en-US" dirty="0">
                <a:solidFill>
                  <a:srgbClr val="00FF00"/>
                </a:solidFill>
              </a:rPr>
              <a:t>头指针</a:t>
            </a:r>
          </a:p>
        </p:txBody>
      </p:sp>
      <p:cxnSp>
        <p:nvCxnSpPr>
          <p:cNvPr id="218208" name="AutoShape 96"/>
          <p:cNvCxnSpPr>
            <a:cxnSpLocks noChangeShapeType="1"/>
            <a:endCxn id="218131" idx="1"/>
          </p:cNvCxnSpPr>
          <p:nvPr/>
        </p:nvCxnSpPr>
        <p:spPr bwMode="auto">
          <a:xfrm flipV="1">
            <a:off x="4356100" y="1692275"/>
            <a:ext cx="579438" cy="296863"/>
          </a:xfrm>
          <a:prstGeom prst="curved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B24B9B40-5410-4CCB-B5C5-BEB192EC9173}" type="slidenum">
              <a:rPr lang="en-US" altLang="zh-CN"/>
              <a:pPr/>
              <a:t>76</a:t>
            </a:fld>
            <a:endParaRPr lang="en-US" altLang="zh-CN"/>
          </a:p>
        </p:txBody>
      </p:sp>
      <p:sp>
        <p:nvSpPr>
          <p:cNvPr id="4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323850" y="322263"/>
            <a:ext cx="8569325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…</a:t>
            </a:r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for </a:t>
            </a:r>
            <a:r>
              <a:rPr kumimoji="1" lang="en-US" altLang="zh-CN" sz="2200" dirty="0">
                <a:latin typeface="Times New Roman" pitchFamily="18" charset="0"/>
              </a:rPr>
              <a:t>(j=1; j&lt;=n, </a:t>
            </a:r>
            <a:r>
              <a:rPr kumimoji="1" lang="en-US" altLang="zh-CN" sz="2200" dirty="0" err="1">
                <a:latin typeface="Times New Roman" pitchFamily="18" charset="0"/>
              </a:rPr>
              <a:t>j++</a:t>
            </a:r>
            <a:r>
              <a:rPr kumimoji="1" lang="en-US" altLang="zh-CN" sz="2200" dirty="0">
                <a:latin typeface="Times New Roman" pitchFamily="18" charset="0"/>
              </a:rPr>
              <a:t>)  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scanf</a:t>
            </a:r>
            <a:r>
              <a:rPr kumimoji="1" lang="en-US" altLang="zh-CN" sz="2200" dirty="0" smtClean="0">
                <a:latin typeface="Times New Roman" pitchFamily="18" charset="0"/>
              </a:rPr>
              <a:t>(b</a:t>
            </a:r>
            <a:r>
              <a:rPr kumimoji="1" lang="en-US" altLang="zh-CN" sz="2200" dirty="0">
                <a:latin typeface="Times New Roman" pitchFamily="18" charset="0"/>
              </a:rPr>
              <a:t>); p=S; k=list[S].cursor;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while </a:t>
            </a:r>
            <a:r>
              <a:rPr kumimoji="1" lang="en-US" altLang="zh-CN" sz="2200" dirty="0">
                <a:latin typeface="Times New Roman" pitchFamily="18" charset="0"/>
              </a:rPr>
              <a:t>(k!=list[r].cursor &amp;&amp; list[k].data!=b) { 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//search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        p=k</a:t>
            </a:r>
            <a:r>
              <a:rPr kumimoji="1" lang="en-US" altLang="zh-CN" sz="2200" dirty="0">
                <a:latin typeface="Times New Roman" pitchFamily="18" charset="0"/>
              </a:rPr>
              <a:t>; k=list[k].cursor;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}</a:t>
            </a:r>
            <a:endParaRPr kumimoji="1" lang="en-US" altLang="zh-CN" sz="2200" dirty="0">
              <a:latin typeface="Times New Roman" pitchFamily="18" charset="0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if </a:t>
            </a:r>
            <a:r>
              <a:rPr kumimoji="1" lang="en-US" altLang="zh-CN" sz="2200" dirty="0">
                <a:latin typeface="Times New Roman" pitchFamily="18" charset="0"/>
              </a:rPr>
              <a:t>(k==list[r].cursor) </a:t>
            </a:r>
            <a:r>
              <a:rPr kumimoji="1" lang="en-US" altLang="zh-CN" sz="2200" dirty="0" smtClean="0">
                <a:latin typeface="Times New Roman" pitchFamily="18" charset="0"/>
              </a:rPr>
              <a:t>{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//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</a:rPr>
              <a:t>插入</a:t>
            </a:r>
          </a:p>
          <a:p>
            <a:pPr eaLnBrk="0" hangingPunct="0"/>
            <a:r>
              <a:rPr kumimoji="1" lang="zh-CN" altLang="en-US" sz="2200" dirty="0">
                <a:latin typeface="Times New Roman" pitchFamily="18" charset="0"/>
              </a:rPr>
              <a:t> </a:t>
            </a:r>
            <a:r>
              <a:rPr kumimoji="1" lang="zh-CN" altLang="en-US" sz="2200" dirty="0" smtClean="0">
                <a:latin typeface="Times New Roman" pitchFamily="18" charset="0"/>
              </a:rPr>
              <a:t>                       </a:t>
            </a:r>
            <a:r>
              <a:rPr kumimoji="1" lang="en-US" altLang="zh-CN" sz="2200" dirty="0" err="1" smtClean="0">
                <a:latin typeface="Times New Roman" pitchFamily="18" charset="0"/>
              </a:rPr>
              <a:t>i</a:t>
            </a:r>
            <a:r>
              <a:rPr kumimoji="1" lang="en-US" altLang="zh-CN" sz="2200" dirty="0" smtClean="0">
                <a:latin typeface="Times New Roman" pitchFamily="18" charset="0"/>
              </a:rPr>
              <a:t>=</a:t>
            </a:r>
            <a:r>
              <a:rPr kumimoji="1" lang="en-US" altLang="zh-CN" sz="2200" dirty="0" err="1" smtClean="0">
                <a:latin typeface="Times New Roman" pitchFamily="18" charset="0"/>
              </a:rPr>
              <a:t>Malloc</a:t>
            </a:r>
            <a:r>
              <a:rPr kumimoji="1" lang="en-US" altLang="zh-CN" sz="2200" dirty="0" smtClean="0">
                <a:latin typeface="Times New Roman" pitchFamily="18" charset="0"/>
              </a:rPr>
              <a:t>(list</a:t>
            </a:r>
            <a:r>
              <a:rPr kumimoji="1" lang="en-US" altLang="zh-CN" sz="2200" dirty="0">
                <a:latin typeface="Times New Roman" pitchFamily="18" charset="0"/>
              </a:rPr>
              <a:t>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        list[</a:t>
            </a:r>
            <a:r>
              <a:rPr kumimoji="1" lang="en-US" altLang="zh-CN" sz="2200" dirty="0" err="1" smtClean="0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].data=b</a:t>
            </a:r>
            <a:r>
              <a:rPr kumimoji="1" lang="en-US" altLang="zh-CN" sz="2200" dirty="0" smtClean="0">
                <a:latin typeface="Times New Roman" pitchFamily="18" charset="0"/>
              </a:rPr>
              <a:t>;  list[</a:t>
            </a:r>
            <a:r>
              <a:rPr kumimoji="1" lang="en-US" altLang="zh-CN" sz="2200" dirty="0" err="1" smtClean="0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].cursor=list[r].cursor;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        list[r</a:t>
            </a:r>
            <a:r>
              <a:rPr kumimoji="1" lang="en-US" altLang="zh-CN" sz="2200" dirty="0">
                <a:latin typeface="Times New Roman" pitchFamily="18" charset="0"/>
              </a:rPr>
              <a:t>].cursor=</a:t>
            </a:r>
            <a:r>
              <a:rPr kumimoji="1" lang="en-US" altLang="zh-CN" sz="2200" dirty="0" err="1">
                <a:latin typeface="Times New Roman" pitchFamily="18" charset="0"/>
              </a:rPr>
              <a:t>i</a:t>
            </a:r>
            <a:r>
              <a:rPr kumimoji="1" lang="en-US" altLang="zh-CN" sz="2200" dirty="0">
                <a:latin typeface="Times New Roman" pitchFamily="18" charset="0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}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//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if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else {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//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</a:rPr>
              <a:t>删除</a:t>
            </a:r>
          </a:p>
          <a:p>
            <a:pPr eaLnBrk="0" hangingPunct="0"/>
            <a:r>
              <a:rPr kumimoji="1" lang="zh-CN" altLang="en-US" sz="2200" dirty="0">
                <a:latin typeface="Times New Roman" pitchFamily="18" charset="0"/>
              </a:rPr>
              <a:t> </a:t>
            </a:r>
            <a:r>
              <a:rPr kumimoji="1" lang="zh-CN" altLang="en-US" sz="2200" dirty="0" smtClean="0">
                <a:latin typeface="Times New Roman" pitchFamily="18" charset="0"/>
              </a:rPr>
              <a:t>                       </a:t>
            </a:r>
            <a:r>
              <a:rPr kumimoji="1" lang="en-US" altLang="zh-CN" sz="2200" dirty="0" smtClean="0">
                <a:latin typeface="Times New Roman" pitchFamily="18" charset="0"/>
              </a:rPr>
              <a:t>list[p].cursor=list[k</a:t>
            </a:r>
            <a:r>
              <a:rPr kumimoji="1" lang="en-US" altLang="zh-CN" sz="2200" dirty="0">
                <a:latin typeface="Times New Roman" pitchFamily="18" charset="0"/>
              </a:rPr>
              <a:t>].cursor;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        Free(</a:t>
            </a:r>
            <a:r>
              <a:rPr kumimoji="1" lang="en-US" altLang="zh-CN" sz="2200" dirty="0" err="1" smtClean="0">
                <a:latin typeface="Times New Roman" pitchFamily="18" charset="0"/>
              </a:rPr>
              <a:t>list,k</a:t>
            </a:r>
            <a:r>
              <a:rPr kumimoji="1" lang="en-US" altLang="zh-CN" sz="2200" dirty="0">
                <a:latin typeface="Times New Roman" pitchFamily="18" charset="0"/>
              </a:rPr>
              <a:t>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        if </a:t>
            </a:r>
            <a:r>
              <a:rPr kumimoji="1" lang="en-US" altLang="zh-CN" sz="2200" dirty="0">
                <a:latin typeface="Times New Roman" pitchFamily="18" charset="0"/>
              </a:rPr>
              <a:t>(r==k) r=p;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        } 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//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else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</a:rPr>
              <a:t>       }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//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for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</a:rPr>
              <a:t>} </a:t>
            </a:r>
            <a:r>
              <a:rPr kumimoji="1" lang="en-US" altLang="zh-CN" sz="2200" dirty="0" smtClean="0">
                <a:solidFill>
                  <a:srgbClr val="00FF00"/>
                </a:solidFill>
                <a:latin typeface="Times New Roman" pitchFamily="18" charset="0"/>
              </a:rPr>
              <a:t>//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</a:rPr>
              <a:t>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63462E6-7B74-4AEE-8CCB-561863AFCD26}" type="slidenum">
              <a:rPr lang="en-US" altLang="zh-CN"/>
              <a:pPr/>
              <a:t>77</a:t>
            </a:fld>
            <a:endParaRPr lang="en-US" altLang="zh-CN"/>
          </a:p>
        </p:txBody>
      </p:sp>
      <p:sp>
        <p:nvSpPr>
          <p:cNvPr id="154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20311" name="Rectangle 151"/>
          <p:cNvSpPr>
            <a:spLocks noChangeArrowheads="1"/>
          </p:cNvSpPr>
          <p:nvPr/>
        </p:nvSpPr>
        <p:spPr bwMode="auto">
          <a:xfrm>
            <a:off x="4087813" y="4249738"/>
            <a:ext cx="823912" cy="390525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310" name="Rectangle 150"/>
          <p:cNvSpPr>
            <a:spLocks noChangeArrowheads="1"/>
          </p:cNvSpPr>
          <p:nvPr/>
        </p:nvSpPr>
        <p:spPr bwMode="auto">
          <a:xfrm>
            <a:off x="6977063" y="2335213"/>
            <a:ext cx="823912" cy="3905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322263" y="404813"/>
            <a:ext cx="213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A={</a:t>
            </a:r>
            <a:r>
              <a:rPr lang="en-US" altLang="zh-CN" sz="2400" i="1">
                <a:solidFill>
                  <a:srgbClr val="FFFF00"/>
                </a:solidFill>
                <a:latin typeface="Times New Roman" pitchFamily="18" charset="0"/>
              </a:rPr>
              <a:t>c b e g f d </a:t>
            </a:r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}</a:t>
            </a:r>
            <a:endParaRPr lang="en-US" altLang="zh-CN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2627313" y="404813"/>
            <a:ext cx="1697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B={</a:t>
            </a:r>
            <a:r>
              <a:rPr lang="en-US" altLang="zh-CN" sz="2400" i="1">
                <a:solidFill>
                  <a:srgbClr val="FFFF00"/>
                </a:solidFill>
                <a:latin typeface="Times New Roman" pitchFamily="18" charset="0"/>
              </a:rPr>
              <a:t>a b n f </a:t>
            </a:r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}</a:t>
            </a:r>
            <a:endParaRPr lang="en-US" altLang="zh-CN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220166" name="Group 6"/>
          <p:cNvGrpSpPr>
            <a:grpSpLocks/>
          </p:cNvGrpSpPr>
          <p:nvPr/>
        </p:nvGrpSpPr>
        <p:grpSpPr bwMode="auto">
          <a:xfrm>
            <a:off x="1398588" y="1201738"/>
            <a:ext cx="1143000" cy="4191000"/>
            <a:chOff x="1152" y="768"/>
            <a:chExt cx="720" cy="2640"/>
          </a:xfrm>
        </p:grpSpPr>
        <p:sp>
          <p:nvSpPr>
            <p:cNvPr id="220167" name="Rectangle 7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68" name="Line 8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69" name="Line 9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0" name="Line 10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1" name="Line 11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2" name="Line 12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3" name="Line 13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4" name="Line 14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5" name="Line 15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6" name="Line 16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7" name="Line 17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78" name="Line 18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0179" name="Group 19"/>
          <p:cNvGrpSpPr>
            <a:grpSpLocks/>
          </p:cNvGrpSpPr>
          <p:nvPr/>
        </p:nvGrpSpPr>
        <p:grpSpPr bwMode="auto">
          <a:xfrm>
            <a:off x="1017588" y="1225550"/>
            <a:ext cx="533400" cy="4152900"/>
            <a:chOff x="1248" y="735"/>
            <a:chExt cx="336" cy="2616"/>
          </a:xfrm>
        </p:grpSpPr>
        <p:sp>
          <p:nvSpPr>
            <p:cNvPr id="220180" name="Text Box 20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20181" name="Text Box 21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20182" name="Text Box 22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20183" name="Text Box 23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20184" name="Text Box 24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20185" name="Text Box 25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20186" name="Text Box 26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20187" name="Text Box 27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20188" name="Text Box 28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20189" name="Text Box 29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20190" name="Text Box 30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20191" name="Text Box 31"/>
          <p:cNvSpPr txBox="1">
            <a:spLocks noChangeArrowheads="1"/>
          </p:cNvSpPr>
          <p:nvPr/>
        </p:nvSpPr>
        <p:spPr bwMode="auto">
          <a:xfrm>
            <a:off x="2236788" y="12049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20192" name="Text Box 32"/>
          <p:cNvSpPr txBox="1">
            <a:spLocks noChangeArrowheads="1"/>
          </p:cNvSpPr>
          <p:nvPr/>
        </p:nvSpPr>
        <p:spPr bwMode="auto">
          <a:xfrm>
            <a:off x="2236788" y="1587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20193" name="Text Box 33"/>
          <p:cNvSpPr txBox="1">
            <a:spLocks noChangeArrowheads="1"/>
          </p:cNvSpPr>
          <p:nvPr/>
        </p:nvSpPr>
        <p:spPr bwMode="auto">
          <a:xfrm>
            <a:off x="2236788" y="19716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0194" name="Text Box 34"/>
          <p:cNvSpPr txBox="1">
            <a:spLocks noChangeArrowheads="1"/>
          </p:cNvSpPr>
          <p:nvPr/>
        </p:nvSpPr>
        <p:spPr bwMode="auto">
          <a:xfrm>
            <a:off x="2236788" y="23558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20195" name="Text Box 35"/>
          <p:cNvSpPr txBox="1">
            <a:spLocks noChangeArrowheads="1"/>
          </p:cNvSpPr>
          <p:nvPr/>
        </p:nvSpPr>
        <p:spPr bwMode="auto">
          <a:xfrm>
            <a:off x="2236788" y="2740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20196" name="Text Box 36"/>
          <p:cNvSpPr txBox="1">
            <a:spLocks noChangeArrowheads="1"/>
          </p:cNvSpPr>
          <p:nvPr/>
        </p:nvSpPr>
        <p:spPr bwMode="auto">
          <a:xfrm>
            <a:off x="2236788" y="3124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20197" name="Text Box 37"/>
          <p:cNvSpPr txBox="1">
            <a:spLocks noChangeArrowheads="1"/>
          </p:cNvSpPr>
          <p:nvPr/>
        </p:nvSpPr>
        <p:spPr bwMode="auto">
          <a:xfrm>
            <a:off x="2236788" y="3508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20198" name="Text Box 38"/>
          <p:cNvSpPr txBox="1">
            <a:spLocks noChangeArrowheads="1"/>
          </p:cNvSpPr>
          <p:nvPr/>
        </p:nvSpPr>
        <p:spPr bwMode="auto">
          <a:xfrm>
            <a:off x="2236788" y="38925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0199" name="Text Box 39"/>
          <p:cNvSpPr txBox="1">
            <a:spLocks noChangeArrowheads="1"/>
          </p:cNvSpPr>
          <p:nvPr/>
        </p:nvSpPr>
        <p:spPr bwMode="auto">
          <a:xfrm>
            <a:off x="2236788" y="4276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20200" name="Text Box 40"/>
          <p:cNvSpPr txBox="1">
            <a:spLocks noChangeArrowheads="1"/>
          </p:cNvSpPr>
          <p:nvPr/>
        </p:nvSpPr>
        <p:spPr bwMode="auto">
          <a:xfrm>
            <a:off x="2182813" y="46577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20201" name="Text Box 41"/>
          <p:cNvSpPr txBox="1">
            <a:spLocks noChangeArrowheads="1"/>
          </p:cNvSpPr>
          <p:nvPr/>
        </p:nvSpPr>
        <p:spPr bwMode="auto">
          <a:xfrm>
            <a:off x="2241550" y="5018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0202" name="Rectangle 42" descr="深色上对角线"/>
          <p:cNvSpPr>
            <a:spLocks noChangeArrowheads="1"/>
          </p:cNvSpPr>
          <p:nvPr/>
        </p:nvSpPr>
        <p:spPr bwMode="auto">
          <a:xfrm>
            <a:off x="1403350" y="1196975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203" name="Rectangle 43"/>
          <p:cNvSpPr>
            <a:spLocks noChangeArrowheads="1"/>
          </p:cNvSpPr>
          <p:nvPr/>
        </p:nvSpPr>
        <p:spPr bwMode="auto">
          <a:xfrm>
            <a:off x="369888" y="1825625"/>
            <a:ext cx="36036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0204" name="Text Box 44"/>
          <p:cNvSpPr txBox="1">
            <a:spLocks noChangeArrowheads="1"/>
          </p:cNvSpPr>
          <p:nvPr/>
        </p:nvSpPr>
        <p:spPr bwMode="auto">
          <a:xfrm>
            <a:off x="350838" y="14128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</a:t>
            </a:r>
          </a:p>
        </p:txBody>
      </p:sp>
      <p:sp>
        <p:nvSpPr>
          <p:cNvPr id="220205" name="Text Box 45"/>
          <p:cNvSpPr txBox="1">
            <a:spLocks noChangeArrowheads="1"/>
          </p:cNvSpPr>
          <p:nvPr/>
        </p:nvSpPr>
        <p:spPr bwMode="auto">
          <a:xfrm>
            <a:off x="1673225" y="198596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220206" name="Text Box 46"/>
          <p:cNvSpPr txBox="1">
            <a:spLocks noChangeArrowheads="1"/>
          </p:cNvSpPr>
          <p:nvPr/>
        </p:nvSpPr>
        <p:spPr bwMode="auto">
          <a:xfrm>
            <a:off x="1665288" y="23701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b</a:t>
            </a:r>
          </a:p>
        </p:txBody>
      </p:sp>
      <p:sp>
        <p:nvSpPr>
          <p:cNvPr id="220207" name="Text Box 47"/>
          <p:cNvSpPr txBox="1">
            <a:spLocks noChangeArrowheads="1"/>
          </p:cNvSpPr>
          <p:nvPr/>
        </p:nvSpPr>
        <p:spPr bwMode="auto">
          <a:xfrm>
            <a:off x="1673225" y="275431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e</a:t>
            </a:r>
          </a:p>
        </p:txBody>
      </p:sp>
      <p:sp>
        <p:nvSpPr>
          <p:cNvPr id="220208" name="Text Box 48"/>
          <p:cNvSpPr txBox="1">
            <a:spLocks noChangeArrowheads="1"/>
          </p:cNvSpPr>
          <p:nvPr/>
        </p:nvSpPr>
        <p:spPr bwMode="auto">
          <a:xfrm>
            <a:off x="1665288" y="307531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 dirty="0">
                <a:latin typeface="Times New Roman" pitchFamily="18" charset="0"/>
                <a:ea typeface="幼圆" pitchFamily="49" charset="-122"/>
              </a:rPr>
              <a:t>g</a:t>
            </a:r>
          </a:p>
        </p:txBody>
      </p:sp>
      <p:sp>
        <p:nvSpPr>
          <p:cNvPr id="220209" name="Text Box 49"/>
          <p:cNvSpPr txBox="1">
            <a:spLocks noChangeArrowheads="1"/>
          </p:cNvSpPr>
          <p:nvPr/>
        </p:nvSpPr>
        <p:spPr bwMode="auto">
          <a:xfrm>
            <a:off x="1693863" y="346417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f</a:t>
            </a:r>
          </a:p>
        </p:txBody>
      </p:sp>
      <p:sp>
        <p:nvSpPr>
          <p:cNvPr id="220210" name="Text Box 50"/>
          <p:cNvSpPr txBox="1">
            <a:spLocks noChangeArrowheads="1"/>
          </p:cNvSpPr>
          <p:nvPr/>
        </p:nvSpPr>
        <p:spPr bwMode="auto">
          <a:xfrm>
            <a:off x="1665288" y="386739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d</a:t>
            </a:r>
          </a:p>
        </p:txBody>
      </p:sp>
      <p:sp>
        <p:nvSpPr>
          <p:cNvPr id="220211" name="Rectangle 51" descr="浅色上对角线"/>
          <p:cNvSpPr>
            <a:spLocks noChangeArrowheads="1"/>
          </p:cNvSpPr>
          <p:nvPr/>
        </p:nvSpPr>
        <p:spPr bwMode="auto">
          <a:xfrm>
            <a:off x="1403350" y="1574800"/>
            <a:ext cx="823913" cy="390525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0212" name="Group 52"/>
          <p:cNvGrpSpPr>
            <a:grpSpLocks/>
          </p:cNvGrpSpPr>
          <p:nvPr/>
        </p:nvGrpSpPr>
        <p:grpSpPr bwMode="auto">
          <a:xfrm>
            <a:off x="4084638" y="1201738"/>
            <a:ext cx="1143000" cy="4191000"/>
            <a:chOff x="1152" y="768"/>
            <a:chExt cx="720" cy="2640"/>
          </a:xfrm>
        </p:grpSpPr>
        <p:sp>
          <p:nvSpPr>
            <p:cNvPr id="220213" name="Rectangle 53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14" name="Line 54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15" name="Line 55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16" name="Line 56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17" name="Line 57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18" name="Line 58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19" name="Line 59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20" name="Line 60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21" name="Line 61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22" name="Line 62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23" name="Line 63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24" name="Line 64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0225" name="Group 65"/>
          <p:cNvGrpSpPr>
            <a:grpSpLocks/>
          </p:cNvGrpSpPr>
          <p:nvPr/>
        </p:nvGrpSpPr>
        <p:grpSpPr bwMode="auto">
          <a:xfrm>
            <a:off x="3703638" y="1225550"/>
            <a:ext cx="533400" cy="4152900"/>
            <a:chOff x="1248" y="735"/>
            <a:chExt cx="336" cy="2616"/>
          </a:xfrm>
        </p:grpSpPr>
        <p:sp>
          <p:nvSpPr>
            <p:cNvPr id="220226" name="Text Box 66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20227" name="Text Box 67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20228" name="Text Box 68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20229" name="Text Box 69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20230" name="Text Box 70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20231" name="Text Box 71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20232" name="Text Box 72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20233" name="Text Box 73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20234" name="Text Box 74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20235" name="Text Box 75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20236" name="Text Box 76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20237" name="Text Box 77"/>
          <p:cNvSpPr txBox="1">
            <a:spLocks noChangeArrowheads="1"/>
          </p:cNvSpPr>
          <p:nvPr/>
        </p:nvSpPr>
        <p:spPr bwMode="auto">
          <a:xfrm>
            <a:off x="4922838" y="12049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20238" name="Text Box 78"/>
          <p:cNvSpPr txBox="1">
            <a:spLocks noChangeArrowheads="1"/>
          </p:cNvSpPr>
          <p:nvPr/>
        </p:nvSpPr>
        <p:spPr bwMode="auto">
          <a:xfrm>
            <a:off x="4922838" y="1587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20239" name="Text Box 79"/>
          <p:cNvSpPr txBox="1">
            <a:spLocks noChangeArrowheads="1"/>
          </p:cNvSpPr>
          <p:nvPr/>
        </p:nvSpPr>
        <p:spPr bwMode="auto">
          <a:xfrm>
            <a:off x="4922838" y="19716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0240" name="Text Box 80"/>
          <p:cNvSpPr txBox="1">
            <a:spLocks noChangeArrowheads="1"/>
          </p:cNvSpPr>
          <p:nvPr/>
        </p:nvSpPr>
        <p:spPr bwMode="auto">
          <a:xfrm>
            <a:off x="4922838" y="23558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20241" name="Text Box 81"/>
          <p:cNvSpPr txBox="1">
            <a:spLocks noChangeArrowheads="1"/>
          </p:cNvSpPr>
          <p:nvPr/>
        </p:nvSpPr>
        <p:spPr bwMode="auto">
          <a:xfrm>
            <a:off x="4922838" y="2740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20242" name="Text Box 82"/>
          <p:cNvSpPr txBox="1">
            <a:spLocks noChangeArrowheads="1"/>
          </p:cNvSpPr>
          <p:nvPr/>
        </p:nvSpPr>
        <p:spPr bwMode="auto">
          <a:xfrm>
            <a:off x="4922838" y="3124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20243" name="Text Box 83"/>
          <p:cNvSpPr txBox="1">
            <a:spLocks noChangeArrowheads="1"/>
          </p:cNvSpPr>
          <p:nvPr/>
        </p:nvSpPr>
        <p:spPr bwMode="auto">
          <a:xfrm>
            <a:off x="4922838" y="3508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20244" name="Text Box 84"/>
          <p:cNvSpPr txBox="1">
            <a:spLocks noChangeArrowheads="1"/>
          </p:cNvSpPr>
          <p:nvPr/>
        </p:nvSpPr>
        <p:spPr bwMode="auto">
          <a:xfrm>
            <a:off x="4922838" y="38925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20245" name="Text Box 85"/>
          <p:cNvSpPr txBox="1">
            <a:spLocks noChangeArrowheads="1"/>
          </p:cNvSpPr>
          <p:nvPr/>
        </p:nvSpPr>
        <p:spPr bwMode="auto">
          <a:xfrm>
            <a:off x="4922838" y="42767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0246" name="Text Box 86"/>
          <p:cNvSpPr txBox="1">
            <a:spLocks noChangeArrowheads="1"/>
          </p:cNvSpPr>
          <p:nvPr/>
        </p:nvSpPr>
        <p:spPr bwMode="auto">
          <a:xfrm>
            <a:off x="4868863" y="46577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20247" name="Text Box 87"/>
          <p:cNvSpPr txBox="1">
            <a:spLocks noChangeArrowheads="1"/>
          </p:cNvSpPr>
          <p:nvPr/>
        </p:nvSpPr>
        <p:spPr bwMode="auto">
          <a:xfrm>
            <a:off x="4927600" y="5018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0248" name="Rectangle 88" descr="深色上对角线"/>
          <p:cNvSpPr>
            <a:spLocks noChangeArrowheads="1"/>
          </p:cNvSpPr>
          <p:nvPr/>
        </p:nvSpPr>
        <p:spPr bwMode="auto">
          <a:xfrm>
            <a:off x="4089400" y="1196975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249" name="Rectangle 89"/>
          <p:cNvSpPr>
            <a:spLocks noChangeArrowheads="1"/>
          </p:cNvSpPr>
          <p:nvPr/>
        </p:nvSpPr>
        <p:spPr bwMode="auto">
          <a:xfrm>
            <a:off x="3055938" y="1825625"/>
            <a:ext cx="36036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0250" name="Text Box 90"/>
          <p:cNvSpPr txBox="1">
            <a:spLocks noChangeArrowheads="1"/>
          </p:cNvSpPr>
          <p:nvPr/>
        </p:nvSpPr>
        <p:spPr bwMode="auto">
          <a:xfrm>
            <a:off x="3036888" y="14128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</a:t>
            </a:r>
          </a:p>
        </p:txBody>
      </p:sp>
      <p:sp>
        <p:nvSpPr>
          <p:cNvPr id="220251" name="Text Box 91"/>
          <p:cNvSpPr txBox="1">
            <a:spLocks noChangeArrowheads="1"/>
          </p:cNvSpPr>
          <p:nvPr/>
        </p:nvSpPr>
        <p:spPr bwMode="auto">
          <a:xfrm>
            <a:off x="4359275" y="198596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220252" name="Text Box 92"/>
          <p:cNvSpPr txBox="1">
            <a:spLocks noChangeArrowheads="1"/>
          </p:cNvSpPr>
          <p:nvPr/>
        </p:nvSpPr>
        <p:spPr bwMode="auto">
          <a:xfrm>
            <a:off x="4351338" y="23701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b</a:t>
            </a:r>
          </a:p>
        </p:txBody>
      </p:sp>
      <p:sp>
        <p:nvSpPr>
          <p:cNvPr id="220253" name="Text Box 93"/>
          <p:cNvSpPr txBox="1">
            <a:spLocks noChangeArrowheads="1"/>
          </p:cNvSpPr>
          <p:nvPr/>
        </p:nvSpPr>
        <p:spPr bwMode="auto">
          <a:xfrm>
            <a:off x="4359275" y="275431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e</a:t>
            </a:r>
          </a:p>
        </p:txBody>
      </p:sp>
      <p:sp>
        <p:nvSpPr>
          <p:cNvPr id="220254" name="Text Box 94"/>
          <p:cNvSpPr txBox="1">
            <a:spLocks noChangeArrowheads="1"/>
          </p:cNvSpPr>
          <p:nvPr/>
        </p:nvSpPr>
        <p:spPr bwMode="auto">
          <a:xfrm>
            <a:off x="4351338" y="307531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g</a:t>
            </a:r>
          </a:p>
        </p:txBody>
      </p:sp>
      <p:sp>
        <p:nvSpPr>
          <p:cNvPr id="220255" name="Text Box 95"/>
          <p:cNvSpPr txBox="1">
            <a:spLocks noChangeArrowheads="1"/>
          </p:cNvSpPr>
          <p:nvPr/>
        </p:nvSpPr>
        <p:spPr bwMode="auto">
          <a:xfrm>
            <a:off x="4379913" y="346417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f</a:t>
            </a:r>
          </a:p>
        </p:txBody>
      </p:sp>
      <p:sp>
        <p:nvSpPr>
          <p:cNvPr id="220256" name="Text Box 96"/>
          <p:cNvSpPr txBox="1">
            <a:spLocks noChangeArrowheads="1"/>
          </p:cNvSpPr>
          <p:nvPr/>
        </p:nvSpPr>
        <p:spPr bwMode="auto">
          <a:xfrm>
            <a:off x="4351338" y="386739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d</a:t>
            </a:r>
          </a:p>
        </p:txBody>
      </p:sp>
      <p:sp>
        <p:nvSpPr>
          <p:cNvPr id="220257" name="Rectangle 97" descr="浅色上对角线"/>
          <p:cNvSpPr>
            <a:spLocks noChangeArrowheads="1"/>
          </p:cNvSpPr>
          <p:nvPr/>
        </p:nvSpPr>
        <p:spPr bwMode="auto">
          <a:xfrm>
            <a:off x="4089400" y="1574800"/>
            <a:ext cx="823913" cy="390525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258" name="Text Box 98"/>
          <p:cNvSpPr txBox="1">
            <a:spLocks noChangeArrowheads="1"/>
          </p:cNvSpPr>
          <p:nvPr/>
        </p:nvSpPr>
        <p:spPr bwMode="auto">
          <a:xfrm>
            <a:off x="4344988" y="422116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a</a:t>
            </a:r>
          </a:p>
        </p:txBody>
      </p:sp>
      <p:grpSp>
        <p:nvGrpSpPr>
          <p:cNvPr id="220259" name="Group 99"/>
          <p:cNvGrpSpPr>
            <a:grpSpLocks/>
          </p:cNvGrpSpPr>
          <p:nvPr/>
        </p:nvGrpSpPr>
        <p:grpSpPr bwMode="auto">
          <a:xfrm>
            <a:off x="6973888" y="1195388"/>
            <a:ext cx="1143000" cy="4191000"/>
            <a:chOff x="1152" y="768"/>
            <a:chExt cx="720" cy="2640"/>
          </a:xfrm>
        </p:grpSpPr>
        <p:sp>
          <p:nvSpPr>
            <p:cNvPr id="220260" name="Rectangle 100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1" name="Line 101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2" name="Line 102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3" name="Line 103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4" name="Line 104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5" name="Line 105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6" name="Line 106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7" name="Line 107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8" name="Line 108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69" name="Line 109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70" name="Line 110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271" name="Line 111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0272" name="Group 112"/>
          <p:cNvGrpSpPr>
            <a:grpSpLocks/>
          </p:cNvGrpSpPr>
          <p:nvPr/>
        </p:nvGrpSpPr>
        <p:grpSpPr bwMode="auto">
          <a:xfrm>
            <a:off x="6592888" y="1219200"/>
            <a:ext cx="533400" cy="4152900"/>
            <a:chOff x="1248" y="735"/>
            <a:chExt cx="336" cy="2616"/>
          </a:xfrm>
        </p:grpSpPr>
        <p:sp>
          <p:nvSpPr>
            <p:cNvPr id="220273" name="Text Box 113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20274" name="Text Box 114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20275" name="Text Box 115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20276" name="Text Box 116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20277" name="Text Box 117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20278" name="Text Box 118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20279" name="Text Box 119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20280" name="Text Box 120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20281" name="Text Box 121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20282" name="Text Box 122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20283" name="Text Box 123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20284" name="Text Box 124"/>
          <p:cNvSpPr txBox="1">
            <a:spLocks noChangeArrowheads="1"/>
          </p:cNvSpPr>
          <p:nvPr/>
        </p:nvSpPr>
        <p:spPr bwMode="auto">
          <a:xfrm>
            <a:off x="7812088" y="11985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0285" name="Text Box 125"/>
          <p:cNvSpPr txBox="1">
            <a:spLocks noChangeArrowheads="1"/>
          </p:cNvSpPr>
          <p:nvPr/>
        </p:nvSpPr>
        <p:spPr bwMode="auto">
          <a:xfrm>
            <a:off x="7812088" y="15811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20286" name="Text Box 126"/>
          <p:cNvSpPr txBox="1">
            <a:spLocks noChangeArrowheads="1"/>
          </p:cNvSpPr>
          <p:nvPr/>
        </p:nvSpPr>
        <p:spPr bwMode="auto">
          <a:xfrm>
            <a:off x="7812088" y="19653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20287" name="Text Box 127"/>
          <p:cNvSpPr txBox="1">
            <a:spLocks noChangeArrowheads="1"/>
          </p:cNvSpPr>
          <p:nvPr/>
        </p:nvSpPr>
        <p:spPr bwMode="auto">
          <a:xfrm>
            <a:off x="7812088" y="2349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20288" name="Text Box 128"/>
          <p:cNvSpPr txBox="1">
            <a:spLocks noChangeArrowheads="1"/>
          </p:cNvSpPr>
          <p:nvPr/>
        </p:nvSpPr>
        <p:spPr bwMode="auto">
          <a:xfrm>
            <a:off x="7812088" y="27336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20289" name="Text Box 129"/>
          <p:cNvSpPr txBox="1">
            <a:spLocks noChangeArrowheads="1"/>
          </p:cNvSpPr>
          <p:nvPr/>
        </p:nvSpPr>
        <p:spPr bwMode="auto">
          <a:xfrm>
            <a:off x="7812088" y="31178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20290" name="Text Box 130"/>
          <p:cNvSpPr txBox="1">
            <a:spLocks noChangeArrowheads="1"/>
          </p:cNvSpPr>
          <p:nvPr/>
        </p:nvSpPr>
        <p:spPr bwMode="auto">
          <a:xfrm>
            <a:off x="7812088" y="3502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20291" name="Text Box 131"/>
          <p:cNvSpPr txBox="1">
            <a:spLocks noChangeArrowheads="1"/>
          </p:cNvSpPr>
          <p:nvPr/>
        </p:nvSpPr>
        <p:spPr bwMode="auto">
          <a:xfrm>
            <a:off x="7812088" y="3886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20292" name="Text Box 132"/>
          <p:cNvSpPr txBox="1">
            <a:spLocks noChangeArrowheads="1"/>
          </p:cNvSpPr>
          <p:nvPr/>
        </p:nvSpPr>
        <p:spPr bwMode="auto">
          <a:xfrm>
            <a:off x="7812088" y="4270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0293" name="Text Box 133"/>
          <p:cNvSpPr txBox="1">
            <a:spLocks noChangeArrowheads="1"/>
          </p:cNvSpPr>
          <p:nvPr/>
        </p:nvSpPr>
        <p:spPr bwMode="auto">
          <a:xfrm>
            <a:off x="7758113" y="46513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20294" name="Text Box 134"/>
          <p:cNvSpPr txBox="1">
            <a:spLocks noChangeArrowheads="1"/>
          </p:cNvSpPr>
          <p:nvPr/>
        </p:nvSpPr>
        <p:spPr bwMode="auto">
          <a:xfrm>
            <a:off x="7816850" y="50117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0295" name="Rectangle 135" descr="深色上对角线"/>
          <p:cNvSpPr>
            <a:spLocks noChangeArrowheads="1"/>
          </p:cNvSpPr>
          <p:nvPr/>
        </p:nvSpPr>
        <p:spPr bwMode="auto">
          <a:xfrm>
            <a:off x="6978650" y="1190625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296" name="Rectangle 136"/>
          <p:cNvSpPr>
            <a:spLocks noChangeArrowheads="1"/>
          </p:cNvSpPr>
          <p:nvPr/>
        </p:nvSpPr>
        <p:spPr bwMode="auto">
          <a:xfrm>
            <a:off x="5945188" y="1825625"/>
            <a:ext cx="36036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0297" name="Text Box 137"/>
          <p:cNvSpPr txBox="1">
            <a:spLocks noChangeArrowheads="1"/>
          </p:cNvSpPr>
          <p:nvPr/>
        </p:nvSpPr>
        <p:spPr bwMode="auto">
          <a:xfrm>
            <a:off x="5926138" y="14128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</a:t>
            </a:r>
          </a:p>
        </p:txBody>
      </p:sp>
      <p:sp>
        <p:nvSpPr>
          <p:cNvPr id="220298" name="Text Box 138"/>
          <p:cNvSpPr txBox="1">
            <a:spLocks noChangeArrowheads="1"/>
          </p:cNvSpPr>
          <p:nvPr/>
        </p:nvSpPr>
        <p:spPr bwMode="auto">
          <a:xfrm>
            <a:off x="7248525" y="197961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220299" name="Text Box 139"/>
          <p:cNvSpPr txBox="1">
            <a:spLocks noChangeArrowheads="1"/>
          </p:cNvSpPr>
          <p:nvPr/>
        </p:nvSpPr>
        <p:spPr bwMode="auto">
          <a:xfrm>
            <a:off x="7240588" y="23637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b</a:t>
            </a:r>
          </a:p>
        </p:txBody>
      </p:sp>
      <p:sp>
        <p:nvSpPr>
          <p:cNvPr id="220300" name="Text Box 140"/>
          <p:cNvSpPr txBox="1">
            <a:spLocks noChangeArrowheads="1"/>
          </p:cNvSpPr>
          <p:nvPr/>
        </p:nvSpPr>
        <p:spPr bwMode="auto">
          <a:xfrm>
            <a:off x="7248525" y="274796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e</a:t>
            </a:r>
          </a:p>
        </p:txBody>
      </p:sp>
      <p:sp>
        <p:nvSpPr>
          <p:cNvPr id="220301" name="Text Box 141"/>
          <p:cNvSpPr txBox="1">
            <a:spLocks noChangeArrowheads="1"/>
          </p:cNvSpPr>
          <p:nvPr/>
        </p:nvSpPr>
        <p:spPr bwMode="auto">
          <a:xfrm>
            <a:off x="7240588" y="306896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g</a:t>
            </a:r>
          </a:p>
        </p:txBody>
      </p:sp>
      <p:sp>
        <p:nvSpPr>
          <p:cNvPr id="220302" name="Text Box 142"/>
          <p:cNvSpPr txBox="1">
            <a:spLocks noChangeArrowheads="1"/>
          </p:cNvSpPr>
          <p:nvPr/>
        </p:nvSpPr>
        <p:spPr bwMode="auto">
          <a:xfrm>
            <a:off x="7269163" y="345782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f</a:t>
            </a:r>
          </a:p>
        </p:txBody>
      </p:sp>
      <p:sp>
        <p:nvSpPr>
          <p:cNvPr id="220303" name="Text Box 143"/>
          <p:cNvSpPr txBox="1">
            <a:spLocks noChangeArrowheads="1"/>
          </p:cNvSpPr>
          <p:nvPr/>
        </p:nvSpPr>
        <p:spPr bwMode="auto">
          <a:xfrm>
            <a:off x="7240588" y="386104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d</a:t>
            </a:r>
          </a:p>
        </p:txBody>
      </p:sp>
      <p:sp>
        <p:nvSpPr>
          <p:cNvPr id="220304" name="Rectangle 144" descr="浅色上对角线"/>
          <p:cNvSpPr>
            <a:spLocks noChangeArrowheads="1"/>
          </p:cNvSpPr>
          <p:nvPr/>
        </p:nvSpPr>
        <p:spPr bwMode="auto">
          <a:xfrm>
            <a:off x="6978650" y="1568450"/>
            <a:ext cx="823913" cy="390525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0305" name="Text Box 145"/>
          <p:cNvSpPr txBox="1">
            <a:spLocks noChangeArrowheads="1"/>
          </p:cNvSpPr>
          <p:nvPr/>
        </p:nvSpPr>
        <p:spPr bwMode="auto">
          <a:xfrm>
            <a:off x="7234238" y="42148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a</a:t>
            </a:r>
          </a:p>
        </p:txBody>
      </p:sp>
      <p:sp>
        <p:nvSpPr>
          <p:cNvPr id="220306" name="Text Box 146"/>
          <p:cNvSpPr txBox="1">
            <a:spLocks noChangeArrowheads="1"/>
          </p:cNvSpPr>
          <p:nvPr/>
        </p:nvSpPr>
        <p:spPr bwMode="auto">
          <a:xfrm>
            <a:off x="8207375" y="19653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0307" name="Text Box 147"/>
          <p:cNvSpPr txBox="1">
            <a:spLocks noChangeArrowheads="1"/>
          </p:cNvSpPr>
          <p:nvPr/>
        </p:nvSpPr>
        <p:spPr bwMode="auto">
          <a:xfrm>
            <a:off x="5353050" y="11969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20308" name="Text Box 148"/>
          <p:cNvSpPr txBox="1">
            <a:spLocks noChangeArrowheads="1"/>
          </p:cNvSpPr>
          <p:nvPr/>
        </p:nvSpPr>
        <p:spPr bwMode="auto">
          <a:xfrm>
            <a:off x="8208963" y="11969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20309" name="Text Box 149"/>
          <p:cNvSpPr txBox="1">
            <a:spLocks noChangeArrowheads="1"/>
          </p:cNvSpPr>
          <p:nvPr/>
        </p:nvSpPr>
        <p:spPr bwMode="auto">
          <a:xfrm>
            <a:off x="8208963" y="2349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cxnSp>
        <p:nvCxnSpPr>
          <p:cNvPr id="220312" name="AutoShape 152"/>
          <p:cNvCxnSpPr>
            <a:cxnSpLocks noChangeShapeType="1"/>
            <a:stCxn id="220297" idx="3"/>
            <a:endCxn id="220274" idx="1"/>
          </p:cNvCxnSpPr>
          <p:nvPr/>
        </p:nvCxnSpPr>
        <p:spPr bwMode="auto">
          <a:xfrm>
            <a:off x="6262688" y="1597025"/>
            <a:ext cx="406400" cy="1873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313" name="AutoShape 153"/>
          <p:cNvCxnSpPr>
            <a:cxnSpLocks noChangeShapeType="1"/>
            <a:stCxn id="220250" idx="3"/>
            <a:endCxn id="220227" idx="1"/>
          </p:cNvCxnSpPr>
          <p:nvPr/>
        </p:nvCxnSpPr>
        <p:spPr bwMode="auto">
          <a:xfrm>
            <a:off x="3373438" y="1597025"/>
            <a:ext cx="406400" cy="1936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314" name="AutoShape 154"/>
          <p:cNvCxnSpPr>
            <a:cxnSpLocks noChangeShapeType="1"/>
            <a:stCxn id="220204" idx="3"/>
            <a:endCxn id="220181" idx="1"/>
          </p:cNvCxnSpPr>
          <p:nvPr/>
        </p:nvCxnSpPr>
        <p:spPr bwMode="auto">
          <a:xfrm>
            <a:off x="687388" y="1597025"/>
            <a:ext cx="406400" cy="1936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E224508-C06B-4212-A858-3415DB4BF3F0}" type="slidenum">
              <a:rPr lang="en-US" altLang="zh-CN"/>
              <a:pPr/>
              <a:t>78</a:t>
            </a:fld>
            <a:endParaRPr lang="en-US" altLang="zh-CN"/>
          </a:p>
        </p:txBody>
      </p:sp>
      <p:sp>
        <p:nvSpPr>
          <p:cNvPr id="11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21296" name="Rectangle 112"/>
          <p:cNvSpPr>
            <a:spLocks noChangeArrowheads="1"/>
          </p:cNvSpPr>
          <p:nvPr/>
        </p:nvSpPr>
        <p:spPr bwMode="auto">
          <a:xfrm>
            <a:off x="1317625" y="2335213"/>
            <a:ext cx="823913" cy="390525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1294" name="Rectangle 110"/>
          <p:cNvSpPr>
            <a:spLocks noChangeArrowheads="1"/>
          </p:cNvSpPr>
          <p:nvPr/>
        </p:nvSpPr>
        <p:spPr bwMode="auto">
          <a:xfrm>
            <a:off x="4187825" y="3471863"/>
            <a:ext cx="823913" cy="3905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322263" y="404813"/>
            <a:ext cx="213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A={</a:t>
            </a:r>
            <a:r>
              <a:rPr lang="en-US" altLang="zh-CN" sz="2400" i="1">
                <a:solidFill>
                  <a:srgbClr val="FFFF00"/>
                </a:solidFill>
                <a:latin typeface="Times New Roman" pitchFamily="18" charset="0"/>
              </a:rPr>
              <a:t>c b e g f d </a:t>
            </a:r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}</a:t>
            </a:r>
            <a:endParaRPr lang="en-US" altLang="zh-CN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2627313" y="404813"/>
            <a:ext cx="1697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B={</a:t>
            </a:r>
            <a:r>
              <a:rPr lang="en-US" altLang="zh-CN" sz="2400" i="1">
                <a:solidFill>
                  <a:srgbClr val="FFFF00"/>
                </a:solidFill>
                <a:latin typeface="Times New Roman" pitchFamily="18" charset="0"/>
              </a:rPr>
              <a:t>a b n f </a:t>
            </a:r>
            <a:r>
              <a:rPr lang="en-US" altLang="zh-CN" sz="2400">
                <a:solidFill>
                  <a:srgbClr val="FFFF00"/>
                </a:solidFill>
                <a:latin typeface="Times New Roman" pitchFamily="18" charset="0"/>
              </a:rPr>
              <a:t>}</a:t>
            </a:r>
            <a:endParaRPr lang="en-US" altLang="zh-CN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221191" name="Group 7"/>
          <p:cNvGrpSpPr>
            <a:grpSpLocks/>
          </p:cNvGrpSpPr>
          <p:nvPr/>
        </p:nvGrpSpPr>
        <p:grpSpPr bwMode="auto">
          <a:xfrm>
            <a:off x="1309688" y="1195388"/>
            <a:ext cx="1143000" cy="4191000"/>
            <a:chOff x="1152" y="768"/>
            <a:chExt cx="720" cy="2640"/>
          </a:xfrm>
        </p:grpSpPr>
        <p:sp>
          <p:nvSpPr>
            <p:cNvPr id="221192" name="Rectangle 8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3" name="Line 9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4" name="Line 10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5" name="Line 11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6" name="Line 12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7" name="Line 13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8" name="Line 14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99" name="Line 15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00" name="Line 16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01" name="Line 17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02" name="Line 18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03" name="Line 19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1204" name="Group 20"/>
          <p:cNvGrpSpPr>
            <a:grpSpLocks/>
          </p:cNvGrpSpPr>
          <p:nvPr/>
        </p:nvGrpSpPr>
        <p:grpSpPr bwMode="auto">
          <a:xfrm>
            <a:off x="928688" y="1219200"/>
            <a:ext cx="533400" cy="4152900"/>
            <a:chOff x="1248" y="735"/>
            <a:chExt cx="336" cy="2616"/>
          </a:xfrm>
        </p:grpSpPr>
        <p:sp>
          <p:nvSpPr>
            <p:cNvPr id="221205" name="Text Box 21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21206" name="Text Box 22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21207" name="Text Box 23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21208" name="Text Box 24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21209" name="Text Box 25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21210" name="Text Box 26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21211" name="Text Box 27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21212" name="Text Box 28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21213" name="Text Box 29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21214" name="Text Box 30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21215" name="Text Box 31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21216" name="Text Box 32"/>
          <p:cNvSpPr txBox="1">
            <a:spLocks noChangeArrowheads="1"/>
          </p:cNvSpPr>
          <p:nvPr/>
        </p:nvSpPr>
        <p:spPr bwMode="auto">
          <a:xfrm>
            <a:off x="2147888" y="11985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21217" name="Text Box 33"/>
          <p:cNvSpPr txBox="1">
            <a:spLocks noChangeArrowheads="1"/>
          </p:cNvSpPr>
          <p:nvPr/>
        </p:nvSpPr>
        <p:spPr bwMode="auto">
          <a:xfrm>
            <a:off x="2147888" y="15811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21218" name="Text Box 34"/>
          <p:cNvSpPr txBox="1">
            <a:spLocks noChangeArrowheads="1"/>
          </p:cNvSpPr>
          <p:nvPr/>
        </p:nvSpPr>
        <p:spPr bwMode="auto">
          <a:xfrm>
            <a:off x="2147888" y="19653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21219" name="Text Box 35"/>
          <p:cNvSpPr txBox="1">
            <a:spLocks noChangeArrowheads="1"/>
          </p:cNvSpPr>
          <p:nvPr/>
        </p:nvSpPr>
        <p:spPr bwMode="auto">
          <a:xfrm>
            <a:off x="2147888" y="2349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21220" name="Text Box 36"/>
          <p:cNvSpPr txBox="1">
            <a:spLocks noChangeArrowheads="1"/>
          </p:cNvSpPr>
          <p:nvPr/>
        </p:nvSpPr>
        <p:spPr bwMode="auto">
          <a:xfrm>
            <a:off x="2147888" y="27336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21221" name="Text Box 37"/>
          <p:cNvSpPr txBox="1">
            <a:spLocks noChangeArrowheads="1"/>
          </p:cNvSpPr>
          <p:nvPr/>
        </p:nvSpPr>
        <p:spPr bwMode="auto">
          <a:xfrm>
            <a:off x="2147888" y="31178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21222" name="Text Box 38"/>
          <p:cNvSpPr txBox="1">
            <a:spLocks noChangeArrowheads="1"/>
          </p:cNvSpPr>
          <p:nvPr/>
        </p:nvSpPr>
        <p:spPr bwMode="auto">
          <a:xfrm>
            <a:off x="2147888" y="3502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21223" name="Text Box 39"/>
          <p:cNvSpPr txBox="1">
            <a:spLocks noChangeArrowheads="1"/>
          </p:cNvSpPr>
          <p:nvPr/>
        </p:nvSpPr>
        <p:spPr bwMode="auto">
          <a:xfrm>
            <a:off x="2147888" y="3886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1224" name="Text Box 40"/>
          <p:cNvSpPr txBox="1">
            <a:spLocks noChangeArrowheads="1"/>
          </p:cNvSpPr>
          <p:nvPr/>
        </p:nvSpPr>
        <p:spPr bwMode="auto">
          <a:xfrm>
            <a:off x="2147888" y="4270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1225" name="Text Box 41"/>
          <p:cNvSpPr txBox="1">
            <a:spLocks noChangeArrowheads="1"/>
          </p:cNvSpPr>
          <p:nvPr/>
        </p:nvSpPr>
        <p:spPr bwMode="auto">
          <a:xfrm>
            <a:off x="2093913" y="46513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21226" name="Text Box 42"/>
          <p:cNvSpPr txBox="1">
            <a:spLocks noChangeArrowheads="1"/>
          </p:cNvSpPr>
          <p:nvPr/>
        </p:nvSpPr>
        <p:spPr bwMode="auto">
          <a:xfrm>
            <a:off x="2152650" y="50117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1227" name="Rectangle 43" descr="深色上对角线"/>
          <p:cNvSpPr>
            <a:spLocks noChangeArrowheads="1"/>
          </p:cNvSpPr>
          <p:nvPr/>
        </p:nvSpPr>
        <p:spPr bwMode="auto">
          <a:xfrm>
            <a:off x="1314450" y="1190625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1228" name="Rectangle 44"/>
          <p:cNvSpPr>
            <a:spLocks noChangeArrowheads="1"/>
          </p:cNvSpPr>
          <p:nvPr/>
        </p:nvSpPr>
        <p:spPr bwMode="auto">
          <a:xfrm>
            <a:off x="280988" y="1844675"/>
            <a:ext cx="36036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1229" name="Text Box 45"/>
          <p:cNvSpPr txBox="1">
            <a:spLocks noChangeArrowheads="1"/>
          </p:cNvSpPr>
          <p:nvPr/>
        </p:nvSpPr>
        <p:spPr bwMode="auto">
          <a:xfrm>
            <a:off x="261938" y="14128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</a:t>
            </a:r>
          </a:p>
        </p:txBody>
      </p:sp>
      <p:sp>
        <p:nvSpPr>
          <p:cNvPr id="221230" name="Text Box 46"/>
          <p:cNvSpPr txBox="1">
            <a:spLocks noChangeArrowheads="1"/>
          </p:cNvSpPr>
          <p:nvPr/>
        </p:nvSpPr>
        <p:spPr bwMode="auto">
          <a:xfrm>
            <a:off x="1584325" y="1952005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 dirty="0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221231" name="Text Box 47"/>
          <p:cNvSpPr txBox="1">
            <a:spLocks noChangeArrowheads="1"/>
          </p:cNvSpPr>
          <p:nvPr/>
        </p:nvSpPr>
        <p:spPr bwMode="auto">
          <a:xfrm>
            <a:off x="1576388" y="23637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</a:t>
            </a:r>
          </a:p>
        </p:txBody>
      </p:sp>
      <p:sp>
        <p:nvSpPr>
          <p:cNvPr id="221232" name="Text Box 48"/>
          <p:cNvSpPr txBox="1">
            <a:spLocks noChangeArrowheads="1"/>
          </p:cNvSpPr>
          <p:nvPr/>
        </p:nvSpPr>
        <p:spPr bwMode="auto">
          <a:xfrm>
            <a:off x="1584325" y="274796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 dirty="0">
                <a:latin typeface="Times New Roman" pitchFamily="18" charset="0"/>
                <a:ea typeface="幼圆" pitchFamily="49" charset="-122"/>
              </a:rPr>
              <a:t>e</a:t>
            </a:r>
          </a:p>
        </p:txBody>
      </p:sp>
      <p:sp>
        <p:nvSpPr>
          <p:cNvPr id="221233" name="Text Box 49"/>
          <p:cNvSpPr txBox="1">
            <a:spLocks noChangeArrowheads="1"/>
          </p:cNvSpPr>
          <p:nvPr/>
        </p:nvSpPr>
        <p:spPr bwMode="auto">
          <a:xfrm>
            <a:off x="1576388" y="306896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 dirty="0">
                <a:latin typeface="Times New Roman" pitchFamily="18" charset="0"/>
                <a:ea typeface="幼圆" pitchFamily="49" charset="-122"/>
              </a:rPr>
              <a:t>g</a:t>
            </a:r>
          </a:p>
        </p:txBody>
      </p:sp>
      <p:sp>
        <p:nvSpPr>
          <p:cNvPr id="221234" name="Text Box 50"/>
          <p:cNvSpPr txBox="1">
            <a:spLocks noChangeArrowheads="1"/>
          </p:cNvSpPr>
          <p:nvPr/>
        </p:nvSpPr>
        <p:spPr bwMode="auto">
          <a:xfrm>
            <a:off x="1604963" y="346417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f</a:t>
            </a:r>
          </a:p>
        </p:txBody>
      </p:sp>
      <p:sp>
        <p:nvSpPr>
          <p:cNvPr id="221235" name="Text Box 51"/>
          <p:cNvSpPr txBox="1">
            <a:spLocks noChangeArrowheads="1"/>
          </p:cNvSpPr>
          <p:nvPr/>
        </p:nvSpPr>
        <p:spPr bwMode="auto">
          <a:xfrm>
            <a:off x="1576388" y="386104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d</a:t>
            </a:r>
          </a:p>
        </p:txBody>
      </p:sp>
      <p:sp>
        <p:nvSpPr>
          <p:cNvPr id="221236" name="Rectangle 52" descr="浅色上对角线"/>
          <p:cNvSpPr>
            <a:spLocks noChangeArrowheads="1"/>
          </p:cNvSpPr>
          <p:nvPr/>
        </p:nvSpPr>
        <p:spPr bwMode="auto">
          <a:xfrm>
            <a:off x="1314450" y="1568450"/>
            <a:ext cx="823913" cy="390525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1237" name="Text Box 53"/>
          <p:cNvSpPr txBox="1">
            <a:spLocks noChangeArrowheads="1"/>
          </p:cNvSpPr>
          <p:nvPr/>
        </p:nvSpPr>
        <p:spPr bwMode="auto">
          <a:xfrm>
            <a:off x="1570038" y="42148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a</a:t>
            </a:r>
          </a:p>
        </p:txBody>
      </p:sp>
      <p:sp>
        <p:nvSpPr>
          <p:cNvPr id="221238" name="Text Box 54"/>
          <p:cNvSpPr txBox="1">
            <a:spLocks noChangeArrowheads="1"/>
          </p:cNvSpPr>
          <p:nvPr/>
        </p:nvSpPr>
        <p:spPr bwMode="auto">
          <a:xfrm>
            <a:off x="2543175" y="19653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1239" name="Text Box 55"/>
          <p:cNvSpPr txBox="1">
            <a:spLocks noChangeArrowheads="1"/>
          </p:cNvSpPr>
          <p:nvPr/>
        </p:nvSpPr>
        <p:spPr bwMode="auto">
          <a:xfrm>
            <a:off x="2544763" y="11969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1241" name="Text Box 57"/>
          <p:cNvSpPr txBox="1">
            <a:spLocks noChangeArrowheads="1"/>
          </p:cNvSpPr>
          <p:nvPr/>
        </p:nvSpPr>
        <p:spPr bwMode="auto">
          <a:xfrm>
            <a:off x="2555875" y="2349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21242" name="Text Box 58"/>
          <p:cNvSpPr txBox="1">
            <a:spLocks noChangeArrowheads="1"/>
          </p:cNvSpPr>
          <p:nvPr/>
        </p:nvSpPr>
        <p:spPr bwMode="auto">
          <a:xfrm>
            <a:off x="2555875" y="3860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grpSp>
        <p:nvGrpSpPr>
          <p:cNvPr id="221243" name="Group 59"/>
          <p:cNvGrpSpPr>
            <a:grpSpLocks/>
          </p:cNvGrpSpPr>
          <p:nvPr/>
        </p:nvGrpSpPr>
        <p:grpSpPr bwMode="auto">
          <a:xfrm>
            <a:off x="4179888" y="1195388"/>
            <a:ext cx="1143000" cy="4191000"/>
            <a:chOff x="1152" y="768"/>
            <a:chExt cx="720" cy="2640"/>
          </a:xfrm>
        </p:grpSpPr>
        <p:sp>
          <p:nvSpPr>
            <p:cNvPr id="221244" name="Rectangle 60"/>
            <p:cNvSpPr>
              <a:spLocks noChangeArrowheads="1"/>
            </p:cNvSpPr>
            <p:nvPr/>
          </p:nvSpPr>
          <p:spPr bwMode="auto">
            <a:xfrm>
              <a:off x="1152" y="768"/>
              <a:ext cx="720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45" name="Line 61"/>
            <p:cNvSpPr>
              <a:spLocks noChangeShapeType="1"/>
            </p:cNvSpPr>
            <p:nvPr/>
          </p:nvSpPr>
          <p:spPr bwMode="auto">
            <a:xfrm>
              <a:off x="1152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46" name="Line 62"/>
            <p:cNvSpPr>
              <a:spLocks noChangeShapeType="1"/>
            </p:cNvSpPr>
            <p:nvPr/>
          </p:nvSpPr>
          <p:spPr bwMode="auto">
            <a:xfrm>
              <a:off x="115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47" name="Line 63"/>
            <p:cNvSpPr>
              <a:spLocks noChangeShapeType="1"/>
            </p:cNvSpPr>
            <p:nvPr/>
          </p:nvSpPr>
          <p:spPr bwMode="auto">
            <a:xfrm>
              <a:off x="1152" y="12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48" name="Line 64"/>
            <p:cNvSpPr>
              <a:spLocks noChangeShapeType="1"/>
            </p:cNvSpPr>
            <p:nvPr/>
          </p:nvSpPr>
          <p:spPr bwMode="auto">
            <a:xfrm>
              <a:off x="1152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49" name="Line 65"/>
            <p:cNvSpPr>
              <a:spLocks noChangeShapeType="1"/>
            </p:cNvSpPr>
            <p:nvPr/>
          </p:nvSpPr>
          <p:spPr bwMode="auto">
            <a:xfrm>
              <a:off x="1152" y="17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50" name="Line 66"/>
            <p:cNvSpPr>
              <a:spLocks noChangeShapeType="1"/>
            </p:cNvSpPr>
            <p:nvPr/>
          </p:nvSpPr>
          <p:spPr bwMode="auto">
            <a:xfrm>
              <a:off x="1152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51" name="Line 67"/>
            <p:cNvSpPr>
              <a:spLocks noChangeShapeType="1"/>
            </p:cNvSpPr>
            <p:nvPr/>
          </p:nvSpPr>
          <p:spPr bwMode="auto">
            <a:xfrm>
              <a:off x="1152" y="19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52" name="Line 68"/>
            <p:cNvSpPr>
              <a:spLocks noChangeShapeType="1"/>
            </p:cNvSpPr>
            <p:nvPr/>
          </p:nvSpPr>
          <p:spPr bwMode="auto">
            <a:xfrm>
              <a:off x="1152" y="31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53" name="Line 69"/>
            <p:cNvSpPr>
              <a:spLocks noChangeShapeType="1"/>
            </p:cNvSpPr>
            <p:nvPr/>
          </p:nvSpPr>
          <p:spPr bwMode="auto">
            <a:xfrm>
              <a:off x="1152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54" name="Line 70"/>
            <p:cNvSpPr>
              <a:spLocks noChangeShapeType="1"/>
            </p:cNvSpPr>
            <p:nvPr/>
          </p:nvSpPr>
          <p:spPr bwMode="auto">
            <a:xfrm>
              <a:off x="1152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255" name="Line 71"/>
            <p:cNvSpPr>
              <a:spLocks noChangeShapeType="1"/>
            </p:cNvSpPr>
            <p:nvPr/>
          </p:nvSpPr>
          <p:spPr bwMode="auto">
            <a:xfrm>
              <a:off x="1680" y="768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1256" name="Group 72"/>
          <p:cNvGrpSpPr>
            <a:grpSpLocks/>
          </p:cNvGrpSpPr>
          <p:nvPr/>
        </p:nvGrpSpPr>
        <p:grpSpPr bwMode="auto">
          <a:xfrm>
            <a:off x="3798888" y="1219200"/>
            <a:ext cx="533400" cy="4152900"/>
            <a:chOff x="1248" y="735"/>
            <a:chExt cx="336" cy="2616"/>
          </a:xfrm>
        </p:grpSpPr>
        <p:sp>
          <p:nvSpPr>
            <p:cNvPr id="221257" name="Text Box 73"/>
            <p:cNvSpPr txBox="1">
              <a:spLocks noChangeArrowheads="1"/>
            </p:cNvSpPr>
            <p:nvPr/>
          </p:nvSpPr>
          <p:spPr bwMode="auto">
            <a:xfrm>
              <a:off x="1296" y="7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0</a:t>
              </a:r>
            </a:p>
          </p:txBody>
        </p:sp>
        <p:sp>
          <p:nvSpPr>
            <p:cNvPr id="221258" name="Text Box 74"/>
            <p:cNvSpPr txBox="1">
              <a:spLocks noChangeArrowheads="1"/>
            </p:cNvSpPr>
            <p:nvPr/>
          </p:nvSpPr>
          <p:spPr bwMode="auto">
            <a:xfrm>
              <a:off x="1296" y="9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</a:t>
              </a:r>
            </a:p>
          </p:txBody>
        </p:sp>
        <p:sp>
          <p:nvSpPr>
            <p:cNvPr id="221259" name="Text Box 75"/>
            <p:cNvSpPr txBox="1">
              <a:spLocks noChangeArrowheads="1"/>
            </p:cNvSpPr>
            <p:nvPr/>
          </p:nvSpPr>
          <p:spPr bwMode="auto">
            <a:xfrm>
              <a:off x="1296" y="12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2</a:t>
              </a:r>
            </a:p>
          </p:txBody>
        </p:sp>
        <p:sp>
          <p:nvSpPr>
            <p:cNvPr id="221260" name="Text Box 76"/>
            <p:cNvSpPr txBox="1">
              <a:spLocks noChangeArrowheads="1"/>
            </p:cNvSpPr>
            <p:nvPr/>
          </p:nvSpPr>
          <p:spPr bwMode="auto">
            <a:xfrm>
              <a:off x="1296" y="14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3</a:t>
              </a:r>
            </a:p>
          </p:txBody>
        </p:sp>
        <p:sp>
          <p:nvSpPr>
            <p:cNvPr id="221261" name="Text Box 77"/>
            <p:cNvSpPr txBox="1">
              <a:spLocks noChangeArrowheads="1"/>
            </p:cNvSpPr>
            <p:nvPr/>
          </p:nvSpPr>
          <p:spPr bwMode="auto">
            <a:xfrm>
              <a:off x="1296" y="16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4</a:t>
              </a:r>
            </a:p>
          </p:txBody>
        </p:sp>
        <p:sp>
          <p:nvSpPr>
            <p:cNvPr id="221262" name="Text Box 78"/>
            <p:cNvSpPr txBox="1">
              <a:spLocks noChangeArrowheads="1"/>
            </p:cNvSpPr>
            <p:nvPr/>
          </p:nvSpPr>
          <p:spPr bwMode="auto">
            <a:xfrm>
              <a:off x="1296" y="193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5</a:t>
              </a:r>
            </a:p>
          </p:txBody>
        </p:sp>
        <p:sp>
          <p:nvSpPr>
            <p:cNvPr id="221263" name="Text Box 79"/>
            <p:cNvSpPr txBox="1">
              <a:spLocks noChangeArrowheads="1"/>
            </p:cNvSpPr>
            <p:nvPr/>
          </p:nvSpPr>
          <p:spPr bwMode="auto">
            <a:xfrm>
              <a:off x="1296" y="217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6</a:t>
              </a:r>
            </a:p>
          </p:txBody>
        </p:sp>
        <p:sp>
          <p:nvSpPr>
            <p:cNvPr id="221264" name="Text Box 80"/>
            <p:cNvSpPr txBox="1">
              <a:spLocks noChangeArrowheads="1"/>
            </p:cNvSpPr>
            <p:nvPr/>
          </p:nvSpPr>
          <p:spPr bwMode="auto">
            <a:xfrm>
              <a:off x="1296" y="241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7</a:t>
              </a:r>
            </a:p>
          </p:txBody>
        </p:sp>
        <p:sp>
          <p:nvSpPr>
            <p:cNvPr id="221265" name="Text Box 81"/>
            <p:cNvSpPr txBox="1">
              <a:spLocks noChangeArrowheads="1"/>
            </p:cNvSpPr>
            <p:nvPr/>
          </p:nvSpPr>
          <p:spPr bwMode="auto">
            <a:xfrm>
              <a:off x="1296" y="265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8</a:t>
              </a:r>
            </a:p>
          </p:txBody>
        </p:sp>
        <p:sp>
          <p:nvSpPr>
            <p:cNvPr id="221266" name="Text Box 82"/>
            <p:cNvSpPr txBox="1">
              <a:spLocks noChangeArrowheads="1"/>
            </p:cNvSpPr>
            <p:nvPr/>
          </p:nvSpPr>
          <p:spPr bwMode="auto">
            <a:xfrm>
              <a:off x="1296" y="289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9</a:t>
              </a:r>
            </a:p>
          </p:txBody>
        </p:sp>
        <p:sp>
          <p:nvSpPr>
            <p:cNvPr id="221267" name="Text Box 83"/>
            <p:cNvSpPr txBox="1">
              <a:spLocks noChangeArrowheads="1"/>
            </p:cNvSpPr>
            <p:nvPr/>
          </p:nvSpPr>
          <p:spPr bwMode="auto">
            <a:xfrm>
              <a:off x="1248" y="312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>
                  <a:latin typeface="Times New Roman" pitchFamily="18" charset="0"/>
                  <a:ea typeface="幼圆" pitchFamily="49" charset="-122"/>
                </a:rPr>
                <a:t>10</a:t>
              </a:r>
            </a:p>
          </p:txBody>
        </p:sp>
      </p:grpSp>
      <p:sp>
        <p:nvSpPr>
          <p:cNvPr id="221268" name="Text Box 84"/>
          <p:cNvSpPr txBox="1">
            <a:spLocks noChangeArrowheads="1"/>
          </p:cNvSpPr>
          <p:nvPr/>
        </p:nvSpPr>
        <p:spPr bwMode="auto">
          <a:xfrm>
            <a:off x="5018088" y="11985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sp>
        <p:nvSpPr>
          <p:cNvPr id="221269" name="Text Box 85"/>
          <p:cNvSpPr txBox="1">
            <a:spLocks noChangeArrowheads="1"/>
          </p:cNvSpPr>
          <p:nvPr/>
        </p:nvSpPr>
        <p:spPr bwMode="auto">
          <a:xfrm>
            <a:off x="5018088" y="15811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2</a:t>
            </a:r>
          </a:p>
        </p:txBody>
      </p:sp>
      <p:sp>
        <p:nvSpPr>
          <p:cNvPr id="221270" name="Text Box 86"/>
          <p:cNvSpPr txBox="1">
            <a:spLocks noChangeArrowheads="1"/>
          </p:cNvSpPr>
          <p:nvPr/>
        </p:nvSpPr>
        <p:spPr bwMode="auto">
          <a:xfrm>
            <a:off x="5018088" y="19653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4</a:t>
            </a:r>
          </a:p>
        </p:txBody>
      </p:sp>
      <p:sp>
        <p:nvSpPr>
          <p:cNvPr id="221271" name="Text Box 87"/>
          <p:cNvSpPr txBox="1">
            <a:spLocks noChangeArrowheads="1"/>
          </p:cNvSpPr>
          <p:nvPr/>
        </p:nvSpPr>
        <p:spPr bwMode="auto">
          <a:xfrm>
            <a:off x="5018088" y="2349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21272" name="Text Box 88"/>
          <p:cNvSpPr txBox="1">
            <a:spLocks noChangeArrowheads="1"/>
          </p:cNvSpPr>
          <p:nvPr/>
        </p:nvSpPr>
        <p:spPr bwMode="auto">
          <a:xfrm>
            <a:off x="5018088" y="27336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5</a:t>
            </a:r>
          </a:p>
        </p:txBody>
      </p:sp>
      <p:sp>
        <p:nvSpPr>
          <p:cNvPr id="221273" name="Text Box 89"/>
          <p:cNvSpPr txBox="1">
            <a:spLocks noChangeArrowheads="1"/>
          </p:cNvSpPr>
          <p:nvPr/>
        </p:nvSpPr>
        <p:spPr bwMode="auto">
          <a:xfrm>
            <a:off x="5018088" y="31178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21274" name="Text Box 90"/>
          <p:cNvSpPr txBox="1">
            <a:spLocks noChangeArrowheads="1"/>
          </p:cNvSpPr>
          <p:nvPr/>
        </p:nvSpPr>
        <p:spPr bwMode="auto">
          <a:xfrm>
            <a:off x="5018088" y="3502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9</a:t>
            </a:r>
          </a:p>
        </p:txBody>
      </p:sp>
      <p:sp>
        <p:nvSpPr>
          <p:cNvPr id="221275" name="Text Box 91"/>
          <p:cNvSpPr txBox="1">
            <a:spLocks noChangeArrowheads="1"/>
          </p:cNvSpPr>
          <p:nvPr/>
        </p:nvSpPr>
        <p:spPr bwMode="auto">
          <a:xfrm>
            <a:off x="5018088" y="3886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3</a:t>
            </a:r>
          </a:p>
        </p:txBody>
      </p:sp>
      <p:sp>
        <p:nvSpPr>
          <p:cNvPr id="221276" name="Text Box 92"/>
          <p:cNvSpPr txBox="1">
            <a:spLocks noChangeArrowheads="1"/>
          </p:cNvSpPr>
          <p:nvPr/>
        </p:nvSpPr>
        <p:spPr bwMode="auto">
          <a:xfrm>
            <a:off x="5018088" y="42703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1277" name="Text Box 93"/>
          <p:cNvSpPr txBox="1">
            <a:spLocks noChangeArrowheads="1"/>
          </p:cNvSpPr>
          <p:nvPr/>
        </p:nvSpPr>
        <p:spPr bwMode="auto">
          <a:xfrm>
            <a:off x="4964113" y="46513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10</a:t>
            </a:r>
          </a:p>
        </p:txBody>
      </p:sp>
      <p:sp>
        <p:nvSpPr>
          <p:cNvPr id="221278" name="Text Box 94"/>
          <p:cNvSpPr txBox="1">
            <a:spLocks noChangeArrowheads="1"/>
          </p:cNvSpPr>
          <p:nvPr/>
        </p:nvSpPr>
        <p:spPr bwMode="auto">
          <a:xfrm>
            <a:off x="5022850" y="50117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0</a:t>
            </a:r>
          </a:p>
        </p:txBody>
      </p:sp>
      <p:sp>
        <p:nvSpPr>
          <p:cNvPr id="221279" name="Rectangle 95" descr="深色上对角线"/>
          <p:cNvSpPr>
            <a:spLocks noChangeArrowheads="1"/>
          </p:cNvSpPr>
          <p:nvPr/>
        </p:nvSpPr>
        <p:spPr bwMode="auto">
          <a:xfrm>
            <a:off x="4184650" y="1190625"/>
            <a:ext cx="823913" cy="3905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1280" name="Rectangle 96"/>
          <p:cNvSpPr>
            <a:spLocks noChangeArrowheads="1"/>
          </p:cNvSpPr>
          <p:nvPr/>
        </p:nvSpPr>
        <p:spPr bwMode="auto">
          <a:xfrm>
            <a:off x="3151188" y="1844675"/>
            <a:ext cx="36036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1281" name="Text Box 97"/>
          <p:cNvSpPr txBox="1">
            <a:spLocks noChangeArrowheads="1"/>
          </p:cNvSpPr>
          <p:nvPr/>
        </p:nvSpPr>
        <p:spPr bwMode="auto">
          <a:xfrm>
            <a:off x="3132138" y="14128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</a:t>
            </a:r>
          </a:p>
        </p:txBody>
      </p:sp>
      <p:sp>
        <p:nvSpPr>
          <p:cNvPr id="221282" name="Text Box 98"/>
          <p:cNvSpPr txBox="1">
            <a:spLocks noChangeArrowheads="1"/>
          </p:cNvSpPr>
          <p:nvPr/>
        </p:nvSpPr>
        <p:spPr bwMode="auto">
          <a:xfrm>
            <a:off x="4454525" y="1952005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c</a:t>
            </a:r>
          </a:p>
        </p:txBody>
      </p:sp>
      <p:sp>
        <p:nvSpPr>
          <p:cNvPr id="221283" name="Text Box 99"/>
          <p:cNvSpPr txBox="1">
            <a:spLocks noChangeArrowheads="1"/>
          </p:cNvSpPr>
          <p:nvPr/>
        </p:nvSpPr>
        <p:spPr bwMode="auto">
          <a:xfrm>
            <a:off x="4446588" y="23637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n</a:t>
            </a:r>
          </a:p>
        </p:txBody>
      </p:sp>
      <p:sp>
        <p:nvSpPr>
          <p:cNvPr id="221284" name="Text Box 100"/>
          <p:cNvSpPr txBox="1">
            <a:spLocks noChangeArrowheads="1"/>
          </p:cNvSpPr>
          <p:nvPr/>
        </p:nvSpPr>
        <p:spPr bwMode="auto">
          <a:xfrm>
            <a:off x="4454525" y="274796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e</a:t>
            </a:r>
          </a:p>
        </p:txBody>
      </p:sp>
      <p:sp>
        <p:nvSpPr>
          <p:cNvPr id="221285" name="Text Box 101"/>
          <p:cNvSpPr txBox="1">
            <a:spLocks noChangeArrowheads="1"/>
          </p:cNvSpPr>
          <p:nvPr/>
        </p:nvSpPr>
        <p:spPr bwMode="auto">
          <a:xfrm>
            <a:off x="4446588" y="306896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g</a:t>
            </a:r>
          </a:p>
        </p:txBody>
      </p:sp>
      <p:sp>
        <p:nvSpPr>
          <p:cNvPr id="221286" name="Text Box 102"/>
          <p:cNvSpPr txBox="1">
            <a:spLocks noChangeArrowheads="1"/>
          </p:cNvSpPr>
          <p:nvPr/>
        </p:nvSpPr>
        <p:spPr bwMode="auto">
          <a:xfrm>
            <a:off x="4475163" y="346417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f</a:t>
            </a:r>
          </a:p>
        </p:txBody>
      </p:sp>
      <p:sp>
        <p:nvSpPr>
          <p:cNvPr id="221287" name="Text Box 103"/>
          <p:cNvSpPr txBox="1">
            <a:spLocks noChangeArrowheads="1"/>
          </p:cNvSpPr>
          <p:nvPr/>
        </p:nvSpPr>
        <p:spPr bwMode="auto">
          <a:xfrm>
            <a:off x="4446588" y="386104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d</a:t>
            </a:r>
          </a:p>
        </p:txBody>
      </p:sp>
      <p:sp>
        <p:nvSpPr>
          <p:cNvPr id="221288" name="Rectangle 104" descr="浅色上对角线"/>
          <p:cNvSpPr>
            <a:spLocks noChangeArrowheads="1"/>
          </p:cNvSpPr>
          <p:nvPr/>
        </p:nvSpPr>
        <p:spPr bwMode="auto">
          <a:xfrm>
            <a:off x="4184650" y="1568450"/>
            <a:ext cx="823913" cy="390525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1289" name="Text Box 105"/>
          <p:cNvSpPr txBox="1">
            <a:spLocks noChangeArrowheads="1"/>
          </p:cNvSpPr>
          <p:nvPr/>
        </p:nvSpPr>
        <p:spPr bwMode="auto">
          <a:xfrm>
            <a:off x="4440238" y="42148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i="1">
                <a:latin typeface="Times New Roman" pitchFamily="18" charset="0"/>
                <a:ea typeface="幼圆" pitchFamily="49" charset="-122"/>
              </a:rPr>
              <a:t>a</a:t>
            </a:r>
          </a:p>
        </p:txBody>
      </p:sp>
      <p:sp>
        <p:nvSpPr>
          <p:cNvPr id="221291" name="Text Box 107"/>
          <p:cNvSpPr txBox="1">
            <a:spLocks noChangeArrowheads="1"/>
          </p:cNvSpPr>
          <p:nvPr/>
        </p:nvSpPr>
        <p:spPr bwMode="auto">
          <a:xfrm>
            <a:off x="5414963" y="11969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8</a:t>
            </a:r>
          </a:p>
        </p:txBody>
      </p:sp>
      <p:sp>
        <p:nvSpPr>
          <p:cNvPr id="221295" name="Text Box 111"/>
          <p:cNvSpPr txBox="1">
            <a:spLocks noChangeArrowheads="1"/>
          </p:cNvSpPr>
          <p:nvPr/>
        </p:nvSpPr>
        <p:spPr bwMode="auto">
          <a:xfrm>
            <a:off x="5426075" y="3502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7</a:t>
            </a:r>
          </a:p>
        </p:txBody>
      </p:sp>
      <p:sp>
        <p:nvSpPr>
          <p:cNvPr id="221299" name="Text Box 115"/>
          <p:cNvSpPr txBox="1">
            <a:spLocks noChangeArrowheads="1"/>
          </p:cNvSpPr>
          <p:nvPr/>
        </p:nvSpPr>
        <p:spPr bwMode="auto">
          <a:xfrm>
            <a:off x="5435600" y="31178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6</a:t>
            </a:r>
          </a:p>
        </p:txBody>
      </p:sp>
      <p:cxnSp>
        <p:nvCxnSpPr>
          <p:cNvPr id="221300" name="AutoShape 116"/>
          <p:cNvCxnSpPr>
            <a:cxnSpLocks noChangeShapeType="1"/>
            <a:stCxn id="221281" idx="3"/>
            <a:endCxn id="221258" idx="1"/>
          </p:cNvCxnSpPr>
          <p:nvPr/>
        </p:nvCxnSpPr>
        <p:spPr bwMode="auto">
          <a:xfrm>
            <a:off x="3468688" y="1597025"/>
            <a:ext cx="406400" cy="1873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301" name="AutoShape 117"/>
          <p:cNvCxnSpPr>
            <a:cxnSpLocks noChangeShapeType="1"/>
            <a:stCxn id="221229" idx="3"/>
            <a:endCxn id="221206" idx="1"/>
          </p:cNvCxnSpPr>
          <p:nvPr/>
        </p:nvCxnSpPr>
        <p:spPr bwMode="auto">
          <a:xfrm>
            <a:off x="598488" y="1597025"/>
            <a:ext cx="406400" cy="1873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CDEF002B-63C5-4055-A120-B2D7B57DAFBF}" type="slidenum">
              <a:rPr lang="en-US" altLang="zh-CN"/>
              <a:pPr/>
              <a:t>79</a:t>
            </a:fld>
            <a:endParaRPr lang="en-US" altLang="zh-CN"/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6022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循环条件：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pNode = = pList-&gt;head</a:t>
            </a:r>
          </a:p>
          <a:p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表空条件：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pList-&gt;head-&gt;next = = pList-&gt;head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990600" y="2819400"/>
            <a:ext cx="384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操作与线性链表基本一致。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zh-CN" b="0"/>
              <a:t>2.3.3 Circular S-Linked list</a:t>
            </a:r>
          </a:p>
        </p:txBody>
      </p:sp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247"/>
          <a:stretch>
            <a:fillRect/>
          </a:stretch>
        </p:blipFill>
        <p:spPr bwMode="auto">
          <a:xfrm>
            <a:off x="549275" y="3644900"/>
            <a:ext cx="6723063" cy="8636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797425"/>
            <a:ext cx="8486775" cy="9493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582613" y="4005263"/>
            <a:ext cx="576262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596900" y="5157788"/>
            <a:ext cx="576263" cy="261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7019925" y="5157788"/>
            <a:ext cx="576263" cy="261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731838" y="5918200"/>
            <a:ext cx="7680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Discussion</a:t>
            </a:r>
            <a:r>
              <a:rPr lang="zh-CN" altLang="en-US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：</a:t>
            </a:r>
            <a:r>
              <a:rPr lang="en-US" altLang="zh-CN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how to concat two circular linked lists?</a:t>
            </a:r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4949825" y="5340350"/>
            <a:ext cx="719138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6447" name="Rectangle 15"/>
          <p:cNvSpPr>
            <a:spLocks noChangeArrowheads="1"/>
          </p:cNvSpPr>
          <p:nvPr/>
        </p:nvSpPr>
        <p:spPr bwMode="auto">
          <a:xfrm>
            <a:off x="7667625" y="5349875"/>
            <a:ext cx="279400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6448" name="Rectangle 16"/>
          <p:cNvSpPr>
            <a:spLocks noChangeArrowheads="1"/>
          </p:cNvSpPr>
          <p:nvPr/>
        </p:nvSpPr>
        <p:spPr bwMode="auto">
          <a:xfrm>
            <a:off x="7235825" y="5445125"/>
            <a:ext cx="495300" cy="231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78" y="116632"/>
            <a:ext cx="7632643" cy="53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4801AB1F-535A-443B-B352-2E9CCAF10554}" type="slidenum">
              <a:rPr lang="en-US" altLang="zh-CN"/>
              <a:pPr/>
              <a:t>80</a:t>
            </a:fld>
            <a:endParaRPr lang="en-US" altLang="zh-CN"/>
          </a:p>
        </p:txBody>
      </p:sp>
      <p:sp>
        <p:nvSpPr>
          <p:cNvPr id="6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28356" name="Rectangle 4" descr="深色上对角线"/>
          <p:cNvSpPr>
            <a:spLocks noChangeArrowheads="1"/>
          </p:cNvSpPr>
          <p:nvPr/>
        </p:nvSpPr>
        <p:spPr bwMode="auto">
          <a:xfrm>
            <a:off x="1042988" y="908050"/>
            <a:ext cx="504825" cy="288925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1547813" y="9080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2698750" y="9080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3203575" y="9080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6370638" y="9080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6875463" y="9080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62" name="Line 10"/>
          <p:cNvSpPr>
            <a:spLocks noChangeShapeType="1"/>
          </p:cNvSpPr>
          <p:nvPr/>
        </p:nvSpPr>
        <p:spPr bwMode="auto">
          <a:xfrm>
            <a:off x="1835150" y="10525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63" name="Line 11"/>
          <p:cNvSpPr>
            <a:spLocks noChangeShapeType="1"/>
          </p:cNvSpPr>
          <p:nvPr/>
        </p:nvSpPr>
        <p:spPr bwMode="auto">
          <a:xfrm>
            <a:off x="3563938" y="10525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>
            <a:off x="5507038" y="10525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cxnSp>
        <p:nvCxnSpPr>
          <p:cNvPr id="228365" name="AutoShape 13"/>
          <p:cNvCxnSpPr>
            <a:cxnSpLocks noChangeShapeType="1"/>
            <a:stCxn id="228361" idx="3"/>
            <a:endCxn id="228356" idx="1"/>
          </p:cNvCxnSpPr>
          <p:nvPr/>
        </p:nvCxnSpPr>
        <p:spPr bwMode="auto">
          <a:xfrm flipH="1">
            <a:off x="1042988" y="1052513"/>
            <a:ext cx="6337300" cy="1587"/>
          </a:xfrm>
          <a:prstGeom prst="curvedConnector5">
            <a:avLst>
              <a:gd name="adj1" fmla="val -13778"/>
              <a:gd name="adj2" fmla="val -33500000"/>
              <a:gd name="adj3" fmla="val 11031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4572000" y="105251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 flipH="1" flipV="1">
            <a:off x="1374775" y="1241425"/>
            <a:ext cx="10080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2363788" y="14065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</a:t>
            </a:r>
          </a:p>
        </p:txBody>
      </p:sp>
      <p:sp>
        <p:nvSpPr>
          <p:cNvPr id="228369" name="Rectangle 17" descr="深色上对角线"/>
          <p:cNvSpPr>
            <a:spLocks noChangeArrowheads="1"/>
          </p:cNvSpPr>
          <p:nvPr/>
        </p:nvSpPr>
        <p:spPr bwMode="auto">
          <a:xfrm>
            <a:off x="1014413" y="2249488"/>
            <a:ext cx="504825" cy="288925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70" name="Rectangle 18"/>
          <p:cNvSpPr>
            <a:spLocks noChangeArrowheads="1"/>
          </p:cNvSpPr>
          <p:nvPr/>
        </p:nvSpPr>
        <p:spPr bwMode="auto">
          <a:xfrm>
            <a:off x="1519238" y="22494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71" name="Rectangle 19"/>
          <p:cNvSpPr>
            <a:spLocks noChangeArrowheads="1"/>
          </p:cNvSpPr>
          <p:nvPr/>
        </p:nvSpPr>
        <p:spPr bwMode="auto">
          <a:xfrm>
            <a:off x="2670175" y="22494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72" name="Rectangle 20"/>
          <p:cNvSpPr>
            <a:spLocks noChangeArrowheads="1"/>
          </p:cNvSpPr>
          <p:nvPr/>
        </p:nvSpPr>
        <p:spPr bwMode="auto">
          <a:xfrm>
            <a:off x="3175000" y="22494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73" name="Rectangle 21"/>
          <p:cNvSpPr>
            <a:spLocks noChangeArrowheads="1"/>
          </p:cNvSpPr>
          <p:nvPr/>
        </p:nvSpPr>
        <p:spPr bwMode="auto">
          <a:xfrm>
            <a:off x="6342063" y="22494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74" name="Rectangle 22"/>
          <p:cNvSpPr>
            <a:spLocks noChangeArrowheads="1"/>
          </p:cNvSpPr>
          <p:nvPr/>
        </p:nvSpPr>
        <p:spPr bwMode="auto">
          <a:xfrm>
            <a:off x="6846888" y="22494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75" name="Line 23"/>
          <p:cNvSpPr>
            <a:spLocks noChangeShapeType="1"/>
          </p:cNvSpPr>
          <p:nvPr/>
        </p:nvSpPr>
        <p:spPr bwMode="auto">
          <a:xfrm>
            <a:off x="1806575" y="23939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76" name="Line 24"/>
          <p:cNvSpPr>
            <a:spLocks noChangeShapeType="1"/>
          </p:cNvSpPr>
          <p:nvPr/>
        </p:nvSpPr>
        <p:spPr bwMode="auto">
          <a:xfrm>
            <a:off x="3535363" y="23939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77" name="Line 25"/>
          <p:cNvSpPr>
            <a:spLocks noChangeShapeType="1"/>
          </p:cNvSpPr>
          <p:nvPr/>
        </p:nvSpPr>
        <p:spPr bwMode="auto">
          <a:xfrm>
            <a:off x="5478463" y="23939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cxnSp>
        <p:nvCxnSpPr>
          <p:cNvPr id="228378" name="AutoShape 26"/>
          <p:cNvCxnSpPr>
            <a:cxnSpLocks noChangeShapeType="1"/>
            <a:stCxn id="228374" idx="3"/>
            <a:endCxn id="228369" idx="1"/>
          </p:cNvCxnSpPr>
          <p:nvPr/>
        </p:nvCxnSpPr>
        <p:spPr bwMode="auto">
          <a:xfrm flipH="1">
            <a:off x="1014413" y="2393950"/>
            <a:ext cx="6337300" cy="1588"/>
          </a:xfrm>
          <a:prstGeom prst="curvedConnector5">
            <a:avLst>
              <a:gd name="adj1" fmla="val -13778"/>
              <a:gd name="adj2" fmla="val -33500000"/>
              <a:gd name="adj3" fmla="val 11031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379" name="Line 27"/>
          <p:cNvSpPr>
            <a:spLocks noChangeShapeType="1"/>
          </p:cNvSpPr>
          <p:nvPr/>
        </p:nvSpPr>
        <p:spPr bwMode="auto">
          <a:xfrm>
            <a:off x="4543425" y="239395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80" name="Line 28"/>
          <p:cNvSpPr>
            <a:spLocks noChangeShapeType="1"/>
          </p:cNvSpPr>
          <p:nvPr/>
        </p:nvSpPr>
        <p:spPr bwMode="auto">
          <a:xfrm flipH="1" flipV="1">
            <a:off x="1354138" y="2587625"/>
            <a:ext cx="893762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81" name="Text Box 29"/>
          <p:cNvSpPr txBox="1">
            <a:spLocks noChangeArrowheads="1"/>
          </p:cNvSpPr>
          <p:nvPr/>
        </p:nvSpPr>
        <p:spPr bwMode="auto">
          <a:xfrm>
            <a:off x="2343150" y="27527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</a:t>
            </a:r>
          </a:p>
        </p:txBody>
      </p:sp>
      <p:sp>
        <p:nvSpPr>
          <p:cNvPr id="228382" name="Rectangle 30" descr="深色上对角线"/>
          <p:cNvSpPr>
            <a:spLocks noChangeArrowheads="1"/>
          </p:cNvSpPr>
          <p:nvPr/>
        </p:nvSpPr>
        <p:spPr bwMode="auto">
          <a:xfrm>
            <a:off x="1000125" y="4286250"/>
            <a:ext cx="504825" cy="288925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83" name="Rectangle 31"/>
          <p:cNvSpPr>
            <a:spLocks noChangeArrowheads="1"/>
          </p:cNvSpPr>
          <p:nvPr/>
        </p:nvSpPr>
        <p:spPr bwMode="auto">
          <a:xfrm>
            <a:off x="1504950" y="42862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84" name="Rectangle 32"/>
          <p:cNvSpPr>
            <a:spLocks noChangeArrowheads="1"/>
          </p:cNvSpPr>
          <p:nvPr/>
        </p:nvSpPr>
        <p:spPr bwMode="auto">
          <a:xfrm>
            <a:off x="2655888" y="42862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85" name="Rectangle 33"/>
          <p:cNvSpPr>
            <a:spLocks noChangeArrowheads="1"/>
          </p:cNvSpPr>
          <p:nvPr/>
        </p:nvSpPr>
        <p:spPr bwMode="auto">
          <a:xfrm>
            <a:off x="3160713" y="42862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86" name="Rectangle 34"/>
          <p:cNvSpPr>
            <a:spLocks noChangeArrowheads="1"/>
          </p:cNvSpPr>
          <p:nvPr/>
        </p:nvSpPr>
        <p:spPr bwMode="auto">
          <a:xfrm>
            <a:off x="6327775" y="42862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87" name="Rectangle 35"/>
          <p:cNvSpPr>
            <a:spLocks noChangeArrowheads="1"/>
          </p:cNvSpPr>
          <p:nvPr/>
        </p:nvSpPr>
        <p:spPr bwMode="auto">
          <a:xfrm>
            <a:off x="6832600" y="4286250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88" name="Line 36"/>
          <p:cNvSpPr>
            <a:spLocks noChangeShapeType="1"/>
          </p:cNvSpPr>
          <p:nvPr/>
        </p:nvSpPr>
        <p:spPr bwMode="auto">
          <a:xfrm>
            <a:off x="1792288" y="44307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89" name="Line 37"/>
          <p:cNvSpPr>
            <a:spLocks noChangeShapeType="1"/>
          </p:cNvSpPr>
          <p:nvPr/>
        </p:nvSpPr>
        <p:spPr bwMode="auto">
          <a:xfrm>
            <a:off x="3521075" y="44307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90" name="Line 38"/>
          <p:cNvSpPr>
            <a:spLocks noChangeShapeType="1"/>
          </p:cNvSpPr>
          <p:nvPr/>
        </p:nvSpPr>
        <p:spPr bwMode="auto">
          <a:xfrm>
            <a:off x="5464175" y="44307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cxnSp>
        <p:nvCxnSpPr>
          <p:cNvPr id="228391" name="AutoShape 39"/>
          <p:cNvCxnSpPr>
            <a:cxnSpLocks noChangeShapeType="1"/>
            <a:stCxn id="228400" idx="3"/>
            <a:endCxn id="228382" idx="1"/>
          </p:cNvCxnSpPr>
          <p:nvPr/>
        </p:nvCxnSpPr>
        <p:spPr bwMode="auto">
          <a:xfrm flipH="1" flipV="1">
            <a:off x="1000125" y="4430713"/>
            <a:ext cx="6308725" cy="1341437"/>
          </a:xfrm>
          <a:prstGeom prst="curvedConnector5">
            <a:avLst>
              <a:gd name="adj1" fmla="val -17116"/>
              <a:gd name="adj2" fmla="val 167569"/>
              <a:gd name="adj3" fmla="val 10362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392" name="Line 40"/>
          <p:cNvSpPr>
            <a:spLocks noChangeShapeType="1"/>
          </p:cNvSpPr>
          <p:nvPr/>
        </p:nvSpPr>
        <p:spPr bwMode="auto">
          <a:xfrm>
            <a:off x="4529138" y="443071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93" name="Line 41"/>
          <p:cNvSpPr>
            <a:spLocks noChangeShapeType="1"/>
          </p:cNvSpPr>
          <p:nvPr/>
        </p:nvSpPr>
        <p:spPr bwMode="auto">
          <a:xfrm flipH="1" flipV="1">
            <a:off x="7380288" y="5870575"/>
            <a:ext cx="811212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394" name="Text Box 42"/>
          <p:cNvSpPr txBox="1">
            <a:spLocks noChangeArrowheads="1"/>
          </p:cNvSpPr>
          <p:nvPr/>
        </p:nvSpPr>
        <p:spPr bwMode="auto">
          <a:xfrm>
            <a:off x="8316913" y="62309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</a:t>
            </a:r>
          </a:p>
        </p:txBody>
      </p:sp>
      <p:sp>
        <p:nvSpPr>
          <p:cNvPr id="228395" name="Rectangle 43" descr="深色上对角线"/>
          <p:cNvSpPr>
            <a:spLocks noChangeArrowheads="1"/>
          </p:cNvSpPr>
          <p:nvPr/>
        </p:nvSpPr>
        <p:spPr bwMode="auto">
          <a:xfrm>
            <a:off x="971550" y="5627688"/>
            <a:ext cx="504825" cy="288925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96" name="Rectangle 44"/>
          <p:cNvSpPr>
            <a:spLocks noChangeArrowheads="1"/>
          </p:cNvSpPr>
          <p:nvPr/>
        </p:nvSpPr>
        <p:spPr bwMode="auto">
          <a:xfrm>
            <a:off x="1476375" y="56276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97" name="Rectangle 45"/>
          <p:cNvSpPr>
            <a:spLocks noChangeArrowheads="1"/>
          </p:cNvSpPr>
          <p:nvPr/>
        </p:nvSpPr>
        <p:spPr bwMode="auto">
          <a:xfrm>
            <a:off x="2627313" y="56276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98" name="Rectangle 46"/>
          <p:cNvSpPr>
            <a:spLocks noChangeArrowheads="1"/>
          </p:cNvSpPr>
          <p:nvPr/>
        </p:nvSpPr>
        <p:spPr bwMode="auto">
          <a:xfrm>
            <a:off x="3132138" y="56276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399" name="Rectangle 47"/>
          <p:cNvSpPr>
            <a:spLocks noChangeArrowheads="1"/>
          </p:cNvSpPr>
          <p:nvPr/>
        </p:nvSpPr>
        <p:spPr bwMode="auto">
          <a:xfrm>
            <a:off x="6299200" y="56276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400" name="Rectangle 48"/>
          <p:cNvSpPr>
            <a:spLocks noChangeArrowheads="1"/>
          </p:cNvSpPr>
          <p:nvPr/>
        </p:nvSpPr>
        <p:spPr bwMode="auto">
          <a:xfrm>
            <a:off x="6804025" y="5627688"/>
            <a:ext cx="5048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401" name="Line 49"/>
          <p:cNvSpPr>
            <a:spLocks noChangeShapeType="1"/>
          </p:cNvSpPr>
          <p:nvPr/>
        </p:nvSpPr>
        <p:spPr bwMode="auto">
          <a:xfrm>
            <a:off x="1763713" y="57721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402" name="Line 50"/>
          <p:cNvSpPr>
            <a:spLocks noChangeShapeType="1"/>
          </p:cNvSpPr>
          <p:nvPr/>
        </p:nvSpPr>
        <p:spPr bwMode="auto">
          <a:xfrm>
            <a:off x="3492500" y="57721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403" name="Line 51"/>
          <p:cNvSpPr>
            <a:spLocks noChangeShapeType="1"/>
          </p:cNvSpPr>
          <p:nvPr/>
        </p:nvSpPr>
        <p:spPr bwMode="auto">
          <a:xfrm>
            <a:off x="5435600" y="57721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cxnSp>
        <p:nvCxnSpPr>
          <p:cNvPr id="228404" name="AutoShape 52"/>
          <p:cNvCxnSpPr>
            <a:cxnSpLocks noChangeShapeType="1"/>
            <a:stCxn id="228387" idx="3"/>
            <a:endCxn id="228401" idx="1"/>
          </p:cNvCxnSpPr>
          <p:nvPr/>
        </p:nvCxnSpPr>
        <p:spPr bwMode="auto">
          <a:xfrm flipH="1">
            <a:off x="2627313" y="4430713"/>
            <a:ext cx="4710112" cy="1341437"/>
          </a:xfrm>
          <a:prstGeom prst="curvedConnector4">
            <a:avLst>
              <a:gd name="adj1" fmla="val -7856"/>
              <a:gd name="adj2" fmla="val 35972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405" name="Line 53"/>
          <p:cNvSpPr>
            <a:spLocks noChangeShapeType="1"/>
          </p:cNvSpPr>
          <p:nvPr/>
        </p:nvSpPr>
        <p:spPr bwMode="auto">
          <a:xfrm>
            <a:off x="4500563" y="5772150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406" name="Line 54"/>
          <p:cNvSpPr>
            <a:spLocks noChangeShapeType="1"/>
          </p:cNvSpPr>
          <p:nvPr/>
        </p:nvSpPr>
        <p:spPr bwMode="auto">
          <a:xfrm flipH="1">
            <a:off x="7380288" y="58435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407" name="Text Box 55"/>
          <p:cNvSpPr txBox="1">
            <a:spLocks noChangeArrowheads="1"/>
          </p:cNvSpPr>
          <p:nvPr/>
        </p:nvSpPr>
        <p:spPr bwMode="auto">
          <a:xfrm>
            <a:off x="8369300" y="57197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</a:t>
            </a:r>
          </a:p>
        </p:txBody>
      </p:sp>
      <p:sp>
        <p:nvSpPr>
          <p:cNvPr id="228408" name="Rectangle 56"/>
          <p:cNvSpPr>
            <a:spLocks noChangeArrowheads="1"/>
          </p:cNvSpPr>
          <p:nvPr/>
        </p:nvSpPr>
        <p:spPr bwMode="auto">
          <a:xfrm>
            <a:off x="539750" y="5222875"/>
            <a:ext cx="1871663" cy="1081088"/>
          </a:xfrm>
          <a:prstGeom prst="rect">
            <a:avLst/>
          </a:prstGeom>
          <a:solidFill>
            <a:srgbClr val="969696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409" name="AutoShape 57"/>
          <p:cNvSpPr>
            <a:spLocks noChangeArrowheads="1"/>
          </p:cNvSpPr>
          <p:nvPr/>
        </p:nvSpPr>
        <p:spPr bwMode="auto">
          <a:xfrm>
            <a:off x="4379913" y="2781300"/>
            <a:ext cx="360362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410" name="Text Box 58"/>
          <p:cNvSpPr txBox="1">
            <a:spLocks noChangeArrowheads="1"/>
          </p:cNvSpPr>
          <p:nvPr/>
        </p:nvSpPr>
        <p:spPr bwMode="auto">
          <a:xfrm>
            <a:off x="2751138" y="836613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</a:t>
            </a:r>
            <a:r>
              <a:rPr lang="en-US" altLang="zh-CN" baseline="-25000"/>
              <a:t>1</a:t>
            </a:r>
          </a:p>
        </p:txBody>
      </p:sp>
      <p:sp>
        <p:nvSpPr>
          <p:cNvPr id="228411" name="Text Box 59"/>
          <p:cNvSpPr txBox="1">
            <a:spLocks noChangeArrowheads="1"/>
          </p:cNvSpPr>
          <p:nvPr/>
        </p:nvSpPr>
        <p:spPr bwMode="auto">
          <a:xfrm>
            <a:off x="6372225" y="836613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</a:t>
            </a:r>
            <a:r>
              <a:rPr lang="en-US" altLang="zh-CN" baseline="-25000"/>
              <a:t>n</a:t>
            </a:r>
          </a:p>
        </p:txBody>
      </p:sp>
      <p:sp>
        <p:nvSpPr>
          <p:cNvPr id="228412" name="Text Box 60"/>
          <p:cNvSpPr txBox="1">
            <a:spLocks noChangeArrowheads="1"/>
          </p:cNvSpPr>
          <p:nvPr/>
        </p:nvSpPr>
        <p:spPr bwMode="auto">
          <a:xfrm>
            <a:off x="2700338" y="2198688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</a:t>
            </a:r>
            <a:r>
              <a:rPr lang="en-US" altLang="zh-CN" baseline="-25000"/>
              <a:t>1</a:t>
            </a:r>
          </a:p>
        </p:txBody>
      </p:sp>
      <p:sp>
        <p:nvSpPr>
          <p:cNvPr id="228413" name="Text Box 61"/>
          <p:cNvSpPr txBox="1">
            <a:spLocks noChangeArrowheads="1"/>
          </p:cNvSpPr>
          <p:nvPr/>
        </p:nvSpPr>
        <p:spPr bwMode="auto">
          <a:xfrm>
            <a:off x="6372225" y="2198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</a:t>
            </a:r>
            <a:r>
              <a:rPr lang="en-US" altLang="zh-CN" baseline="-25000"/>
              <a:t>m</a:t>
            </a:r>
          </a:p>
        </p:txBody>
      </p:sp>
      <p:sp>
        <p:nvSpPr>
          <p:cNvPr id="228414" name="Text Box 62"/>
          <p:cNvSpPr txBox="1">
            <a:spLocks noChangeArrowheads="1"/>
          </p:cNvSpPr>
          <p:nvPr/>
        </p:nvSpPr>
        <p:spPr bwMode="auto">
          <a:xfrm>
            <a:off x="2716213" y="4214813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</a:t>
            </a:r>
            <a:r>
              <a:rPr lang="en-US" altLang="zh-CN" baseline="-25000"/>
              <a:t>1</a:t>
            </a:r>
          </a:p>
        </p:txBody>
      </p:sp>
      <p:sp>
        <p:nvSpPr>
          <p:cNvPr id="228415" name="Text Box 63"/>
          <p:cNvSpPr txBox="1">
            <a:spLocks noChangeArrowheads="1"/>
          </p:cNvSpPr>
          <p:nvPr/>
        </p:nvSpPr>
        <p:spPr bwMode="auto">
          <a:xfrm>
            <a:off x="6337300" y="4214813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</a:t>
            </a:r>
            <a:r>
              <a:rPr lang="en-US" altLang="zh-CN" baseline="-25000"/>
              <a:t>n</a:t>
            </a:r>
          </a:p>
        </p:txBody>
      </p:sp>
      <p:sp>
        <p:nvSpPr>
          <p:cNvPr id="228416" name="Text Box 64"/>
          <p:cNvSpPr txBox="1">
            <a:spLocks noChangeArrowheads="1"/>
          </p:cNvSpPr>
          <p:nvPr/>
        </p:nvSpPr>
        <p:spPr bwMode="auto">
          <a:xfrm>
            <a:off x="2700338" y="5583238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</a:t>
            </a:r>
            <a:r>
              <a:rPr lang="en-US" altLang="zh-CN" baseline="-25000"/>
              <a:t>1</a:t>
            </a:r>
          </a:p>
        </p:txBody>
      </p:sp>
      <p:sp>
        <p:nvSpPr>
          <p:cNvPr id="228417" name="Text Box 65"/>
          <p:cNvSpPr txBox="1">
            <a:spLocks noChangeArrowheads="1"/>
          </p:cNvSpPr>
          <p:nvPr/>
        </p:nvSpPr>
        <p:spPr bwMode="auto">
          <a:xfrm>
            <a:off x="6372225" y="55832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</a:t>
            </a:r>
            <a:r>
              <a:rPr lang="en-US" altLang="zh-CN" baseline="-25000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66632 -1.11111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16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64982 1.85185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3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66546 2.59259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65295 0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7" grpId="0" animBg="1"/>
      <p:bldP spid="228368" grpId="0"/>
      <p:bldP spid="228380" grpId="0" animBg="1"/>
      <p:bldP spid="228381" grpId="0"/>
      <p:bldP spid="228382" grpId="0" animBg="1"/>
      <p:bldP spid="228383" grpId="0" animBg="1"/>
      <p:bldP spid="228384" grpId="0" animBg="1"/>
      <p:bldP spid="228385" grpId="0" animBg="1"/>
      <p:bldP spid="228386" grpId="0" animBg="1"/>
      <p:bldP spid="228387" grpId="0" animBg="1"/>
      <p:bldP spid="228388" grpId="0" animBg="1"/>
      <p:bldP spid="228389" grpId="0" animBg="1"/>
      <p:bldP spid="228390" grpId="0" animBg="1"/>
      <p:bldP spid="228392" grpId="0" animBg="1"/>
      <p:bldP spid="228393" grpId="0" animBg="1"/>
      <p:bldP spid="228394" grpId="0"/>
      <p:bldP spid="228395" grpId="0" animBg="1"/>
      <p:bldP spid="228396" grpId="0" animBg="1"/>
      <p:bldP spid="228397" grpId="0" animBg="1"/>
      <p:bldP spid="228398" grpId="0" animBg="1"/>
      <p:bldP spid="228399" grpId="0" animBg="1"/>
      <p:bldP spid="228400" grpId="0" animBg="1"/>
      <p:bldP spid="228401" grpId="0" animBg="1"/>
      <p:bldP spid="228402" grpId="0" animBg="1"/>
      <p:bldP spid="228403" grpId="0" animBg="1"/>
      <p:bldP spid="228405" grpId="0" animBg="1"/>
      <p:bldP spid="228406" grpId="0" animBg="1"/>
      <p:bldP spid="228407" grpId="0"/>
      <p:bldP spid="228408" grpId="0" animBg="1"/>
      <p:bldP spid="228409" grpId="0" animBg="1"/>
      <p:bldP spid="228414" grpId="0"/>
      <p:bldP spid="228415" grpId="0"/>
      <p:bldP spid="228416" grpId="0"/>
      <p:bldP spid="22841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56DFAB7-A950-4197-96E1-AC1FFF063742}" type="slidenum">
              <a:rPr lang="en-US" altLang="zh-CN"/>
              <a:pPr/>
              <a:t>81</a:t>
            </a:fld>
            <a:endParaRPr lang="en-US" altLang="zh-CN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838200" y="4111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755650" y="1316038"/>
            <a:ext cx="734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Advantage: easy to access both predecessor and successor.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2.3.4 Doubly Linked List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468313" y="1981200"/>
            <a:ext cx="82438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DoubleNode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	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Node definition */</a:t>
            </a:r>
          </a:p>
          <a:p>
            <a:pPr algn="just" eaLnBrk="0" hangingPunct="0"/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info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algn="just" eaLnBrk="0" hangingPunct="0"/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DoubleNode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*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*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rlink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algn="just" eaLnBrk="0" hangingPunct="0"/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}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DoubleNode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*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PDoubleNode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algn="just" eaLnBrk="0" hangingPunct="0"/>
            <a:endParaRPr kumimoji="1" lang="en-US" altLang="zh-CN" sz="22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  <a:p>
            <a:pPr algn="just" eaLnBrk="0" hangingPunct="0"/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DoubleList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双向链表类型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algn="just" eaLnBrk="0" hangingPunct="0"/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PDoubleNode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head;  	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指向第一个结点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2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PDoubleNode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tail;  	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指向最后一个结点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algn="just" eaLnBrk="0" hangingPunct="0"/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};</a:t>
            </a:r>
          </a:p>
          <a:p>
            <a:pPr algn="just" eaLnBrk="0" hangingPunct="0"/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PDoubleList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pdlist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		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pdlist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是指向双链表类型的					指针变量 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6300788" y="2564135"/>
            <a:ext cx="792162" cy="5048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2778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/>
        </p:spPr>
        <p:txBody>
          <a:bodyPr wrap="none" anchor="ctr">
            <a:flatTx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llink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7092950" y="2564135"/>
            <a:ext cx="792163" cy="5048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2778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/>
        </p:spPr>
        <p:txBody>
          <a:bodyPr wrap="none" anchor="ctr">
            <a:flatTx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info</a:t>
            </a: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7885113" y="2564135"/>
            <a:ext cx="792162" cy="5048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2778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/>
        </p:spPr>
        <p:txBody>
          <a:bodyPr wrap="none" anchor="ctr">
            <a:flatTx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rlink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86119B7E-9DB5-4130-B54E-AD5335276E07}" type="slidenum">
              <a:rPr lang="en-US" altLang="zh-CN"/>
              <a:pPr/>
              <a:t>82</a:t>
            </a:fld>
            <a:endParaRPr lang="en-US" altLang="zh-CN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pic>
        <p:nvPicPr>
          <p:cNvPr id="22529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98"/>
          <a:stretch>
            <a:fillRect/>
          </a:stretch>
        </p:blipFill>
        <p:spPr bwMode="auto">
          <a:xfrm>
            <a:off x="468313" y="836613"/>
            <a:ext cx="5770562" cy="8588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2438400" y="1893888"/>
            <a:ext cx="62499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u="sng">
                <a:solidFill>
                  <a:srgbClr val="FFFF00"/>
                </a:solidFill>
                <a:ea typeface="仿宋_GB2312" pitchFamily="49" charset="-122"/>
              </a:rPr>
              <a:t>Non-empty list</a:t>
            </a:r>
            <a:r>
              <a:rPr lang="en-US" altLang="zh-CN" sz="2800" b="1">
                <a:solidFill>
                  <a:srgbClr val="FFFF00"/>
                </a:solidFill>
                <a:ea typeface="仿宋_GB2312" pitchFamily="49" charset="-122"/>
              </a:rPr>
              <a:t>   	            </a:t>
            </a:r>
            <a:r>
              <a:rPr lang="en-US" altLang="zh-CN" sz="2800" b="1" u="sng">
                <a:solidFill>
                  <a:srgbClr val="FFFF00"/>
                </a:solidFill>
                <a:ea typeface="仿宋_GB2312" pitchFamily="49" charset="-122"/>
              </a:rPr>
              <a:t>Empty list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457200" y="2819400"/>
            <a:ext cx="8229600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en-US" altLang="zh-CN" sz="3200" dirty="0">
                <a:ea typeface="幼圆" pitchFamily="49" charset="-122"/>
              </a:rPr>
              <a:t>Relationship of right and left pointers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altLang="zh-CN" sz="3200" b="1" i="1" dirty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p ==</a:t>
            </a:r>
            <a:r>
              <a:rPr lang="en-US" altLang="zh-CN" sz="3200" b="1" dirty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 </a:t>
            </a:r>
            <a:r>
              <a:rPr lang="en-US" altLang="zh-CN" sz="3200" b="1" i="1" dirty="0" err="1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p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→</a:t>
            </a:r>
            <a:r>
              <a:rPr lang="en-US" altLang="zh-CN" sz="3200" b="1" i="1" dirty="0" err="1" smtClean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llink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→</a:t>
            </a:r>
            <a:r>
              <a:rPr lang="en-US" altLang="zh-CN" sz="3200" b="1" i="1" dirty="0" err="1" smtClean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rlink</a:t>
            </a:r>
            <a:r>
              <a:rPr lang="en-US" altLang="zh-CN" sz="3200" b="1" i="1" dirty="0" smtClean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 </a:t>
            </a:r>
            <a:r>
              <a:rPr lang="en-US" altLang="zh-CN" sz="3200" b="1" i="1" dirty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== </a:t>
            </a:r>
            <a:r>
              <a:rPr lang="en-US" altLang="zh-CN" sz="3200" b="1" i="1" dirty="0" err="1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p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→</a:t>
            </a:r>
            <a:r>
              <a:rPr lang="en-US" altLang="zh-CN" sz="3200" b="1" i="1" dirty="0" err="1" smtClean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rlink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→</a:t>
            </a:r>
            <a:r>
              <a:rPr lang="en-US" altLang="zh-CN" sz="3200" b="1" i="1" dirty="0" err="1" smtClean="0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llink</a:t>
            </a:r>
            <a:endParaRPr lang="en-US" altLang="zh-CN" sz="3200" b="1" i="1" dirty="0">
              <a:solidFill>
                <a:srgbClr val="FFFF00"/>
              </a:solidFill>
              <a:latin typeface="Times New Roman" pitchFamily="18" charset="0"/>
              <a:ea typeface="仿宋_GB2312" pitchFamily="49" charset="-122"/>
            </a:endParaRPr>
          </a:p>
        </p:txBody>
      </p:sp>
      <p:pic>
        <p:nvPicPr>
          <p:cNvPr id="22529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37063"/>
            <a:ext cx="5942013" cy="1333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0"/>
          <a:stretch>
            <a:fillRect/>
          </a:stretch>
        </p:blipFill>
        <p:spPr bwMode="auto">
          <a:xfrm>
            <a:off x="6659563" y="836613"/>
            <a:ext cx="2109787" cy="8588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9" name="Rectangle 19"/>
          <p:cNvSpPr>
            <a:spLocks noChangeArrowheads="1"/>
          </p:cNvSpPr>
          <p:nvPr/>
        </p:nvSpPr>
        <p:spPr bwMode="auto">
          <a:xfrm>
            <a:off x="484188" y="1125538"/>
            <a:ext cx="576262" cy="261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225300" name="Rectangle 20"/>
          <p:cNvSpPr>
            <a:spLocks noChangeArrowheads="1"/>
          </p:cNvSpPr>
          <p:nvPr/>
        </p:nvSpPr>
        <p:spPr bwMode="auto">
          <a:xfrm>
            <a:off x="6732588" y="1125538"/>
            <a:ext cx="576262" cy="261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E77B794-13D1-47A7-B64E-464735DC2E13}" type="slidenum">
              <a:rPr lang="en-US" altLang="zh-CN"/>
              <a:pPr/>
              <a:t>83</a:t>
            </a:fld>
            <a:endParaRPr lang="en-US" altLang="zh-CN"/>
          </a:p>
        </p:txBody>
      </p:sp>
      <p:sp>
        <p:nvSpPr>
          <p:cNvPr id="93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6273" name="Text Box 33"/>
          <p:cNvSpPr txBox="1">
            <a:spLocks noChangeArrowheads="1"/>
          </p:cNvSpPr>
          <p:nvPr/>
        </p:nvSpPr>
        <p:spPr bwMode="auto">
          <a:xfrm>
            <a:off x="622300" y="4324350"/>
            <a:ext cx="28273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①</a:t>
            </a:r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s-&gt;llink = p-&gt;llink;</a:t>
            </a:r>
          </a:p>
          <a:p>
            <a:r>
              <a:rPr kumimoji="1" lang="en-US" altLang="zh-CN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②</a:t>
            </a:r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p-&gt;llink-&gt;rlink = s;</a:t>
            </a:r>
          </a:p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③</a:t>
            </a:r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s-&gt;rlink = p;</a:t>
            </a:r>
          </a:p>
          <a:p>
            <a:r>
              <a:rPr kumimoji="1" lang="en-US" altLang="zh-CN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④</a:t>
            </a:r>
            <a:r>
              <a:rPr kumimoji="1" lang="en-US" altLang="zh-CN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p-&gt;llink = s;</a:t>
            </a:r>
          </a:p>
        </p:txBody>
      </p:sp>
      <p:grpSp>
        <p:nvGrpSpPr>
          <p:cNvPr id="266314" name="Group 74"/>
          <p:cNvGrpSpPr>
            <a:grpSpLocks/>
          </p:cNvGrpSpPr>
          <p:nvPr/>
        </p:nvGrpSpPr>
        <p:grpSpPr bwMode="auto">
          <a:xfrm>
            <a:off x="409575" y="2306638"/>
            <a:ext cx="3657600" cy="1600200"/>
            <a:chOff x="2688" y="1680"/>
            <a:chExt cx="2304" cy="1008"/>
          </a:xfrm>
        </p:grpSpPr>
        <p:grpSp>
          <p:nvGrpSpPr>
            <p:cNvPr id="266315" name="Group 75"/>
            <p:cNvGrpSpPr>
              <a:grpSpLocks/>
            </p:cNvGrpSpPr>
            <p:nvPr/>
          </p:nvGrpSpPr>
          <p:grpSpPr bwMode="auto">
            <a:xfrm>
              <a:off x="3072" y="1680"/>
              <a:ext cx="624" cy="288"/>
              <a:chOff x="2976" y="768"/>
              <a:chExt cx="624" cy="288"/>
            </a:xfrm>
          </p:grpSpPr>
          <p:grpSp>
            <p:nvGrpSpPr>
              <p:cNvPr id="266316" name="Group 76"/>
              <p:cNvGrpSpPr>
                <a:grpSpLocks/>
              </p:cNvGrpSpPr>
              <p:nvPr/>
            </p:nvGrpSpPr>
            <p:grpSpPr bwMode="auto">
              <a:xfrm>
                <a:off x="2976" y="816"/>
                <a:ext cx="624" cy="240"/>
                <a:chOff x="1776" y="1008"/>
                <a:chExt cx="624" cy="240"/>
              </a:xfrm>
            </p:grpSpPr>
            <p:sp>
              <p:nvSpPr>
                <p:cNvPr id="266317" name="Rectangle 77"/>
                <p:cNvSpPr>
                  <a:spLocks noChangeArrowheads="1"/>
                </p:cNvSpPr>
                <p:nvPr/>
              </p:nvSpPr>
              <p:spPr bwMode="auto">
                <a:xfrm>
                  <a:off x="1776" y="1008"/>
                  <a:ext cx="624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18" name="Line 78"/>
                <p:cNvSpPr>
                  <a:spLocks noChangeShapeType="1"/>
                </p:cNvSpPr>
                <p:nvPr/>
              </p:nvSpPr>
              <p:spPr bwMode="auto">
                <a:xfrm>
                  <a:off x="2223" y="1011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19" name="Line 79"/>
                <p:cNvSpPr>
                  <a:spLocks noChangeShapeType="1"/>
                </p:cNvSpPr>
                <p:nvPr/>
              </p:nvSpPr>
              <p:spPr bwMode="auto">
                <a:xfrm>
                  <a:off x="1968" y="1008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66320" name="Text Box 80"/>
              <p:cNvSpPr txBox="1">
                <a:spLocks noChangeArrowheads="1"/>
              </p:cNvSpPr>
              <p:nvPr/>
            </p:nvSpPr>
            <p:spPr bwMode="auto">
              <a:xfrm>
                <a:off x="3168" y="76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>
                    <a:latin typeface="Times New Roman" pitchFamily="18" charset="0"/>
                    <a:ea typeface="幼圆" pitchFamily="49" charset="-122"/>
                  </a:rPr>
                  <a:t>A</a:t>
                </a:r>
              </a:p>
            </p:txBody>
          </p:sp>
        </p:grpSp>
        <p:grpSp>
          <p:nvGrpSpPr>
            <p:cNvPr id="266321" name="Group 81"/>
            <p:cNvGrpSpPr>
              <a:grpSpLocks/>
            </p:cNvGrpSpPr>
            <p:nvPr/>
          </p:nvGrpSpPr>
          <p:grpSpPr bwMode="auto">
            <a:xfrm>
              <a:off x="3984" y="1680"/>
              <a:ext cx="624" cy="288"/>
              <a:chOff x="2976" y="768"/>
              <a:chExt cx="624" cy="288"/>
            </a:xfrm>
          </p:grpSpPr>
          <p:grpSp>
            <p:nvGrpSpPr>
              <p:cNvPr id="266322" name="Group 82"/>
              <p:cNvGrpSpPr>
                <a:grpSpLocks/>
              </p:cNvGrpSpPr>
              <p:nvPr/>
            </p:nvGrpSpPr>
            <p:grpSpPr bwMode="auto">
              <a:xfrm>
                <a:off x="2976" y="816"/>
                <a:ext cx="624" cy="240"/>
                <a:chOff x="1776" y="1008"/>
                <a:chExt cx="624" cy="240"/>
              </a:xfrm>
            </p:grpSpPr>
            <p:sp>
              <p:nvSpPr>
                <p:cNvPr id="266323" name="Rectangle 83"/>
                <p:cNvSpPr>
                  <a:spLocks noChangeArrowheads="1"/>
                </p:cNvSpPr>
                <p:nvPr/>
              </p:nvSpPr>
              <p:spPr bwMode="auto">
                <a:xfrm>
                  <a:off x="1776" y="1008"/>
                  <a:ext cx="624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24" name="Line 84"/>
                <p:cNvSpPr>
                  <a:spLocks noChangeShapeType="1"/>
                </p:cNvSpPr>
                <p:nvPr/>
              </p:nvSpPr>
              <p:spPr bwMode="auto">
                <a:xfrm>
                  <a:off x="2223" y="1011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25" name="Line 85"/>
                <p:cNvSpPr>
                  <a:spLocks noChangeShapeType="1"/>
                </p:cNvSpPr>
                <p:nvPr/>
              </p:nvSpPr>
              <p:spPr bwMode="auto">
                <a:xfrm>
                  <a:off x="1968" y="1008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66326" name="Text Box 86"/>
              <p:cNvSpPr txBox="1">
                <a:spLocks noChangeArrowheads="1"/>
              </p:cNvSpPr>
              <p:nvPr/>
            </p:nvSpPr>
            <p:spPr bwMode="auto">
              <a:xfrm>
                <a:off x="3168" y="76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>
                    <a:latin typeface="Times New Roman" pitchFamily="18" charset="0"/>
                    <a:ea typeface="幼圆" pitchFamily="49" charset="-122"/>
                  </a:rPr>
                  <a:t>B</a:t>
                </a:r>
              </a:p>
            </p:txBody>
          </p:sp>
        </p:grpSp>
        <p:grpSp>
          <p:nvGrpSpPr>
            <p:cNvPr id="266327" name="Group 87"/>
            <p:cNvGrpSpPr>
              <a:grpSpLocks/>
            </p:cNvGrpSpPr>
            <p:nvPr/>
          </p:nvGrpSpPr>
          <p:grpSpPr bwMode="auto">
            <a:xfrm>
              <a:off x="3504" y="2400"/>
              <a:ext cx="624" cy="288"/>
              <a:chOff x="2976" y="768"/>
              <a:chExt cx="624" cy="288"/>
            </a:xfrm>
          </p:grpSpPr>
          <p:grpSp>
            <p:nvGrpSpPr>
              <p:cNvPr id="266328" name="Group 88"/>
              <p:cNvGrpSpPr>
                <a:grpSpLocks/>
              </p:cNvGrpSpPr>
              <p:nvPr/>
            </p:nvGrpSpPr>
            <p:grpSpPr bwMode="auto">
              <a:xfrm>
                <a:off x="2976" y="816"/>
                <a:ext cx="624" cy="240"/>
                <a:chOff x="1776" y="1008"/>
                <a:chExt cx="624" cy="240"/>
              </a:xfrm>
            </p:grpSpPr>
            <p:sp>
              <p:nvSpPr>
                <p:cNvPr id="266329" name="Rectangle 89"/>
                <p:cNvSpPr>
                  <a:spLocks noChangeArrowheads="1"/>
                </p:cNvSpPr>
                <p:nvPr/>
              </p:nvSpPr>
              <p:spPr bwMode="auto">
                <a:xfrm>
                  <a:off x="1776" y="1008"/>
                  <a:ext cx="624" cy="24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30" name="Line 90"/>
                <p:cNvSpPr>
                  <a:spLocks noChangeShapeType="1"/>
                </p:cNvSpPr>
                <p:nvPr/>
              </p:nvSpPr>
              <p:spPr bwMode="auto">
                <a:xfrm>
                  <a:off x="2223" y="1011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31" name="Line 91"/>
                <p:cNvSpPr>
                  <a:spLocks noChangeShapeType="1"/>
                </p:cNvSpPr>
                <p:nvPr/>
              </p:nvSpPr>
              <p:spPr bwMode="auto">
                <a:xfrm>
                  <a:off x="1968" y="1008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66332" name="Text Box 92"/>
              <p:cNvSpPr txBox="1">
                <a:spLocks noChangeArrowheads="1"/>
              </p:cNvSpPr>
              <p:nvPr/>
            </p:nvSpPr>
            <p:spPr bwMode="auto">
              <a:xfrm>
                <a:off x="3168" y="76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>
                    <a:solidFill>
                      <a:srgbClr val="CC0000"/>
                    </a:solidFill>
                    <a:latin typeface="Times New Roman" pitchFamily="18" charset="0"/>
                    <a:ea typeface="幼圆" pitchFamily="49" charset="-122"/>
                  </a:rPr>
                  <a:t>C</a:t>
                </a:r>
              </a:p>
            </p:txBody>
          </p:sp>
        </p:grpSp>
        <p:sp>
          <p:nvSpPr>
            <p:cNvPr id="266333" name="Line 93"/>
            <p:cNvSpPr>
              <a:spLocks noChangeShapeType="1"/>
            </p:cNvSpPr>
            <p:nvPr/>
          </p:nvSpPr>
          <p:spPr bwMode="auto">
            <a:xfrm>
              <a:off x="3600" y="17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34" name="Line 94"/>
            <p:cNvSpPr>
              <a:spLocks noChangeShapeType="1"/>
            </p:cNvSpPr>
            <p:nvPr/>
          </p:nvSpPr>
          <p:spPr bwMode="auto">
            <a:xfrm flipH="1">
              <a:off x="3696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35" name="Line 95"/>
            <p:cNvSpPr>
              <a:spLocks noChangeShapeType="1"/>
            </p:cNvSpPr>
            <p:nvPr/>
          </p:nvSpPr>
          <p:spPr bwMode="auto">
            <a:xfrm>
              <a:off x="4512" y="17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36" name="Line 96"/>
            <p:cNvSpPr>
              <a:spLocks noChangeShapeType="1"/>
            </p:cNvSpPr>
            <p:nvPr/>
          </p:nvSpPr>
          <p:spPr bwMode="auto">
            <a:xfrm flipH="1">
              <a:off x="4608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37" name="Line 97"/>
            <p:cNvSpPr>
              <a:spLocks noChangeShapeType="1"/>
            </p:cNvSpPr>
            <p:nvPr/>
          </p:nvSpPr>
          <p:spPr bwMode="auto">
            <a:xfrm>
              <a:off x="2688" y="17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38" name="Line 98"/>
            <p:cNvSpPr>
              <a:spLocks noChangeShapeType="1"/>
            </p:cNvSpPr>
            <p:nvPr/>
          </p:nvSpPr>
          <p:spPr bwMode="auto">
            <a:xfrm flipH="1">
              <a:off x="2784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66339" name="Group 99"/>
            <p:cNvGrpSpPr>
              <a:grpSpLocks/>
            </p:cNvGrpSpPr>
            <p:nvPr/>
          </p:nvGrpSpPr>
          <p:grpSpPr bwMode="auto">
            <a:xfrm>
              <a:off x="3792" y="1680"/>
              <a:ext cx="144" cy="192"/>
              <a:chOff x="2112" y="2640"/>
              <a:chExt cx="288" cy="288"/>
            </a:xfrm>
          </p:grpSpPr>
          <p:sp>
            <p:nvSpPr>
              <p:cNvPr id="266340" name="Line 100"/>
              <p:cNvSpPr>
                <a:spLocks noChangeShapeType="1"/>
              </p:cNvSpPr>
              <p:nvPr/>
            </p:nvSpPr>
            <p:spPr bwMode="auto">
              <a:xfrm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341" name="Line 101"/>
              <p:cNvSpPr>
                <a:spLocks noChangeShapeType="1"/>
              </p:cNvSpPr>
              <p:nvPr/>
            </p:nvSpPr>
            <p:spPr bwMode="auto">
              <a:xfrm rot="-5400000"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66342" name="Group 102"/>
            <p:cNvGrpSpPr>
              <a:grpSpLocks/>
            </p:cNvGrpSpPr>
            <p:nvPr/>
          </p:nvGrpSpPr>
          <p:grpSpPr bwMode="auto">
            <a:xfrm>
              <a:off x="3792" y="1824"/>
              <a:ext cx="144" cy="192"/>
              <a:chOff x="2112" y="2640"/>
              <a:chExt cx="288" cy="288"/>
            </a:xfrm>
          </p:grpSpPr>
          <p:sp>
            <p:nvSpPr>
              <p:cNvPr id="266343" name="Line 103"/>
              <p:cNvSpPr>
                <a:spLocks noChangeShapeType="1"/>
              </p:cNvSpPr>
              <p:nvPr/>
            </p:nvSpPr>
            <p:spPr bwMode="auto">
              <a:xfrm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344" name="Line 104"/>
              <p:cNvSpPr>
                <a:spLocks noChangeShapeType="1"/>
              </p:cNvSpPr>
              <p:nvPr/>
            </p:nvSpPr>
            <p:spPr bwMode="auto">
              <a:xfrm rot="-5400000"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66345" name="Freeform 105"/>
            <p:cNvSpPr>
              <a:spLocks/>
            </p:cNvSpPr>
            <p:nvPr/>
          </p:nvSpPr>
          <p:spPr bwMode="auto">
            <a:xfrm>
              <a:off x="3400" y="1776"/>
              <a:ext cx="200" cy="720"/>
            </a:xfrm>
            <a:custGeom>
              <a:avLst/>
              <a:gdLst>
                <a:gd name="T0" fmla="*/ 200 w 200"/>
                <a:gd name="T1" fmla="*/ 0 h 816"/>
                <a:gd name="T2" fmla="*/ 56 w 200"/>
                <a:gd name="T3" fmla="*/ 336 h 816"/>
                <a:gd name="T4" fmla="*/ 8 w 200"/>
                <a:gd name="T5" fmla="*/ 528 h 816"/>
                <a:gd name="T6" fmla="*/ 104 w 200"/>
                <a:gd name="T7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816">
                  <a:moveTo>
                    <a:pt x="200" y="0"/>
                  </a:moveTo>
                  <a:cubicBezTo>
                    <a:pt x="144" y="124"/>
                    <a:pt x="88" y="248"/>
                    <a:pt x="56" y="336"/>
                  </a:cubicBezTo>
                  <a:cubicBezTo>
                    <a:pt x="24" y="424"/>
                    <a:pt x="0" y="448"/>
                    <a:pt x="8" y="528"/>
                  </a:cubicBezTo>
                  <a:cubicBezTo>
                    <a:pt x="16" y="608"/>
                    <a:pt x="88" y="760"/>
                    <a:pt x="104" y="816"/>
                  </a:cubicBez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46" name="Freeform 106"/>
            <p:cNvSpPr>
              <a:spLocks/>
            </p:cNvSpPr>
            <p:nvPr/>
          </p:nvSpPr>
          <p:spPr bwMode="auto">
            <a:xfrm>
              <a:off x="4032" y="1968"/>
              <a:ext cx="336" cy="672"/>
            </a:xfrm>
            <a:custGeom>
              <a:avLst/>
              <a:gdLst>
                <a:gd name="T0" fmla="*/ 0 w 336"/>
                <a:gd name="T1" fmla="*/ 672 h 672"/>
                <a:gd name="T2" fmla="*/ 336 w 336"/>
                <a:gd name="T3" fmla="*/ 672 h 672"/>
                <a:gd name="T4" fmla="*/ 336 w 336"/>
                <a:gd name="T5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672">
                  <a:moveTo>
                    <a:pt x="0" y="672"/>
                  </a:moveTo>
                  <a:lnTo>
                    <a:pt x="336" y="672"/>
                  </a:lnTo>
                  <a:lnTo>
                    <a:pt x="336" y="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47" name="Freeform 107"/>
            <p:cNvSpPr>
              <a:spLocks/>
            </p:cNvSpPr>
            <p:nvPr/>
          </p:nvSpPr>
          <p:spPr bwMode="auto">
            <a:xfrm>
              <a:off x="4080" y="1920"/>
              <a:ext cx="144" cy="576"/>
            </a:xfrm>
            <a:custGeom>
              <a:avLst/>
              <a:gdLst>
                <a:gd name="T0" fmla="*/ 0 w 144"/>
                <a:gd name="T1" fmla="*/ 0 h 576"/>
                <a:gd name="T2" fmla="*/ 0 w 144"/>
                <a:gd name="T3" fmla="*/ 240 h 576"/>
                <a:gd name="T4" fmla="*/ 144 w 144"/>
                <a:gd name="T5" fmla="*/ 240 h 576"/>
                <a:gd name="T6" fmla="*/ 144 w 144"/>
                <a:gd name="T7" fmla="*/ 576 h 576"/>
                <a:gd name="T8" fmla="*/ 48 w 144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76">
                  <a:moveTo>
                    <a:pt x="0" y="0"/>
                  </a:moveTo>
                  <a:lnTo>
                    <a:pt x="0" y="240"/>
                  </a:lnTo>
                  <a:lnTo>
                    <a:pt x="144" y="240"/>
                  </a:lnTo>
                  <a:lnTo>
                    <a:pt x="144" y="576"/>
                  </a:lnTo>
                  <a:lnTo>
                    <a:pt x="48" y="576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48" name="Freeform 108"/>
            <p:cNvSpPr>
              <a:spLocks/>
            </p:cNvSpPr>
            <p:nvPr/>
          </p:nvSpPr>
          <p:spPr bwMode="auto">
            <a:xfrm>
              <a:off x="3360" y="1968"/>
              <a:ext cx="240" cy="672"/>
            </a:xfrm>
            <a:custGeom>
              <a:avLst/>
              <a:gdLst>
                <a:gd name="T0" fmla="*/ 240 w 240"/>
                <a:gd name="T1" fmla="*/ 672 h 672"/>
                <a:gd name="T2" fmla="*/ 0 w 240"/>
                <a:gd name="T3" fmla="*/ 672 h 672"/>
                <a:gd name="T4" fmla="*/ 0 w 240"/>
                <a:gd name="T5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672">
                  <a:moveTo>
                    <a:pt x="24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6349" name="Group 109"/>
          <p:cNvGrpSpPr>
            <a:grpSpLocks/>
          </p:cNvGrpSpPr>
          <p:nvPr/>
        </p:nvGrpSpPr>
        <p:grpSpPr bwMode="auto">
          <a:xfrm>
            <a:off x="1095375" y="3602038"/>
            <a:ext cx="625475" cy="457200"/>
            <a:chOff x="2678" y="3434"/>
            <a:chExt cx="394" cy="288"/>
          </a:xfrm>
        </p:grpSpPr>
        <p:sp>
          <p:nvSpPr>
            <p:cNvPr id="266350" name="Text Box 110"/>
            <p:cNvSpPr txBox="1">
              <a:spLocks noChangeArrowheads="1"/>
            </p:cNvSpPr>
            <p:nvPr/>
          </p:nvSpPr>
          <p:spPr bwMode="auto">
            <a:xfrm>
              <a:off x="2678" y="3434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s</a:t>
              </a:r>
            </a:p>
          </p:txBody>
        </p:sp>
        <p:sp>
          <p:nvSpPr>
            <p:cNvPr id="266351" name="Line 111"/>
            <p:cNvSpPr>
              <a:spLocks noChangeShapeType="1"/>
            </p:cNvSpPr>
            <p:nvPr/>
          </p:nvSpPr>
          <p:spPr bwMode="auto">
            <a:xfrm flipV="1">
              <a:off x="2832" y="350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6352" name="Group 112"/>
          <p:cNvGrpSpPr>
            <a:grpSpLocks/>
          </p:cNvGrpSpPr>
          <p:nvPr/>
        </p:nvGrpSpPr>
        <p:grpSpPr bwMode="auto">
          <a:xfrm>
            <a:off x="2771775" y="1403350"/>
            <a:ext cx="336550" cy="873125"/>
            <a:chOff x="1526" y="3242"/>
            <a:chExt cx="212" cy="550"/>
          </a:xfrm>
        </p:grpSpPr>
        <p:sp>
          <p:nvSpPr>
            <p:cNvPr id="266353" name="Text Box 113"/>
            <p:cNvSpPr txBox="1">
              <a:spLocks noChangeArrowheads="1"/>
            </p:cNvSpPr>
            <p:nvPr/>
          </p:nvSpPr>
          <p:spPr bwMode="auto">
            <a:xfrm>
              <a:off x="1526" y="324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p</a:t>
              </a:r>
            </a:p>
          </p:txBody>
        </p:sp>
        <p:sp>
          <p:nvSpPr>
            <p:cNvPr id="266354" name="Line 114"/>
            <p:cNvSpPr>
              <a:spLocks noChangeShapeType="1"/>
            </p:cNvSpPr>
            <p:nvPr/>
          </p:nvSpPr>
          <p:spPr bwMode="auto">
            <a:xfrm>
              <a:off x="1632" y="35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6355" name="Rectangle 115"/>
          <p:cNvSpPr>
            <a:spLocks noRot="1" noChangeArrowheads="1"/>
          </p:cNvSpPr>
          <p:nvPr/>
        </p:nvSpPr>
        <p:spPr bwMode="auto">
          <a:xfrm>
            <a:off x="250825" y="2159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400" dirty="0">
                <a:solidFill>
                  <a:srgbClr val="FFFF00"/>
                </a:solidFill>
                <a:ea typeface="幼圆" pitchFamily="49" charset="-122"/>
              </a:rPr>
              <a:t>Insertion for D-Linked list</a:t>
            </a:r>
          </a:p>
        </p:txBody>
      </p:sp>
      <p:sp>
        <p:nvSpPr>
          <p:cNvPr id="266356" name="Text Box 116"/>
          <p:cNvSpPr txBox="1">
            <a:spLocks noChangeArrowheads="1"/>
          </p:cNvSpPr>
          <p:nvPr/>
        </p:nvSpPr>
        <p:spPr bwMode="auto">
          <a:xfrm>
            <a:off x="5448300" y="4324350"/>
            <a:ext cx="25590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s-&gt;rlink = p-&gt;rlink;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p-&gt;rlink-&gt;llink = s;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s-&gt;llink = p;</a:t>
            </a:r>
          </a:p>
          <a:p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p-&gt;rlink = s;</a:t>
            </a:r>
          </a:p>
        </p:txBody>
      </p:sp>
      <p:grpSp>
        <p:nvGrpSpPr>
          <p:cNvPr id="266357" name="Group 117"/>
          <p:cNvGrpSpPr>
            <a:grpSpLocks/>
          </p:cNvGrpSpPr>
          <p:nvPr/>
        </p:nvGrpSpPr>
        <p:grpSpPr bwMode="auto">
          <a:xfrm>
            <a:off x="5235575" y="2306638"/>
            <a:ext cx="3657600" cy="1600200"/>
            <a:chOff x="2688" y="1680"/>
            <a:chExt cx="2304" cy="1008"/>
          </a:xfrm>
        </p:grpSpPr>
        <p:grpSp>
          <p:nvGrpSpPr>
            <p:cNvPr id="266358" name="Group 118"/>
            <p:cNvGrpSpPr>
              <a:grpSpLocks/>
            </p:cNvGrpSpPr>
            <p:nvPr/>
          </p:nvGrpSpPr>
          <p:grpSpPr bwMode="auto">
            <a:xfrm>
              <a:off x="3072" y="1680"/>
              <a:ext cx="624" cy="288"/>
              <a:chOff x="2976" y="768"/>
              <a:chExt cx="624" cy="288"/>
            </a:xfrm>
          </p:grpSpPr>
          <p:grpSp>
            <p:nvGrpSpPr>
              <p:cNvPr id="266359" name="Group 119"/>
              <p:cNvGrpSpPr>
                <a:grpSpLocks/>
              </p:cNvGrpSpPr>
              <p:nvPr/>
            </p:nvGrpSpPr>
            <p:grpSpPr bwMode="auto">
              <a:xfrm>
                <a:off x="2976" y="816"/>
                <a:ext cx="624" cy="240"/>
                <a:chOff x="1776" y="1008"/>
                <a:chExt cx="624" cy="240"/>
              </a:xfrm>
            </p:grpSpPr>
            <p:sp>
              <p:nvSpPr>
                <p:cNvPr id="266360" name="Rectangle 120"/>
                <p:cNvSpPr>
                  <a:spLocks noChangeArrowheads="1"/>
                </p:cNvSpPr>
                <p:nvPr/>
              </p:nvSpPr>
              <p:spPr bwMode="auto">
                <a:xfrm>
                  <a:off x="1776" y="1008"/>
                  <a:ext cx="624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61" name="Line 121"/>
                <p:cNvSpPr>
                  <a:spLocks noChangeShapeType="1"/>
                </p:cNvSpPr>
                <p:nvPr/>
              </p:nvSpPr>
              <p:spPr bwMode="auto">
                <a:xfrm>
                  <a:off x="2223" y="1011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62" name="Line 122"/>
                <p:cNvSpPr>
                  <a:spLocks noChangeShapeType="1"/>
                </p:cNvSpPr>
                <p:nvPr/>
              </p:nvSpPr>
              <p:spPr bwMode="auto">
                <a:xfrm>
                  <a:off x="1968" y="1008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66363" name="Text Box 123"/>
              <p:cNvSpPr txBox="1">
                <a:spLocks noChangeArrowheads="1"/>
              </p:cNvSpPr>
              <p:nvPr/>
            </p:nvSpPr>
            <p:spPr bwMode="auto">
              <a:xfrm>
                <a:off x="3168" y="76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>
                    <a:latin typeface="Times New Roman" pitchFamily="18" charset="0"/>
                    <a:ea typeface="幼圆" pitchFamily="49" charset="-122"/>
                  </a:rPr>
                  <a:t>A</a:t>
                </a:r>
              </a:p>
            </p:txBody>
          </p:sp>
        </p:grpSp>
        <p:grpSp>
          <p:nvGrpSpPr>
            <p:cNvPr id="266364" name="Group 124"/>
            <p:cNvGrpSpPr>
              <a:grpSpLocks/>
            </p:cNvGrpSpPr>
            <p:nvPr/>
          </p:nvGrpSpPr>
          <p:grpSpPr bwMode="auto">
            <a:xfrm>
              <a:off x="3984" y="1680"/>
              <a:ext cx="624" cy="288"/>
              <a:chOff x="2976" y="768"/>
              <a:chExt cx="624" cy="288"/>
            </a:xfrm>
          </p:grpSpPr>
          <p:grpSp>
            <p:nvGrpSpPr>
              <p:cNvPr id="266365" name="Group 125"/>
              <p:cNvGrpSpPr>
                <a:grpSpLocks/>
              </p:cNvGrpSpPr>
              <p:nvPr/>
            </p:nvGrpSpPr>
            <p:grpSpPr bwMode="auto">
              <a:xfrm>
                <a:off x="2976" y="816"/>
                <a:ext cx="624" cy="240"/>
                <a:chOff x="1776" y="1008"/>
                <a:chExt cx="624" cy="240"/>
              </a:xfrm>
            </p:grpSpPr>
            <p:sp>
              <p:nvSpPr>
                <p:cNvPr id="266366" name="Rectangle 126"/>
                <p:cNvSpPr>
                  <a:spLocks noChangeArrowheads="1"/>
                </p:cNvSpPr>
                <p:nvPr/>
              </p:nvSpPr>
              <p:spPr bwMode="auto">
                <a:xfrm>
                  <a:off x="1776" y="1008"/>
                  <a:ext cx="624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67" name="Line 127"/>
                <p:cNvSpPr>
                  <a:spLocks noChangeShapeType="1"/>
                </p:cNvSpPr>
                <p:nvPr/>
              </p:nvSpPr>
              <p:spPr bwMode="auto">
                <a:xfrm>
                  <a:off x="2223" y="1011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68" name="Line 128"/>
                <p:cNvSpPr>
                  <a:spLocks noChangeShapeType="1"/>
                </p:cNvSpPr>
                <p:nvPr/>
              </p:nvSpPr>
              <p:spPr bwMode="auto">
                <a:xfrm>
                  <a:off x="1968" y="1008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66369" name="Text Box 129"/>
              <p:cNvSpPr txBox="1">
                <a:spLocks noChangeArrowheads="1"/>
              </p:cNvSpPr>
              <p:nvPr/>
            </p:nvSpPr>
            <p:spPr bwMode="auto">
              <a:xfrm>
                <a:off x="3168" y="76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>
                    <a:latin typeface="Times New Roman" pitchFamily="18" charset="0"/>
                    <a:ea typeface="幼圆" pitchFamily="49" charset="-122"/>
                  </a:rPr>
                  <a:t>B</a:t>
                </a:r>
              </a:p>
            </p:txBody>
          </p:sp>
        </p:grpSp>
        <p:grpSp>
          <p:nvGrpSpPr>
            <p:cNvPr id="266370" name="Group 130"/>
            <p:cNvGrpSpPr>
              <a:grpSpLocks/>
            </p:cNvGrpSpPr>
            <p:nvPr/>
          </p:nvGrpSpPr>
          <p:grpSpPr bwMode="auto">
            <a:xfrm>
              <a:off x="3504" y="2400"/>
              <a:ext cx="624" cy="288"/>
              <a:chOff x="2976" y="768"/>
              <a:chExt cx="624" cy="288"/>
            </a:xfrm>
          </p:grpSpPr>
          <p:grpSp>
            <p:nvGrpSpPr>
              <p:cNvPr id="266371" name="Group 131"/>
              <p:cNvGrpSpPr>
                <a:grpSpLocks/>
              </p:cNvGrpSpPr>
              <p:nvPr/>
            </p:nvGrpSpPr>
            <p:grpSpPr bwMode="auto">
              <a:xfrm>
                <a:off x="2976" y="816"/>
                <a:ext cx="624" cy="240"/>
                <a:chOff x="1776" y="1008"/>
                <a:chExt cx="624" cy="240"/>
              </a:xfrm>
            </p:grpSpPr>
            <p:sp>
              <p:nvSpPr>
                <p:cNvPr id="266372" name="Rectangle 132"/>
                <p:cNvSpPr>
                  <a:spLocks noChangeArrowheads="1"/>
                </p:cNvSpPr>
                <p:nvPr/>
              </p:nvSpPr>
              <p:spPr bwMode="auto">
                <a:xfrm>
                  <a:off x="1776" y="1008"/>
                  <a:ext cx="624" cy="24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73" name="Line 133"/>
                <p:cNvSpPr>
                  <a:spLocks noChangeShapeType="1"/>
                </p:cNvSpPr>
                <p:nvPr/>
              </p:nvSpPr>
              <p:spPr bwMode="auto">
                <a:xfrm>
                  <a:off x="2223" y="1011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374" name="Line 134"/>
                <p:cNvSpPr>
                  <a:spLocks noChangeShapeType="1"/>
                </p:cNvSpPr>
                <p:nvPr/>
              </p:nvSpPr>
              <p:spPr bwMode="auto">
                <a:xfrm>
                  <a:off x="1968" y="1008"/>
                  <a:ext cx="0" cy="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66375" name="Text Box 135"/>
              <p:cNvSpPr txBox="1">
                <a:spLocks noChangeArrowheads="1"/>
              </p:cNvSpPr>
              <p:nvPr/>
            </p:nvSpPr>
            <p:spPr bwMode="auto">
              <a:xfrm>
                <a:off x="3168" y="768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>
                    <a:solidFill>
                      <a:srgbClr val="CC0000"/>
                    </a:solidFill>
                    <a:latin typeface="Times New Roman" pitchFamily="18" charset="0"/>
                    <a:ea typeface="幼圆" pitchFamily="49" charset="-122"/>
                  </a:rPr>
                  <a:t>C</a:t>
                </a:r>
              </a:p>
            </p:txBody>
          </p:sp>
        </p:grpSp>
        <p:sp>
          <p:nvSpPr>
            <p:cNvPr id="266376" name="Line 136"/>
            <p:cNvSpPr>
              <a:spLocks noChangeShapeType="1"/>
            </p:cNvSpPr>
            <p:nvPr/>
          </p:nvSpPr>
          <p:spPr bwMode="auto">
            <a:xfrm>
              <a:off x="3600" y="17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77" name="Line 137"/>
            <p:cNvSpPr>
              <a:spLocks noChangeShapeType="1"/>
            </p:cNvSpPr>
            <p:nvPr/>
          </p:nvSpPr>
          <p:spPr bwMode="auto">
            <a:xfrm flipH="1">
              <a:off x="3696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78" name="Line 138"/>
            <p:cNvSpPr>
              <a:spLocks noChangeShapeType="1"/>
            </p:cNvSpPr>
            <p:nvPr/>
          </p:nvSpPr>
          <p:spPr bwMode="auto">
            <a:xfrm>
              <a:off x="4512" y="17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79" name="Line 139"/>
            <p:cNvSpPr>
              <a:spLocks noChangeShapeType="1"/>
            </p:cNvSpPr>
            <p:nvPr/>
          </p:nvSpPr>
          <p:spPr bwMode="auto">
            <a:xfrm flipH="1">
              <a:off x="4608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80" name="Line 140"/>
            <p:cNvSpPr>
              <a:spLocks noChangeShapeType="1"/>
            </p:cNvSpPr>
            <p:nvPr/>
          </p:nvSpPr>
          <p:spPr bwMode="auto">
            <a:xfrm>
              <a:off x="2688" y="17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81" name="Line 141"/>
            <p:cNvSpPr>
              <a:spLocks noChangeShapeType="1"/>
            </p:cNvSpPr>
            <p:nvPr/>
          </p:nvSpPr>
          <p:spPr bwMode="auto">
            <a:xfrm flipH="1">
              <a:off x="2784" y="19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66382" name="Group 142"/>
            <p:cNvGrpSpPr>
              <a:grpSpLocks/>
            </p:cNvGrpSpPr>
            <p:nvPr/>
          </p:nvGrpSpPr>
          <p:grpSpPr bwMode="auto">
            <a:xfrm>
              <a:off x="3792" y="1680"/>
              <a:ext cx="144" cy="192"/>
              <a:chOff x="2112" y="2640"/>
              <a:chExt cx="288" cy="288"/>
            </a:xfrm>
          </p:grpSpPr>
          <p:sp>
            <p:nvSpPr>
              <p:cNvPr id="266383" name="Line 143"/>
              <p:cNvSpPr>
                <a:spLocks noChangeShapeType="1"/>
              </p:cNvSpPr>
              <p:nvPr/>
            </p:nvSpPr>
            <p:spPr bwMode="auto">
              <a:xfrm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384" name="Line 144"/>
              <p:cNvSpPr>
                <a:spLocks noChangeShapeType="1"/>
              </p:cNvSpPr>
              <p:nvPr/>
            </p:nvSpPr>
            <p:spPr bwMode="auto">
              <a:xfrm rot="-5400000"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66385" name="Group 145"/>
            <p:cNvGrpSpPr>
              <a:grpSpLocks/>
            </p:cNvGrpSpPr>
            <p:nvPr/>
          </p:nvGrpSpPr>
          <p:grpSpPr bwMode="auto">
            <a:xfrm>
              <a:off x="3792" y="1824"/>
              <a:ext cx="144" cy="192"/>
              <a:chOff x="2112" y="2640"/>
              <a:chExt cx="288" cy="288"/>
            </a:xfrm>
          </p:grpSpPr>
          <p:sp>
            <p:nvSpPr>
              <p:cNvPr id="266386" name="Line 146"/>
              <p:cNvSpPr>
                <a:spLocks noChangeShapeType="1"/>
              </p:cNvSpPr>
              <p:nvPr/>
            </p:nvSpPr>
            <p:spPr bwMode="auto">
              <a:xfrm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387" name="Line 147"/>
              <p:cNvSpPr>
                <a:spLocks noChangeShapeType="1"/>
              </p:cNvSpPr>
              <p:nvPr/>
            </p:nvSpPr>
            <p:spPr bwMode="auto">
              <a:xfrm rot="-5400000">
                <a:off x="2112" y="2640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66388" name="Freeform 148"/>
            <p:cNvSpPr>
              <a:spLocks/>
            </p:cNvSpPr>
            <p:nvPr/>
          </p:nvSpPr>
          <p:spPr bwMode="auto">
            <a:xfrm>
              <a:off x="3400" y="1776"/>
              <a:ext cx="200" cy="720"/>
            </a:xfrm>
            <a:custGeom>
              <a:avLst/>
              <a:gdLst>
                <a:gd name="T0" fmla="*/ 200 w 200"/>
                <a:gd name="T1" fmla="*/ 0 h 816"/>
                <a:gd name="T2" fmla="*/ 56 w 200"/>
                <a:gd name="T3" fmla="*/ 336 h 816"/>
                <a:gd name="T4" fmla="*/ 8 w 200"/>
                <a:gd name="T5" fmla="*/ 528 h 816"/>
                <a:gd name="T6" fmla="*/ 104 w 200"/>
                <a:gd name="T7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816">
                  <a:moveTo>
                    <a:pt x="200" y="0"/>
                  </a:moveTo>
                  <a:cubicBezTo>
                    <a:pt x="144" y="124"/>
                    <a:pt x="88" y="248"/>
                    <a:pt x="56" y="336"/>
                  </a:cubicBezTo>
                  <a:cubicBezTo>
                    <a:pt x="24" y="424"/>
                    <a:pt x="0" y="448"/>
                    <a:pt x="8" y="528"/>
                  </a:cubicBezTo>
                  <a:cubicBezTo>
                    <a:pt x="16" y="608"/>
                    <a:pt x="88" y="760"/>
                    <a:pt x="104" y="816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89" name="Freeform 149"/>
            <p:cNvSpPr>
              <a:spLocks/>
            </p:cNvSpPr>
            <p:nvPr/>
          </p:nvSpPr>
          <p:spPr bwMode="auto">
            <a:xfrm>
              <a:off x="4032" y="1968"/>
              <a:ext cx="336" cy="672"/>
            </a:xfrm>
            <a:custGeom>
              <a:avLst/>
              <a:gdLst>
                <a:gd name="T0" fmla="*/ 0 w 336"/>
                <a:gd name="T1" fmla="*/ 672 h 672"/>
                <a:gd name="T2" fmla="*/ 336 w 336"/>
                <a:gd name="T3" fmla="*/ 672 h 672"/>
                <a:gd name="T4" fmla="*/ 336 w 336"/>
                <a:gd name="T5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672">
                  <a:moveTo>
                    <a:pt x="0" y="672"/>
                  </a:moveTo>
                  <a:lnTo>
                    <a:pt x="336" y="672"/>
                  </a:lnTo>
                  <a:lnTo>
                    <a:pt x="336" y="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90" name="Freeform 150"/>
            <p:cNvSpPr>
              <a:spLocks/>
            </p:cNvSpPr>
            <p:nvPr/>
          </p:nvSpPr>
          <p:spPr bwMode="auto">
            <a:xfrm>
              <a:off x="4080" y="1920"/>
              <a:ext cx="144" cy="576"/>
            </a:xfrm>
            <a:custGeom>
              <a:avLst/>
              <a:gdLst>
                <a:gd name="T0" fmla="*/ 0 w 144"/>
                <a:gd name="T1" fmla="*/ 0 h 576"/>
                <a:gd name="T2" fmla="*/ 0 w 144"/>
                <a:gd name="T3" fmla="*/ 240 h 576"/>
                <a:gd name="T4" fmla="*/ 144 w 144"/>
                <a:gd name="T5" fmla="*/ 240 h 576"/>
                <a:gd name="T6" fmla="*/ 144 w 144"/>
                <a:gd name="T7" fmla="*/ 576 h 576"/>
                <a:gd name="T8" fmla="*/ 48 w 144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76">
                  <a:moveTo>
                    <a:pt x="0" y="0"/>
                  </a:moveTo>
                  <a:lnTo>
                    <a:pt x="0" y="240"/>
                  </a:lnTo>
                  <a:lnTo>
                    <a:pt x="144" y="240"/>
                  </a:lnTo>
                  <a:lnTo>
                    <a:pt x="144" y="576"/>
                  </a:lnTo>
                  <a:lnTo>
                    <a:pt x="48" y="576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91" name="Freeform 151"/>
            <p:cNvSpPr>
              <a:spLocks/>
            </p:cNvSpPr>
            <p:nvPr/>
          </p:nvSpPr>
          <p:spPr bwMode="auto">
            <a:xfrm>
              <a:off x="3360" y="1968"/>
              <a:ext cx="240" cy="672"/>
            </a:xfrm>
            <a:custGeom>
              <a:avLst/>
              <a:gdLst>
                <a:gd name="T0" fmla="*/ 240 w 240"/>
                <a:gd name="T1" fmla="*/ 672 h 672"/>
                <a:gd name="T2" fmla="*/ 0 w 240"/>
                <a:gd name="T3" fmla="*/ 672 h 672"/>
                <a:gd name="T4" fmla="*/ 0 w 240"/>
                <a:gd name="T5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672">
                  <a:moveTo>
                    <a:pt x="240" y="672"/>
                  </a:move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6392" name="Group 152"/>
          <p:cNvGrpSpPr>
            <a:grpSpLocks/>
          </p:cNvGrpSpPr>
          <p:nvPr/>
        </p:nvGrpSpPr>
        <p:grpSpPr bwMode="auto">
          <a:xfrm>
            <a:off x="5921375" y="3602038"/>
            <a:ext cx="625475" cy="457200"/>
            <a:chOff x="2678" y="3434"/>
            <a:chExt cx="394" cy="288"/>
          </a:xfrm>
        </p:grpSpPr>
        <p:sp>
          <p:nvSpPr>
            <p:cNvPr id="266393" name="Text Box 153"/>
            <p:cNvSpPr txBox="1">
              <a:spLocks noChangeArrowheads="1"/>
            </p:cNvSpPr>
            <p:nvPr/>
          </p:nvSpPr>
          <p:spPr bwMode="auto">
            <a:xfrm>
              <a:off x="2678" y="3434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s</a:t>
              </a:r>
            </a:p>
          </p:txBody>
        </p:sp>
        <p:sp>
          <p:nvSpPr>
            <p:cNvPr id="266394" name="Line 154"/>
            <p:cNvSpPr>
              <a:spLocks noChangeShapeType="1"/>
            </p:cNvSpPr>
            <p:nvPr/>
          </p:nvSpPr>
          <p:spPr bwMode="auto">
            <a:xfrm flipV="1">
              <a:off x="2832" y="350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6395" name="Group 155"/>
          <p:cNvGrpSpPr>
            <a:grpSpLocks/>
          </p:cNvGrpSpPr>
          <p:nvPr/>
        </p:nvGrpSpPr>
        <p:grpSpPr bwMode="auto">
          <a:xfrm>
            <a:off x="6011863" y="1403350"/>
            <a:ext cx="336550" cy="873125"/>
            <a:chOff x="1526" y="3242"/>
            <a:chExt cx="212" cy="550"/>
          </a:xfrm>
        </p:grpSpPr>
        <p:sp>
          <p:nvSpPr>
            <p:cNvPr id="266396" name="Text Box 156"/>
            <p:cNvSpPr txBox="1">
              <a:spLocks noChangeArrowheads="1"/>
            </p:cNvSpPr>
            <p:nvPr/>
          </p:nvSpPr>
          <p:spPr bwMode="auto">
            <a:xfrm>
              <a:off x="1526" y="324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p</a:t>
              </a:r>
            </a:p>
          </p:txBody>
        </p:sp>
        <p:sp>
          <p:nvSpPr>
            <p:cNvPr id="266397" name="Line 157"/>
            <p:cNvSpPr>
              <a:spLocks noChangeShapeType="1"/>
            </p:cNvSpPr>
            <p:nvPr/>
          </p:nvSpPr>
          <p:spPr bwMode="auto">
            <a:xfrm>
              <a:off x="1632" y="35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6398" name="Rectangle 158"/>
          <p:cNvSpPr>
            <a:spLocks noChangeArrowheads="1"/>
          </p:cNvSpPr>
          <p:nvPr/>
        </p:nvSpPr>
        <p:spPr bwMode="auto">
          <a:xfrm>
            <a:off x="1042988" y="3213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①</a:t>
            </a:r>
          </a:p>
        </p:txBody>
      </p:sp>
      <p:sp>
        <p:nvSpPr>
          <p:cNvPr id="266399" name="Rectangle 159"/>
          <p:cNvSpPr>
            <a:spLocks noChangeArrowheads="1"/>
          </p:cNvSpPr>
          <p:nvPr/>
        </p:nvSpPr>
        <p:spPr bwMode="auto">
          <a:xfrm>
            <a:off x="1547813" y="29972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②</a:t>
            </a:r>
          </a:p>
        </p:txBody>
      </p:sp>
      <p:sp>
        <p:nvSpPr>
          <p:cNvPr id="266400" name="Rectangle 160"/>
          <p:cNvSpPr>
            <a:spLocks noChangeArrowheads="1"/>
          </p:cNvSpPr>
          <p:nvPr/>
        </p:nvSpPr>
        <p:spPr bwMode="auto">
          <a:xfrm>
            <a:off x="2987675" y="35734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③</a:t>
            </a:r>
          </a:p>
        </p:txBody>
      </p:sp>
      <p:sp>
        <p:nvSpPr>
          <p:cNvPr id="266401" name="Rectangle 161"/>
          <p:cNvSpPr>
            <a:spLocks noChangeArrowheads="1"/>
          </p:cNvSpPr>
          <p:nvPr/>
        </p:nvSpPr>
        <p:spPr bwMode="auto">
          <a:xfrm>
            <a:off x="2411413" y="31416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④</a:t>
            </a:r>
          </a:p>
        </p:txBody>
      </p:sp>
      <p:sp>
        <p:nvSpPr>
          <p:cNvPr id="266402" name="Rectangle 162"/>
          <p:cNvSpPr>
            <a:spLocks noChangeArrowheads="1"/>
          </p:cNvSpPr>
          <p:nvPr/>
        </p:nvSpPr>
        <p:spPr bwMode="auto">
          <a:xfrm>
            <a:off x="7524750" y="0"/>
            <a:ext cx="1619250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A4ACD6A-F60B-4C7E-806A-EC5C2C1A3E9A}" type="slidenum">
              <a:rPr lang="en-US" altLang="zh-CN"/>
              <a:pPr/>
              <a:t>84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433388" y="699075"/>
            <a:ext cx="8459787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void 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insert_dbllink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PDoubleList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pdlist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i ,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DataType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x)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在带有头结点的双链表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中求第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个位置前插入元素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x */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{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PDoubleNode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p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	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if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(!(p=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GetData_dbllink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pdlist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, i)))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(“Out of range!\n”);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else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{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PDoubleNode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s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s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= (P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DoubleNode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malloc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sizeof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DoubleNode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 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 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if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s == NULL 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 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 "Out of space!!!\n" );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 else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	</a:t>
            </a:r>
            <a:endParaRPr kumimoji="1" lang="en-US" altLang="zh-CN" sz="2200" dirty="0" smtClean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        s-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&gt;info = x;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        s-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= p-&gt;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	p-&gt;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rlink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= s;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        s-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rlink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= p;		p-&gt;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= s;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}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}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395288" y="260350"/>
            <a:ext cx="4608512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ea typeface="幼圆" pitchFamily="49" charset="-122"/>
              </a:rPr>
              <a:t>Implementation of insertion</a:t>
            </a:r>
          </a:p>
        </p:txBody>
      </p:sp>
      <p:sp>
        <p:nvSpPr>
          <p:cNvPr id="268294" name="Rectangle 6"/>
          <p:cNvSpPr>
            <a:spLocks noChangeArrowheads="1"/>
          </p:cNvSpPr>
          <p:nvPr/>
        </p:nvSpPr>
        <p:spPr bwMode="auto">
          <a:xfrm>
            <a:off x="1259632" y="3429000"/>
            <a:ext cx="7129463" cy="2736304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5F889F56-07FE-4BBE-A5DB-69EBA720C0C6}" type="slidenum">
              <a:rPr lang="en-US" altLang="zh-CN"/>
              <a:pPr/>
              <a:t>85</a:t>
            </a:fld>
            <a:endParaRPr lang="en-US" altLang="zh-CN"/>
          </a:p>
        </p:txBody>
      </p:sp>
      <p:sp>
        <p:nvSpPr>
          <p:cNvPr id="43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2901950" y="3549650"/>
            <a:ext cx="336983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p-&gt;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-&gt;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rlink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= p-&gt;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rlink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p-&gt;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rlink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-&gt;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= p-&gt;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llink</a:t>
            </a:r>
            <a:endParaRPr kumimoji="1" lang="en-US" altLang="zh-CN" sz="2400" dirty="0" smtClean="0">
              <a:latin typeface="Times New Roman" pitchFamily="18" charset="0"/>
              <a:ea typeface="幼圆" pitchFamily="49" charset="-122"/>
            </a:endParaRPr>
          </a:p>
          <a:p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free(p)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</p:txBody>
      </p:sp>
      <p:grpSp>
        <p:nvGrpSpPr>
          <p:cNvPr id="267270" name="Group 6"/>
          <p:cNvGrpSpPr>
            <a:grpSpLocks/>
          </p:cNvGrpSpPr>
          <p:nvPr/>
        </p:nvGrpSpPr>
        <p:grpSpPr bwMode="auto">
          <a:xfrm>
            <a:off x="2976563" y="2462213"/>
            <a:ext cx="812800" cy="457200"/>
            <a:chOff x="2976" y="768"/>
            <a:chExt cx="624" cy="288"/>
          </a:xfrm>
        </p:grpSpPr>
        <p:grpSp>
          <p:nvGrpSpPr>
            <p:cNvPr id="267271" name="Group 7"/>
            <p:cNvGrpSpPr>
              <a:grpSpLocks/>
            </p:cNvGrpSpPr>
            <p:nvPr/>
          </p:nvGrpSpPr>
          <p:grpSpPr bwMode="auto">
            <a:xfrm>
              <a:off x="2976" y="816"/>
              <a:ext cx="624" cy="240"/>
              <a:chOff x="1776" y="1008"/>
              <a:chExt cx="624" cy="240"/>
            </a:xfrm>
          </p:grpSpPr>
          <p:sp>
            <p:nvSpPr>
              <p:cNvPr id="267272" name="Rectangle 8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62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7273" name="Line 9"/>
              <p:cNvSpPr>
                <a:spLocks noChangeShapeType="1"/>
              </p:cNvSpPr>
              <p:nvPr/>
            </p:nvSpPr>
            <p:spPr bwMode="auto">
              <a:xfrm>
                <a:off x="2223" y="1011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7274" name="Line 10"/>
              <p:cNvSpPr>
                <a:spLocks noChangeShapeType="1"/>
              </p:cNvSpPr>
              <p:nvPr/>
            </p:nvSpPr>
            <p:spPr bwMode="auto">
              <a:xfrm>
                <a:off x="1968" y="1008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67275" name="Text Box 11"/>
            <p:cNvSpPr txBox="1">
              <a:spLocks noChangeArrowheads="1"/>
            </p:cNvSpPr>
            <p:nvPr/>
          </p:nvSpPr>
          <p:spPr bwMode="auto">
            <a:xfrm>
              <a:off x="3169" y="768"/>
              <a:ext cx="3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A</a:t>
              </a:r>
            </a:p>
          </p:txBody>
        </p:sp>
      </p:grpSp>
      <p:grpSp>
        <p:nvGrpSpPr>
          <p:cNvPr id="267276" name="Group 12"/>
          <p:cNvGrpSpPr>
            <a:grpSpLocks/>
          </p:cNvGrpSpPr>
          <p:nvPr/>
        </p:nvGrpSpPr>
        <p:grpSpPr bwMode="auto">
          <a:xfrm>
            <a:off x="4165600" y="2462213"/>
            <a:ext cx="812800" cy="457200"/>
            <a:chOff x="2976" y="768"/>
            <a:chExt cx="624" cy="288"/>
          </a:xfrm>
        </p:grpSpPr>
        <p:grpSp>
          <p:nvGrpSpPr>
            <p:cNvPr id="267277" name="Group 13"/>
            <p:cNvGrpSpPr>
              <a:grpSpLocks/>
            </p:cNvGrpSpPr>
            <p:nvPr/>
          </p:nvGrpSpPr>
          <p:grpSpPr bwMode="auto">
            <a:xfrm>
              <a:off x="2976" y="816"/>
              <a:ext cx="624" cy="240"/>
              <a:chOff x="1776" y="1008"/>
              <a:chExt cx="624" cy="240"/>
            </a:xfrm>
          </p:grpSpPr>
          <p:sp>
            <p:nvSpPr>
              <p:cNvPr id="267278" name="Rectangle 1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624" cy="24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7279" name="Line 15"/>
              <p:cNvSpPr>
                <a:spLocks noChangeShapeType="1"/>
              </p:cNvSpPr>
              <p:nvPr/>
            </p:nvSpPr>
            <p:spPr bwMode="auto">
              <a:xfrm>
                <a:off x="2223" y="1011"/>
                <a:ext cx="0" cy="237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7280" name="Line 16"/>
              <p:cNvSpPr>
                <a:spLocks noChangeShapeType="1"/>
              </p:cNvSpPr>
              <p:nvPr/>
            </p:nvSpPr>
            <p:spPr bwMode="auto">
              <a:xfrm>
                <a:off x="1968" y="1008"/>
                <a:ext cx="0" cy="237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67281" name="Text Box 17"/>
            <p:cNvSpPr txBox="1">
              <a:spLocks noChangeArrowheads="1"/>
            </p:cNvSpPr>
            <p:nvPr/>
          </p:nvSpPr>
          <p:spPr bwMode="auto">
            <a:xfrm>
              <a:off x="3169" y="768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B</a:t>
              </a:r>
            </a:p>
          </p:txBody>
        </p:sp>
      </p:grpSp>
      <p:grpSp>
        <p:nvGrpSpPr>
          <p:cNvPr id="267282" name="Group 18"/>
          <p:cNvGrpSpPr>
            <a:grpSpLocks/>
          </p:cNvGrpSpPr>
          <p:nvPr/>
        </p:nvGrpSpPr>
        <p:grpSpPr bwMode="auto">
          <a:xfrm>
            <a:off x="5354638" y="2462213"/>
            <a:ext cx="812800" cy="457200"/>
            <a:chOff x="2976" y="768"/>
            <a:chExt cx="624" cy="288"/>
          </a:xfrm>
        </p:grpSpPr>
        <p:grpSp>
          <p:nvGrpSpPr>
            <p:cNvPr id="267283" name="Group 19"/>
            <p:cNvGrpSpPr>
              <a:grpSpLocks/>
            </p:cNvGrpSpPr>
            <p:nvPr/>
          </p:nvGrpSpPr>
          <p:grpSpPr bwMode="auto">
            <a:xfrm>
              <a:off x="2976" y="816"/>
              <a:ext cx="624" cy="240"/>
              <a:chOff x="1776" y="1008"/>
              <a:chExt cx="624" cy="240"/>
            </a:xfrm>
          </p:grpSpPr>
          <p:sp>
            <p:nvSpPr>
              <p:cNvPr id="267284" name="Rectangle 20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62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7285" name="Line 21"/>
              <p:cNvSpPr>
                <a:spLocks noChangeShapeType="1"/>
              </p:cNvSpPr>
              <p:nvPr/>
            </p:nvSpPr>
            <p:spPr bwMode="auto">
              <a:xfrm>
                <a:off x="2223" y="1011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7286" name="Line 22"/>
              <p:cNvSpPr>
                <a:spLocks noChangeShapeType="1"/>
              </p:cNvSpPr>
              <p:nvPr/>
            </p:nvSpPr>
            <p:spPr bwMode="auto">
              <a:xfrm>
                <a:off x="1968" y="1008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67287" name="Text Box 23"/>
            <p:cNvSpPr txBox="1">
              <a:spLocks noChangeArrowheads="1"/>
            </p:cNvSpPr>
            <p:nvPr/>
          </p:nvSpPr>
          <p:spPr bwMode="auto">
            <a:xfrm>
              <a:off x="3169" y="768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C</a:t>
              </a:r>
            </a:p>
          </p:txBody>
        </p:sp>
      </p:grpSp>
      <p:sp>
        <p:nvSpPr>
          <p:cNvPr id="267288" name="Line 24"/>
          <p:cNvSpPr>
            <a:spLocks noChangeShapeType="1"/>
          </p:cNvSpPr>
          <p:nvPr/>
        </p:nvSpPr>
        <p:spPr bwMode="auto">
          <a:xfrm>
            <a:off x="3665538" y="2614613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89" name="Line 25"/>
          <p:cNvSpPr>
            <a:spLocks noChangeShapeType="1"/>
          </p:cNvSpPr>
          <p:nvPr/>
        </p:nvSpPr>
        <p:spPr bwMode="auto">
          <a:xfrm flipH="1">
            <a:off x="3789363" y="2843213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0" name="Line 26"/>
          <p:cNvSpPr>
            <a:spLocks noChangeShapeType="1"/>
          </p:cNvSpPr>
          <p:nvPr/>
        </p:nvSpPr>
        <p:spPr bwMode="auto">
          <a:xfrm>
            <a:off x="4852988" y="2614613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1" name="Line 27"/>
          <p:cNvSpPr>
            <a:spLocks noChangeShapeType="1"/>
          </p:cNvSpPr>
          <p:nvPr/>
        </p:nvSpPr>
        <p:spPr bwMode="auto">
          <a:xfrm flipH="1">
            <a:off x="4978400" y="2843213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2" name="Line 28"/>
          <p:cNvSpPr>
            <a:spLocks noChangeShapeType="1"/>
          </p:cNvSpPr>
          <p:nvPr/>
        </p:nvSpPr>
        <p:spPr bwMode="auto">
          <a:xfrm>
            <a:off x="6042025" y="2614613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3" name="Line 29"/>
          <p:cNvSpPr>
            <a:spLocks noChangeShapeType="1"/>
          </p:cNvSpPr>
          <p:nvPr/>
        </p:nvSpPr>
        <p:spPr bwMode="auto">
          <a:xfrm flipH="1">
            <a:off x="6167438" y="2843213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4" name="Line 30"/>
          <p:cNvSpPr>
            <a:spLocks noChangeShapeType="1"/>
          </p:cNvSpPr>
          <p:nvPr/>
        </p:nvSpPr>
        <p:spPr bwMode="auto">
          <a:xfrm>
            <a:off x="2476500" y="2614613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5" name="Line 31"/>
          <p:cNvSpPr>
            <a:spLocks noChangeShapeType="1"/>
          </p:cNvSpPr>
          <p:nvPr/>
        </p:nvSpPr>
        <p:spPr bwMode="auto">
          <a:xfrm flipH="1">
            <a:off x="2601913" y="2843213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6" name="Freeform 32"/>
          <p:cNvSpPr>
            <a:spLocks/>
          </p:cNvSpPr>
          <p:nvPr/>
        </p:nvSpPr>
        <p:spPr bwMode="auto">
          <a:xfrm>
            <a:off x="3665538" y="2276475"/>
            <a:ext cx="2063750" cy="338138"/>
          </a:xfrm>
          <a:custGeom>
            <a:avLst/>
            <a:gdLst>
              <a:gd name="T0" fmla="*/ 0 w 1584"/>
              <a:gd name="T1" fmla="*/ 144 h 144"/>
              <a:gd name="T2" fmla="*/ 0 w 1584"/>
              <a:gd name="T3" fmla="*/ 0 h 144"/>
              <a:gd name="T4" fmla="*/ 1584 w 1584"/>
              <a:gd name="T5" fmla="*/ 0 h 144"/>
              <a:gd name="T6" fmla="*/ 1584 w 1584"/>
              <a:gd name="T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4" h="144">
                <a:moveTo>
                  <a:pt x="0" y="144"/>
                </a:moveTo>
                <a:lnTo>
                  <a:pt x="0" y="0"/>
                </a:lnTo>
                <a:lnTo>
                  <a:pt x="1584" y="0"/>
                </a:lnTo>
                <a:lnTo>
                  <a:pt x="1584" y="96"/>
                </a:lnTo>
              </a:path>
            </a:pathLst>
          </a:custGeom>
          <a:noFill/>
          <a:ln w="28575" cap="flat" cmpd="sng">
            <a:solidFill>
              <a:srgbClr val="FF99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7" name="Freeform 33"/>
          <p:cNvSpPr>
            <a:spLocks/>
          </p:cNvSpPr>
          <p:nvPr/>
        </p:nvSpPr>
        <p:spPr bwMode="auto">
          <a:xfrm>
            <a:off x="3414713" y="2843213"/>
            <a:ext cx="2063750" cy="369887"/>
          </a:xfrm>
          <a:custGeom>
            <a:avLst/>
            <a:gdLst>
              <a:gd name="T0" fmla="*/ 1584 w 1584"/>
              <a:gd name="T1" fmla="*/ 0 h 144"/>
              <a:gd name="T2" fmla="*/ 1584 w 1584"/>
              <a:gd name="T3" fmla="*/ 144 h 144"/>
              <a:gd name="T4" fmla="*/ 0 w 1584"/>
              <a:gd name="T5" fmla="*/ 144 h 144"/>
              <a:gd name="T6" fmla="*/ 0 w 1584"/>
              <a:gd name="T7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4" h="144">
                <a:moveTo>
                  <a:pt x="1584" y="0"/>
                </a:moveTo>
                <a:lnTo>
                  <a:pt x="1584" y="144"/>
                </a:lnTo>
                <a:lnTo>
                  <a:pt x="0" y="144"/>
                </a:lnTo>
                <a:lnTo>
                  <a:pt x="0" y="48"/>
                </a:lnTo>
              </a:path>
            </a:pathLst>
          </a:custGeom>
          <a:noFill/>
          <a:ln w="28575" cap="flat" cmpd="sng">
            <a:solidFill>
              <a:srgbClr val="FF99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67298" name="Group 34"/>
          <p:cNvGrpSpPr>
            <a:grpSpLocks/>
          </p:cNvGrpSpPr>
          <p:nvPr/>
        </p:nvGrpSpPr>
        <p:grpSpPr bwMode="auto">
          <a:xfrm>
            <a:off x="3914775" y="2462213"/>
            <a:ext cx="187325" cy="304800"/>
            <a:chOff x="2112" y="2640"/>
            <a:chExt cx="288" cy="288"/>
          </a:xfrm>
        </p:grpSpPr>
        <p:sp>
          <p:nvSpPr>
            <p:cNvPr id="267299" name="Line 35"/>
            <p:cNvSpPr>
              <a:spLocks noChangeShapeType="1"/>
            </p:cNvSpPr>
            <p:nvPr/>
          </p:nvSpPr>
          <p:spPr bwMode="auto">
            <a:xfrm>
              <a:off x="2112" y="2640"/>
              <a:ext cx="288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7300" name="Line 36"/>
            <p:cNvSpPr>
              <a:spLocks noChangeShapeType="1"/>
            </p:cNvSpPr>
            <p:nvPr/>
          </p:nvSpPr>
          <p:spPr bwMode="auto">
            <a:xfrm rot="-5400000">
              <a:off x="2112" y="2640"/>
              <a:ext cx="288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7301" name="Group 37"/>
          <p:cNvGrpSpPr>
            <a:grpSpLocks/>
          </p:cNvGrpSpPr>
          <p:nvPr/>
        </p:nvGrpSpPr>
        <p:grpSpPr bwMode="auto">
          <a:xfrm>
            <a:off x="5103813" y="2690813"/>
            <a:ext cx="187325" cy="304800"/>
            <a:chOff x="2112" y="2640"/>
            <a:chExt cx="288" cy="288"/>
          </a:xfrm>
        </p:grpSpPr>
        <p:sp>
          <p:nvSpPr>
            <p:cNvPr id="267302" name="Line 38"/>
            <p:cNvSpPr>
              <a:spLocks noChangeShapeType="1"/>
            </p:cNvSpPr>
            <p:nvPr/>
          </p:nvSpPr>
          <p:spPr bwMode="auto">
            <a:xfrm>
              <a:off x="2112" y="2640"/>
              <a:ext cx="288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7303" name="Line 39"/>
            <p:cNvSpPr>
              <a:spLocks noChangeShapeType="1"/>
            </p:cNvSpPr>
            <p:nvPr/>
          </p:nvSpPr>
          <p:spPr bwMode="auto">
            <a:xfrm rot="-5400000">
              <a:off x="2112" y="2640"/>
              <a:ext cx="288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7304" name="Group 40"/>
          <p:cNvGrpSpPr>
            <a:grpSpLocks/>
          </p:cNvGrpSpPr>
          <p:nvPr/>
        </p:nvGrpSpPr>
        <p:grpSpPr bwMode="auto">
          <a:xfrm>
            <a:off x="4381500" y="1628775"/>
            <a:ext cx="336550" cy="873125"/>
            <a:chOff x="1526" y="3242"/>
            <a:chExt cx="212" cy="550"/>
          </a:xfrm>
        </p:grpSpPr>
        <p:sp>
          <p:nvSpPr>
            <p:cNvPr id="267305" name="Text Box 41"/>
            <p:cNvSpPr txBox="1">
              <a:spLocks noChangeArrowheads="1"/>
            </p:cNvSpPr>
            <p:nvPr/>
          </p:nvSpPr>
          <p:spPr bwMode="auto">
            <a:xfrm>
              <a:off x="1526" y="324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itchFamily="18" charset="0"/>
                  <a:ea typeface="幼圆" pitchFamily="49" charset="-122"/>
                </a:rPr>
                <a:t>p</a:t>
              </a:r>
            </a:p>
          </p:txBody>
        </p:sp>
        <p:sp>
          <p:nvSpPr>
            <p:cNvPr id="267306" name="Line 42"/>
            <p:cNvSpPr>
              <a:spLocks noChangeShapeType="1"/>
            </p:cNvSpPr>
            <p:nvPr/>
          </p:nvSpPr>
          <p:spPr bwMode="auto">
            <a:xfrm>
              <a:off x="1632" y="35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7349" name="Rectangle 85"/>
          <p:cNvSpPr>
            <a:spLocks noRot="1" noChangeArrowheads="1"/>
          </p:cNvSpPr>
          <p:nvPr/>
        </p:nvSpPr>
        <p:spPr bwMode="auto">
          <a:xfrm>
            <a:off x="250825" y="2159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400">
                <a:solidFill>
                  <a:srgbClr val="FFFF00"/>
                </a:solidFill>
                <a:ea typeface="幼圆" pitchFamily="49" charset="-122"/>
              </a:rPr>
              <a:t>Deletion for D-Linked list</a:t>
            </a:r>
          </a:p>
        </p:txBody>
      </p:sp>
      <p:sp>
        <p:nvSpPr>
          <p:cNvPr id="267352" name="Rectangle 88"/>
          <p:cNvSpPr>
            <a:spLocks noChangeArrowheads="1"/>
          </p:cNvSpPr>
          <p:nvPr/>
        </p:nvSpPr>
        <p:spPr bwMode="auto">
          <a:xfrm>
            <a:off x="7524750" y="0"/>
            <a:ext cx="1619250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16A0E4CB-59ED-4509-B0C6-5E7E47ADEBD7}" type="slidenum">
              <a:rPr lang="en-US" altLang="zh-CN"/>
              <a:pPr/>
              <a:t>86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433388" y="836613"/>
            <a:ext cx="84597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void  </a:t>
            </a:r>
            <a:r>
              <a:rPr kumimoji="1" lang="en-US" altLang="zh-CN" sz="22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delete_dbllink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PDoubleList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pdlist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i)</a:t>
            </a:r>
          </a:p>
          <a:p>
            <a:pPr eaLnBrk="0" hangingPunct="0"/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删除带头结点的双链表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pllist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中的第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zh-CN" altLang="en-US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个元素*</a:t>
            </a:r>
            <a:r>
              <a:rPr kumimoji="1" lang="en-US" altLang="zh-CN" sz="22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{ 	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PDoubleNode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p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if 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(!(p=</a:t>
            </a:r>
            <a:r>
              <a:rPr kumimoji="1" lang="en-US" altLang="zh-CN" sz="2200" dirty="0" err="1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GetData_dbllink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pdlist,i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)))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</a:t>
            </a:r>
            <a:r>
              <a:rPr kumimoji="1" lang="en-US" altLang="zh-CN" sz="2200" dirty="0" err="1" smtClean="0">
                <a:latin typeface="Times New Roman" pitchFamily="18" charset="0"/>
                <a:ea typeface="幼圆" pitchFamily="49" charset="-122"/>
              </a:rPr>
              <a:t>printf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(“Out of range!\n”);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else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{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	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p-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rlink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= p-&gt;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rlink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 p-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rlink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= p-&gt;</a:t>
            </a:r>
            <a:r>
              <a:rPr kumimoji="1" lang="en-US" altLang="zh-CN" sz="2200" dirty="0" err="1">
                <a:latin typeface="Times New Roman" pitchFamily="18" charset="0"/>
                <a:ea typeface="幼圆" pitchFamily="49" charset="-122"/>
              </a:rPr>
              <a:t>llink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        </a:t>
            </a:r>
            <a:r>
              <a:rPr kumimoji="1"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free(p</a:t>
            </a:r>
            <a:r>
              <a:rPr kumimoji="1" lang="en-US" altLang="zh-CN" sz="22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)</a:t>
            </a:r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200" dirty="0" smtClean="0">
                <a:latin typeface="Times New Roman" pitchFamily="18" charset="0"/>
                <a:ea typeface="幼圆" pitchFamily="49" charset="-122"/>
              </a:rPr>
              <a:t>       }</a:t>
            </a:r>
            <a:endParaRPr kumimoji="1" lang="en-US" altLang="zh-CN" sz="22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200" dirty="0">
                <a:latin typeface="Times New Roman" pitchFamily="18" charset="0"/>
                <a:ea typeface="幼圆" pitchFamily="49" charset="-122"/>
              </a:rPr>
              <a:t>}</a:t>
            </a:r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1331640" y="3573463"/>
            <a:ext cx="7129463" cy="100806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395288" y="260350"/>
            <a:ext cx="4392612" cy="5191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FF00"/>
                </a:solidFill>
                <a:ea typeface="幼圆" pitchFamily="49" charset="-122"/>
              </a:rPr>
              <a:t>Implementation of deletion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9D540321-0338-44A6-A9CD-5353435BF8E8}" type="slidenum">
              <a:rPr lang="en-US" altLang="zh-CN"/>
              <a:pPr/>
              <a:t>87</a:t>
            </a:fld>
            <a:endParaRPr lang="en-US" altLang="zh-CN"/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pic>
        <p:nvPicPr>
          <p:cNvPr id="2222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03350"/>
            <a:ext cx="8129588" cy="15938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5908675" y="2971800"/>
            <a:ext cx="15367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u="sng">
                <a:solidFill>
                  <a:srgbClr val="FFFF00"/>
                </a:solidFill>
                <a:ea typeface="仿宋_GB2312" pitchFamily="49" charset="-122"/>
              </a:rPr>
              <a:t>Success</a:t>
            </a:r>
            <a:endParaRPr lang="en-US" altLang="zh-CN" sz="3200">
              <a:solidFill>
                <a:srgbClr val="FFFF00"/>
              </a:solidFill>
            </a:endParaRP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850900" y="5516563"/>
            <a:ext cx="14890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u="sng">
                <a:solidFill>
                  <a:srgbClr val="FFFF00"/>
                </a:solidFill>
                <a:ea typeface="仿宋_GB2312" pitchFamily="49" charset="-122"/>
              </a:rPr>
              <a:t>Failure</a:t>
            </a:r>
            <a:endParaRPr lang="en-US" altLang="zh-CN" sz="3000">
              <a:solidFill>
                <a:srgbClr val="FFFF00"/>
              </a:solidFill>
            </a:endParaRPr>
          </a:p>
        </p:txBody>
      </p:sp>
      <p:pic>
        <p:nvPicPr>
          <p:cNvPr id="2222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965575"/>
            <a:ext cx="8432800" cy="14795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20" name="Rectangle 12"/>
          <p:cNvSpPr>
            <a:spLocks noChangeArrowheads="1"/>
          </p:cNvSpPr>
          <p:nvPr/>
        </p:nvSpPr>
        <p:spPr bwMode="auto">
          <a:xfrm>
            <a:off x="496888" y="1873250"/>
            <a:ext cx="576262" cy="2619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222221" name="Rectangle 13"/>
          <p:cNvSpPr>
            <a:spLocks noChangeArrowheads="1"/>
          </p:cNvSpPr>
          <p:nvPr/>
        </p:nvSpPr>
        <p:spPr bwMode="auto">
          <a:xfrm>
            <a:off x="611188" y="4379913"/>
            <a:ext cx="576262" cy="261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2222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Searching in D-Linked list</a:t>
            </a:r>
          </a:p>
        </p:txBody>
      </p:sp>
      <p:sp>
        <p:nvSpPr>
          <p:cNvPr id="222224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092825"/>
            <a:ext cx="865188" cy="4318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64D5B516-4CD0-43BB-901A-7BA5064AD63E}" type="slidenum">
              <a:rPr lang="en-US" altLang="zh-CN"/>
              <a:pPr/>
              <a:t>88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/>
              <a:t>2.4 Application: Josephus Problem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506413" y="1828800"/>
            <a:ext cx="81311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设有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n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个人围坐在一个圆桌周围，现从第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个人开始报数，数到第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m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的人出列，然后从出列的下一个人重新开始报数，数到第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m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的人又出列，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…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，如此反复直到所有的人全部出列为止。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Josephus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问题是：对于任意给定的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n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m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，求出按出列次序得到的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n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个人员的序列。</a:t>
            </a:r>
          </a:p>
          <a:p>
            <a:pPr algn="just" eaLnBrk="0" hangingPunct="0"/>
            <a:endParaRPr kumimoji="1" lang="zh-CN" altLang="en-US" sz="240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现以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n=8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m=3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为例，问题的求解过程如图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2-10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所示。图中箭头指向开始报数位置，斜划线的是本次应该出列的人员。若初始的顺序为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3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4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5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6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7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latin typeface="Times New Roman" pitchFamily="18" charset="0"/>
                <a:ea typeface="幼圆" pitchFamily="49" charset="-122"/>
              </a:rPr>
              <a:t>8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，则问题的解为</a:t>
            </a:r>
          </a:p>
          <a:p>
            <a:pPr eaLnBrk="0" hangingPunct="0"/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3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6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5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8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4</a:t>
            </a:r>
            <a:r>
              <a:rPr kumimoji="1" lang="zh-CN" altLang="en-US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，</a:t>
            </a:r>
            <a:r>
              <a:rPr kumimoji="1" lang="en-US" altLang="zh-CN" sz="24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7</a:t>
            </a:r>
            <a:r>
              <a:rPr kumimoji="1" lang="zh-CN" altLang="en-US" sz="2400">
                <a:latin typeface="Times New Roman" pitchFamily="18" charset="0"/>
                <a:ea typeface="幼圆" pitchFamily="49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0C0C632-25A6-4E34-B8B9-2A59B91ED27B}" type="slidenum">
              <a:rPr lang="en-US" altLang="zh-CN"/>
              <a:pPr/>
              <a:t>89</a:t>
            </a:fld>
            <a:endParaRPr lang="en-US" altLang="zh-CN"/>
          </a:p>
        </p:txBody>
      </p:sp>
      <p:sp>
        <p:nvSpPr>
          <p:cNvPr id="17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511175" y="1484784"/>
            <a:ext cx="8066088" cy="460851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pic>
        <p:nvPicPr>
          <p:cNvPr id="1505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44"/>
          <a:stretch>
            <a:fillRect/>
          </a:stretch>
        </p:blipFill>
        <p:spPr bwMode="auto">
          <a:xfrm>
            <a:off x="612775" y="1700213"/>
            <a:ext cx="7891463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4"/>
          <a:stretch>
            <a:fillRect/>
          </a:stretch>
        </p:blipFill>
        <p:spPr bwMode="auto">
          <a:xfrm>
            <a:off x="612775" y="3746500"/>
            <a:ext cx="6223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Josephus Problem</a:t>
            </a:r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4859338" y="5494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5003800" y="39354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3421063" y="3213100"/>
            <a:ext cx="358775" cy="3603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3779838" y="3284538"/>
            <a:ext cx="358775" cy="3603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6443663" y="1628775"/>
            <a:ext cx="358775" cy="3603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7092950" y="3573463"/>
            <a:ext cx="358775" cy="3603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2051050" y="4149725"/>
            <a:ext cx="358775" cy="3603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2339975" y="3789363"/>
            <a:ext cx="358775" cy="3603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4859338" y="5589588"/>
            <a:ext cx="358775" cy="3603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5003800" y="4005263"/>
            <a:ext cx="358775" cy="3603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 bwMode="auto">
          <a:xfrm>
            <a:off x="2195736" y="1808956"/>
            <a:ext cx="1584176" cy="183594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3798962" y="1809080"/>
            <a:ext cx="1582663" cy="19374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5365601" y="1585159"/>
            <a:ext cx="1582663" cy="213187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949776" y="1851975"/>
            <a:ext cx="1582664" cy="212539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592580" y="3933825"/>
            <a:ext cx="1891188" cy="183594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3723618" y="3861395"/>
            <a:ext cx="1496454" cy="208788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" name="任意多边形 3"/>
          <p:cNvSpPr/>
          <p:nvPr/>
        </p:nvSpPr>
        <p:spPr bwMode="auto">
          <a:xfrm>
            <a:off x="2177143" y="3670795"/>
            <a:ext cx="1698171" cy="2120405"/>
          </a:xfrm>
          <a:custGeom>
            <a:avLst/>
            <a:gdLst>
              <a:gd name="connsiteX0" fmla="*/ 145143 w 1698171"/>
              <a:gd name="connsiteY0" fmla="*/ 88405 h 2120405"/>
              <a:gd name="connsiteX1" fmla="*/ 159657 w 1698171"/>
              <a:gd name="connsiteY1" fmla="*/ 480291 h 2120405"/>
              <a:gd name="connsiteX2" fmla="*/ 203200 w 1698171"/>
              <a:gd name="connsiteY2" fmla="*/ 509319 h 2120405"/>
              <a:gd name="connsiteX3" fmla="*/ 290286 w 1698171"/>
              <a:gd name="connsiteY3" fmla="*/ 538348 h 2120405"/>
              <a:gd name="connsiteX4" fmla="*/ 275771 w 1698171"/>
              <a:gd name="connsiteY4" fmla="*/ 712519 h 2120405"/>
              <a:gd name="connsiteX5" fmla="*/ 217714 w 1698171"/>
              <a:gd name="connsiteY5" fmla="*/ 799605 h 2120405"/>
              <a:gd name="connsiteX6" fmla="*/ 188686 w 1698171"/>
              <a:gd name="connsiteY6" fmla="*/ 843148 h 2120405"/>
              <a:gd name="connsiteX7" fmla="*/ 174171 w 1698171"/>
              <a:gd name="connsiteY7" fmla="*/ 886691 h 2120405"/>
              <a:gd name="connsiteX8" fmla="*/ 116114 w 1698171"/>
              <a:gd name="connsiteY8" fmla="*/ 973776 h 2120405"/>
              <a:gd name="connsiteX9" fmla="*/ 87086 w 1698171"/>
              <a:gd name="connsiteY9" fmla="*/ 1017319 h 2120405"/>
              <a:gd name="connsiteX10" fmla="*/ 29028 w 1698171"/>
              <a:gd name="connsiteY10" fmla="*/ 1104405 h 2120405"/>
              <a:gd name="connsiteX11" fmla="*/ 14514 w 1698171"/>
              <a:gd name="connsiteY11" fmla="*/ 1162462 h 2120405"/>
              <a:gd name="connsiteX12" fmla="*/ 0 w 1698171"/>
              <a:gd name="connsiteY12" fmla="*/ 1206005 h 2120405"/>
              <a:gd name="connsiteX13" fmla="*/ 29028 w 1698171"/>
              <a:gd name="connsiteY13" fmla="*/ 1481776 h 2120405"/>
              <a:gd name="connsiteX14" fmla="*/ 58057 w 1698171"/>
              <a:gd name="connsiteY14" fmla="*/ 1597891 h 2120405"/>
              <a:gd name="connsiteX15" fmla="*/ 87086 w 1698171"/>
              <a:gd name="connsiteY15" fmla="*/ 1684976 h 2120405"/>
              <a:gd name="connsiteX16" fmla="*/ 145143 w 1698171"/>
              <a:gd name="connsiteY16" fmla="*/ 1772062 h 2120405"/>
              <a:gd name="connsiteX17" fmla="*/ 203200 w 1698171"/>
              <a:gd name="connsiteY17" fmla="*/ 1844634 h 2120405"/>
              <a:gd name="connsiteX18" fmla="*/ 304800 w 1698171"/>
              <a:gd name="connsiteY18" fmla="*/ 1917205 h 2120405"/>
              <a:gd name="connsiteX19" fmla="*/ 391886 w 1698171"/>
              <a:gd name="connsiteY19" fmla="*/ 1946234 h 2120405"/>
              <a:gd name="connsiteX20" fmla="*/ 435428 w 1698171"/>
              <a:gd name="connsiteY20" fmla="*/ 1960748 h 2120405"/>
              <a:gd name="connsiteX21" fmla="*/ 478971 w 1698171"/>
              <a:gd name="connsiteY21" fmla="*/ 1989776 h 2120405"/>
              <a:gd name="connsiteX22" fmla="*/ 508000 w 1698171"/>
              <a:gd name="connsiteY22" fmla="*/ 2033319 h 2120405"/>
              <a:gd name="connsiteX23" fmla="*/ 566057 w 1698171"/>
              <a:gd name="connsiteY23" fmla="*/ 2047834 h 2120405"/>
              <a:gd name="connsiteX24" fmla="*/ 682171 w 1698171"/>
              <a:gd name="connsiteY24" fmla="*/ 2062348 h 2120405"/>
              <a:gd name="connsiteX25" fmla="*/ 754743 w 1698171"/>
              <a:gd name="connsiteY25" fmla="*/ 2091376 h 2120405"/>
              <a:gd name="connsiteX26" fmla="*/ 841828 w 1698171"/>
              <a:gd name="connsiteY26" fmla="*/ 2120405 h 2120405"/>
              <a:gd name="connsiteX27" fmla="*/ 1045028 w 1698171"/>
              <a:gd name="connsiteY27" fmla="*/ 2105891 h 2120405"/>
              <a:gd name="connsiteX28" fmla="*/ 1132114 w 1698171"/>
              <a:gd name="connsiteY28" fmla="*/ 2076862 h 2120405"/>
              <a:gd name="connsiteX29" fmla="*/ 1190171 w 1698171"/>
              <a:gd name="connsiteY29" fmla="*/ 2062348 h 2120405"/>
              <a:gd name="connsiteX30" fmla="*/ 1277257 w 1698171"/>
              <a:gd name="connsiteY30" fmla="*/ 2004291 h 2120405"/>
              <a:gd name="connsiteX31" fmla="*/ 1291771 w 1698171"/>
              <a:gd name="connsiteY31" fmla="*/ 1960748 h 2120405"/>
              <a:gd name="connsiteX32" fmla="*/ 1393371 w 1698171"/>
              <a:gd name="connsiteY32" fmla="*/ 1902691 h 2120405"/>
              <a:gd name="connsiteX33" fmla="*/ 1494971 w 1698171"/>
              <a:gd name="connsiteY33" fmla="*/ 1815605 h 2120405"/>
              <a:gd name="connsiteX34" fmla="*/ 1553028 w 1698171"/>
              <a:gd name="connsiteY34" fmla="*/ 1714005 h 2120405"/>
              <a:gd name="connsiteX35" fmla="*/ 1582057 w 1698171"/>
              <a:gd name="connsiteY35" fmla="*/ 1670462 h 2120405"/>
              <a:gd name="connsiteX36" fmla="*/ 1596571 w 1698171"/>
              <a:gd name="connsiteY36" fmla="*/ 1626919 h 2120405"/>
              <a:gd name="connsiteX37" fmla="*/ 1625600 w 1698171"/>
              <a:gd name="connsiteY37" fmla="*/ 1496291 h 2120405"/>
              <a:gd name="connsiteX38" fmla="*/ 1654628 w 1698171"/>
              <a:gd name="connsiteY38" fmla="*/ 1438234 h 2120405"/>
              <a:gd name="connsiteX39" fmla="*/ 1669143 w 1698171"/>
              <a:gd name="connsiteY39" fmla="*/ 1322119 h 2120405"/>
              <a:gd name="connsiteX40" fmla="*/ 1698171 w 1698171"/>
              <a:gd name="connsiteY40" fmla="*/ 1089891 h 2120405"/>
              <a:gd name="connsiteX41" fmla="*/ 1683657 w 1698171"/>
              <a:gd name="connsiteY41" fmla="*/ 959262 h 2120405"/>
              <a:gd name="connsiteX42" fmla="*/ 1654628 w 1698171"/>
              <a:gd name="connsiteY42" fmla="*/ 915719 h 2120405"/>
              <a:gd name="connsiteX43" fmla="*/ 1640114 w 1698171"/>
              <a:gd name="connsiteY43" fmla="*/ 872176 h 2120405"/>
              <a:gd name="connsiteX44" fmla="*/ 1553028 w 1698171"/>
              <a:gd name="connsiteY44" fmla="*/ 770576 h 2120405"/>
              <a:gd name="connsiteX45" fmla="*/ 1524000 w 1698171"/>
              <a:gd name="connsiteY45" fmla="*/ 727034 h 2120405"/>
              <a:gd name="connsiteX46" fmla="*/ 1393371 w 1698171"/>
              <a:gd name="connsiteY46" fmla="*/ 625434 h 2120405"/>
              <a:gd name="connsiteX47" fmla="*/ 1306286 w 1698171"/>
              <a:gd name="connsiteY47" fmla="*/ 596405 h 2120405"/>
              <a:gd name="connsiteX48" fmla="*/ 1088571 w 1698171"/>
              <a:gd name="connsiteY48" fmla="*/ 567376 h 2120405"/>
              <a:gd name="connsiteX49" fmla="*/ 1045028 w 1698171"/>
              <a:gd name="connsiteY49" fmla="*/ 552862 h 2120405"/>
              <a:gd name="connsiteX50" fmla="*/ 1030514 w 1698171"/>
              <a:gd name="connsiteY50" fmla="*/ 509319 h 2120405"/>
              <a:gd name="connsiteX51" fmla="*/ 957943 w 1698171"/>
              <a:gd name="connsiteY51" fmla="*/ 407719 h 2120405"/>
              <a:gd name="connsiteX52" fmla="*/ 914400 w 1698171"/>
              <a:gd name="connsiteY52" fmla="*/ 378691 h 2120405"/>
              <a:gd name="connsiteX53" fmla="*/ 870857 w 1698171"/>
              <a:gd name="connsiteY53" fmla="*/ 335148 h 2120405"/>
              <a:gd name="connsiteX54" fmla="*/ 856343 w 1698171"/>
              <a:gd name="connsiteY54" fmla="*/ 291605 h 2120405"/>
              <a:gd name="connsiteX55" fmla="*/ 798286 w 1698171"/>
              <a:gd name="connsiteY55" fmla="*/ 262576 h 2120405"/>
              <a:gd name="connsiteX56" fmla="*/ 754743 w 1698171"/>
              <a:gd name="connsiteY56" fmla="*/ 233548 h 2120405"/>
              <a:gd name="connsiteX57" fmla="*/ 696686 w 1698171"/>
              <a:gd name="connsiteY57" fmla="*/ 146462 h 2120405"/>
              <a:gd name="connsiteX58" fmla="*/ 667657 w 1698171"/>
              <a:gd name="connsiteY58" fmla="*/ 102919 h 2120405"/>
              <a:gd name="connsiteX59" fmla="*/ 580571 w 1698171"/>
              <a:gd name="connsiteY59" fmla="*/ 44862 h 2120405"/>
              <a:gd name="connsiteX60" fmla="*/ 537028 w 1698171"/>
              <a:gd name="connsiteY60" fmla="*/ 15834 h 2120405"/>
              <a:gd name="connsiteX61" fmla="*/ 464457 w 1698171"/>
              <a:gd name="connsiteY61" fmla="*/ 1319 h 2120405"/>
              <a:gd name="connsiteX62" fmla="*/ 348343 w 1698171"/>
              <a:gd name="connsiteY62" fmla="*/ 1319 h 212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98171" h="2120405">
                <a:moveTo>
                  <a:pt x="145143" y="88405"/>
                </a:moveTo>
                <a:cubicBezTo>
                  <a:pt x="149981" y="219034"/>
                  <a:pt x="141796" y="350799"/>
                  <a:pt x="159657" y="480291"/>
                </a:cubicBezTo>
                <a:cubicBezTo>
                  <a:pt x="162040" y="497571"/>
                  <a:pt x="187260" y="502234"/>
                  <a:pt x="203200" y="509319"/>
                </a:cubicBezTo>
                <a:cubicBezTo>
                  <a:pt x="231162" y="521746"/>
                  <a:pt x="290286" y="538348"/>
                  <a:pt x="290286" y="538348"/>
                </a:cubicBezTo>
                <a:cubicBezTo>
                  <a:pt x="285448" y="596405"/>
                  <a:pt x="283471" y="654772"/>
                  <a:pt x="275771" y="712519"/>
                </a:cubicBezTo>
                <a:cubicBezTo>
                  <a:pt x="268483" y="767179"/>
                  <a:pt x="253672" y="756455"/>
                  <a:pt x="217714" y="799605"/>
                </a:cubicBezTo>
                <a:cubicBezTo>
                  <a:pt x="206547" y="813006"/>
                  <a:pt x="196487" y="827546"/>
                  <a:pt x="188686" y="843148"/>
                </a:cubicBezTo>
                <a:cubicBezTo>
                  <a:pt x="181844" y="856832"/>
                  <a:pt x="181601" y="873317"/>
                  <a:pt x="174171" y="886691"/>
                </a:cubicBezTo>
                <a:cubicBezTo>
                  <a:pt x="157228" y="917188"/>
                  <a:pt x="135466" y="944748"/>
                  <a:pt x="116114" y="973776"/>
                </a:cubicBezTo>
                <a:cubicBezTo>
                  <a:pt x="106438" y="988290"/>
                  <a:pt x="92602" y="1000770"/>
                  <a:pt x="87086" y="1017319"/>
                </a:cubicBezTo>
                <a:cubicBezTo>
                  <a:pt x="66080" y="1080335"/>
                  <a:pt x="83389" y="1050044"/>
                  <a:pt x="29028" y="1104405"/>
                </a:cubicBezTo>
                <a:cubicBezTo>
                  <a:pt x="24190" y="1123757"/>
                  <a:pt x="19994" y="1143282"/>
                  <a:pt x="14514" y="1162462"/>
                </a:cubicBezTo>
                <a:cubicBezTo>
                  <a:pt x="10311" y="1177173"/>
                  <a:pt x="0" y="1190706"/>
                  <a:pt x="0" y="1206005"/>
                </a:cubicBezTo>
                <a:cubicBezTo>
                  <a:pt x="0" y="1274644"/>
                  <a:pt x="11968" y="1402162"/>
                  <a:pt x="29028" y="1481776"/>
                </a:cubicBezTo>
                <a:cubicBezTo>
                  <a:pt x="37387" y="1520787"/>
                  <a:pt x="45440" y="1560042"/>
                  <a:pt x="58057" y="1597891"/>
                </a:cubicBezTo>
                <a:cubicBezTo>
                  <a:pt x="67733" y="1626919"/>
                  <a:pt x="70113" y="1659516"/>
                  <a:pt x="87086" y="1684976"/>
                </a:cubicBezTo>
                <a:lnTo>
                  <a:pt x="145143" y="1772062"/>
                </a:lnTo>
                <a:cubicBezTo>
                  <a:pt x="166201" y="1835238"/>
                  <a:pt x="145755" y="1803602"/>
                  <a:pt x="203200" y="1844634"/>
                </a:cubicBezTo>
                <a:cubicBezTo>
                  <a:pt x="212026" y="1850938"/>
                  <a:pt x="286695" y="1909158"/>
                  <a:pt x="304800" y="1917205"/>
                </a:cubicBezTo>
                <a:cubicBezTo>
                  <a:pt x="332762" y="1929633"/>
                  <a:pt x="362857" y="1936558"/>
                  <a:pt x="391886" y="1946234"/>
                </a:cubicBezTo>
                <a:cubicBezTo>
                  <a:pt x="406400" y="1951072"/>
                  <a:pt x="422698" y="1952262"/>
                  <a:pt x="435428" y="1960748"/>
                </a:cubicBezTo>
                <a:lnTo>
                  <a:pt x="478971" y="1989776"/>
                </a:lnTo>
                <a:cubicBezTo>
                  <a:pt x="488647" y="2004290"/>
                  <a:pt x="493486" y="2023643"/>
                  <a:pt x="508000" y="2033319"/>
                </a:cubicBezTo>
                <a:cubicBezTo>
                  <a:pt x="524598" y="2044384"/>
                  <a:pt x="546380" y="2044555"/>
                  <a:pt x="566057" y="2047834"/>
                </a:cubicBezTo>
                <a:cubicBezTo>
                  <a:pt x="604532" y="2054247"/>
                  <a:pt x="643466" y="2057510"/>
                  <a:pt x="682171" y="2062348"/>
                </a:cubicBezTo>
                <a:cubicBezTo>
                  <a:pt x="706362" y="2072024"/>
                  <a:pt x="730258" y="2082472"/>
                  <a:pt x="754743" y="2091376"/>
                </a:cubicBezTo>
                <a:cubicBezTo>
                  <a:pt x="783499" y="2101833"/>
                  <a:pt x="841828" y="2120405"/>
                  <a:pt x="841828" y="2120405"/>
                </a:cubicBezTo>
                <a:cubicBezTo>
                  <a:pt x="909561" y="2115567"/>
                  <a:pt x="977873" y="2115964"/>
                  <a:pt x="1045028" y="2105891"/>
                </a:cubicBezTo>
                <a:cubicBezTo>
                  <a:pt x="1075288" y="2101352"/>
                  <a:pt x="1102429" y="2084283"/>
                  <a:pt x="1132114" y="2076862"/>
                </a:cubicBezTo>
                <a:lnTo>
                  <a:pt x="1190171" y="2062348"/>
                </a:lnTo>
                <a:cubicBezTo>
                  <a:pt x="1219200" y="2042996"/>
                  <a:pt x="1266225" y="2037389"/>
                  <a:pt x="1277257" y="2004291"/>
                </a:cubicBezTo>
                <a:cubicBezTo>
                  <a:pt x="1282095" y="1989777"/>
                  <a:pt x="1281977" y="1972501"/>
                  <a:pt x="1291771" y="1960748"/>
                </a:cubicBezTo>
                <a:cubicBezTo>
                  <a:pt x="1325568" y="1920192"/>
                  <a:pt x="1349963" y="1917160"/>
                  <a:pt x="1393371" y="1902691"/>
                </a:cubicBezTo>
                <a:cubicBezTo>
                  <a:pt x="1436083" y="1870657"/>
                  <a:pt x="1461277" y="1856037"/>
                  <a:pt x="1494971" y="1815605"/>
                </a:cubicBezTo>
                <a:cubicBezTo>
                  <a:pt x="1527121" y="1777025"/>
                  <a:pt x="1527214" y="1759179"/>
                  <a:pt x="1553028" y="1714005"/>
                </a:cubicBezTo>
                <a:cubicBezTo>
                  <a:pt x="1561683" y="1698859"/>
                  <a:pt x="1572381" y="1684976"/>
                  <a:pt x="1582057" y="1670462"/>
                </a:cubicBezTo>
                <a:cubicBezTo>
                  <a:pt x="1586895" y="1655948"/>
                  <a:pt x="1592860" y="1641762"/>
                  <a:pt x="1596571" y="1626919"/>
                </a:cubicBezTo>
                <a:cubicBezTo>
                  <a:pt x="1603466" y="1599340"/>
                  <a:pt x="1614428" y="1526083"/>
                  <a:pt x="1625600" y="1496291"/>
                </a:cubicBezTo>
                <a:cubicBezTo>
                  <a:pt x="1633197" y="1476032"/>
                  <a:pt x="1644952" y="1457586"/>
                  <a:pt x="1654628" y="1438234"/>
                </a:cubicBezTo>
                <a:cubicBezTo>
                  <a:pt x="1659466" y="1399529"/>
                  <a:pt x="1665445" y="1360950"/>
                  <a:pt x="1669143" y="1322119"/>
                </a:cubicBezTo>
                <a:cubicBezTo>
                  <a:pt x="1690060" y="1102489"/>
                  <a:pt x="1662441" y="1197083"/>
                  <a:pt x="1698171" y="1089891"/>
                </a:cubicBezTo>
                <a:cubicBezTo>
                  <a:pt x="1693333" y="1046348"/>
                  <a:pt x="1694283" y="1001765"/>
                  <a:pt x="1683657" y="959262"/>
                </a:cubicBezTo>
                <a:cubicBezTo>
                  <a:pt x="1679426" y="942339"/>
                  <a:pt x="1662429" y="931321"/>
                  <a:pt x="1654628" y="915719"/>
                </a:cubicBezTo>
                <a:cubicBezTo>
                  <a:pt x="1647786" y="902035"/>
                  <a:pt x="1646956" y="885860"/>
                  <a:pt x="1640114" y="872176"/>
                </a:cubicBezTo>
                <a:cubicBezTo>
                  <a:pt x="1613458" y="818863"/>
                  <a:pt x="1595879" y="820569"/>
                  <a:pt x="1553028" y="770576"/>
                </a:cubicBezTo>
                <a:cubicBezTo>
                  <a:pt x="1541676" y="757332"/>
                  <a:pt x="1535167" y="740435"/>
                  <a:pt x="1524000" y="727034"/>
                </a:cubicBezTo>
                <a:cubicBezTo>
                  <a:pt x="1495100" y="692354"/>
                  <a:pt x="1430718" y="637883"/>
                  <a:pt x="1393371" y="625434"/>
                </a:cubicBezTo>
                <a:cubicBezTo>
                  <a:pt x="1364343" y="615758"/>
                  <a:pt x="1336468" y="601435"/>
                  <a:pt x="1306286" y="596405"/>
                </a:cubicBezTo>
                <a:cubicBezTo>
                  <a:pt x="1175985" y="574689"/>
                  <a:pt x="1248449" y="585141"/>
                  <a:pt x="1088571" y="567376"/>
                </a:cubicBezTo>
                <a:cubicBezTo>
                  <a:pt x="1074057" y="562538"/>
                  <a:pt x="1055846" y="563680"/>
                  <a:pt x="1045028" y="552862"/>
                </a:cubicBezTo>
                <a:cubicBezTo>
                  <a:pt x="1034210" y="542044"/>
                  <a:pt x="1037356" y="523003"/>
                  <a:pt x="1030514" y="509319"/>
                </a:cubicBezTo>
                <a:cubicBezTo>
                  <a:pt x="1022272" y="492834"/>
                  <a:pt x="964520" y="414296"/>
                  <a:pt x="957943" y="407719"/>
                </a:cubicBezTo>
                <a:cubicBezTo>
                  <a:pt x="945608" y="395384"/>
                  <a:pt x="927801" y="389858"/>
                  <a:pt x="914400" y="378691"/>
                </a:cubicBezTo>
                <a:cubicBezTo>
                  <a:pt x="898631" y="365550"/>
                  <a:pt x="885371" y="349662"/>
                  <a:pt x="870857" y="335148"/>
                </a:cubicBezTo>
                <a:cubicBezTo>
                  <a:pt x="866019" y="320634"/>
                  <a:pt x="867161" y="302423"/>
                  <a:pt x="856343" y="291605"/>
                </a:cubicBezTo>
                <a:cubicBezTo>
                  <a:pt x="841044" y="276305"/>
                  <a:pt x="817072" y="273311"/>
                  <a:pt x="798286" y="262576"/>
                </a:cubicBezTo>
                <a:cubicBezTo>
                  <a:pt x="783140" y="253921"/>
                  <a:pt x="769257" y="243224"/>
                  <a:pt x="754743" y="233548"/>
                </a:cubicBezTo>
                <a:lnTo>
                  <a:pt x="696686" y="146462"/>
                </a:lnTo>
                <a:cubicBezTo>
                  <a:pt x="687010" y="131948"/>
                  <a:pt x="682171" y="112595"/>
                  <a:pt x="667657" y="102919"/>
                </a:cubicBezTo>
                <a:lnTo>
                  <a:pt x="580571" y="44862"/>
                </a:lnTo>
                <a:cubicBezTo>
                  <a:pt x="566057" y="35186"/>
                  <a:pt x="554133" y="19255"/>
                  <a:pt x="537028" y="15834"/>
                </a:cubicBezTo>
                <a:cubicBezTo>
                  <a:pt x="512838" y="10996"/>
                  <a:pt x="489054" y="3211"/>
                  <a:pt x="464457" y="1319"/>
                </a:cubicBezTo>
                <a:cubicBezTo>
                  <a:pt x="425866" y="-1650"/>
                  <a:pt x="387048" y="1319"/>
                  <a:pt x="348343" y="1319"/>
                </a:cubicBez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任意多边形 4"/>
          <p:cNvSpPr/>
          <p:nvPr/>
        </p:nvSpPr>
        <p:spPr bwMode="auto">
          <a:xfrm>
            <a:off x="4970477" y="3831771"/>
            <a:ext cx="2025409" cy="2075543"/>
          </a:xfrm>
          <a:custGeom>
            <a:avLst/>
            <a:gdLst>
              <a:gd name="connsiteX0" fmla="*/ 356266 w 2025409"/>
              <a:gd name="connsiteY0" fmla="*/ 14515 h 2075543"/>
              <a:gd name="connsiteX1" fmla="*/ 283694 w 2025409"/>
              <a:gd name="connsiteY1" fmla="*/ 43543 h 2075543"/>
              <a:gd name="connsiteX2" fmla="*/ 196609 w 2025409"/>
              <a:gd name="connsiteY2" fmla="*/ 72572 h 2075543"/>
              <a:gd name="connsiteX3" fmla="*/ 153066 w 2025409"/>
              <a:gd name="connsiteY3" fmla="*/ 101600 h 2075543"/>
              <a:gd name="connsiteX4" fmla="*/ 80494 w 2025409"/>
              <a:gd name="connsiteY4" fmla="*/ 188686 h 2075543"/>
              <a:gd name="connsiteX5" fmla="*/ 22437 w 2025409"/>
              <a:gd name="connsiteY5" fmla="*/ 275772 h 2075543"/>
              <a:gd name="connsiteX6" fmla="*/ 22437 w 2025409"/>
              <a:gd name="connsiteY6" fmla="*/ 537029 h 2075543"/>
              <a:gd name="connsiteX7" fmla="*/ 36952 w 2025409"/>
              <a:gd name="connsiteY7" fmla="*/ 580572 h 2075543"/>
              <a:gd name="connsiteX8" fmla="*/ 95009 w 2025409"/>
              <a:gd name="connsiteY8" fmla="*/ 667658 h 2075543"/>
              <a:gd name="connsiteX9" fmla="*/ 109523 w 2025409"/>
              <a:gd name="connsiteY9" fmla="*/ 711200 h 2075543"/>
              <a:gd name="connsiteX10" fmla="*/ 167580 w 2025409"/>
              <a:gd name="connsiteY10" fmla="*/ 798286 h 2075543"/>
              <a:gd name="connsiteX11" fmla="*/ 196609 w 2025409"/>
              <a:gd name="connsiteY11" fmla="*/ 899886 h 2075543"/>
              <a:gd name="connsiteX12" fmla="*/ 225637 w 2025409"/>
              <a:gd name="connsiteY12" fmla="*/ 986972 h 2075543"/>
              <a:gd name="connsiteX13" fmla="*/ 254666 w 2025409"/>
              <a:gd name="connsiteY13" fmla="*/ 1074058 h 2075543"/>
              <a:gd name="connsiteX14" fmla="*/ 269180 w 2025409"/>
              <a:gd name="connsiteY14" fmla="*/ 1117600 h 2075543"/>
              <a:gd name="connsiteX15" fmla="*/ 283694 w 2025409"/>
              <a:gd name="connsiteY15" fmla="*/ 1451429 h 2075543"/>
              <a:gd name="connsiteX16" fmla="*/ 298209 w 2025409"/>
              <a:gd name="connsiteY16" fmla="*/ 1538515 h 2075543"/>
              <a:gd name="connsiteX17" fmla="*/ 341752 w 2025409"/>
              <a:gd name="connsiteY17" fmla="*/ 1654629 h 2075543"/>
              <a:gd name="connsiteX18" fmla="*/ 385294 w 2025409"/>
              <a:gd name="connsiteY18" fmla="*/ 1741715 h 2075543"/>
              <a:gd name="connsiteX19" fmla="*/ 472380 w 2025409"/>
              <a:gd name="connsiteY19" fmla="*/ 1828800 h 2075543"/>
              <a:gd name="connsiteX20" fmla="*/ 515923 w 2025409"/>
              <a:gd name="connsiteY20" fmla="*/ 1872343 h 2075543"/>
              <a:gd name="connsiteX21" fmla="*/ 603009 w 2025409"/>
              <a:gd name="connsiteY21" fmla="*/ 1915886 h 2075543"/>
              <a:gd name="connsiteX22" fmla="*/ 704609 w 2025409"/>
              <a:gd name="connsiteY22" fmla="*/ 2002972 h 2075543"/>
              <a:gd name="connsiteX23" fmla="*/ 762666 w 2025409"/>
              <a:gd name="connsiteY23" fmla="*/ 2017486 h 2075543"/>
              <a:gd name="connsiteX24" fmla="*/ 806209 w 2025409"/>
              <a:gd name="connsiteY24" fmla="*/ 2032000 h 2075543"/>
              <a:gd name="connsiteX25" fmla="*/ 878780 w 2025409"/>
              <a:gd name="connsiteY25" fmla="*/ 2046515 h 2075543"/>
              <a:gd name="connsiteX26" fmla="*/ 951352 w 2025409"/>
              <a:gd name="connsiteY26" fmla="*/ 2075543 h 2075543"/>
              <a:gd name="connsiteX27" fmla="*/ 1241637 w 2025409"/>
              <a:gd name="connsiteY27" fmla="*/ 2032000 h 2075543"/>
              <a:gd name="connsiteX28" fmla="*/ 1328723 w 2025409"/>
              <a:gd name="connsiteY28" fmla="*/ 2017486 h 2075543"/>
              <a:gd name="connsiteX29" fmla="*/ 1444837 w 2025409"/>
              <a:gd name="connsiteY29" fmla="*/ 1988458 h 2075543"/>
              <a:gd name="connsiteX30" fmla="*/ 1488380 w 2025409"/>
              <a:gd name="connsiteY30" fmla="*/ 1973943 h 2075543"/>
              <a:gd name="connsiteX31" fmla="*/ 1575466 w 2025409"/>
              <a:gd name="connsiteY31" fmla="*/ 1915886 h 2075543"/>
              <a:gd name="connsiteX32" fmla="*/ 1677066 w 2025409"/>
              <a:gd name="connsiteY32" fmla="*/ 1843315 h 2075543"/>
              <a:gd name="connsiteX33" fmla="*/ 1706094 w 2025409"/>
              <a:gd name="connsiteY33" fmla="*/ 1799772 h 2075543"/>
              <a:gd name="connsiteX34" fmla="*/ 1807694 w 2025409"/>
              <a:gd name="connsiteY34" fmla="*/ 1698172 h 2075543"/>
              <a:gd name="connsiteX35" fmla="*/ 1894780 w 2025409"/>
              <a:gd name="connsiteY35" fmla="*/ 1582058 h 2075543"/>
              <a:gd name="connsiteX36" fmla="*/ 1923809 w 2025409"/>
              <a:gd name="connsiteY36" fmla="*/ 1480458 h 2075543"/>
              <a:gd name="connsiteX37" fmla="*/ 1952837 w 2025409"/>
              <a:gd name="connsiteY37" fmla="*/ 1422400 h 2075543"/>
              <a:gd name="connsiteX38" fmla="*/ 1967352 w 2025409"/>
              <a:gd name="connsiteY38" fmla="*/ 1349829 h 2075543"/>
              <a:gd name="connsiteX39" fmla="*/ 1981866 w 2025409"/>
              <a:gd name="connsiteY39" fmla="*/ 1306286 h 2075543"/>
              <a:gd name="connsiteX40" fmla="*/ 1996380 w 2025409"/>
              <a:gd name="connsiteY40" fmla="*/ 1248229 h 2075543"/>
              <a:gd name="connsiteX41" fmla="*/ 2010894 w 2025409"/>
              <a:gd name="connsiteY41" fmla="*/ 1117600 h 2075543"/>
              <a:gd name="connsiteX42" fmla="*/ 2025409 w 2025409"/>
              <a:gd name="connsiteY42" fmla="*/ 1016000 h 2075543"/>
              <a:gd name="connsiteX43" fmla="*/ 2010894 w 2025409"/>
              <a:gd name="connsiteY43" fmla="*/ 696686 h 2075543"/>
              <a:gd name="connsiteX44" fmla="*/ 1981866 w 2025409"/>
              <a:gd name="connsiteY44" fmla="*/ 551543 h 2075543"/>
              <a:gd name="connsiteX45" fmla="*/ 1952837 w 2025409"/>
              <a:gd name="connsiteY45" fmla="*/ 508000 h 2075543"/>
              <a:gd name="connsiteX46" fmla="*/ 1909294 w 2025409"/>
              <a:gd name="connsiteY46" fmla="*/ 420915 h 2075543"/>
              <a:gd name="connsiteX47" fmla="*/ 1894780 w 2025409"/>
              <a:gd name="connsiteY47" fmla="*/ 377372 h 2075543"/>
              <a:gd name="connsiteX48" fmla="*/ 1807694 w 2025409"/>
              <a:gd name="connsiteY48" fmla="*/ 290286 h 2075543"/>
              <a:gd name="connsiteX49" fmla="*/ 1720609 w 2025409"/>
              <a:gd name="connsiteY49" fmla="*/ 217715 h 2075543"/>
              <a:gd name="connsiteX50" fmla="*/ 1502894 w 2025409"/>
              <a:gd name="connsiteY50" fmla="*/ 174172 h 2075543"/>
              <a:gd name="connsiteX51" fmla="*/ 1444837 w 2025409"/>
              <a:gd name="connsiteY51" fmla="*/ 159658 h 2075543"/>
              <a:gd name="connsiteX52" fmla="*/ 1154552 w 2025409"/>
              <a:gd name="connsiteY52" fmla="*/ 130629 h 2075543"/>
              <a:gd name="connsiteX53" fmla="*/ 907809 w 2025409"/>
              <a:gd name="connsiteY53" fmla="*/ 72572 h 2075543"/>
              <a:gd name="connsiteX54" fmla="*/ 820723 w 2025409"/>
              <a:gd name="connsiteY54" fmla="*/ 58058 h 2075543"/>
              <a:gd name="connsiteX55" fmla="*/ 733637 w 2025409"/>
              <a:gd name="connsiteY55" fmla="*/ 29029 h 2075543"/>
              <a:gd name="connsiteX56" fmla="*/ 501409 w 2025409"/>
              <a:gd name="connsiteY56" fmla="*/ 0 h 2075543"/>
              <a:gd name="connsiteX57" fmla="*/ 327237 w 2025409"/>
              <a:gd name="connsiteY57" fmla="*/ 14515 h 2075543"/>
              <a:gd name="connsiteX58" fmla="*/ 269180 w 2025409"/>
              <a:gd name="connsiteY58" fmla="*/ 29029 h 207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025409" h="2075543">
                <a:moveTo>
                  <a:pt x="356266" y="14515"/>
                </a:moveTo>
                <a:cubicBezTo>
                  <a:pt x="332075" y="24191"/>
                  <a:pt x="308179" y="34639"/>
                  <a:pt x="283694" y="43543"/>
                </a:cubicBezTo>
                <a:cubicBezTo>
                  <a:pt x="254938" y="54000"/>
                  <a:pt x="222069" y="55599"/>
                  <a:pt x="196609" y="72572"/>
                </a:cubicBezTo>
                <a:lnTo>
                  <a:pt x="153066" y="101600"/>
                </a:lnTo>
                <a:cubicBezTo>
                  <a:pt x="49327" y="257206"/>
                  <a:pt x="210884" y="21041"/>
                  <a:pt x="80494" y="188686"/>
                </a:cubicBezTo>
                <a:cubicBezTo>
                  <a:pt x="59075" y="216225"/>
                  <a:pt x="22437" y="275772"/>
                  <a:pt x="22437" y="275772"/>
                </a:cubicBezTo>
                <a:cubicBezTo>
                  <a:pt x="-13443" y="383414"/>
                  <a:pt x="-861" y="327349"/>
                  <a:pt x="22437" y="537029"/>
                </a:cubicBezTo>
                <a:cubicBezTo>
                  <a:pt x="24127" y="552235"/>
                  <a:pt x="29522" y="567198"/>
                  <a:pt x="36952" y="580572"/>
                </a:cubicBezTo>
                <a:cubicBezTo>
                  <a:pt x="53895" y="611070"/>
                  <a:pt x="95009" y="667658"/>
                  <a:pt x="95009" y="667658"/>
                </a:cubicBezTo>
                <a:cubicBezTo>
                  <a:pt x="99847" y="682172"/>
                  <a:pt x="102093" y="697826"/>
                  <a:pt x="109523" y="711200"/>
                </a:cubicBezTo>
                <a:cubicBezTo>
                  <a:pt x="126466" y="741698"/>
                  <a:pt x="156548" y="765188"/>
                  <a:pt x="167580" y="798286"/>
                </a:cubicBezTo>
                <a:cubicBezTo>
                  <a:pt x="216357" y="944621"/>
                  <a:pt x="141934" y="717636"/>
                  <a:pt x="196609" y="899886"/>
                </a:cubicBezTo>
                <a:cubicBezTo>
                  <a:pt x="205402" y="929194"/>
                  <a:pt x="215961" y="957943"/>
                  <a:pt x="225637" y="986972"/>
                </a:cubicBezTo>
                <a:lnTo>
                  <a:pt x="254666" y="1074058"/>
                </a:lnTo>
                <a:lnTo>
                  <a:pt x="269180" y="1117600"/>
                </a:lnTo>
                <a:cubicBezTo>
                  <a:pt x="274018" y="1228876"/>
                  <a:pt x="276031" y="1340311"/>
                  <a:pt x="283694" y="1451429"/>
                </a:cubicBezTo>
                <a:cubicBezTo>
                  <a:pt x="285719" y="1480788"/>
                  <a:pt x="291825" y="1509787"/>
                  <a:pt x="298209" y="1538515"/>
                </a:cubicBezTo>
                <a:cubicBezTo>
                  <a:pt x="304200" y="1565476"/>
                  <a:pt x="335584" y="1638182"/>
                  <a:pt x="341752" y="1654629"/>
                </a:cubicBezTo>
                <a:cubicBezTo>
                  <a:pt x="358110" y="1698250"/>
                  <a:pt x="351966" y="1704222"/>
                  <a:pt x="385294" y="1741715"/>
                </a:cubicBezTo>
                <a:cubicBezTo>
                  <a:pt x="412568" y="1772398"/>
                  <a:pt x="443351" y="1799772"/>
                  <a:pt x="472380" y="1828800"/>
                </a:cubicBezTo>
                <a:cubicBezTo>
                  <a:pt x="486894" y="1843314"/>
                  <a:pt x="496450" y="1865852"/>
                  <a:pt x="515923" y="1872343"/>
                </a:cubicBezTo>
                <a:cubicBezTo>
                  <a:pt x="559561" y="1886890"/>
                  <a:pt x="565495" y="1884625"/>
                  <a:pt x="603009" y="1915886"/>
                </a:cubicBezTo>
                <a:cubicBezTo>
                  <a:pt x="646584" y="1952198"/>
                  <a:pt x="650252" y="1975794"/>
                  <a:pt x="704609" y="2002972"/>
                </a:cubicBezTo>
                <a:cubicBezTo>
                  <a:pt x="722451" y="2011893"/>
                  <a:pt x="743486" y="2012006"/>
                  <a:pt x="762666" y="2017486"/>
                </a:cubicBezTo>
                <a:cubicBezTo>
                  <a:pt x="777377" y="2021689"/>
                  <a:pt x="791366" y="2028289"/>
                  <a:pt x="806209" y="2032000"/>
                </a:cubicBezTo>
                <a:cubicBezTo>
                  <a:pt x="830142" y="2037983"/>
                  <a:pt x="855151" y="2039426"/>
                  <a:pt x="878780" y="2046515"/>
                </a:cubicBezTo>
                <a:cubicBezTo>
                  <a:pt x="903735" y="2054002"/>
                  <a:pt x="927161" y="2065867"/>
                  <a:pt x="951352" y="2075543"/>
                </a:cubicBezTo>
                <a:cubicBezTo>
                  <a:pt x="1354238" y="2021826"/>
                  <a:pt x="1043120" y="2068095"/>
                  <a:pt x="1241637" y="2032000"/>
                </a:cubicBezTo>
                <a:cubicBezTo>
                  <a:pt x="1270591" y="2026735"/>
                  <a:pt x="1299947" y="2023652"/>
                  <a:pt x="1328723" y="2017486"/>
                </a:cubicBezTo>
                <a:cubicBezTo>
                  <a:pt x="1367733" y="2009127"/>
                  <a:pt x="1406989" y="2001075"/>
                  <a:pt x="1444837" y="1988458"/>
                </a:cubicBezTo>
                <a:cubicBezTo>
                  <a:pt x="1459351" y="1983620"/>
                  <a:pt x="1475006" y="1981373"/>
                  <a:pt x="1488380" y="1973943"/>
                </a:cubicBezTo>
                <a:cubicBezTo>
                  <a:pt x="1518878" y="1957000"/>
                  <a:pt x="1550796" y="1940556"/>
                  <a:pt x="1575466" y="1915886"/>
                </a:cubicBezTo>
                <a:cubicBezTo>
                  <a:pt x="1644341" y="1847011"/>
                  <a:pt x="1607559" y="1866483"/>
                  <a:pt x="1677066" y="1843315"/>
                </a:cubicBezTo>
                <a:cubicBezTo>
                  <a:pt x="1686742" y="1828801"/>
                  <a:pt x="1694425" y="1812738"/>
                  <a:pt x="1706094" y="1799772"/>
                </a:cubicBezTo>
                <a:cubicBezTo>
                  <a:pt x="1738134" y="1764172"/>
                  <a:pt x="1783052" y="1739241"/>
                  <a:pt x="1807694" y="1698172"/>
                </a:cubicBezTo>
                <a:cubicBezTo>
                  <a:pt x="1861798" y="1607999"/>
                  <a:pt x="1831289" y="1645548"/>
                  <a:pt x="1894780" y="1582058"/>
                </a:cubicBezTo>
                <a:cubicBezTo>
                  <a:pt x="1902148" y="1552584"/>
                  <a:pt x="1911312" y="1509618"/>
                  <a:pt x="1923809" y="1480458"/>
                </a:cubicBezTo>
                <a:cubicBezTo>
                  <a:pt x="1932332" y="1460571"/>
                  <a:pt x="1943161" y="1441753"/>
                  <a:pt x="1952837" y="1422400"/>
                </a:cubicBezTo>
                <a:cubicBezTo>
                  <a:pt x="1957675" y="1398210"/>
                  <a:pt x="1961369" y="1373762"/>
                  <a:pt x="1967352" y="1349829"/>
                </a:cubicBezTo>
                <a:cubicBezTo>
                  <a:pt x="1971063" y="1334986"/>
                  <a:pt x="1977663" y="1320997"/>
                  <a:pt x="1981866" y="1306286"/>
                </a:cubicBezTo>
                <a:cubicBezTo>
                  <a:pt x="1987346" y="1287106"/>
                  <a:pt x="1991542" y="1267581"/>
                  <a:pt x="1996380" y="1248229"/>
                </a:cubicBezTo>
                <a:cubicBezTo>
                  <a:pt x="2001218" y="1204686"/>
                  <a:pt x="2005460" y="1161073"/>
                  <a:pt x="2010894" y="1117600"/>
                </a:cubicBezTo>
                <a:cubicBezTo>
                  <a:pt x="2015137" y="1083654"/>
                  <a:pt x="2025409" y="1050211"/>
                  <a:pt x="2025409" y="1016000"/>
                </a:cubicBezTo>
                <a:cubicBezTo>
                  <a:pt x="2025409" y="909452"/>
                  <a:pt x="2018225" y="802981"/>
                  <a:pt x="2010894" y="696686"/>
                </a:cubicBezTo>
                <a:cubicBezTo>
                  <a:pt x="2008755" y="665665"/>
                  <a:pt x="2000696" y="589204"/>
                  <a:pt x="1981866" y="551543"/>
                </a:cubicBezTo>
                <a:cubicBezTo>
                  <a:pt x="1974065" y="535941"/>
                  <a:pt x="1962513" y="522514"/>
                  <a:pt x="1952837" y="508000"/>
                </a:cubicBezTo>
                <a:cubicBezTo>
                  <a:pt x="1916355" y="398554"/>
                  <a:pt x="1965568" y="533463"/>
                  <a:pt x="1909294" y="420915"/>
                </a:cubicBezTo>
                <a:cubicBezTo>
                  <a:pt x="1902452" y="407231"/>
                  <a:pt x="1904173" y="389449"/>
                  <a:pt x="1894780" y="377372"/>
                </a:cubicBezTo>
                <a:cubicBezTo>
                  <a:pt x="1869576" y="344967"/>
                  <a:pt x="1836723" y="319315"/>
                  <a:pt x="1807694" y="290286"/>
                </a:cubicBezTo>
                <a:cubicBezTo>
                  <a:pt x="1780347" y="262939"/>
                  <a:pt x="1756985" y="233882"/>
                  <a:pt x="1720609" y="217715"/>
                </a:cubicBezTo>
                <a:cubicBezTo>
                  <a:pt x="1634841" y="179596"/>
                  <a:pt x="1602539" y="185243"/>
                  <a:pt x="1502894" y="174172"/>
                </a:cubicBezTo>
                <a:cubicBezTo>
                  <a:pt x="1483542" y="169334"/>
                  <a:pt x="1464631" y="162132"/>
                  <a:pt x="1444837" y="159658"/>
                </a:cubicBezTo>
                <a:cubicBezTo>
                  <a:pt x="1319124" y="143944"/>
                  <a:pt x="1270005" y="151003"/>
                  <a:pt x="1154552" y="130629"/>
                </a:cubicBezTo>
                <a:cubicBezTo>
                  <a:pt x="1021854" y="107212"/>
                  <a:pt x="1034213" y="99658"/>
                  <a:pt x="907809" y="72572"/>
                </a:cubicBezTo>
                <a:cubicBezTo>
                  <a:pt x="879033" y="66406"/>
                  <a:pt x="849752" y="62896"/>
                  <a:pt x="820723" y="58058"/>
                </a:cubicBezTo>
                <a:cubicBezTo>
                  <a:pt x="791694" y="48382"/>
                  <a:pt x="764049" y="32408"/>
                  <a:pt x="733637" y="29029"/>
                </a:cubicBezTo>
                <a:cubicBezTo>
                  <a:pt x="569008" y="10737"/>
                  <a:pt x="646379" y="20711"/>
                  <a:pt x="501409" y="0"/>
                </a:cubicBezTo>
                <a:cubicBezTo>
                  <a:pt x="443352" y="4838"/>
                  <a:pt x="385046" y="7289"/>
                  <a:pt x="327237" y="14515"/>
                </a:cubicBezTo>
                <a:cubicBezTo>
                  <a:pt x="307443" y="16989"/>
                  <a:pt x="269180" y="29029"/>
                  <a:pt x="269180" y="29029"/>
                </a:cubicBez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3" grpId="0" animBg="1"/>
      <p:bldP spid="150543" grpId="1" animBg="1"/>
      <p:bldP spid="150544" grpId="0" animBg="1"/>
      <p:bldP spid="150544" grpId="1" animBg="1"/>
      <p:bldP spid="150545" grpId="0" animBg="1"/>
      <p:bldP spid="150545" grpId="1" animBg="1"/>
      <p:bldP spid="150546" grpId="0" animBg="1"/>
      <p:bldP spid="150546" grpId="1" animBg="1"/>
      <p:bldP spid="150547" grpId="0" animBg="1"/>
      <p:bldP spid="150547" grpId="1" animBg="1"/>
      <p:bldP spid="150550" grpId="0" animBg="1"/>
      <p:bldP spid="150550" grpId="1" animBg="1"/>
      <p:bldP spid="150551" grpId="0" animBg="1"/>
      <p:bldP spid="150551" grpId="1" animBg="1"/>
      <p:bldP spid="150552" grpId="0" animBg="1"/>
      <p:bldP spid="150552" grpId="1" animBg="1"/>
      <p:bldP spid="2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12" y="476672"/>
            <a:ext cx="7801975" cy="441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A7D50C1A-2BBE-427F-B2E2-04178822AAF0}" type="slidenum">
              <a:rPr lang="en-US" altLang="zh-CN"/>
              <a:pPr/>
              <a:t>90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481013" y="955675"/>
            <a:ext cx="608371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2.4.1 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顺序表表示</a:t>
            </a:r>
          </a:p>
          <a:p>
            <a:pPr eaLnBrk="0" hangingPunct="0"/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步骤：</a:t>
            </a:r>
          </a:p>
          <a:p>
            <a:pPr eaLnBrk="0" hangingPunct="0"/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1. </a:t>
            </a:r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</a:rPr>
              <a:t>建立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顺序表</a:t>
            </a:r>
          </a:p>
          <a:p>
            <a:pPr eaLnBrk="0" hangingPunct="0"/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2. </a:t>
            </a:r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</a:rPr>
              <a:t>出列</a:t>
            </a:r>
            <a:endParaRPr kumimoji="1" lang="zh-CN" altLang="en-US" sz="24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endParaRPr kumimoji="1" lang="zh-CN" altLang="en-US" sz="24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2.4.2 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循环链表表示</a:t>
            </a:r>
          </a:p>
          <a:p>
            <a:pPr eaLnBrk="0" hangingPunct="0"/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1. </a:t>
            </a:r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</a:rPr>
              <a:t>建立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循环单链表</a:t>
            </a:r>
          </a:p>
          <a:p>
            <a:pPr eaLnBrk="0" hangingPunct="0"/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2. </a:t>
            </a:r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</a:rPr>
              <a:t>寻找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第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s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个结点，输出并删除第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m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个节点。</a:t>
            </a:r>
          </a:p>
          <a:p>
            <a:pPr eaLnBrk="0" hangingPunct="0"/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7E333239-3951-4123-911F-2AD345CC593C}" type="slidenum">
              <a:rPr lang="en-US" altLang="zh-CN"/>
              <a:pPr/>
              <a:t>91</a:t>
            </a:fld>
            <a:endParaRPr lang="en-US" alt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265113" y="115888"/>
            <a:ext cx="85693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sz="2000" b="1">
                <a:ea typeface="仿宋_GB2312" pitchFamily="49" charset="-122"/>
              </a:rPr>
              <a:t>#include</a:t>
            </a:r>
            <a:r>
              <a:rPr lang="en-US" altLang="zh-CN" sz="2000">
                <a:ea typeface="仿宋_GB2312" pitchFamily="49" charset="-122"/>
              </a:rPr>
              <a:t> “CircList.h”</a:t>
            </a:r>
          </a:p>
          <a:p>
            <a:r>
              <a:rPr lang="en-US" altLang="zh-CN" sz="2000" b="1">
                <a:ea typeface="仿宋_GB2312" pitchFamily="49" charset="-122"/>
              </a:rPr>
              <a:t>Template&lt;Type&gt; void </a:t>
            </a:r>
            <a:r>
              <a:rPr lang="en-US" altLang="zh-CN" sz="2000" i="1">
                <a:ea typeface="仿宋_GB2312" pitchFamily="49" charset="-122"/>
              </a:rPr>
              <a:t>CircList</a:t>
            </a:r>
            <a:r>
              <a:rPr lang="en-US" altLang="zh-CN" sz="2000" b="1">
                <a:ea typeface="仿宋_GB2312" pitchFamily="49" charset="-122"/>
              </a:rPr>
              <a:t>&lt;Type&gt;:: </a:t>
            </a:r>
            <a:r>
              <a:rPr lang="en-US" altLang="zh-CN" sz="2000" i="1">
                <a:ea typeface="仿宋_GB2312" pitchFamily="49" charset="-122"/>
              </a:rPr>
              <a:t>Josephus</a:t>
            </a:r>
            <a:r>
              <a:rPr lang="en-US" altLang="zh-CN" sz="2000">
                <a:ea typeface="仿宋_GB2312" pitchFamily="49" charset="-122"/>
              </a:rPr>
              <a:t> ( </a:t>
            </a:r>
            <a:r>
              <a:rPr lang="en-US" altLang="zh-CN" sz="2000" b="1">
                <a:ea typeface="仿宋_GB2312" pitchFamily="49" charset="-122"/>
              </a:rPr>
              <a:t>int</a:t>
            </a:r>
            <a:r>
              <a:rPr lang="en-US" altLang="zh-CN" sz="2000">
                <a:ea typeface="仿宋_GB2312" pitchFamily="49" charset="-122"/>
              </a:rPr>
              <a:t> </a:t>
            </a:r>
            <a:r>
              <a:rPr lang="en-US" altLang="zh-CN" sz="2000" i="1">
                <a:ea typeface="仿宋_GB2312" pitchFamily="49" charset="-122"/>
              </a:rPr>
              <a:t>n</a:t>
            </a:r>
            <a:r>
              <a:rPr lang="en-US" altLang="zh-CN" sz="2000">
                <a:ea typeface="仿宋_GB2312" pitchFamily="49" charset="-122"/>
              </a:rPr>
              <a:t>,</a:t>
            </a:r>
            <a:r>
              <a:rPr lang="en-US" altLang="zh-CN" sz="2000" b="1">
                <a:ea typeface="仿宋_GB2312" pitchFamily="49" charset="-122"/>
              </a:rPr>
              <a:t> int </a:t>
            </a:r>
            <a:r>
              <a:rPr lang="en-US" altLang="zh-CN" sz="2000" i="1">
                <a:ea typeface="仿宋_GB2312" pitchFamily="49" charset="-122"/>
              </a:rPr>
              <a:t>m</a:t>
            </a:r>
            <a:r>
              <a:rPr lang="en-US" altLang="zh-CN" sz="2000">
                <a:ea typeface="仿宋_GB2312" pitchFamily="49" charset="-122"/>
              </a:rPr>
              <a:t> ) </a:t>
            </a:r>
          </a:p>
          <a:p>
            <a:r>
              <a:rPr lang="en-US" altLang="zh-CN" sz="2000" b="1">
                <a:ea typeface="仿宋_GB2312" pitchFamily="49" charset="-122"/>
              </a:rPr>
              <a:t>{</a:t>
            </a:r>
            <a:endParaRPr lang="en-US" altLang="zh-CN" sz="2000">
              <a:ea typeface="仿宋_GB2312" pitchFamily="49" charset="-122"/>
            </a:endParaRPr>
          </a:p>
          <a:p>
            <a:r>
              <a:rPr lang="en-US" altLang="zh-CN" sz="2000">
                <a:ea typeface="仿宋_GB2312" pitchFamily="49" charset="-122"/>
              </a:rPr>
              <a:t>       </a:t>
            </a:r>
            <a:r>
              <a:rPr lang="en-US" altLang="zh-CN" sz="2000" b="1" i="1">
                <a:solidFill>
                  <a:srgbClr val="00FF00"/>
                </a:solidFill>
                <a:ea typeface="仿宋_GB2312" pitchFamily="49" charset="-122"/>
              </a:rPr>
              <a:t>First</a:t>
            </a:r>
            <a:r>
              <a:rPr lang="en-US" altLang="zh-CN" sz="2000">
                <a:ea typeface="仿宋_GB2312" pitchFamily="49" charset="-122"/>
              </a:rPr>
              <a:t>( )</a:t>
            </a:r>
            <a:r>
              <a:rPr lang="en-US" altLang="zh-CN" sz="2000" b="1">
                <a:ea typeface="仿宋_GB2312" pitchFamily="49" charset="-122"/>
              </a:rPr>
              <a:t>;</a:t>
            </a:r>
            <a:endParaRPr lang="en-US" altLang="zh-CN" sz="2000">
              <a:ea typeface="仿宋_GB2312" pitchFamily="49" charset="-122"/>
            </a:endParaRPr>
          </a:p>
          <a:p>
            <a:r>
              <a:rPr lang="en-US" altLang="zh-CN" sz="2000">
                <a:ea typeface="仿宋_GB2312" pitchFamily="49" charset="-122"/>
              </a:rPr>
              <a:t>       </a:t>
            </a:r>
            <a:r>
              <a:rPr lang="en-US" altLang="zh-CN" sz="2000" b="1">
                <a:ea typeface="仿宋_GB2312" pitchFamily="49" charset="-122"/>
              </a:rPr>
              <a:t>for</a:t>
            </a:r>
            <a:r>
              <a:rPr lang="en-US" altLang="zh-CN" sz="2000">
                <a:ea typeface="仿宋_GB2312" pitchFamily="49" charset="-122"/>
              </a:rPr>
              <a:t> ( </a:t>
            </a:r>
            <a:r>
              <a:rPr lang="en-US" altLang="zh-CN" sz="2000" b="1">
                <a:ea typeface="仿宋_GB2312" pitchFamily="49" charset="-122"/>
              </a:rPr>
              <a:t>int</a:t>
            </a:r>
            <a:r>
              <a:rPr lang="en-US" altLang="zh-CN" sz="2000">
                <a:ea typeface="仿宋_GB2312" pitchFamily="49" charset="-122"/>
              </a:rPr>
              <a:t> </a:t>
            </a:r>
            <a:r>
              <a:rPr lang="en-US" altLang="zh-CN" sz="2000" i="1">
                <a:ea typeface="仿宋_GB2312" pitchFamily="49" charset="-122"/>
              </a:rPr>
              <a:t>i = </a:t>
            </a:r>
            <a:r>
              <a:rPr lang="en-US" altLang="zh-CN" sz="2000">
                <a:ea typeface="仿宋_GB2312" pitchFamily="49" charset="-122"/>
              </a:rPr>
              <a:t>0</a:t>
            </a:r>
            <a:r>
              <a:rPr lang="en-US" altLang="zh-CN" sz="2000" b="1">
                <a:ea typeface="仿宋_GB2312" pitchFamily="49" charset="-122"/>
              </a:rPr>
              <a:t>;</a:t>
            </a:r>
            <a:r>
              <a:rPr lang="en-US" altLang="zh-CN" sz="2000">
                <a:ea typeface="仿宋_GB2312" pitchFamily="49" charset="-122"/>
              </a:rPr>
              <a:t> </a:t>
            </a:r>
            <a:r>
              <a:rPr lang="en-US" altLang="zh-CN" sz="2000" i="1">
                <a:ea typeface="仿宋_GB2312" pitchFamily="49" charset="-122"/>
              </a:rPr>
              <a:t>i &lt; n</a:t>
            </a:r>
            <a:r>
              <a:rPr lang="en-US" altLang="zh-CN" sz="2000" i="1">
                <a:latin typeface="仿宋_GB2312" pitchFamily="49" charset="-122"/>
                <a:ea typeface="仿宋_GB2312" pitchFamily="49" charset="-122"/>
              </a:rPr>
              <a:t>-</a:t>
            </a:r>
            <a:r>
              <a:rPr lang="en-US" altLang="zh-CN" sz="2000">
                <a:ea typeface="仿宋_GB2312" pitchFamily="49" charset="-122"/>
              </a:rPr>
              <a:t>1</a:t>
            </a:r>
            <a:r>
              <a:rPr lang="en-US" altLang="zh-CN" sz="2000" b="1">
                <a:ea typeface="仿宋_GB2312" pitchFamily="49" charset="-122"/>
              </a:rPr>
              <a:t>;</a:t>
            </a:r>
            <a:r>
              <a:rPr lang="en-US" altLang="zh-CN" sz="2000">
                <a:ea typeface="仿宋_GB2312" pitchFamily="49" charset="-122"/>
              </a:rPr>
              <a:t> </a:t>
            </a:r>
            <a:r>
              <a:rPr lang="en-US" altLang="zh-CN" sz="2000" i="1">
                <a:ea typeface="仿宋_GB2312" pitchFamily="49" charset="-122"/>
              </a:rPr>
              <a:t>i</a:t>
            </a:r>
            <a:r>
              <a:rPr lang="en-US" altLang="zh-CN" sz="2000">
                <a:ea typeface="仿宋_GB2312" pitchFamily="49" charset="-122"/>
              </a:rPr>
              <a:t>++ ) </a:t>
            </a:r>
            <a:r>
              <a:rPr lang="en-US" altLang="zh-CN" sz="2000" b="1">
                <a:ea typeface="仿宋_GB2312" pitchFamily="49" charset="-122"/>
              </a:rPr>
              <a:t>{</a:t>
            </a:r>
            <a:r>
              <a:rPr lang="en-US" altLang="zh-CN" sz="2000">
                <a:ea typeface="仿宋_GB2312" pitchFamily="49" charset="-122"/>
              </a:rPr>
              <a:t>     </a:t>
            </a:r>
          </a:p>
          <a:p>
            <a:r>
              <a:rPr lang="en-US" altLang="zh-CN" sz="2000" b="1">
                <a:ea typeface="仿宋_GB2312" pitchFamily="49" charset="-122"/>
              </a:rPr>
              <a:t>            for</a:t>
            </a:r>
            <a:r>
              <a:rPr lang="en-US" altLang="zh-CN" sz="2000">
                <a:ea typeface="仿宋_GB2312" pitchFamily="49" charset="-122"/>
              </a:rPr>
              <a:t> ( </a:t>
            </a:r>
            <a:r>
              <a:rPr lang="en-US" altLang="zh-CN" sz="2000" b="1">
                <a:ea typeface="仿宋_GB2312" pitchFamily="49" charset="-122"/>
              </a:rPr>
              <a:t>int</a:t>
            </a:r>
            <a:r>
              <a:rPr lang="en-US" altLang="zh-CN" sz="2000">
                <a:ea typeface="仿宋_GB2312" pitchFamily="49" charset="-122"/>
              </a:rPr>
              <a:t> </a:t>
            </a:r>
            <a:r>
              <a:rPr lang="en-US" altLang="zh-CN" sz="2000" i="1">
                <a:ea typeface="仿宋_GB2312" pitchFamily="49" charset="-122"/>
              </a:rPr>
              <a:t>j = </a:t>
            </a:r>
            <a:r>
              <a:rPr lang="en-US" altLang="zh-CN" sz="2000">
                <a:ea typeface="仿宋_GB2312" pitchFamily="49" charset="-122"/>
              </a:rPr>
              <a:t>0</a:t>
            </a:r>
            <a:r>
              <a:rPr lang="en-US" altLang="zh-CN" sz="2000" b="1">
                <a:ea typeface="仿宋_GB2312" pitchFamily="49" charset="-122"/>
              </a:rPr>
              <a:t>;</a:t>
            </a:r>
            <a:r>
              <a:rPr lang="en-US" altLang="zh-CN" sz="2000">
                <a:ea typeface="仿宋_GB2312" pitchFamily="49" charset="-122"/>
              </a:rPr>
              <a:t> </a:t>
            </a:r>
            <a:r>
              <a:rPr lang="en-US" altLang="zh-CN" sz="2000" i="1">
                <a:ea typeface="仿宋_GB2312" pitchFamily="49" charset="-122"/>
              </a:rPr>
              <a:t>j &lt; m</a:t>
            </a:r>
            <a:r>
              <a:rPr lang="en-US" altLang="zh-CN" sz="2000">
                <a:latin typeface="仿宋_GB2312" pitchFamily="49" charset="-122"/>
                <a:ea typeface="仿宋_GB2312" pitchFamily="49" charset="-122"/>
              </a:rPr>
              <a:t>-</a:t>
            </a:r>
            <a:r>
              <a:rPr lang="en-US" altLang="zh-CN" sz="2000">
                <a:ea typeface="仿宋_GB2312" pitchFamily="49" charset="-122"/>
              </a:rPr>
              <a:t>1</a:t>
            </a:r>
            <a:r>
              <a:rPr lang="en-US" altLang="zh-CN" sz="2000" b="1">
                <a:ea typeface="仿宋_GB2312" pitchFamily="49" charset="-122"/>
              </a:rPr>
              <a:t>;</a:t>
            </a:r>
            <a:r>
              <a:rPr lang="en-US" altLang="zh-CN" sz="2000">
                <a:ea typeface="仿宋_GB2312" pitchFamily="49" charset="-122"/>
              </a:rPr>
              <a:t> </a:t>
            </a:r>
            <a:r>
              <a:rPr lang="en-US" altLang="zh-CN" sz="2000" i="1">
                <a:ea typeface="仿宋_GB2312" pitchFamily="49" charset="-122"/>
              </a:rPr>
              <a:t>j</a:t>
            </a:r>
            <a:r>
              <a:rPr lang="en-US" altLang="zh-CN" sz="2000">
                <a:ea typeface="仿宋_GB2312" pitchFamily="49" charset="-122"/>
              </a:rPr>
              <a:t>++ ) </a:t>
            </a:r>
            <a:r>
              <a:rPr lang="en-US" altLang="zh-CN" sz="2000" b="1" i="1">
                <a:solidFill>
                  <a:srgbClr val="00FF00"/>
                </a:solidFill>
                <a:ea typeface="仿宋_GB2312" pitchFamily="49" charset="-122"/>
              </a:rPr>
              <a:t>Next</a:t>
            </a:r>
            <a:r>
              <a:rPr lang="en-US" altLang="zh-CN" sz="2000">
                <a:ea typeface="仿宋_GB2312" pitchFamily="49" charset="-122"/>
              </a:rPr>
              <a:t> ( )</a:t>
            </a:r>
            <a:r>
              <a:rPr lang="en-US" altLang="zh-CN" sz="2000" b="1">
                <a:ea typeface="仿宋_GB2312" pitchFamily="49" charset="-122"/>
              </a:rPr>
              <a:t>;</a:t>
            </a:r>
          </a:p>
          <a:p>
            <a:r>
              <a:rPr lang="en-US" altLang="zh-CN" sz="2000">
                <a:ea typeface="仿宋_GB2312" pitchFamily="49" charset="-122"/>
              </a:rPr>
              <a:t>            </a:t>
            </a:r>
            <a:r>
              <a:rPr lang="en-US" altLang="zh-CN" sz="2000" b="1">
                <a:ea typeface="仿宋_GB2312" pitchFamily="49" charset="-122"/>
              </a:rPr>
              <a:t>cout </a:t>
            </a:r>
            <a:r>
              <a:rPr lang="en-US" altLang="zh-CN" sz="2000">
                <a:ea typeface="仿宋_GB2312" pitchFamily="49" charset="-122"/>
              </a:rPr>
              <a:t>&lt;&lt; “</a:t>
            </a:r>
            <a:r>
              <a:rPr lang="en-US" altLang="zh-CN" sz="2000" b="1">
                <a:ea typeface="仿宋_GB2312" pitchFamily="49" charset="-122"/>
              </a:rPr>
              <a:t>The out one is</a:t>
            </a:r>
            <a:r>
              <a:rPr lang="en-US" altLang="zh-CN" sz="2000">
                <a:ea typeface="仿宋_GB2312" pitchFamily="49" charset="-122"/>
              </a:rPr>
              <a:t>” &lt;&lt;</a:t>
            </a:r>
            <a:r>
              <a:rPr lang="en-US" altLang="zh-CN" sz="2000" i="1">
                <a:ea typeface="仿宋_GB2312" pitchFamily="49" charset="-122"/>
              </a:rPr>
              <a:t> </a:t>
            </a:r>
            <a:r>
              <a:rPr lang="en-US" altLang="zh-CN" sz="2000" b="1" i="1">
                <a:solidFill>
                  <a:srgbClr val="00FF00"/>
                </a:solidFill>
                <a:ea typeface="仿宋_GB2312" pitchFamily="49" charset="-122"/>
              </a:rPr>
              <a:t>getData</a:t>
            </a:r>
            <a:r>
              <a:rPr lang="en-US" altLang="zh-CN" sz="2000" i="1">
                <a:ea typeface="仿宋_GB2312" pitchFamily="49" charset="-122"/>
              </a:rPr>
              <a:t> </a:t>
            </a:r>
            <a:r>
              <a:rPr lang="en-US" altLang="zh-CN" sz="2000">
                <a:ea typeface="仿宋_GB2312" pitchFamily="49" charset="-122"/>
              </a:rPr>
              <a:t>( )  &lt;&lt; </a:t>
            </a:r>
            <a:r>
              <a:rPr lang="en-US" altLang="zh-CN" sz="2000" b="1">
                <a:ea typeface="仿宋_GB2312" pitchFamily="49" charset="-122"/>
              </a:rPr>
              <a:t>endl;                           </a:t>
            </a:r>
            <a:endParaRPr lang="en-US" altLang="zh-CN" sz="2000">
              <a:ea typeface="仿宋_GB2312" pitchFamily="49" charset="-122"/>
            </a:endParaRPr>
          </a:p>
          <a:p>
            <a:r>
              <a:rPr lang="en-US" altLang="zh-CN" sz="2000">
                <a:ea typeface="仿宋_GB2312" pitchFamily="49" charset="-122"/>
              </a:rPr>
              <a:t>            </a:t>
            </a:r>
            <a:r>
              <a:rPr lang="en-US" altLang="zh-CN" sz="2000" b="1" i="1">
                <a:solidFill>
                  <a:srgbClr val="00FF00"/>
                </a:solidFill>
                <a:ea typeface="仿宋_GB2312" pitchFamily="49" charset="-122"/>
              </a:rPr>
              <a:t>Remove</a:t>
            </a:r>
            <a:r>
              <a:rPr lang="en-US" altLang="zh-CN" sz="2000">
                <a:ea typeface="仿宋_GB2312" pitchFamily="49" charset="-122"/>
              </a:rPr>
              <a:t> ( )</a:t>
            </a:r>
            <a:r>
              <a:rPr lang="en-US" altLang="zh-CN" sz="2000" b="1">
                <a:ea typeface="仿宋_GB2312" pitchFamily="49" charset="-122"/>
              </a:rPr>
              <a:t>;                              </a:t>
            </a:r>
          </a:p>
          <a:p>
            <a:r>
              <a:rPr lang="en-US" altLang="zh-CN" sz="2000" b="1">
                <a:ea typeface="仿宋_GB2312" pitchFamily="49" charset="-122"/>
              </a:rPr>
              <a:t>      }</a:t>
            </a:r>
          </a:p>
          <a:p>
            <a:r>
              <a:rPr lang="en-US" altLang="zh-CN" sz="2000" b="1">
                <a:ea typeface="仿宋_GB2312" pitchFamily="49" charset="-122"/>
              </a:rPr>
              <a:t>}</a:t>
            </a: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265113" y="3619500"/>
            <a:ext cx="77882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void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000" b="1" i="1">
                <a:solidFill>
                  <a:srgbClr val="FFFF00"/>
                </a:solidFill>
                <a:latin typeface="Times New Roman" pitchFamily="18" charset="0"/>
                <a:ea typeface="仿宋_GB2312" pitchFamily="49" charset="-122"/>
              </a:rPr>
              <a:t>main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( ) 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{</a:t>
            </a:r>
            <a:endParaRPr kumimoji="1" lang="en-US" altLang="zh-CN" sz="200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CircLis t 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&lt;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int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&gt;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clist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;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				</a:t>
            </a: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int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n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m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;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					</a:t>
            </a: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cout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&lt;&lt; 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“Input the number of people and the interval”;</a:t>
            </a:r>
            <a:endParaRPr kumimoji="1" lang="en-US" altLang="zh-CN" sz="200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cin 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&gt;&gt;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n &gt;&gt; m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;</a:t>
            </a:r>
            <a:endParaRPr kumimoji="1" lang="en-US" altLang="zh-CN" sz="2000">
              <a:latin typeface="Times New Roman" pitchFamily="18" charset="0"/>
              <a:ea typeface="仿宋_GB2312" pitchFamily="49" charset="-122"/>
            </a:endParaRP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for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( 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int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i = 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1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;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i &lt;= n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;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i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++ )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 </a:t>
            </a: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             </a:t>
            </a:r>
            <a:r>
              <a:rPr kumimoji="1" lang="en-US" altLang="zh-CN" sz="2000" b="1" i="1">
                <a:solidFill>
                  <a:srgbClr val="00FF00"/>
                </a:solidFill>
                <a:latin typeface="Times New Roman" pitchFamily="18" charset="0"/>
                <a:ea typeface="仿宋_GB2312" pitchFamily="49" charset="-122"/>
              </a:rPr>
              <a:t>clist</a:t>
            </a:r>
            <a:r>
              <a:rPr kumimoji="1" lang="en-US" altLang="zh-CN" sz="2000" b="1">
                <a:solidFill>
                  <a:srgbClr val="00FF00"/>
                </a:solidFill>
                <a:latin typeface="Times New Roman" pitchFamily="18" charset="0"/>
                <a:ea typeface="仿宋_GB2312" pitchFamily="49" charset="-122"/>
              </a:rPr>
              <a:t>.</a:t>
            </a:r>
            <a:r>
              <a:rPr kumimoji="1" lang="en-US" altLang="zh-CN" sz="2000" b="1" i="1">
                <a:solidFill>
                  <a:srgbClr val="00FF00"/>
                </a:solidFill>
                <a:latin typeface="Times New Roman" pitchFamily="18" charset="0"/>
                <a:ea typeface="仿宋_GB2312" pitchFamily="49" charset="-122"/>
              </a:rPr>
              <a:t>insert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(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i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)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;  //Construct Joseph circle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	</a:t>
            </a: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    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clist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.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Josephus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 (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n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, </a:t>
            </a:r>
            <a:r>
              <a:rPr kumimoji="1" lang="en-US" altLang="zh-CN" sz="2000" i="1">
                <a:latin typeface="Times New Roman" pitchFamily="18" charset="0"/>
                <a:ea typeface="仿宋_GB2312" pitchFamily="49" charset="-122"/>
              </a:rPr>
              <a:t>m</a:t>
            </a:r>
            <a:r>
              <a:rPr kumimoji="1" lang="en-US" altLang="zh-CN" sz="2000">
                <a:latin typeface="Times New Roman" pitchFamily="18" charset="0"/>
                <a:ea typeface="仿宋_GB2312" pitchFamily="49" charset="-122"/>
              </a:rPr>
              <a:t>)</a:t>
            </a: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;			//Call Joseph function</a:t>
            </a:r>
          </a:p>
          <a:p>
            <a:pPr eaLnBrk="0" hangingPunct="0">
              <a:lnSpc>
                <a:spcPct val="105000"/>
              </a:lnSpc>
            </a:pPr>
            <a:r>
              <a:rPr kumimoji="1" lang="en-US" altLang="zh-CN" sz="2000" b="1">
                <a:latin typeface="Times New Roman" pitchFamily="18" charset="0"/>
                <a:ea typeface="仿宋_GB2312" pitchFamily="49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B386ADC-3978-4121-837D-A43DCDB4CAFA}" type="slidenum">
              <a:rPr lang="en-US" altLang="zh-CN"/>
              <a:pPr/>
              <a:t>92</a:t>
            </a:fld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914400" y="7635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</a:endParaRP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3" name="公式" r:id="rId3" imgW="114120" imgH="215640" progId="Equation.3">
                  <p:embed/>
                </p:oleObj>
              </mc:Choice>
              <mc:Fallback>
                <p:oleObj name="公式" r:id="rId3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900113" y="1660525"/>
            <a:ext cx="7605712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800" baseline="-25000" dirty="0" err="1">
                <a:latin typeface="Times New Roman" pitchFamily="18" charset="0"/>
                <a:ea typeface="幼圆" pitchFamily="49" charset="-122"/>
              </a:rPr>
              <a:t>n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(</a:t>
            </a:r>
            <a:r>
              <a:rPr kumimoji="1" lang="en-US" altLang="zh-CN" sz="2800" i="1" dirty="0"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) = </a:t>
            </a:r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800" baseline="-25000" dirty="0" err="1">
                <a:latin typeface="Times New Roman" pitchFamily="18" charset="0"/>
                <a:ea typeface="幼圆" pitchFamily="49" charset="-122"/>
              </a:rPr>
              <a:t>0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+</a:t>
            </a:r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800" baseline="-25000" dirty="0" err="1"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en-US" altLang="zh-CN" sz="2800" dirty="0" err="1">
                <a:latin typeface="Times New Roman" pitchFamily="18" charset="0"/>
                <a:ea typeface="幼圆" pitchFamily="49" charset="-122"/>
              </a:rPr>
              <a:t>+</a:t>
            </a:r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800" baseline="-25000" dirty="0" err="1"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</a:rPr>
              <a:t>x</a:t>
            </a:r>
            <a:r>
              <a:rPr kumimoji="1" lang="en-US" altLang="zh-CN" sz="2800" baseline="30000" dirty="0" err="1"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</a:rPr>
              <a:t>+</a:t>
            </a:r>
            <a:r>
              <a:rPr kumimoji="1" lang="en-US" altLang="zh-CN" sz="2800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+</a:t>
            </a:r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p</a:t>
            </a:r>
            <a:r>
              <a:rPr kumimoji="1" lang="en-US" altLang="zh-CN" sz="2800" baseline="-25000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n</a:t>
            </a:r>
            <a:r>
              <a:rPr kumimoji="1" lang="en-US" altLang="zh-CN" sz="2800" i="1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x</a:t>
            </a:r>
            <a:r>
              <a:rPr kumimoji="1" lang="en-US" altLang="zh-CN" sz="2800" baseline="30000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n</a:t>
            </a:r>
            <a:endParaRPr kumimoji="1" lang="en-US" altLang="zh-CN" sz="2800" baseline="30000" dirty="0">
              <a:latin typeface="Times New Roman" pitchFamily="18" charset="0"/>
              <a:ea typeface="幼圆" pitchFamily="49" charset="-122"/>
              <a:sym typeface="MT Extra" pitchFamily="18" charset="2"/>
            </a:endParaRPr>
          </a:p>
          <a:p>
            <a:r>
              <a:rPr kumimoji="1" lang="zh-CN" altLang="en-US" sz="2800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在计算机中可以用一个线性表</a:t>
            </a:r>
            <a:r>
              <a:rPr kumimoji="1" lang="en-US" altLang="zh-CN" sz="2800" i="1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P</a:t>
            </a:r>
            <a:r>
              <a:rPr kumimoji="1" lang="zh-CN" altLang="en-US" sz="2800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来表示：</a:t>
            </a:r>
          </a:p>
          <a:p>
            <a:r>
              <a:rPr kumimoji="1" lang="en-US" altLang="zh-CN" sz="2400" i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= (</a:t>
            </a:r>
            <a:r>
              <a:rPr kumimoji="1" lang="en-US" altLang="zh-CN" sz="2400" i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baseline="-250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0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i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baseline="-250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400" i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baseline="-250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, </a:t>
            </a:r>
            <a:r>
              <a:rPr kumimoji="1" lang="en-US" altLang="zh-CN" sz="28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  <a:sym typeface="MT Extra" pitchFamily="18" charset="2"/>
              </a:rPr>
              <a:t>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, </a:t>
            </a:r>
            <a:r>
              <a:rPr kumimoji="1" lang="en-US" altLang="zh-CN" sz="2400" i="1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baseline="-250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n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)</a:t>
            </a:r>
          </a:p>
          <a:p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每一项的指数都隐含在系数</a:t>
            </a:r>
            <a:r>
              <a:rPr kumimoji="1" lang="en-US" altLang="zh-CN" sz="2400" i="1" dirty="0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baseline="-25000" dirty="0">
                <a:latin typeface="Times New Roman" pitchFamily="18" charset="0"/>
                <a:ea typeface="幼圆" pitchFamily="49" charset="-122"/>
              </a:rPr>
              <a:t>i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的序号里。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/>
              <a:t>2.5 Representation and operations of Polynomial 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2024063" y="3773488"/>
            <a:ext cx="5097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Advantage and disadvantage ?</a:t>
            </a:r>
          </a:p>
        </p:txBody>
      </p:sp>
      <p:pic>
        <p:nvPicPr>
          <p:cNvPr id="15360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652963"/>
            <a:ext cx="7583488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8" grpId="0"/>
      <p:bldP spid="153608" grpId="1"/>
      <p:bldP spid="153608" grpId="2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02875AAD-A3F0-4144-BE77-EC4B5168B15E}" type="slidenum">
              <a:rPr lang="en-US" altLang="zh-CN"/>
              <a:pPr/>
              <a:t>93</a:t>
            </a:fld>
            <a:endParaRPr lang="en-US" altLang="zh-CN"/>
          </a:p>
        </p:txBody>
      </p:sp>
      <p:sp>
        <p:nvSpPr>
          <p:cNvPr id="1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395288" y="260350"/>
            <a:ext cx="81915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这种表示方法对于所有项都比较全的时候是很好的，但是如果指数很高并且变化很大时，这种表示方法就不合适了。这时我们可以把每一项的系数和指数都存储下来，也就是对于每一项都用两个</a:t>
            </a:r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</a:rPr>
              <a:t>数据项（</a:t>
            </a:r>
            <a:r>
              <a:rPr kumimoji="1" lang="zh-CN" altLang="en-US" sz="2400" b="1" u="sng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二元组</a:t>
            </a:r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</a:rPr>
              <a:t>）来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存储。即为如下的形式：</a:t>
            </a:r>
          </a:p>
          <a:p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P=[(</a:t>
            </a:r>
            <a:r>
              <a:rPr kumimoji="1" lang="en-US" altLang="zh-CN" sz="2400" i="1" dirty="0" err="1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baseline="-25000" dirty="0" err="1"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,</a:t>
            </a:r>
            <a:r>
              <a:rPr kumimoji="1" lang="en-US" altLang="zh-CN" sz="2400" i="1" dirty="0" err="1">
                <a:latin typeface="Times New Roman" pitchFamily="18" charset="0"/>
                <a:ea typeface="幼圆" pitchFamily="49" charset="-122"/>
              </a:rPr>
              <a:t>e</a:t>
            </a:r>
            <a:r>
              <a:rPr kumimoji="1" lang="en-US" altLang="zh-CN" sz="2400" baseline="-25000" dirty="0" err="1">
                <a:latin typeface="Times New Roman" pitchFamily="18" charset="0"/>
                <a:ea typeface="幼圆" pitchFamily="49" charset="-122"/>
              </a:rPr>
              <a:t>1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), (</a:t>
            </a:r>
            <a:r>
              <a:rPr kumimoji="1" lang="en-US" altLang="zh-CN" sz="2400" i="1" dirty="0" err="1">
                <a:latin typeface="Times New Roman" pitchFamily="18" charset="0"/>
                <a:ea typeface="幼圆" pitchFamily="49" charset="-122"/>
              </a:rPr>
              <a:t>p</a:t>
            </a:r>
            <a:r>
              <a:rPr kumimoji="1" lang="en-US" altLang="zh-CN" sz="2400" baseline="-25000" dirty="0" err="1"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,</a:t>
            </a:r>
            <a:r>
              <a:rPr kumimoji="1" lang="en-US" altLang="zh-CN" sz="2400" i="1" dirty="0" err="1">
                <a:latin typeface="Times New Roman" pitchFamily="18" charset="0"/>
                <a:ea typeface="幼圆" pitchFamily="49" charset="-122"/>
              </a:rPr>
              <a:t>e</a:t>
            </a:r>
            <a:r>
              <a:rPr kumimoji="1" lang="en-US" altLang="zh-CN" sz="2400" baseline="-25000" dirty="0" err="1">
                <a:latin typeface="Times New Roman" pitchFamily="18" charset="0"/>
                <a:ea typeface="幼圆" pitchFamily="49" charset="-122"/>
              </a:rPr>
              <a:t>2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), </a:t>
            </a:r>
            <a:r>
              <a:rPr kumimoji="1" lang="en-US" altLang="zh-CN" sz="2800" dirty="0" smtClean="0">
                <a:latin typeface="Times New Roman" pitchFamily="18" charset="0"/>
                <a:ea typeface="幼圆" pitchFamily="49" charset="-122"/>
                <a:sym typeface="MT Extra" pitchFamily="18" charset="2"/>
              </a:rPr>
              <a:t>,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  <a:sym typeface="MT Extra" pitchFamily="18" charset="2"/>
              </a:rPr>
              <a:t>(</a:t>
            </a:r>
            <a:r>
              <a:rPr kumimoji="1" lang="en-US" altLang="zh-CN" sz="2400" i="1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p</a:t>
            </a:r>
            <a:r>
              <a:rPr kumimoji="1" lang="en-US" altLang="zh-CN" sz="2400" baseline="-25000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m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,</a:t>
            </a:r>
            <a:r>
              <a:rPr kumimoji="1" lang="en-US" altLang="zh-CN" sz="2400" i="1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e</a:t>
            </a:r>
            <a:r>
              <a:rPr kumimoji="1" lang="en-US" altLang="zh-CN" sz="2400" baseline="-25000" dirty="0" err="1">
                <a:latin typeface="Times New Roman" pitchFamily="18" charset="0"/>
                <a:ea typeface="幼圆" pitchFamily="49" charset="-122"/>
                <a:sym typeface="MT Extra" pitchFamily="18" charset="2"/>
              </a:rPr>
              <a:t>m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)]</a:t>
            </a:r>
          </a:p>
          <a:p>
            <a:r>
              <a:rPr kumimoji="1" lang="zh-CN" altLang="en-US" sz="2400" dirty="0" smtClean="0">
                <a:latin typeface="Times New Roman" pitchFamily="18" charset="0"/>
                <a:ea typeface="幼圆" pitchFamily="49" charset="-122"/>
                <a:sym typeface="MT Extra" pitchFamily="18" charset="2"/>
              </a:rPr>
              <a:t>        对于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这种表示方法也有两种存储方法：即</a:t>
            </a:r>
            <a:r>
              <a:rPr kumimoji="1" lang="zh-CN" altLang="en-US" sz="2400" u="sng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  <a:sym typeface="MT Extra" pitchFamily="18" charset="2"/>
              </a:rPr>
              <a:t>顺序存储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和</a:t>
            </a:r>
            <a:r>
              <a:rPr kumimoji="1" lang="zh-CN" altLang="en-US" sz="2400" u="sng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  <a:sym typeface="MT Extra" pitchFamily="18" charset="2"/>
              </a:rPr>
              <a:t>链式存储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  <a:sym typeface="MT Extra" pitchFamily="18" charset="2"/>
              </a:rPr>
              <a:t>。</a:t>
            </a:r>
          </a:p>
        </p:txBody>
      </p:sp>
      <p:pic>
        <p:nvPicPr>
          <p:cNvPr id="2949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1513"/>
            <a:ext cx="8218488" cy="1801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92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5" b="69878"/>
          <a:stretch>
            <a:fillRect/>
          </a:stretch>
        </p:blipFill>
        <p:spPr bwMode="auto">
          <a:xfrm>
            <a:off x="395288" y="5564188"/>
            <a:ext cx="8507412" cy="7445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94922" name="Text Box 10"/>
          <p:cNvSpPr txBox="1">
            <a:spLocks noChangeArrowheads="1"/>
          </p:cNvSpPr>
          <p:nvPr/>
        </p:nvSpPr>
        <p:spPr bwMode="auto">
          <a:xfrm>
            <a:off x="641350" y="5724525"/>
            <a:ext cx="11811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LA-&gt;head</a:t>
            </a:r>
          </a:p>
        </p:txBody>
      </p:sp>
      <p:sp>
        <p:nvSpPr>
          <p:cNvPr id="294923" name="Rectangle 11"/>
          <p:cNvSpPr>
            <a:spLocks noChangeArrowheads="1"/>
          </p:cNvSpPr>
          <p:nvPr/>
        </p:nvSpPr>
        <p:spPr bwMode="auto">
          <a:xfrm>
            <a:off x="1547813" y="3862388"/>
            <a:ext cx="37465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24" name="Rectangle 12"/>
          <p:cNvSpPr>
            <a:spLocks noChangeArrowheads="1"/>
          </p:cNvSpPr>
          <p:nvPr/>
        </p:nvSpPr>
        <p:spPr bwMode="auto">
          <a:xfrm>
            <a:off x="1547813" y="4367213"/>
            <a:ext cx="36195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25" name="Rectangle 13"/>
          <p:cNvSpPr>
            <a:spLocks noChangeArrowheads="1"/>
          </p:cNvSpPr>
          <p:nvPr/>
        </p:nvSpPr>
        <p:spPr bwMode="auto">
          <a:xfrm>
            <a:off x="2405063" y="3862388"/>
            <a:ext cx="37465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26" name="Rectangle 14"/>
          <p:cNvSpPr>
            <a:spLocks noChangeArrowheads="1"/>
          </p:cNvSpPr>
          <p:nvPr/>
        </p:nvSpPr>
        <p:spPr bwMode="auto">
          <a:xfrm>
            <a:off x="2405063" y="4367213"/>
            <a:ext cx="36195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27" name="Rectangle 15"/>
          <p:cNvSpPr>
            <a:spLocks noChangeArrowheads="1"/>
          </p:cNvSpPr>
          <p:nvPr/>
        </p:nvSpPr>
        <p:spPr bwMode="auto">
          <a:xfrm>
            <a:off x="3240088" y="3862388"/>
            <a:ext cx="37465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28" name="Rectangle 16"/>
          <p:cNvSpPr>
            <a:spLocks noChangeArrowheads="1"/>
          </p:cNvSpPr>
          <p:nvPr/>
        </p:nvSpPr>
        <p:spPr bwMode="auto">
          <a:xfrm>
            <a:off x="3240088" y="4367213"/>
            <a:ext cx="36195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29" name="Rectangle 17"/>
          <p:cNvSpPr>
            <a:spLocks noChangeArrowheads="1"/>
          </p:cNvSpPr>
          <p:nvPr/>
        </p:nvSpPr>
        <p:spPr bwMode="auto">
          <a:xfrm>
            <a:off x="5472113" y="3862388"/>
            <a:ext cx="341312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kumimoji="1" lang="en-US" altLang="zh-CN" baseline="-25000" dirty="0">
                <a:solidFill>
                  <a:schemeClr val="bg1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294930" name="Rectangle 18"/>
          <p:cNvSpPr>
            <a:spLocks noChangeArrowheads="1"/>
          </p:cNvSpPr>
          <p:nvPr/>
        </p:nvSpPr>
        <p:spPr bwMode="auto">
          <a:xfrm>
            <a:off x="5472113" y="4367213"/>
            <a:ext cx="328612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i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31" name="Rectangle 19"/>
          <p:cNvSpPr>
            <a:spLocks noChangeArrowheads="1"/>
          </p:cNvSpPr>
          <p:nvPr/>
        </p:nvSpPr>
        <p:spPr bwMode="auto">
          <a:xfrm>
            <a:off x="7694613" y="3862388"/>
            <a:ext cx="417512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kumimoji="1" lang="en-US" altLang="zh-CN" baseline="-25000" dirty="0">
                <a:solidFill>
                  <a:schemeClr val="bg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294932" name="Rectangle 20"/>
          <p:cNvSpPr>
            <a:spLocks noChangeArrowheads="1"/>
          </p:cNvSpPr>
          <p:nvPr/>
        </p:nvSpPr>
        <p:spPr bwMode="auto">
          <a:xfrm>
            <a:off x="7694613" y="4367213"/>
            <a:ext cx="404812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i="1" dirty="0" err="1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kumimoji="1" lang="en-US" altLang="zh-CN" baseline="-25000" dirty="0" err="1">
                <a:solidFill>
                  <a:schemeClr val="bg1"/>
                </a:solidFill>
                <a:latin typeface="Times New Roman" pitchFamily="18" charset="0"/>
              </a:rPr>
              <a:t>m</a:t>
            </a:r>
            <a:endParaRPr kumimoji="1" lang="en-US" altLang="zh-CN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4934" name="Rectangle 22"/>
          <p:cNvSpPr>
            <a:spLocks noChangeArrowheads="1"/>
          </p:cNvSpPr>
          <p:nvPr/>
        </p:nvSpPr>
        <p:spPr bwMode="auto">
          <a:xfrm>
            <a:off x="611188" y="5013325"/>
            <a:ext cx="44037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3200" b="1" i="1">
                <a:solidFill>
                  <a:srgbClr val="FFFF00"/>
                </a:solidFill>
                <a:latin typeface="Times New Roman" pitchFamily="18" charset="0"/>
              </a:rPr>
              <a:t>LA</a:t>
            </a:r>
            <a:r>
              <a:rPr kumimoji="1" lang="en-US" altLang="zh-CN" sz="3200" b="1">
                <a:solidFill>
                  <a:srgbClr val="FFFF00"/>
                </a:solidFill>
                <a:latin typeface="Times New Roman" pitchFamily="18" charset="0"/>
              </a:rPr>
              <a:t> = 1 - 10</a:t>
            </a:r>
            <a:r>
              <a:rPr kumimoji="1" lang="en-US" altLang="zh-CN" sz="3200" b="1" i="1">
                <a:solidFill>
                  <a:srgbClr val="FFFF00"/>
                </a:solidFill>
                <a:latin typeface="Times New Roman" pitchFamily="18" charset="0"/>
              </a:rPr>
              <a:t>x</a:t>
            </a:r>
            <a:r>
              <a:rPr kumimoji="1" lang="en-US" altLang="zh-CN" sz="3200" b="1" baseline="30000">
                <a:solidFill>
                  <a:srgbClr val="FFFF00"/>
                </a:solidFill>
                <a:latin typeface="Times New Roman" pitchFamily="18" charset="0"/>
              </a:rPr>
              <a:t>6</a:t>
            </a:r>
            <a:r>
              <a:rPr kumimoji="1" lang="en-US" altLang="zh-CN" sz="3200" b="1">
                <a:solidFill>
                  <a:srgbClr val="FFFF00"/>
                </a:solidFill>
                <a:latin typeface="Times New Roman" pitchFamily="18" charset="0"/>
              </a:rPr>
              <a:t> + 2</a:t>
            </a:r>
            <a:r>
              <a:rPr kumimoji="1" lang="en-US" altLang="zh-CN" sz="3200" b="1" i="1">
                <a:solidFill>
                  <a:srgbClr val="FFFF00"/>
                </a:solidFill>
                <a:latin typeface="Times New Roman" pitchFamily="18" charset="0"/>
              </a:rPr>
              <a:t>x</a:t>
            </a:r>
            <a:r>
              <a:rPr kumimoji="1" lang="en-US" altLang="zh-CN" sz="3200" b="1" baseline="30000">
                <a:solidFill>
                  <a:srgbClr val="FFFF00"/>
                </a:solidFill>
                <a:latin typeface="Times New Roman" pitchFamily="18" charset="0"/>
              </a:rPr>
              <a:t>8</a:t>
            </a:r>
            <a:r>
              <a:rPr kumimoji="1" lang="en-US" altLang="zh-CN" sz="3200" b="1">
                <a:solidFill>
                  <a:srgbClr val="FFFF00"/>
                </a:solidFill>
                <a:latin typeface="Times New Roman" pitchFamily="18" charset="0"/>
              </a:rPr>
              <a:t> +7</a:t>
            </a:r>
            <a:r>
              <a:rPr kumimoji="1" lang="en-US" altLang="zh-CN" sz="3200" b="1" i="1">
                <a:solidFill>
                  <a:srgbClr val="FFFF00"/>
                </a:solidFill>
                <a:latin typeface="Times New Roman" pitchFamily="18" charset="0"/>
              </a:rPr>
              <a:t>x</a:t>
            </a:r>
            <a:r>
              <a:rPr kumimoji="1" lang="en-US" altLang="zh-CN" sz="3200" b="1" baseline="30000">
                <a:solidFill>
                  <a:srgbClr val="FFFF00"/>
                </a:solidFill>
                <a:latin typeface="Times New Roman" pitchFamily="18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ED7EA360-F772-424B-935C-CBCB8E37299D}" type="slidenum">
              <a:rPr lang="en-US" altLang="zh-CN"/>
              <a:pPr/>
              <a:t>94</a:t>
            </a:fld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287338" y="1260475"/>
            <a:ext cx="838835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ElemType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4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二元组</a:t>
            </a:r>
            <a:r>
              <a:rPr kumimoji="1" lang="zh-CN" altLang="en-US" sz="24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*</a:t>
            </a:r>
            <a:r>
              <a:rPr kumimoji="1" lang="en-US" altLang="zh-CN" sz="24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  <a:endParaRPr kumimoji="1" lang="en-US" altLang="zh-CN" sz="24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 float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coef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		</a:t>
            </a:r>
            <a:r>
              <a:rPr kumimoji="1" lang="en-US" altLang="zh-CN" sz="24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多项式系数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4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expn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		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多项式指数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}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ElemType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</a:t>
            </a:r>
          </a:p>
          <a:p>
            <a:pPr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结点属性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endParaRPr kumimoji="1" lang="en-US" altLang="zh-CN" sz="2400" dirty="0">
              <a:solidFill>
                <a:srgbClr val="00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Polyn</a:t>
            </a:r>
            <a:endParaRPr kumimoji="1" lang="en-US" altLang="zh-CN" sz="2400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4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ElemType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data;	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数据域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4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struct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Polyn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  *next</a:t>
            </a:r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;	</a:t>
            </a:r>
            <a:r>
              <a:rPr kumimoji="1" lang="en-US" altLang="zh-CN" sz="2400" dirty="0" smtClean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指针域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}Node, *Link;		</a:t>
            </a:r>
          </a:p>
          <a:p>
            <a:pPr eaLnBrk="0" hangingPunct="0"/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Node type &amp; Node Pointer type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结点类型及结点指针类型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250825" y="461963"/>
            <a:ext cx="5541963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一元多项式抽象数据类型的实现：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FBEBB17E-23F2-4518-94B2-1C1DA3F24D75}" type="slidenum">
              <a:rPr lang="en-US" altLang="zh-CN"/>
              <a:pPr/>
              <a:t>95</a:t>
            </a:fld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252413" y="1187450"/>
            <a:ext cx="86407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/*****************************************************</a:t>
            </a:r>
          </a:p>
          <a:p>
            <a:pPr eaLnBrk="0" hangingPunct="0"/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为了便于对链表进行操作定义的一个结构类型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:</a:t>
            </a:r>
          </a:p>
          <a:p>
            <a:pPr eaLnBrk="0" hangingPunct="0"/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因为我们是用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LinkList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类型的变量来指向该链表的，而该变量的成员变量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head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就是该链表的头结点。用这种方法来实现链表，符合面向对象编程中的封装的概念，因为对该链表的操作都是通过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LinkList</a:t>
            </a:r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类型的变量来进行的。</a:t>
            </a:r>
          </a:p>
          <a:p>
            <a:pPr eaLnBrk="0" hangingPunct="0"/>
            <a:r>
              <a:rPr kumimoji="1" lang="zh-CN" altLang="en-US" sz="2400" dirty="0">
                <a:latin typeface="Times New Roman" pitchFamily="18" charset="0"/>
                <a:ea typeface="幼圆" pitchFamily="49" charset="-122"/>
              </a:rPr>
              <a:t>*****************************************************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typedef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struct</a:t>
            </a:r>
            <a:endParaRPr kumimoji="1" lang="en-US" altLang="zh-CN" sz="2400" dirty="0">
              <a:latin typeface="Times New Roman" pitchFamily="18" charset="0"/>
              <a:ea typeface="幼圆" pitchFamily="49" charset="-122"/>
            </a:endParaRP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{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400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Link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head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, tail;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用作链表的结节点和尾指针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 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    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int</a:t>
            </a:r>
            <a:r>
              <a:rPr kumimoji="1" lang="en-US" altLang="zh-CN" sz="2400" dirty="0" smtClean="0">
                <a:latin typeface="Times New Roman" pitchFamily="18" charset="0"/>
                <a:ea typeface="幼圆" pitchFamily="49" charset="-122"/>
              </a:rPr>
              <a:t>  </a:t>
            </a:r>
            <a:r>
              <a:rPr kumimoji="1" lang="en-US" altLang="zh-CN" sz="2400" dirty="0" err="1" smtClean="0">
                <a:latin typeface="Times New Roman" pitchFamily="18" charset="0"/>
                <a:ea typeface="幼圆" pitchFamily="49" charset="-122"/>
              </a:rPr>
              <a:t>len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;		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可以用来记录链表的长度 *</a:t>
            </a:r>
            <a:r>
              <a:rPr kumimoji="1" lang="en-US" altLang="zh-CN" sz="2400" dirty="0">
                <a:solidFill>
                  <a:srgbClr val="00FF00"/>
                </a:solidFill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}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LinkList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,*</a:t>
            </a:r>
            <a:r>
              <a:rPr kumimoji="1" lang="en-US" altLang="zh-CN" sz="2400" dirty="0" err="1">
                <a:latin typeface="Times New Roman" pitchFamily="18" charset="0"/>
                <a:ea typeface="幼圆" pitchFamily="49" charset="-122"/>
              </a:rPr>
              <a:t>PLinkList</a:t>
            </a:r>
            <a:r>
              <a:rPr kumimoji="1" lang="en-US" altLang="zh-CN" sz="2400" dirty="0">
                <a:latin typeface="Times New Roman" pitchFamily="18" charset="0"/>
                <a:ea typeface="幼圆" pitchFamily="49" charset="-122"/>
              </a:rPr>
              <a:t>;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825" y="461963"/>
            <a:ext cx="5541963" cy="5191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一元多项式抽象数据类型的实现</a:t>
            </a:r>
            <a:r>
              <a:rPr kumimoji="1" lang="zh-CN" altLang="en-US" sz="2800" b="1" dirty="0" smtClean="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：</a:t>
            </a:r>
            <a:endParaRPr kumimoji="1" lang="zh-CN" altLang="en-US" sz="2800" b="1" dirty="0">
              <a:solidFill>
                <a:srgbClr val="FFFF00"/>
              </a:solidFill>
              <a:latin typeface="Times New Roman" pitchFamily="18" charset="0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2EA28AE5-20F6-478E-956C-934E7338D807}" type="slidenum">
              <a:rPr lang="en-US" altLang="zh-CN"/>
              <a:pPr/>
              <a:t>96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468313" y="188913"/>
            <a:ext cx="7780337" cy="645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/*Initialize a link list */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void InitList(PLinkList *pList);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所用到的函数的原型化声明　*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把两个一元多项式相加　*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PLinkList AddPolyn(PLinkList pa, PLinkList pb);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创建一个一元多项式　*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void CreatePolyn(PLinkList pList);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实现两个一元多项式的相乘　*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PLinkList MultiplyPolyn(PLinkList pa, PLinkList pb);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打印该链表的结果　*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void PrintPolyn(PLinkList pList);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比较两个节点的指数的大小 *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Int cmp(ElemType a, ElemType b);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</a:t>
            </a:r>
            <a:r>
              <a:rPr kumimoji="1" lang="zh-CN" altLang="en-US" sz="2200">
                <a:latin typeface="Times New Roman" pitchFamily="18" charset="0"/>
                <a:ea typeface="幼圆" pitchFamily="49" charset="-122"/>
              </a:rPr>
              <a:t>删除一个链表　 *</a:t>
            </a:r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void FreeList(PLinkList pList);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Multiply a LinkList with an element */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void MultiItem(PLinkList pResultList, PLinkList pList, Link Item);</a:t>
            </a:r>
          </a:p>
          <a:p>
            <a:pPr eaLnBrk="0" hangingPunct="0"/>
            <a:r>
              <a:rPr kumimoji="1" lang="en-US" altLang="zh-CN" sz="2200">
                <a:latin typeface="Times New Roman" pitchFamily="18" charset="0"/>
                <a:ea typeface="幼圆" pitchFamily="49" charset="-122"/>
              </a:rPr>
              <a:t>/* Multiply two linklist */</a:t>
            </a:r>
          </a:p>
          <a:p>
            <a:pPr eaLnBrk="0" hangingPunct="0"/>
            <a:r>
              <a:rPr kumimoji="1" lang="en-US" altLang="zh-CN" sz="2200">
                <a:solidFill>
                  <a:srgbClr val="FFFF00"/>
                </a:solidFill>
                <a:latin typeface="Times New Roman" pitchFamily="18" charset="0"/>
                <a:ea typeface="幼圆" pitchFamily="49" charset="-122"/>
              </a:rPr>
              <a:t>PLinkList MultiLinkList(PLinkList pList1, PLinkList pList2);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CEC13B45-9AE3-4280-B934-E6A2B568F9DA}" type="slidenum">
              <a:rPr lang="en-US" altLang="zh-CN"/>
              <a:pPr/>
              <a:t>97</a:t>
            </a:fld>
            <a:endParaRPr lang="en-US" altLang="zh-CN"/>
          </a:p>
        </p:txBody>
      </p:sp>
      <p:sp>
        <p:nvSpPr>
          <p:cNvPr id="1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3095625" cy="541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u="sng" dirty="0" smtClean="0">
                <a:solidFill>
                  <a:srgbClr val="FFFF00"/>
                </a:solidFill>
                <a:ea typeface="仿宋_GB2312" pitchFamily="49" charset="-122"/>
              </a:rPr>
              <a:t>一元多项式加法</a:t>
            </a:r>
            <a:endParaRPr lang="zh-CN" altLang="en-US" sz="2800" u="sng" dirty="0">
              <a:solidFill>
                <a:srgbClr val="FFFF00"/>
              </a:solidFill>
            </a:endParaRP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762000" y="1143000"/>
            <a:ext cx="75438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 i="1" dirty="0">
                <a:solidFill>
                  <a:srgbClr val="FFFF00"/>
                </a:solidFill>
              </a:rPr>
              <a:t>LA</a:t>
            </a:r>
            <a:r>
              <a:rPr lang="en-US" altLang="zh-CN" sz="3200" b="1" dirty="0">
                <a:solidFill>
                  <a:srgbClr val="FFFF00"/>
                </a:solidFill>
              </a:rPr>
              <a:t> = 1 - </a:t>
            </a:r>
            <a:r>
              <a:rPr lang="en-US" altLang="zh-CN" sz="3200" b="1" dirty="0" err="1">
                <a:solidFill>
                  <a:srgbClr val="FFFF00"/>
                </a:solidFill>
              </a:rPr>
              <a:t>10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6</a:t>
            </a:r>
            <a:r>
              <a:rPr lang="en-US" altLang="zh-CN" sz="3200" b="1" dirty="0">
                <a:solidFill>
                  <a:srgbClr val="FFFF00"/>
                </a:solidFill>
              </a:rPr>
              <a:t> + </a:t>
            </a:r>
            <a:r>
              <a:rPr lang="en-US" altLang="zh-CN" sz="3200" b="1" dirty="0" err="1">
                <a:solidFill>
                  <a:srgbClr val="FFFF00"/>
                </a:solidFill>
              </a:rPr>
              <a:t>2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8</a:t>
            </a:r>
            <a:r>
              <a:rPr lang="en-US" altLang="zh-CN" sz="3200" b="1" dirty="0">
                <a:solidFill>
                  <a:srgbClr val="FFFF00"/>
                </a:solidFill>
              </a:rPr>
              <a:t> +</a:t>
            </a:r>
            <a:r>
              <a:rPr lang="en-US" altLang="zh-CN" sz="3200" b="1" dirty="0" err="1">
                <a:solidFill>
                  <a:srgbClr val="FFFF00"/>
                </a:solidFill>
              </a:rPr>
              <a:t>7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14</a:t>
            </a:r>
            <a:endParaRPr lang="en-US" altLang="zh-CN" sz="3200" b="1" i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3200" b="1" i="1" dirty="0" err="1">
                <a:solidFill>
                  <a:srgbClr val="FFFF00"/>
                </a:solidFill>
              </a:rPr>
              <a:t>LB</a:t>
            </a:r>
            <a:r>
              <a:rPr lang="en-US" altLang="zh-CN" sz="3200" b="1" dirty="0">
                <a:solidFill>
                  <a:srgbClr val="FFFF00"/>
                </a:solidFill>
              </a:rPr>
              <a:t> = - 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4</a:t>
            </a:r>
            <a:r>
              <a:rPr lang="en-US" altLang="zh-CN" sz="3200" b="1" dirty="0">
                <a:solidFill>
                  <a:srgbClr val="FFFF00"/>
                </a:solidFill>
              </a:rPr>
              <a:t> + </a:t>
            </a:r>
            <a:r>
              <a:rPr lang="en-US" altLang="zh-CN" sz="3200" b="1" dirty="0" err="1">
                <a:solidFill>
                  <a:srgbClr val="FFFF00"/>
                </a:solidFill>
              </a:rPr>
              <a:t>10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6</a:t>
            </a:r>
            <a:r>
              <a:rPr lang="en-US" altLang="zh-CN" sz="3200" b="1" dirty="0">
                <a:solidFill>
                  <a:srgbClr val="FFFF00"/>
                </a:solidFill>
              </a:rPr>
              <a:t> - </a:t>
            </a:r>
            <a:r>
              <a:rPr lang="en-US" altLang="zh-CN" sz="3200" b="1" dirty="0" err="1">
                <a:solidFill>
                  <a:srgbClr val="FFFF00"/>
                </a:solidFill>
              </a:rPr>
              <a:t>3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10</a:t>
            </a:r>
            <a:r>
              <a:rPr lang="en-US" altLang="zh-CN" sz="3200" b="1" dirty="0">
                <a:solidFill>
                  <a:srgbClr val="FFFF00"/>
                </a:solidFill>
              </a:rPr>
              <a:t> + </a:t>
            </a:r>
            <a:r>
              <a:rPr lang="en-US" altLang="zh-CN" sz="3200" b="1" dirty="0" err="1">
                <a:solidFill>
                  <a:srgbClr val="FFFF00"/>
                </a:solidFill>
              </a:rPr>
              <a:t>8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14</a:t>
            </a:r>
            <a:r>
              <a:rPr lang="en-US" altLang="zh-CN" sz="3200" b="1" dirty="0">
                <a:solidFill>
                  <a:srgbClr val="FFFF00"/>
                </a:solidFill>
              </a:rPr>
              <a:t> +</a:t>
            </a:r>
            <a:r>
              <a:rPr lang="en-US" altLang="zh-CN" sz="3200" b="1" dirty="0" err="1">
                <a:solidFill>
                  <a:srgbClr val="FFFF00"/>
                </a:solidFill>
              </a:rPr>
              <a:t>4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18</a:t>
            </a:r>
            <a:endParaRPr lang="en-US" altLang="zh-CN" sz="3200" b="1" baseline="30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3200" b="1" i="1" dirty="0" smtClean="0">
                <a:solidFill>
                  <a:srgbClr val="FFFF00"/>
                </a:solidFill>
              </a:rPr>
              <a:t>LC = </a:t>
            </a:r>
            <a:r>
              <a:rPr lang="en-US" altLang="zh-CN" sz="3200" b="1" i="1" dirty="0" err="1" smtClean="0">
                <a:solidFill>
                  <a:srgbClr val="FFFF00"/>
                </a:solidFill>
              </a:rPr>
              <a:t>LA+LB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 </a:t>
            </a:r>
            <a:endParaRPr lang="en-US" altLang="zh-CN" sz="32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3200" b="1" dirty="0">
                <a:solidFill>
                  <a:srgbClr val="FFFF00"/>
                </a:solidFill>
              </a:rPr>
              <a:t>      = 1- 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4</a:t>
            </a:r>
            <a:r>
              <a:rPr lang="en-US" altLang="zh-CN" sz="3200" b="1" dirty="0">
                <a:solidFill>
                  <a:srgbClr val="FFFF00"/>
                </a:solidFill>
              </a:rPr>
              <a:t> + </a:t>
            </a:r>
            <a:r>
              <a:rPr lang="en-US" altLang="zh-CN" sz="3200" b="1" dirty="0" err="1">
                <a:solidFill>
                  <a:srgbClr val="FFFF00"/>
                </a:solidFill>
              </a:rPr>
              <a:t>2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6</a:t>
            </a:r>
            <a:r>
              <a:rPr lang="en-US" altLang="zh-CN" sz="3200" b="1" dirty="0">
                <a:solidFill>
                  <a:srgbClr val="FFFF00"/>
                </a:solidFill>
              </a:rPr>
              <a:t> - </a:t>
            </a:r>
            <a:r>
              <a:rPr lang="en-US" altLang="zh-CN" sz="3200" b="1" dirty="0" err="1">
                <a:solidFill>
                  <a:srgbClr val="FFFF00"/>
                </a:solidFill>
              </a:rPr>
              <a:t>3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10</a:t>
            </a:r>
            <a:r>
              <a:rPr lang="en-US" altLang="zh-CN" sz="3200" b="1" dirty="0">
                <a:solidFill>
                  <a:srgbClr val="FFFF00"/>
                </a:solidFill>
              </a:rPr>
              <a:t> + </a:t>
            </a:r>
            <a:r>
              <a:rPr lang="en-US" altLang="zh-CN" sz="3200" b="1" dirty="0" err="1">
                <a:solidFill>
                  <a:srgbClr val="FFFF00"/>
                </a:solidFill>
              </a:rPr>
              <a:t>15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14</a:t>
            </a:r>
            <a:r>
              <a:rPr lang="en-US" altLang="zh-CN" sz="3200" b="1" dirty="0">
                <a:solidFill>
                  <a:srgbClr val="FFFF00"/>
                </a:solidFill>
              </a:rPr>
              <a:t> +</a:t>
            </a:r>
            <a:r>
              <a:rPr lang="en-US" altLang="zh-CN" sz="3200" b="1" dirty="0" err="1">
                <a:solidFill>
                  <a:srgbClr val="FFFF00"/>
                </a:solidFill>
              </a:rPr>
              <a:t>4</a:t>
            </a:r>
            <a:r>
              <a:rPr lang="en-US" altLang="zh-CN" sz="3200" b="1" i="1" dirty="0" err="1">
                <a:solidFill>
                  <a:srgbClr val="FFFF00"/>
                </a:solidFill>
              </a:rPr>
              <a:t>x</a:t>
            </a:r>
            <a:r>
              <a:rPr lang="en-US" altLang="zh-CN" sz="3200" b="1" baseline="30000" dirty="0" err="1">
                <a:solidFill>
                  <a:srgbClr val="FFFF00"/>
                </a:solidFill>
              </a:rPr>
              <a:t>18</a:t>
            </a:r>
            <a:endParaRPr lang="en-US" altLang="zh-CN" sz="3200" b="1" baseline="30000" dirty="0">
              <a:solidFill>
                <a:srgbClr val="FFFF00"/>
              </a:solidFill>
            </a:endParaRPr>
          </a:p>
        </p:txBody>
      </p:sp>
      <p:pic>
        <p:nvPicPr>
          <p:cNvPr id="224262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5"/>
          <a:stretch>
            <a:fillRect/>
          </a:stretch>
        </p:blipFill>
        <p:spPr bwMode="auto">
          <a:xfrm>
            <a:off x="395288" y="3910013"/>
            <a:ext cx="8507412" cy="24717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2627313" y="3357563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2643188" y="52292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3333FF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1979613" y="33321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>
            <a:off x="2987675" y="3789363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4267" name="Line 11"/>
          <p:cNvSpPr>
            <a:spLocks noChangeShapeType="1"/>
          </p:cNvSpPr>
          <p:nvPr/>
        </p:nvSpPr>
        <p:spPr bwMode="auto">
          <a:xfrm flipV="1">
            <a:off x="3059113" y="5157788"/>
            <a:ext cx="144462" cy="21590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>
            <a:off x="2339975" y="3789363"/>
            <a:ext cx="215900" cy="2873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4269" name="Text Box 13"/>
          <p:cNvSpPr txBox="1">
            <a:spLocks noChangeArrowheads="1"/>
          </p:cNvSpPr>
          <p:nvPr/>
        </p:nvSpPr>
        <p:spPr bwMode="auto">
          <a:xfrm>
            <a:off x="641350" y="4070350"/>
            <a:ext cx="11811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LA-&gt;head</a:t>
            </a:r>
          </a:p>
        </p:txBody>
      </p:sp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641350" y="4724400"/>
            <a:ext cx="11811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LB-&gt;head</a:t>
            </a:r>
          </a:p>
        </p:txBody>
      </p:sp>
      <p:sp>
        <p:nvSpPr>
          <p:cNvPr id="224271" name="Text Box 15"/>
          <p:cNvSpPr txBox="1">
            <a:spLocks noChangeArrowheads="1"/>
          </p:cNvSpPr>
          <p:nvPr/>
        </p:nvSpPr>
        <p:spPr bwMode="auto">
          <a:xfrm>
            <a:off x="631825" y="5711825"/>
            <a:ext cx="11938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LC-&gt;head</a:t>
            </a:r>
          </a:p>
        </p:txBody>
      </p:sp>
      <p:grpSp>
        <p:nvGrpSpPr>
          <p:cNvPr id="224274" name="Group 18"/>
          <p:cNvGrpSpPr>
            <a:grpSpLocks/>
          </p:cNvGrpSpPr>
          <p:nvPr/>
        </p:nvGrpSpPr>
        <p:grpSpPr bwMode="auto">
          <a:xfrm>
            <a:off x="5508625" y="333375"/>
            <a:ext cx="3492500" cy="1366838"/>
            <a:chOff x="3560" y="210"/>
            <a:chExt cx="2200" cy="861"/>
          </a:xfrm>
        </p:grpSpPr>
        <p:sp>
          <p:nvSpPr>
            <p:cNvPr id="224273" name="AutoShape 17"/>
            <p:cNvSpPr>
              <a:spLocks noChangeArrowheads="1"/>
            </p:cNvSpPr>
            <p:nvPr/>
          </p:nvSpPr>
          <p:spPr bwMode="auto">
            <a:xfrm>
              <a:off x="3560" y="210"/>
              <a:ext cx="2200" cy="86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272" name="Rectangle 16"/>
            <p:cNvSpPr>
              <a:spLocks noChangeArrowheads="1"/>
            </p:cNvSpPr>
            <p:nvPr/>
          </p:nvSpPr>
          <p:spPr bwMode="auto">
            <a:xfrm>
              <a:off x="3923" y="391"/>
              <a:ext cx="138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 i="1">
                  <a:solidFill>
                    <a:srgbClr val="FFFF00"/>
                  </a:solidFill>
                  <a:latin typeface="Times New Roman" pitchFamily="18" charset="0"/>
                </a:rPr>
                <a:t>LA=LA+LB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C269074A-D1EE-46DC-A3C5-574BC6E648FD}" type="slidenum">
              <a:rPr lang="en-US" altLang="zh-CN"/>
              <a:pPr/>
              <a:t>98</a:t>
            </a:fld>
            <a:endParaRPr lang="en-US" altLang="zh-CN"/>
          </a:p>
        </p:txBody>
      </p:sp>
      <p:sp>
        <p:nvSpPr>
          <p:cNvPr id="50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323850" y="427038"/>
            <a:ext cx="1800225" cy="3889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2947" tIns="56473" rIns="112947" bIns="56473"/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 u="sng">
                <a:solidFill>
                  <a:srgbClr val="FFFF00"/>
                </a:solidFill>
                <a:latin typeface="Arial" charset="0"/>
              </a:rPr>
              <a:t>Key steps</a:t>
            </a:r>
            <a:r>
              <a:rPr lang="zh-CN" altLang="en-US" sz="1800" b="1" u="sng">
                <a:solidFill>
                  <a:srgbClr val="FFFF00"/>
                </a:solidFill>
                <a:latin typeface="Arial" charset="0"/>
              </a:rPr>
              <a:t>：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3203575" y="16287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3706813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4211638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04" name="Line 8"/>
          <p:cNvSpPr>
            <a:spLocks noChangeShapeType="1"/>
          </p:cNvSpPr>
          <p:nvPr/>
        </p:nvSpPr>
        <p:spPr bwMode="auto">
          <a:xfrm>
            <a:off x="4427538" y="18446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3203575" y="24923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3706813" y="2492375"/>
            <a:ext cx="503237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0107" name="Rectangle 11"/>
          <p:cNvSpPr>
            <a:spLocks noChangeArrowheads="1"/>
          </p:cNvSpPr>
          <p:nvPr/>
        </p:nvSpPr>
        <p:spPr bwMode="auto">
          <a:xfrm>
            <a:off x="4211638" y="24923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08" name="Line 12"/>
          <p:cNvSpPr>
            <a:spLocks noChangeShapeType="1"/>
          </p:cNvSpPr>
          <p:nvPr/>
        </p:nvSpPr>
        <p:spPr bwMode="auto">
          <a:xfrm>
            <a:off x="4427538" y="27082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09" name="Text Box 13"/>
          <p:cNvSpPr txBox="1">
            <a:spLocks noChangeArrowheads="1"/>
          </p:cNvSpPr>
          <p:nvPr/>
        </p:nvSpPr>
        <p:spPr bwMode="auto">
          <a:xfrm>
            <a:off x="2697163" y="981075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0110" name="Line 14"/>
          <p:cNvSpPr>
            <a:spLocks noChangeShapeType="1"/>
          </p:cNvSpPr>
          <p:nvPr/>
        </p:nvSpPr>
        <p:spPr bwMode="auto">
          <a:xfrm>
            <a:off x="3057525" y="1412875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0111" name="Text Box 15"/>
          <p:cNvSpPr txBox="1">
            <a:spLocks noChangeArrowheads="1"/>
          </p:cNvSpPr>
          <p:nvPr/>
        </p:nvSpPr>
        <p:spPr bwMode="auto">
          <a:xfrm>
            <a:off x="2700338" y="184467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0112" name="Line 16"/>
          <p:cNvSpPr>
            <a:spLocks noChangeShapeType="1"/>
          </p:cNvSpPr>
          <p:nvPr/>
        </p:nvSpPr>
        <p:spPr bwMode="auto">
          <a:xfrm>
            <a:off x="3060700" y="2276475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0113" name="Rectangle 17"/>
          <p:cNvSpPr>
            <a:spLocks noChangeArrowheads="1"/>
          </p:cNvSpPr>
          <p:nvPr/>
        </p:nvSpPr>
        <p:spPr bwMode="auto">
          <a:xfrm>
            <a:off x="971550" y="16287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0114" name="Rectangle 18"/>
          <p:cNvSpPr>
            <a:spLocks noChangeArrowheads="1"/>
          </p:cNvSpPr>
          <p:nvPr/>
        </p:nvSpPr>
        <p:spPr bwMode="auto">
          <a:xfrm>
            <a:off x="1474788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0115" name="Rectangle 19"/>
          <p:cNvSpPr>
            <a:spLocks noChangeArrowheads="1"/>
          </p:cNvSpPr>
          <p:nvPr/>
        </p:nvSpPr>
        <p:spPr bwMode="auto">
          <a:xfrm>
            <a:off x="1979613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16" name="Line 20"/>
          <p:cNvSpPr>
            <a:spLocks noChangeShapeType="1"/>
          </p:cNvSpPr>
          <p:nvPr/>
        </p:nvSpPr>
        <p:spPr bwMode="auto">
          <a:xfrm>
            <a:off x="2195513" y="18446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17" name="Text Box 21"/>
          <p:cNvSpPr txBox="1">
            <a:spLocks noChangeArrowheads="1"/>
          </p:cNvSpPr>
          <p:nvPr/>
        </p:nvSpPr>
        <p:spPr bwMode="auto">
          <a:xfrm>
            <a:off x="466725" y="981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0118" name="Line 22"/>
          <p:cNvSpPr>
            <a:spLocks noChangeShapeType="1"/>
          </p:cNvSpPr>
          <p:nvPr/>
        </p:nvSpPr>
        <p:spPr bwMode="auto">
          <a:xfrm>
            <a:off x="827088" y="1412875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0119" name="Text Box 23"/>
          <p:cNvSpPr txBox="1">
            <a:spLocks noChangeArrowheads="1"/>
          </p:cNvSpPr>
          <p:nvPr/>
        </p:nvSpPr>
        <p:spPr bwMode="auto">
          <a:xfrm>
            <a:off x="3419475" y="188913"/>
            <a:ext cx="5184775" cy="66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u="sng" dirty="0">
                <a:solidFill>
                  <a:srgbClr val="FFFF00"/>
                </a:solidFill>
                <a:ea typeface="仿宋_GB2312" pitchFamily="49" charset="-122"/>
              </a:rPr>
              <a:t>Case 1</a:t>
            </a:r>
            <a:r>
              <a:rPr lang="zh-CN" altLang="en-US" sz="2800" b="1" dirty="0">
                <a:solidFill>
                  <a:srgbClr val="FFFF00"/>
                </a:solidFill>
                <a:ea typeface="仿宋_GB2312" pitchFamily="49" charset="-122"/>
              </a:rPr>
              <a:t>：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pa-&gt;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expn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ea typeface="仿宋_GB2312" pitchFamily="49" charset="-122"/>
              </a:rPr>
              <a:t>&lt;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pb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-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&gt;</a:t>
            </a:r>
            <a:r>
              <a:rPr lang="en-US" altLang="zh-CN" sz="2800" b="1" dirty="0" err="1">
                <a:solidFill>
                  <a:srgbClr val="FFFF00"/>
                </a:solidFill>
                <a:ea typeface="仿宋_GB2312" pitchFamily="49" charset="-122"/>
              </a:rPr>
              <a:t>expn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  <p:sp>
        <p:nvSpPr>
          <p:cNvPr id="260120" name="Rectangle 24"/>
          <p:cNvSpPr>
            <a:spLocks noChangeArrowheads="1"/>
          </p:cNvSpPr>
          <p:nvPr/>
        </p:nvSpPr>
        <p:spPr bwMode="auto">
          <a:xfrm>
            <a:off x="5076825" y="16287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260121" name="Rectangle 25"/>
          <p:cNvSpPr>
            <a:spLocks noChangeArrowheads="1"/>
          </p:cNvSpPr>
          <p:nvPr/>
        </p:nvSpPr>
        <p:spPr bwMode="auto">
          <a:xfrm>
            <a:off x="5580063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0122" name="Rectangle 26"/>
          <p:cNvSpPr>
            <a:spLocks noChangeArrowheads="1"/>
          </p:cNvSpPr>
          <p:nvPr/>
        </p:nvSpPr>
        <p:spPr bwMode="auto">
          <a:xfrm>
            <a:off x="6084888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23" name="Line 27"/>
          <p:cNvSpPr>
            <a:spLocks noChangeShapeType="1"/>
          </p:cNvSpPr>
          <p:nvPr/>
        </p:nvSpPr>
        <p:spPr bwMode="auto">
          <a:xfrm>
            <a:off x="6300788" y="18446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24" name="AutoShape 28"/>
          <p:cNvSpPr>
            <a:spLocks noChangeArrowheads="1"/>
          </p:cNvSpPr>
          <p:nvPr/>
        </p:nvSpPr>
        <p:spPr bwMode="auto">
          <a:xfrm>
            <a:off x="4067175" y="3500438"/>
            <a:ext cx="720725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25" name="Rectangle 29"/>
          <p:cNvSpPr>
            <a:spLocks noChangeArrowheads="1"/>
          </p:cNvSpPr>
          <p:nvPr/>
        </p:nvSpPr>
        <p:spPr bwMode="auto">
          <a:xfrm>
            <a:off x="3203575" y="479742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0126" name="Rectangle 30"/>
          <p:cNvSpPr>
            <a:spLocks noChangeArrowheads="1"/>
          </p:cNvSpPr>
          <p:nvPr/>
        </p:nvSpPr>
        <p:spPr bwMode="auto">
          <a:xfrm>
            <a:off x="3706813" y="47974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0127" name="Rectangle 31"/>
          <p:cNvSpPr>
            <a:spLocks noChangeArrowheads="1"/>
          </p:cNvSpPr>
          <p:nvPr/>
        </p:nvSpPr>
        <p:spPr bwMode="auto">
          <a:xfrm>
            <a:off x="4211638" y="47974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28" name="Line 32"/>
          <p:cNvSpPr>
            <a:spLocks noChangeShapeType="1"/>
          </p:cNvSpPr>
          <p:nvPr/>
        </p:nvSpPr>
        <p:spPr bwMode="auto">
          <a:xfrm>
            <a:off x="4427538" y="50133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29" name="Rectangle 33"/>
          <p:cNvSpPr>
            <a:spLocks noChangeArrowheads="1"/>
          </p:cNvSpPr>
          <p:nvPr/>
        </p:nvSpPr>
        <p:spPr bwMode="auto">
          <a:xfrm>
            <a:off x="3203575" y="566102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0130" name="Rectangle 34"/>
          <p:cNvSpPr>
            <a:spLocks noChangeArrowheads="1"/>
          </p:cNvSpPr>
          <p:nvPr/>
        </p:nvSpPr>
        <p:spPr bwMode="auto">
          <a:xfrm>
            <a:off x="3706813" y="56610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0131" name="Rectangle 35"/>
          <p:cNvSpPr>
            <a:spLocks noChangeArrowheads="1"/>
          </p:cNvSpPr>
          <p:nvPr/>
        </p:nvSpPr>
        <p:spPr bwMode="auto">
          <a:xfrm>
            <a:off x="4211638" y="56610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32" name="Line 36"/>
          <p:cNvSpPr>
            <a:spLocks noChangeShapeType="1"/>
          </p:cNvSpPr>
          <p:nvPr/>
        </p:nvSpPr>
        <p:spPr bwMode="auto">
          <a:xfrm>
            <a:off x="4427538" y="58769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33" name="Text Box 37"/>
          <p:cNvSpPr txBox="1">
            <a:spLocks noChangeArrowheads="1"/>
          </p:cNvSpPr>
          <p:nvPr/>
        </p:nvSpPr>
        <p:spPr bwMode="auto">
          <a:xfrm>
            <a:off x="4570413" y="4149725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0134" name="Line 38"/>
          <p:cNvSpPr>
            <a:spLocks noChangeShapeType="1"/>
          </p:cNvSpPr>
          <p:nvPr/>
        </p:nvSpPr>
        <p:spPr bwMode="auto">
          <a:xfrm>
            <a:off x="4930775" y="4581525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0135" name="Text Box 39"/>
          <p:cNvSpPr txBox="1">
            <a:spLocks noChangeArrowheads="1"/>
          </p:cNvSpPr>
          <p:nvPr/>
        </p:nvSpPr>
        <p:spPr bwMode="auto">
          <a:xfrm>
            <a:off x="2679700" y="5013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0136" name="Line 40"/>
          <p:cNvSpPr>
            <a:spLocks noChangeShapeType="1"/>
          </p:cNvSpPr>
          <p:nvPr/>
        </p:nvSpPr>
        <p:spPr bwMode="auto">
          <a:xfrm>
            <a:off x="3040063" y="5445125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0137" name="Rectangle 41"/>
          <p:cNvSpPr>
            <a:spLocks noChangeArrowheads="1"/>
          </p:cNvSpPr>
          <p:nvPr/>
        </p:nvSpPr>
        <p:spPr bwMode="auto">
          <a:xfrm>
            <a:off x="971550" y="479742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0138" name="Rectangle 42"/>
          <p:cNvSpPr>
            <a:spLocks noChangeArrowheads="1"/>
          </p:cNvSpPr>
          <p:nvPr/>
        </p:nvSpPr>
        <p:spPr bwMode="auto">
          <a:xfrm>
            <a:off x="1474788" y="47974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0139" name="Rectangle 43"/>
          <p:cNvSpPr>
            <a:spLocks noChangeArrowheads="1"/>
          </p:cNvSpPr>
          <p:nvPr/>
        </p:nvSpPr>
        <p:spPr bwMode="auto">
          <a:xfrm>
            <a:off x="1979613" y="47974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40" name="Line 44"/>
          <p:cNvSpPr>
            <a:spLocks noChangeShapeType="1"/>
          </p:cNvSpPr>
          <p:nvPr/>
        </p:nvSpPr>
        <p:spPr bwMode="auto">
          <a:xfrm>
            <a:off x="2195513" y="5013325"/>
            <a:ext cx="9366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41" name="Text Box 45"/>
          <p:cNvSpPr txBox="1">
            <a:spLocks noChangeArrowheads="1"/>
          </p:cNvSpPr>
          <p:nvPr/>
        </p:nvSpPr>
        <p:spPr bwMode="auto">
          <a:xfrm>
            <a:off x="2698750" y="41497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0142" name="Line 46"/>
          <p:cNvSpPr>
            <a:spLocks noChangeShapeType="1"/>
          </p:cNvSpPr>
          <p:nvPr/>
        </p:nvSpPr>
        <p:spPr bwMode="auto">
          <a:xfrm>
            <a:off x="3059113" y="4581525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0143" name="Rectangle 47"/>
          <p:cNvSpPr>
            <a:spLocks noChangeArrowheads="1"/>
          </p:cNvSpPr>
          <p:nvPr/>
        </p:nvSpPr>
        <p:spPr bwMode="auto">
          <a:xfrm>
            <a:off x="5076825" y="479742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260144" name="Rectangle 48"/>
          <p:cNvSpPr>
            <a:spLocks noChangeArrowheads="1"/>
          </p:cNvSpPr>
          <p:nvPr/>
        </p:nvSpPr>
        <p:spPr bwMode="auto">
          <a:xfrm>
            <a:off x="5580063" y="47974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0145" name="Rectangle 49"/>
          <p:cNvSpPr>
            <a:spLocks noChangeArrowheads="1"/>
          </p:cNvSpPr>
          <p:nvPr/>
        </p:nvSpPr>
        <p:spPr bwMode="auto">
          <a:xfrm>
            <a:off x="6084888" y="47974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46" name="Line 50"/>
          <p:cNvSpPr>
            <a:spLocks noChangeShapeType="1"/>
          </p:cNvSpPr>
          <p:nvPr/>
        </p:nvSpPr>
        <p:spPr bwMode="auto">
          <a:xfrm>
            <a:off x="6300788" y="50133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9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zh-CN"/>
          </a:p>
          <a:p>
            <a:fld id="{972628A3-885E-4C03-8455-F010FDAAB890}" type="slidenum">
              <a:rPr lang="en-US" altLang="zh-CN"/>
              <a:pPr/>
              <a:t>99</a:t>
            </a:fld>
            <a:endParaRPr lang="en-US" altLang="zh-CN"/>
          </a:p>
        </p:txBody>
      </p:sp>
      <p:sp>
        <p:nvSpPr>
          <p:cNvPr id="58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Prof. Q. Wang</a:t>
            </a:r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1044575" y="16287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1547813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2052638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26" name="Line 6"/>
          <p:cNvSpPr>
            <a:spLocks noChangeShapeType="1"/>
          </p:cNvSpPr>
          <p:nvPr/>
        </p:nvSpPr>
        <p:spPr bwMode="auto">
          <a:xfrm>
            <a:off x="2268538" y="184467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3203575" y="24923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1128" name="Rectangle 8"/>
          <p:cNvSpPr>
            <a:spLocks noChangeArrowheads="1"/>
          </p:cNvSpPr>
          <p:nvPr/>
        </p:nvSpPr>
        <p:spPr bwMode="auto">
          <a:xfrm>
            <a:off x="3706813" y="2492375"/>
            <a:ext cx="503237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1129" name="Rectangle 9"/>
          <p:cNvSpPr>
            <a:spLocks noChangeArrowheads="1"/>
          </p:cNvSpPr>
          <p:nvPr/>
        </p:nvSpPr>
        <p:spPr bwMode="auto">
          <a:xfrm>
            <a:off x="4211638" y="24923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4427538" y="27082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31" name="Text Box 11"/>
          <p:cNvSpPr txBox="1">
            <a:spLocks noChangeArrowheads="1"/>
          </p:cNvSpPr>
          <p:nvPr/>
        </p:nvSpPr>
        <p:spPr bwMode="auto">
          <a:xfrm>
            <a:off x="2700338" y="981075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1132" name="Line 12"/>
          <p:cNvSpPr>
            <a:spLocks noChangeShapeType="1"/>
          </p:cNvSpPr>
          <p:nvPr/>
        </p:nvSpPr>
        <p:spPr bwMode="auto">
          <a:xfrm>
            <a:off x="3060700" y="1412875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2627313" y="198913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1134" name="Line 14"/>
          <p:cNvSpPr>
            <a:spLocks noChangeShapeType="1"/>
          </p:cNvSpPr>
          <p:nvPr/>
        </p:nvSpPr>
        <p:spPr bwMode="auto">
          <a:xfrm>
            <a:off x="2987675" y="2420938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1139" name="Text Box 19"/>
          <p:cNvSpPr txBox="1">
            <a:spLocks noChangeArrowheads="1"/>
          </p:cNvSpPr>
          <p:nvPr/>
        </p:nvSpPr>
        <p:spPr bwMode="auto">
          <a:xfrm>
            <a:off x="539750" y="981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1140" name="Line 20"/>
          <p:cNvSpPr>
            <a:spLocks noChangeShapeType="1"/>
          </p:cNvSpPr>
          <p:nvPr/>
        </p:nvSpPr>
        <p:spPr bwMode="auto">
          <a:xfrm>
            <a:off x="900113" y="1412875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1141" name="Text Box 21"/>
          <p:cNvSpPr txBox="1">
            <a:spLocks noChangeArrowheads="1"/>
          </p:cNvSpPr>
          <p:nvPr/>
        </p:nvSpPr>
        <p:spPr bwMode="auto">
          <a:xfrm>
            <a:off x="3419475" y="185738"/>
            <a:ext cx="5113338" cy="66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2947" tIns="56473" rIns="112947" bIns="56473">
            <a:spAutoFit/>
          </a:bodyPr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u="sng" dirty="0">
                <a:solidFill>
                  <a:srgbClr val="FFFF00"/>
                </a:solidFill>
                <a:ea typeface="仿宋_GB2312" pitchFamily="49" charset="-122"/>
              </a:rPr>
              <a:t>Case 2</a:t>
            </a:r>
            <a:r>
              <a:rPr lang="zh-CN" altLang="en-US" sz="2800" b="1" dirty="0">
                <a:solidFill>
                  <a:srgbClr val="FFFF00"/>
                </a:solidFill>
                <a:ea typeface="仿宋_GB2312" pitchFamily="49" charset="-122"/>
              </a:rPr>
              <a:t>：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pa-&gt;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expn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ea typeface="仿宋_GB2312" pitchFamily="49" charset="-122"/>
              </a:rPr>
              <a:t>&gt;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ea typeface="仿宋_GB2312" pitchFamily="49" charset="-122"/>
              </a:rPr>
              <a:t>pb</a:t>
            </a:r>
            <a:r>
              <a:rPr lang="en-US" altLang="zh-CN" sz="2800" b="1" dirty="0" smtClean="0">
                <a:solidFill>
                  <a:srgbClr val="FFFF00"/>
                </a:solidFill>
                <a:ea typeface="仿宋_GB2312" pitchFamily="49" charset="-122"/>
              </a:rPr>
              <a:t>-</a:t>
            </a:r>
            <a:r>
              <a:rPr lang="en-US" altLang="zh-CN" sz="2800" b="1" dirty="0">
                <a:solidFill>
                  <a:srgbClr val="FFFF00"/>
                </a:solidFill>
                <a:ea typeface="仿宋_GB2312" pitchFamily="49" charset="-122"/>
              </a:rPr>
              <a:t>&gt;</a:t>
            </a:r>
            <a:r>
              <a:rPr lang="en-US" altLang="zh-CN" sz="2800" b="1" dirty="0" err="1">
                <a:solidFill>
                  <a:srgbClr val="FFFF00"/>
                </a:solidFill>
                <a:ea typeface="仿宋_GB2312" pitchFamily="49" charset="-122"/>
              </a:rPr>
              <a:t>expn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  <p:sp>
        <p:nvSpPr>
          <p:cNvPr id="261142" name="Rectangle 22"/>
          <p:cNvSpPr>
            <a:spLocks noChangeArrowheads="1"/>
          </p:cNvSpPr>
          <p:nvPr/>
        </p:nvSpPr>
        <p:spPr bwMode="auto">
          <a:xfrm>
            <a:off x="3205163" y="16287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261143" name="Rectangle 23"/>
          <p:cNvSpPr>
            <a:spLocks noChangeArrowheads="1"/>
          </p:cNvSpPr>
          <p:nvPr/>
        </p:nvSpPr>
        <p:spPr bwMode="auto">
          <a:xfrm>
            <a:off x="3708400" y="1628775"/>
            <a:ext cx="503238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1144" name="Rectangle 24"/>
          <p:cNvSpPr>
            <a:spLocks noChangeArrowheads="1"/>
          </p:cNvSpPr>
          <p:nvPr/>
        </p:nvSpPr>
        <p:spPr bwMode="auto">
          <a:xfrm>
            <a:off x="4213225" y="16287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45" name="Line 25"/>
          <p:cNvSpPr>
            <a:spLocks noChangeShapeType="1"/>
          </p:cNvSpPr>
          <p:nvPr/>
        </p:nvSpPr>
        <p:spPr bwMode="auto">
          <a:xfrm>
            <a:off x="4429125" y="18446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46" name="AutoShape 26"/>
          <p:cNvSpPr>
            <a:spLocks noChangeArrowheads="1"/>
          </p:cNvSpPr>
          <p:nvPr/>
        </p:nvSpPr>
        <p:spPr bwMode="auto">
          <a:xfrm>
            <a:off x="4067175" y="3500438"/>
            <a:ext cx="720725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51" name="Rectangle 31"/>
          <p:cNvSpPr>
            <a:spLocks noChangeArrowheads="1"/>
          </p:cNvSpPr>
          <p:nvPr/>
        </p:nvSpPr>
        <p:spPr bwMode="auto">
          <a:xfrm>
            <a:off x="3203575" y="566102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</a:t>
            </a:r>
          </a:p>
        </p:txBody>
      </p:sp>
      <p:sp>
        <p:nvSpPr>
          <p:cNvPr id="261152" name="Rectangle 32"/>
          <p:cNvSpPr>
            <a:spLocks noChangeArrowheads="1"/>
          </p:cNvSpPr>
          <p:nvPr/>
        </p:nvSpPr>
        <p:spPr bwMode="auto">
          <a:xfrm>
            <a:off x="3706813" y="5661025"/>
            <a:ext cx="503237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1153" name="Rectangle 33"/>
          <p:cNvSpPr>
            <a:spLocks noChangeArrowheads="1"/>
          </p:cNvSpPr>
          <p:nvPr/>
        </p:nvSpPr>
        <p:spPr bwMode="auto">
          <a:xfrm>
            <a:off x="4211638" y="56610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54" name="Line 34"/>
          <p:cNvSpPr>
            <a:spLocks noChangeShapeType="1"/>
          </p:cNvSpPr>
          <p:nvPr/>
        </p:nvSpPr>
        <p:spPr bwMode="auto">
          <a:xfrm>
            <a:off x="4427538" y="58769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57" name="Text Box 37"/>
          <p:cNvSpPr txBox="1">
            <a:spLocks noChangeArrowheads="1"/>
          </p:cNvSpPr>
          <p:nvPr/>
        </p:nvSpPr>
        <p:spPr bwMode="auto">
          <a:xfrm>
            <a:off x="4552950" y="5013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pb</a:t>
            </a:r>
          </a:p>
        </p:txBody>
      </p:sp>
      <p:sp>
        <p:nvSpPr>
          <p:cNvPr id="261158" name="Line 38"/>
          <p:cNvSpPr>
            <a:spLocks noChangeShapeType="1"/>
          </p:cNvSpPr>
          <p:nvPr/>
        </p:nvSpPr>
        <p:spPr bwMode="auto">
          <a:xfrm>
            <a:off x="4913313" y="5445125"/>
            <a:ext cx="144462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1159" name="Rectangle 39"/>
          <p:cNvSpPr>
            <a:spLocks noChangeArrowheads="1"/>
          </p:cNvSpPr>
          <p:nvPr/>
        </p:nvSpPr>
        <p:spPr bwMode="auto">
          <a:xfrm>
            <a:off x="971550" y="566102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1160" name="Rectangle 40"/>
          <p:cNvSpPr>
            <a:spLocks noChangeArrowheads="1"/>
          </p:cNvSpPr>
          <p:nvPr/>
        </p:nvSpPr>
        <p:spPr bwMode="auto">
          <a:xfrm>
            <a:off x="1474788" y="56610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1161" name="Rectangle 41"/>
          <p:cNvSpPr>
            <a:spLocks noChangeArrowheads="1"/>
          </p:cNvSpPr>
          <p:nvPr/>
        </p:nvSpPr>
        <p:spPr bwMode="auto">
          <a:xfrm>
            <a:off x="1979613" y="56610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62" name="Line 42"/>
          <p:cNvSpPr>
            <a:spLocks noChangeShapeType="1"/>
          </p:cNvSpPr>
          <p:nvPr/>
        </p:nvSpPr>
        <p:spPr bwMode="auto">
          <a:xfrm>
            <a:off x="2195513" y="58769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63" name="Text Box 43"/>
          <p:cNvSpPr txBox="1">
            <a:spLocks noChangeArrowheads="1"/>
          </p:cNvSpPr>
          <p:nvPr/>
        </p:nvSpPr>
        <p:spPr bwMode="auto">
          <a:xfrm>
            <a:off x="2627313" y="5013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pc</a:t>
            </a:r>
          </a:p>
        </p:txBody>
      </p:sp>
      <p:sp>
        <p:nvSpPr>
          <p:cNvPr id="261164" name="Line 44"/>
          <p:cNvSpPr>
            <a:spLocks noChangeShapeType="1"/>
          </p:cNvSpPr>
          <p:nvPr/>
        </p:nvSpPr>
        <p:spPr bwMode="auto">
          <a:xfrm>
            <a:off x="2987675" y="5445125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1165" name="Rectangle 45"/>
          <p:cNvSpPr>
            <a:spLocks noChangeArrowheads="1"/>
          </p:cNvSpPr>
          <p:nvPr/>
        </p:nvSpPr>
        <p:spPr bwMode="auto">
          <a:xfrm>
            <a:off x="5076825" y="24923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-10</a:t>
            </a:r>
          </a:p>
        </p:txBody>
      </p:sp>
      <p:sp>
        <p:nvSpPr>
          <p:cNvPr id="261166" name="Rectangle 46"/>
          <p:cNvSpPr>
            <a:spLocks noChangeArrowheads="1"/>
          </p:cNvSpPr>
          <p:nvPr/>
        </p:nvSpPr>
        <p:spPr bwMode="auto">
          <a:xfrm>
            <a:off x="5580063" y="2492375"/>
            <a:ext cx="503237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1167" name="Rectangle 47"/>
          <p:cNvSpPr>
            <a:spLocks noChangeArrowheads="1"/>
          </p:cNvSpPr>
          <p:nvPr/>
        </p:nvSpPr>
        <p:spPr bwMode="auto">
          <a:xfrm>
            <a:off x="6084888" y="24923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68" name="Line 48"/>
          <p:cNvSpPr>
            <a:spLocks noChangeShapeType="1"/>
          </p:cNvSpPr>
          <p:nvPr/>
        </p:nvSpPr>
        <p:spPr bwMode="auto">
          <a:xfrm>
            <a:off x="6300788" y="27082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69" name="Rectangle 49"/>
          <p:cNvSpPr>
            <a:spLocks noChangeArrowheads="1"/>
          </p:cNvSpPr>
          <p:nvPr/>
        </p:nvSpPr>
        <p:spPr bwMode="auto">
          <a:xfrm>
            <a:off x="5076825" y="566102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-10</a:t>
            </a:r>
          </a:p>
        </p:txBody>
      </p:sp>
      <p:sp>
        <p:nvSpPr>
          <p:cNvPr id="261170" name="Rectangle 50"/>
          <p:cNvSpPr>
            <a:spLocks noChangeArrowheads="1"/>
          </p:cNvSpPr>
          <p:nvPr/>
        </p:nvSpPr>
        <p:spPr bwMode="auto">
          <a:xfrm>
            <a:off x="5580063" y="5661025"/>
            <a:ext cx="503237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1171" name="Rectangle 51"/>
          <p:cNvSpPr>
            <a:spLocks noChangeArrowheads="1"/>
          </p:cNvSpPr>
          <p:nvPr/>
        </p:nvSpPr>
        <p:spPr bwMode="auto">
          <a:xfrm>
            <a:off x="6084888" y="566102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72" name="Line 52"/>
          <p:cNvSpPr>
            <a:spLocks noChangeShapeType="1"/>
          </p:cNvSpPr>
          <p:nvPr/>
        </p:nvSpPr>
        <p:spPr bwMode="auto">
          <a:xfrm>
            <a:off x="6300788" y="58769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73" name="Rectangle 53"/>
          <p:cNvSpPr>
            <a:spLocks noChangeArrowheads="1"/>
          </p:cNvSpPr>
          <p:nvPr/>
        </p:nvSpPr>
        <p:spPr bwMode="auto">
          <a:xfrm>
            <a:off x="1042988" y="2492375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1174" name="Rectangle 54"/>
          <p:cNvSpPr>
            <a:spLocks noChangeArrowheads="1"/>
          </p:cNvSpPr>
          <p:nvPr/>
        </p:nvSpPr>
        <p:spPr bwMode="auto">
          <a:xfrm>
            <a:off x="1546225" y="24923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1175" name="Rectangle 55"/>
          <p:cNvSpPr>
            <a:spLocks noChangeArrowheads="1"/>
          </p:cNvSpPr>
          <p:nvPr/>
        </p:nvSpPr>
        <p:spPr bwMode="auto">
          <a:xfrm>
            <a:off x="2051050" y="2492375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76" name="Line 56"/>
          <p:cNvSpPr>
            <a:spLocks noChangeShapeType="1"/>
          </p:cNvSpPr>
          <p:nvPr/>
        </p:nvSpPr>
        <p:spPr bwMode="auto">
          <a:xfrm>
            <a:off x="2266950" y="27082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77" name="Rectangle 57"/>
          <p:cNvSpPr>
            <a:spLocks noChangeArrowheads="1"/>
          </p:cNvSpPr>
          <p:nvPr/>
        </p:nvSpPr>
        <p:spPr bwMode="auto">
          <a:xfrm>
            <a:off x="1044575" y="4508500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261178" name="Rectangle 58"/>
          <p:cNvSpPr>
            <a:spLocks noChangeArrowheads="1"/>
          </p:cNvSpPr>
          <p:nvPr/>
        </p:nvSpPr>
        <p:spPr bwMode="auto">
          <a:xfrm>
            <a:off x="1547813" y="4508500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1179" name="Rectangle 59"/>
          <p:cNvSpPr>
            <a:spLocks noChangeArrowheads="1"/>
          </p:cNvSpPr>
          <p:nvPr/>
        </p:nvSpPr>
        <p:spPr bwMode="auto">
          <a:xfrm>
            <a:off x="2052638" y="4508500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81" name="Text Box 61"/>
          <p:cNvSpPr txBox="1">
            <a:spLocks noChangeArrowheads="1"/>
          </p:cNvSpPr>
          <p:nvPr/>
        </p:nvSpPr>
        <p:spPr bwMode="auto">
          <a:xfrm>
            <a:off x="2700338" y="38608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FF00"/>
                </a:solidFill>
                <a:latin typeface="Times New Roman" pitchFamily="18" charset="0"/>
              </a:rPr>
              <a:t>pa</a:t>
            </a:r>
          </a:p>
        </p:txBody>
      </p:sp>
      <p:sp>
        <p:nvSpPr>
          <p:cNvPr id="261182" name="Line 62"/>
          <p:cNvSpPr>
            <a:spLocks noChangeShapeType="1"/>
          </p:cNvSpPr>
          <p:nvPr/>
        </p:nvSpPr>
        <p:spPr bwMode="auto">
          <a:xfrm>
            <a:off x="3060700" y="4292600"/>
            <a:ext cx="144463" cy="215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1184" name="Rectangle 64"/>
          <p:cNvSpPr>
            <a:spLocks noChangeArrowheads="1"/>
          </p:cNvSpPr>
          <p:nvPr/>
        </p:nvSpPr>
        <p:spPr bwMode="auto">
          <a:xfrm>
            <a:off x="3205163" y="4508500"/>
            <a:ext cx="5032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261185" name="Rectangle 65"/>
          <p:cNvSpPr>
            <a:spLocks noChangeArrowheads="1"/>
          </p:cNvSpPr>
          <p:nvPr/>
        </p:nvSpPr>
        <p:spPr bwMode="auto">
          <a:xfrm>
            <a:off x="3708400" y="4508500"/>
            <a:ext cx="503238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61186" name="Rectangle 66"/>
          <p:cNvSpPr>
            <a:spLocks noChangeArrowheads="1"/>
          </p:cNvSpPr>
          <p:nvPr/>
        </p:nvSpPr>
        <p:spPr bwMode="auto">
          <a:xfrm>
            <a:off x="4213225" y="4508500"/>
            <a:ext cx="5032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1187" name="Line 67"/>
          <p:cNvSpPr>
            <a:spLocks noChangeShapeType="1"/>
          </p:cNvSpPr>
          <p:nvPr/>
        </p:nvSpPr>
        <p:spPr bwMode="auto">
          <a:xfrm>
            <a:off x="4429125" y="47244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88" name="Freeform 68"/>
          <p:cNvSpPr>
            <a:spLocks/>
          </p:cNvSpPr>
          <p:nvPr/>
        </p:nvSpPr>
        <p:spPr bwMode="auto">
          <a:xfrm>
            <a:off x="2339975" y="4687888"/>
            <a:ext cx="876300" cy="1093787"/>
          </a:xfrm>
          <a:custGeom>
            <a:avLst/>
            <a:gdLst>
              <a:gd name="T0" fmla="*/ 0 w 552"/>
              <a:gd name="T1" fmla="*/ 23 h 689"/>
              <a:gd name="T2" fmla="*/ 181 w 552"/>
              <a:gd name="T3" fmla="*/ 23 h 689"/>
              <a:gd name="T4" fmla="*/ 227 w 552"/>
              <a:gd name="T5" fmla="*/ 160 h 689"/>
              <a:gd name="T6" fmla="*/ 227 w 552"/>
              <a:gd name="T7" fmla="*/ 477 h 689"/>
              <a:gd name="T8" fmla="*/ 227 w 552"/>
              <a:gd name="T9" fmla="*/ 659 h 689"/>
              <a:gd name="T10" fmla="*/ 499 w 552"/>
              <a:gd name="T11" fmla="*/ 659 h 689"/>
              <a:gd name="T12" fmla="*/ 544 w 552"/>
              <a:gd name="T13" fmla="*/ 65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689">
                <a:moveTo>
                  <a:pt x="0" y="23"/>
                </a:moveTo>
                <a:cubicBezTo>
                  <a:pt x="71" y="11"/>
                  <a:pt x="143" y="0"/>
                  <a:pt x="181" y="23"/>
                </a:cubicBezTo>
                <a:cubicBezTo>
                  <a:pt x="219" y="46"/>
                  <a:pt x="219" y="84"/>
                  <a:pt x="227" y="160"/>
                </a:cubicBezTo>
                <a:cubicBezTo>
                  <a:pt x="235" y="236"/>
                  <a:pt x="227" y="394"/>
                  <a:pt x="227" y="477"/>
                </a:cubicBezTo>
                <a:cubicBezTo>
                  <a:pt x="227" y="560"/>
                  <a:pt x="182" y="629"/>
                  <a:pt x="227" y="659"/>
                </a:cubicBezTo>
                <a:cubicBezTo>
                  <a:pt x="272" y="689"/>
                  <a:pt x="446" y="659"/>
                  <a:pt x="499" y="659"/>
                </a:cubicBezTo>
                <a:cubicBezTo>
                  <a:pt x="552" y="659"/>
                  <a:pt x="548" y="659"/>
                  <a:pt x="544" y="659"/>
                </a:cubicBezTo>
              </a:path>
            </a:pathLst>
          </a:custGeom>
          <a:noFill/>
          <a:ln w="9525" cap="flat" cmpd="sng">
            <a:solidFill>
              <a:srgbClr val="FFFF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89" name="Text Box 69"/>
          <p:cNvSpPr txBox="1">
            <a:spLocks noChangeArrowheads="1"/>
          </p:cNvSpPr>
          <p:nvPr/>
        </p:nvSpPr>
        <p:spPr bwMode="auto">
          <a:xfrm>
            <a:off x="323850" y="427038"/>
            <a:ext cx="1800225" cy="3889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2947" tIns="56473" rIns="112947" bIns="56473"/>
          <a:lstStyle>
            <a:lvl1pPr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565150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287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9386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59013" defTabSz="112871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162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1734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306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087813" defTabSz="11287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800" b="1" u="sng">
                <a:solidFill>
                  <a:srgbClr val="FFFF00"/>
                </a:solidFill>
                <a:latin typeface="Arial" charset="0"/>
              </a:rPr>
              <a:t>Key steps</a:t>
            </a:r>
            <a:r>
              <a:rPr lang="zh-CN" altLang="en-US" sz="1800" b="1" u="sng">
                <a:solidFill>
                  <a:srgbClr val="FFFF00"/>
                </a:solidFill>
                <a:latin typeface="Arial" charset="0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41" grpId="0"/>
    </p:bld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rbit">
  <a:themeElements>
    <a:clrScheme name="1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1_Orbit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4916</TotalTime>
  <Words>7335</Words>
  <Application>Microsoft Office PowerPoint</Application>
  <PresentationFormat>全屏显示(4:3)</PresentationFormat>
  <Paragraphs>2452</Paragraphs>
  <Slides>119</Slides>
  <Notes>1</Notes>
  <HiddenSlides>2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119</vt:i4>
      </vt:variant>
    </vt:vector>
  </HeadingPairs>
  <TitlesOfParts>
    <vt:vector size="137" baseType="lpstr">
      <vt:lpstr>仿宋_GB2312</vt:lpstr>
      <vt:lpstr>黑体</vt:lpstr>
      <vt:lpstr>华文行楷</vt:lpstr>
      <vt:lpstr>华文隶书</vt:lpstr>
      <vt:lpstr>华文新魏</vt:lpstr>
      <vt:lpstr>宋体</vt:lpstr>
      <vt:lpstr>幼圆</vt:lpstr>
      <vt:lpstr>Arial</vt:lpstr>
      <vt:lpstr>Impact</vt:lpstr>
      <vt:lpstr>MT Extra</vt:lpstr>
      <vt:lpstr>Symbol</vt:lpstr>
      <vt:lpstr>Times New Roman</vt:lpstr>
      <vt:lpstr>Wingdings</vt:lpstr>
      <vt:lpstr>Orbit</vt:lpstr>
      <vt:lpstr>1_Orbit</vt:lpstr>
      <vt:lpstr>Equation</vt:lpstr>
      <vt:lpstr>公式</vt:lpstr>
      <vt:lpstr>Acrobat Document</vt:lpstr>
      <vt:lpstr>Chapter 02 Linear List 第二章 线性表</vt:lpstr>
      <vt:lpstr>本章学习的线索</vt:lpstr>
      <vt:lpstr>Contents</vt:lpstr>
      <vt:lpstr>Characteristics of Linear structure </vt:lpstr>
      <vt:lpstr>2.1 Linear List</vt:lpstr>
      <vt:lpstr>Basic functions for Linear List</vt:lpstr>
      <vt:lpstr>ADT of Linear List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Logical &amp; Physical forms</vt:lpstr>
      <vt:lpstr>2.2 Sequential List</vt:lpstr>
      <vt:lpstr>Sketch map of SeqList in memory</vt:lpstr>
      <vt:lpstr>Definition of SeqList</vt:lpstr>
      <vt:lpstr>PowerPoint 演示文稿</vt:lpstr>
      <vt:lpstr>Declaration of generic function</vt:lpstr>
      <vt:lpstr>PowerPoint 演示文稿</vt:lpstr>
      <vt:lpstr>PowerPoint 演示文稿</vt:lpstr>
      <vt:lpstr>PowerPoint 演示文稿</vt:lpstr>
      <vt:lpstr>Algorithm 2.1 Insertion</vt:lpstr>
      <vt:lpstr>Algorithm 2.2 Deletion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Complexity Analysis - Searching</vt:lpstr>
      <vt:lpstr>Complexity Analysis - Insertion</vt:lpstr>
      <vt:lpstr>Complexity Analysis - Deletion</vt:lpstr>
      <vt:lpstr>Any problem?</vt:lpstr>
      <vt:lpstr>Sequential list with flexible length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Sorted lists merging</vt:lpstr>
      <vt:lpstr>PowerPoint 演示文稿</vt:lpstr>
      <vt:lpstr>Assignment（1）</vt:lpstr>
      <vt:lpstr>Assignment (1)</vt:lpstr>
      <vt:lpstr>2.3 Linked List</vt:lpstr>
      <vt:lpstr>PowerPoint 演示文稿</vt:lpstr>
      <vt:lpstr>Memory map of Singly Linked list</vt:lpstr>
      <vt:lpstr>Singly linked list</vt:lpstr>
      <vt:lpstr>Definition of S-Linked list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Initialization Procedure of S-Linked list</vt:lpstr>
      <vt:lpstr>PowerPoint 演示文稿</vt:lpstr>
      <vt:lpstr>PowerPoint 演示文稿</vt:lpstr>
      <vt:lpstr>Node insertion principle and example</vt:lpstr>
      <vt:lpstr>PowerPoint 演示文稿</vt:lpstr>
      <vt:lpstr>Merge two sorted linked list (with head node)</vt:lpstr>
      <vt:lpstr>Result</vt:lpstr>
      <vt:lpstr>Result</vt:lpstr>
      <vt:lpstr>PowerPoint 演示文稿</vt:lpstr>
      <vt:lpstr>Complexity Analysis of S-Linked list</vt:lpstr>
      <vt:lpstr>2.3.2 Static linked list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2.3.3 Circular S-Linked list</vt:lpstr>
      <vt:lpstr>PowerPoint 演示文稿</vt:lpstr>
      <vt:lpstr>2.3.4 Doubly Linked List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Searching in D-Linked list</vt:lpstr>
      <vt:lpstr>2.4 Application: Josephus Problem</vt:lpstr>
      <vt:lpstr>Josephus Problem</vt:lpstr>
      <vt:lpstr>PowerPoint 演示文稿</vt:lpstr>
      <vt:lpstr>PowerPoint 演示文稿</vt:lpstr>
      <vt:lpstr>2.5 Representation and operations of Polynomial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Final result</vt:lpstr>
      <vt:lpstr>PowerPoint 演示文稿</vt:lpstr>
      <vt:lpstr>PowerPoint 演示文稿</vt:lpstr>
      <vt:lpstr>PowerPoint 演示文稿</vt:lpstr>
      <vt:lpstr>Conclusion</vt:lpstr>
      <vt:lpstr>链接存储 vs. 顺序存储</vt:lpstr>
      <vt:lpstr>Question (1)?</vt:lpstr>
      <vt:lpstr>Question (2)?</vt:lpstr>
      <vt:lpstr>Question (3)?</vt:lpstr>
      <vt:lpstr>Assignment (2)</vt:lpstr>
      <vt:lpstr>PowerPoint 演示文稿</vt:lpstr>
      <vt:lpstr>必做题</vt:lpstr>
      <vt:lpstr>上机要求</vt:lpstr>
      <vt:lpstr>补充知识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第二章  线性表</dc:title>
  <dc:creator>QWang</dc:creator>
  <cp:lastModifiedBy>Qing Wang</cp:lastModifiedBy>
  <cp:revision>1086</cp:revision>
  <dcterms:created xsi:type="dcterms:W3CDTF">1999-08-28T01:57:48Z</dcterms:created>
  <dcterms:modified xsi:type="dcterms:W3CDTF">2018-03-07T03:26:44Z</dcterms:modified>
</cp:coreProperties>
</file>