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172"/>
  </p:handoutMasterIdLst>
  <p:sldIdLst>
    <p:sldId id="339" r:id="rId2"/>
    <p:sldId id="409" r:id="rId3"/>
    <p:sldId id="342" r:id="rId4"/>
    <p:sldId id="309" r:id="rId5"/>
    <p:sldId id="457" r:id="rId6"/>
    <p:sldId id="257" r:id="rId7"/>
    <p:sldId id="258" r:id="rId8"/>
    <p:sldId id="343" r:id="rId9"/>
    <p:sldId id="259" r:id="rId10"/>
    <p:sldId id="310" r:id="rId11"/>
    <p:sldId id="366" r:id="rId12"/>
    <p:sldId id="367" r:id="rId13"/>
    <p:sldId id="260" r:id="rId14"/>
    <p:sldId id="458" r:id="rId15"/>
    <p:sldId id="344" r:id="rId16"/>
    <p:sldId id="320" r:id="rId17"/>
    <p:sldId id="321" r:id="rId18"/>
    <p:sldId id="446" r:id="rId19"/>
    <p:sldId id="261" r:id="rId20"/>
    <p:sldId id="262" r:id="rId21"/>
    <p:sldId id="263" r:id="rId22"/>
    <p:sldId id="322" r:id="rId23"/>
    <p:sldId id="323" r:id="rId24"/>
    <p:sldId id="324" r:id="rId25"/>
    <p:sldId id="264" r:id="rId26"/>
    <p:sldId id="325" r:id="rId27"/>
    <p:sldId id="265" r:id="rId28"/>
    <p:sldId id="357" r:id="rId29"/>
    <p:sldId id="358" r:id="rId30"/>
    <p:sldId id="473" r:id="rId31"/>
    <p:sldId id="267" r:id="rId32"/>
    <p:sldId id="326" r:id="rId33"/>
    <p:sldId id="327" r:id="rId34"/>
    <p:sldId id="330" r:id="rId35"/>
    <p:sldId id="359" r:id="rId36"/>
    <p:sldId id="268" r:id="rId37"/>
    <p:sldId id="361" r:id="rId38"/>
    <p:sldId id="362" r:id="rId39"/>
    <p:sldId id="360" r:id="rId40"/>
    <p:sldId id="363" r:id="rId41"/>
    <p:sldId id="356" r:id="rId42"/>
    <p:sldId id="384" r:id="rId43"/>
    <p:sldId id="385" r:id="rId44"/>
    <p:sldId id="386" r:id="rId45"/>
    <p:sldId id="269" r:id="rId46"/>
    <p:sldId id="364" r:id="rId47"/>
    <p:sldId id="412" r:id="rId48"/>
    <p:sldId id="413" r:id="rId49"/>
    <p:sldId id="365" r:id="rId50"/>
    <p:sldId id="414" r:id="rId51"/>
    <p:sldId id="415" r:id="rId52"/>
    <p:sldId id="338" r:id="rId53"/>
    <p:sldId id="368" r:id="rId54"/>
    <p:sldId id="369" r:id="rId55"/>
    <p:sldId id="370" r:id="rId56"/>
    <p:sldId id="416" r:id="rId57"/>
    <p:sldId id="417" r:id="rId58"/>
    <p:sldId id="470" r:id="rId59"/>
    <p:sldId id="377" r:id="rId60"/>
    <p:sldId id="378" r:id="rId61"/>
    <p:sldId id="379" r:id="rId62"/>
    <p:sldId id="270" r:id="rId63"/>
    <p:sldId id="271" r:id="rId64"/>
    <p:sldId id="373" r:id="rId65"/>
    <p:sldId id="374" r:id="rId66"/>
    <p:sldId id="375" r:id="rId67"/>
    <p:sldId id="376" r:id="rId68"/>
    <p:sldId id="380" r:id="rId69"/>
    <p:sldId id="381" r:id="rId70"/>
    <p:sldId id="382" r:id="rId71"/>
    <p:sldId id="460" r:id="rId72"/>
    <p:sldId id="383" r:id="rId73"/>
    <p:sldId id="455" r:id="rId74"/>
    <p:sldId id="456" r:id="rId75"/>
    <p:sldId id="461" r:id="rId76"/>
    <p:sldId id="462" r:id="rId77"/>
    <p:sldId id="483" r:id="rId78"/>
    <p:sldId id="476" r:id="rId79"/>
    <p:sldId id="273" r:id="rId80"/>
    <p:sldId id="371" r:id="rId81"/>
    <p:sldId id="418" r:id="rId82"/>
    <p:sldId id="372" r:id="rId83"/>
    <p:sldId id="331" r:id="rId84"/>
    <p:sldId id="274" r:id="rId85"/>
    <p:sldId id="448" r:id="rId86"/>
    <p:sldId id="410" r:id="rId87"/>
    <p:sldId id="419" r:id="rId88"/>
    <p:sldId id="447" r:id="rId89"/>
    <p:sldId id="444" r:id="rId90"/>
    <p:sldId id="275" r:id="rId91"/>
    <p:sldId id="411" r:id="rId92"/>
    <p:sldId id="387" r:id="rId93"/>
    <p:sldId id="423" r:id="rId94"/>
    <p:sldId id="426" r:id="rId95"/>
    <p:sldId id="427" r:id="rId96"/>
    <p:sldId id="428" r:id="rId97"/>
    <p:sldId id="429" r:id="rId98"/>
    <p:sldId id="430" r:id="rId99"/>
    <p:sldId id="431" r:id="rId100"/>
    <p:sldId id="432" r:id="rId101"/>
    <p:sldId id="433" r:id="rId102"/>
    <p:sldId id="434" r:id="rId103"/>
    <p:sldId id="435" r:id="rId104"/>
    <p:sldId id="388" r:id="rId105"/>
    <p:sldId id="478" r:id="rId106"/>
    <p:sldId id="278" r:id="rId107"/>
    <p:sldId id="340" r:id="rId108"/>
    <p:sldId id="424" r:id="rId109"/>
    <p:sldId id="425" r:id="rId110"/>
    <p:sldId id="420" r:id="rId111"/>
    <p:sldId id="421" r:id="rId112"/>
    <p:sldId id="422" r:id="rId113"/>
    <p:sldId id="445" r:id="rId114"/>
    <p:sldId id="345" r:id="rId115"/>
    <p:sldId id="346" r:id="rId116"/>
    <p:sldId id="347" r:id="rId117"/>
    <p:sldId id="348" r:id="rId118"/>
    <p:sldId id="349" r:id="rId119"/>
    <p:sldId id="350" r:id="rId120"/>
    <p:sldId id="351" r:id="rId121"/>
    <p:sldId id="436" r:id="rId122"/>
    <p:sldId id="352" r:id="rId123"/>
    <p:sldId id="353" r:id="rId124"/>
    <p:sldId id="285" r:id="rId125"/>
    <p:sldId id="286" r:id="rId126"/>
    <p:sldId id="287" r:id="rId127"/>
    <p:sldId id="288" r:id="rId128"/>
    <p:sldId id="408" r:id="rId129"/>
    <p:sldId id="390" r:id="rId130"/>
    <p:sldId id="391" r:id="rId131"/>
    <p:sldId id="289" r:id="rId132"/>
    <p:sldId id="290" r:id="rId133"/>
    <p:sldId id="291" r:id="rId134"/>
    <p:sldId id="292" r:id="rId135"/>
    <p:sldId id="482" r:id="rId136"/>
    <p:sldId id="293" r:id="rId137"/>
    <p:sldId id="392" r:id="rId138"/>
    <p:sldId id="335" r:id="rId139"/>
    <p:sldId id="439" r:id="rId140"/>
    <p:sldId id="449" r:id="rId141"/>
    <p:sldId id="450" r:id="rId142"/>
    <p:sldId id="451" r:id="rId143"/>
    <p:sldId id="452" r:id="rId144"/>
    <p:sldId id="453" r:id="rId145"/>
    <p:sldId id="454" r:id="rId146"/>
    <p:sldId id="438" r:id="rId147"/>
    <p:sldId id="440" r:id="rId148"/>
    <p:sldId id="441" r:id="rId149"/>
    <p:sldId id="442" r:id="rId150"/>
    <p:sldId id="443" r:id="rId151"/>
    <p:sldId id="336" r:id="rId152"/>
    <p:sldId id="341" r:id="rId153"/>
    <p:sldId id="337" r:id="rId154"/>
    <p:sldId id="466" r:id="rId155"/>
    <p:sldId id="468" r:id="rId156"/>
    <p:sldId id="467" r:id="rId157"/>
    <p:sldId id="294" r:id="rId158"/>
    <p:sldId id="295" r:id="rId159"/>
    <p:sldId id="395" r:id="rId160"/>
    <p:sldId id="398" r:id="rId161"/>
    <p:sldId id="399" r:id="rId162"/>
    <p:sldId id="299" r:id="rId163"/>
    <p:sldId id="396" r:id="rId164"/>
    <p:sldId id="397" r:id="rId165"/>
    <p:sldId id="484" r:id="rId166"/>
    <p:sldId id="300" r:id="rId167"/>
    <p:sldId id="389" r:id="rId168"/>
    <p:sldId id="479" r:id="rId169"/>
    <p:sldId id="480" r:id="rId170"/>
    <p:sldId id="308" r:id="rId171"/>
  </p:sldIdLst>
  <p:sldSz cx="9144000" cy="6858000" type="screen4x3"/>
  <p:notesSz cx="6781800" cy="9928225"/>
  <p:defaultTextStyle>
    <a:defPPr>
      <a:defRPr lang="zh-CN"/>
    </a:defPPr>
    <a:lvl1pPr algn="ctr" rtl="0" fontAlgn="base">
      <a:spcBef>
        <a:spcPct val="0"/>
      </a:spcBef>
      <a:spcAft>
        <a:spcPct val="0"/>
      </a:spcAft>
      <a:defRPr sz="900" kern="1200">
        <a:solidFill>
          <a:schemeClr val="tx1"/>
        </a:solidFill>
        <a:effectLst>
          <a:outerShdw blurRad="38100" dist="38100" dir="2700000" algn="tl">
            <a:srgbClr val="000000">
              <a:alpha val="43137"/>
            </a:srgbClr>
          </a:outerShdw>
        </a:effectLst>
        <a:latin typeface="Arial" charset="0"/>
        <a:ea typeface="幼圆" pitchFamily="49" charset="-122"/>
        <a:cs typeface="+mn-cs"/>
      </a:defRPr>
    </a:lvl1pPr>
    <a:lvl2pPr marL="457200" algn="ctr" rtl="0" fontAlgn="base">
      <a:spcBef>
        <a:spcPct val="0"/>
      </a:spcBef>
      <a:spcAft>
        <a:spcPct val="0"/>
      </a:spcAft>
      <a:defRPr sz="900" kern="1200">
        <a:solidFill>
          <a:schemeClr val="tx1"/>
        </a:solidFill>
        <a:effectLst>
          <a:outerShdw blurRad="38100" dist="38100" dir="2700000" algn="tl">
            <a:srgbClr val="000000">
              <a:alpha val="43137"/>
            </a:srgbClr>
          </a:outerShdw>
        </a:effectLst>
        <a:latin typeface="Arial" charset="0"/>
        <a:ea typeface="幼圆" pitchFamily="49" charset="-122"/>
        <a:cs typeface="+mn-cs"/>
      </a:defRPr>
    </a:lvl2pPr>
    <a:lvl3pPr marL="914400" algn="ctr" rtl="0" fontAlgn="base">
      <a:spcBef>
        <a:spcPct val="0"/>
      </a:spcBef>
      <a:spcAft>
        <a:spcPct val="0"/>
      </a:spcAft>
      <a:defRPr sz="900" kern="1200">
        <a:solidFill>
          <a:schemeClr val="tx1"/>
        </a:solidFill>
        <a:effectLst>
          <a:outerShdw blurRad="38100" dist="38100" dir="2700000" algn="tl">
            <a:srgbClr val="000000">
              <a:alpha val="43137"/>
            </a:srgbClr>
          </a:outerShdw>
        </a:effectLst>
        <a:latin typeface="Arial" charset="0"/>
        <a:ea typeface="幼圆" pitchFamily="49" charset="-122"/>
        <a:cs typeface="+mn-cs"/>
      </a:defRPr>
    </a:lvl3pPr>
    <a:lvl4pPr marL="1371600" algn="ctr" rtl="0" fontAlgn="base">
      <a:spcBef>
        <a:spcPct val="0"/>
      </a:spcBef>
      <a:spcAft>
        <a:spcPct val="0"/>
      </a:spcAft>
      <a:defRPr sz="900" kern="1200">
        <a:solidFill>
          <a:schemeClr val="tx1"/>
        </a:solidFill>
        <a:effectLst>
          <a:outerShdw blurRad="38100" dist="38100" dir="2700000" algn="tl">
            <a:srgbClr val="000000">
              <a:alpha val="43137"/>
            </a:srgbClr>
          </a:outerShdw>
        </a:effectLst>
        <a:latin typeface="Arial" charset="0"/>
        <a:ea typeface="幼圆" pitchFamily="49" charset="-122"/>
        <a:cs typeface="+mn-cs"/>
      </a:defRPr>
    </a:lvl4pPr>
    <a:lvl5pPr marL="1828800" algn="ctr" rtl="0" fontAlgn="base">
      <a:spcBef>
        <a:spcPct val="0"/>
      </a:spcBef>
      <a:spcAft>
        <a:spcPct val="0"/>
      </a:spcAft>
      <a:defRPr sz="900" kern="1200">
        <a:solidFill>
          <a:schemeClr val="tx1"/>
        </a:solidFill>
        <a:effectLst>
          <a:outerShdw blurRad="38100" dist="38100" dir="2700000" algn="tl">
            <a:srgbClr val="000000">
              <a:alpha val="43137"/>
            </a:srgbClr>
          </a:outerShdw>
        </a:effectLst>
        <a:latin typeface="Arial" charset="0"/>
        <a:ea typeface="幼圆" pitchFamily="49" charset="-122"/>
        <a:cs typeface="+mn-cs"/>
      </a:defRPr>
    </a:lvl5pPr>
    <a:lvl6pPr marL="2286000" algn="l" defTabSz="914400" rtl="0" eaLnBrk="1" latinLnBrk="0" hangingPunct="1">
      <a:defRPr sz="900" kern="1200">
        <a:solidFill>
          <a:schemeClr val="tx1"/>
        </a:solidFill>
        <a:effectLst>
          <a:outerShdw blurRad="38100" dist="38100" dir="2700000" algn="tl">
            <a:srgbClr val="000000">
              <a:alpha val="43137"/>
            </a:srgbClr>
          </a:outerShdw>
        </a:effectLst>
        <a:latin typeface="Arial" charset="0"/>
        <a:ea typeface="幼圆" pitchFamily="49" charset="-122"/>
        <a:cs typeface="+mn-cs"/>
      </a:defRPr>
    </a:lvl6pPr>
    <a:lvl7pPr marL="2743200" algn="l" defTabSz="914400" rtl="0" eaLnBrk="1" latinLnBrk="0" hangingPunct="1">
      <a:defRPr sz="900" kern="1200">
        <a:solidFill>
          <a:schemeClr val="tx1"/>
        </a:solidFill>
        <a:effectLst>
          <a:outerShdw blurRad="38100" dist="38100" dir="2700000" algn="tl">
            <a:srgbClr val="000000">
              <a:alpha val="43137"/>
            </a:srgbClr>
          </a:outerShdw>
        </a:effectLst>
        <a:latin typeface="Arial" charset="0"/>
        <a:ea typeface="幼圆" pitchFamily="49" charset="-122"/>
        <a:cs typeface="+mn-cs"/>
      </a:defRPr>
    </a:lvl7pPr>
    <a:lvl8pPr marL="3200400" algn="l" defTabSz="914400" rtl="0" eaLnBrk="1" latinLnBrk="0" hangingPunct="1">
      <a:defRPr sz="900" kern="1200">
        <a:solidFill>
          <a:schemeClr val="tx1"/>
        </a:solidFill>
        <a:effectLst>
          <a:outerShdw blurRad="38100" dist="38100" dir="2700000" algn="tl">
            <a:srgbClr val="000000">
              <a:alpha val="43137"/>
            </a:srgbClr>
          </a:outerShdw>
        </a:effectLst>
        <a:latin typeface="Arial" charset="0"/>
        <a:ea typeface="幼圆" pitchFamily="49" charset="-122"/>
        <a:cs typeface="+mn-cs"/>
      </a:defRPr>
    </a:lvl8pPr>
    <a:lvl9pPr marL="3657600" algn="l" defTabSz="914400" rtl="0" eaLnBrk="1" latinLnBrk="0" hangingPunct="1">
      <a:defRPr sz="900" kern="1200">
        <a:solidFill>
          <a:schemeClr val="tx1"/>
        </a:solidFill>
        <a:effectLst>
          <a:outerShdw blurRad="38100" dist="38100" dir="2700000" algn="tl">
            <a:srgbClr val="000000">
              <a:alpha val="43137"/>
            </a:srgbClr>
          </a:outerShdw>
        </a:effectLst>
        <a:latin typeface="Arial" charset="0"/>
        <a:ea typeface="幼圆"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CC0000"/>
    <a:srgbClr val="4D4D4D"/>
    <a:srgbClr val="00CC00"/>
    <a:srgbClr val="FFFF00"/>
    <a:srgbClr val="000099"/>
    <a:srgbClr val="FF33C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1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5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6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7.wmf"/><Relationship Id="rId6" Type="http://schemas.openxmlformats.org/officeDocument/2006/relationships/image" Target="../media/image33.wmf"/><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200">
                <a:effectLst/>
                <a:latin typeface="Times New Roman" pitchFamily="18" charset="0"/>
                <a:ea typeface="宋体" pitchFamily="2" charset="-122"/>
              </a:defRPr>
            </a:lvl1pPr>
          </a:lstStyle>
          <a:p>
            <a:endParaRPr lang="en-US" altLang="zh-CN"/>
          </a:p>
        </p:txBody>
      </p:sp>
      <p:sp>
        <p:nvSpPr>
          <p:cNvPr id="224259" name="Rectangle 3"/>
          <p:cNvSpPr>
            <a:spLocks noGrp="1" noChangeArrowheads="1"/>
          </p:cNvSpPr>
          <p:nvPr>
            <p:ph type="dt" sz="quarter" idx="1"/>
          </p:nvPr>
        </p:nvSpPr>
        <p:spPr bwMode="auto">
          <a:xfrm>
            <a:off x="384175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effectLst/>
                <a:latin typeface="Times New Roman" pitchFamily="18" charset="0"/>
                <a:ea typeface="宋体" pitchFamily="2" charset="-122"/>
              </a:defRPr>
            </a:lvl1pPr>
          </a:lstStyle>
          <a:p>
            <a:endParaRPr lang="en-US" altLang="zh-CN"/>
          </a:p>
        </p:txBody>
      </p:sp>
      <p:sp>
        <p:nvSpPr>
          <p:cNvPr id="224260" name="Rectangle 4"/>
          <p:cNvSpPr>
            <a:spLocks noGrp="1" noChangeArrowheads="1"/>
          </p:cNvSpPr>
          <p:nvPr>
            <p:ph type="ftr" sz="quarter" idx="2"/>
          </p:nvPr>
        </p:nvSpPr>
        <p:spPr bwMode="auto">
          <a:xfrm>
            <a:off x="0" y="942975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1" sz="1200">
                <a:effectLst/>
                <a:latin typeface="Times New Roman" pitchFamily="18" charset="0"/>
                <a:ea typeface="宋体" pitchFamily="2" charset="-122"/>
              </a:defRPr>
            </a:lvl1pPr>
          </a:lstStyle>
          <a:p>
            <a:endParaRPr lang="en-US" altLang="zh-CN"/>
          </a:p>
        </p:txBody>
      </p:sp>
      <p:sp>
        <p:nvSpPr>
          <p:cNvPr id="224261" name="Rectangle 5"/>
          <p:cNvSpPr>
            <a:spLocks noGrp="1" noChangeArrowheads="1"/>
          </p:cNvSpPr>
          <p:nvPr>
            <p:ph type="sldNum" sz="quarter" idx="3"/>
          </p:nvPr>
        </p:nvSpPr>
        <p:spPr bwMode="auto">
          <a:xfrm>
            <a:off x="3841750" y="942975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effectLst/>
                <a:latin typeface="Times New Roman" pitchFamily="18" charset="0"/>
                <a:ea typeface="宋体" pitchFamily="2" charset="-122"/>
              </a:defRPr>
            </a:lvl1pPr>
          </a:lstStyle>
          <a:p>
            <a:fld id="{3CF3925E-3685-4116-A987-2994197D67AE}" type="slidenum">
              <a:rPr lang="en-US" altLang="zh-CN"/>
              <a:pPr/>
              <a:t>‹#›</a:t>
            </a:fld>
            <a:endParaRPr lang="en-US" altLang="zh-CN"/>
          </a:p>
        </p:txBody>
      </p:sp>
    </p:spTree>
    <p:extLst>
      <p:ext uri="{BB962C8B-B14F-4D97-AF65-F5344CB8AC3E}">
        <p14:creationId xmlns:p14="http://schemas.microsoft.com/office/powerpoint/2010/main" val="12720040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90114" name="Group 2"/>
          <p:cNvGrpSpPr>
            <a:grpSpLocks/>
          </p:cNvGrpSpPr>
          <p:nvPr/>
        </p:nvGrpSpPr>
        <p:grpSpPr bwMode="auto">
          <a:xfrm>
            <a:off x="0" y="3902075"/>
            <a:ext cx="3400425" cy="2949575"/>
            <a:chOff x="0" y="2458"/>
            <a:chExt cx="2142" cy="1858"/>
          </a:xfrm>
        </p:grpSpPr>
        <p:sp>
          <p:nvSpPr>
            <p:cNvPr id="9011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011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011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011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01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01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01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90122"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zh-CN" altLang="en-US" noProof="0" smtClean="0"/>
              <a:t>单击此处编辑母版标题样式</a:t>
            </a:r>
          </a:p>
        </p:txBody>
      </p:sp>
      <p:sp>
        <p:nvSpPr>
          <p:cNvPr id="9012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smtClean="0"/>
              <a:t>单击此处编辑母版副标题样式</a:t>
            </a:r>
          </a:p>
        </p:txBody>
      </p:sp>
      <p:sp>
        <p:nvSpPr>
          <p:cNvPr id="90124" name="Rectangle 12"/>
          <p:cNvSpPr>
            <a:spLocks noGrp="1" noChangeArrowheads="1"/>
          </p:cNvSpPr>
          <p:nvPr>
            <p:ph type="dt" sz="quarter" idx="2"/>
          </p:nvPr>
        </p:nvSpPr>
        <p:spPr/>
        <p:txBody>
          <a:bodyPr/>
          <a:lstStyle>
            <a:lvl1pPr>
              <a:defRPr/>
            </a:lvl1pPr>
          </a:lstStyle>
          <a:p>
            <a:endParaRPr lang="en-US" altLang="zh-CN"/>
          </a:p>
        </p:txBody>
      </p:sp>
      <p:sp>
        <p:nvSpPr>
          <p:cNvPr id="90125" name="Rectangle 13"/>
          <p:cNvSpPr>
            <a:spLocks noGrp="1" noChangeArrowheads="1"/>
          </p:cNvSpPr>
          <p:nvPr>
            <p:ph type="ftr" sz="quarter" idx="3"/>
          </p:nvPr>
        </p:nvSpPr>
        <p:spPr>
          <a:xfrm>
            <a:off x="3124200" y="6248400"/>
            <a:ext cx="2895600" cy="457200"/>
          </a:xfrm>
        </p:spPr>
        <p:txBody>
          <a:bodyPr bIns="45720" anchor="t"/>
          <a:lstStyle>
            <a:lvl1pPr>
              <a:defRPr/>
            </a:lvl1pPr>
          </a:lstStyle>
          <a:p>
            <a:endParaRPr lang="en-US" altLang="zh-CN"/>
          </a:p>
        </p:txBody>
      </p:sp>
      <p:sp>
        <p:nvSpPr>
          <p:cNvPr id="90126" name="Rectangle 14"/>
          <p:cNvSpPr>
            <a:spLocks noGrp="1" noChangeArrowheads="1"/>
          </p:cNvSpPr>
          <p:nvPr>
            <p:ph type="sldNum" sz="quarter" idx="4"/>
          </p:nvPr>
        </p:nvSpPr>
        <p:spPr/>
        <p:txBody>
          <a:bodyPr/>
          <a:lstStyle>
            <a:lvl1pPr>
              <a:defRPr/>
            </a:lvl1pPr>
          </a:lstStyle>
          <a:p>
            <a:fld id="{825AFADC-5B8F-42C5-BFAC-5F17B4280A01}" type="slidenum">
              <a:rPr lang="en-US" altLang="zh-CN"/>
              <a:pPr/>
              <a:t>‹#›</a:t>
            </a:fld>
            <a:endParaRPr lang="en-US" altLang="zh-CN"/>
          </a:p>
        </p:txBody>
      </p:sp>
      <p:grpSp>
        <p:nvGrpSpPr>
          <p:cNvPr id="21" name="组合 20"/>
          <p:cNvGrpSpPr/>
          <p:nvPr userDrawn="1"/>
        </p:nvGrpSpPr>
        <p:grpSpPr>
          <a:xfrm>
            <a:off x="-6351" y="0"/>
            <a:ext cx="9156701" cy="847825"/>
            <a:chOff x="-7938" y="-11113"/>
            <a:chExt cx="9156701" cy="847825"/>
          </a:xfrm>
        </p:grpSpPr>
        <p:grpSp>
          <p:nvGrpSpPr>
            <p:cNvPr id="22" name="Group 16"/>
            <p:cNvGrpSpPr>
              <a:grpSpLocks/>
            </p:cNvGrpSpPr>
            <p:nvPr userDrawn="1"/>
          </p:nvGrpSpPr>
          <p:grpSpPr bwMode="auto">
            <a:xfrm>
              <a:off x="-7938" y="-11113"/>
              <a:ext cx="9156701" cy="836613"/>
              <a:chOff x="1" y="0"/>
              <a:chExt cx="5768" cy="527"/>
            </a:xfrm>
          </p:grpSpPr>
          <p:sp>
            <p:nvSpPr>
              <p:cNvPr id="25" name="Rectangle 17"/>
              <p:cNvSpPr>
                <a:spLocks noChangeArrowheads="1"/>
              </p:cNvSpPr>
              <p:nvPr userDrawn="1"/>
            </p:nvSpPr>
            <p:spPr bwMode="auto">
              <a:xfrm>
                <a:off x="9" y="0"/>
                <a:ext cx="5760" cy="52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幼圆" pitchFamily="49" charset="-122"/>
                    <a:cs typeface="+mn-cs"/>
                  </a:defRPr>
                </a:lvl1pPr>
                <a:lvl2pPr marL="457200" algn="l" rtl="0" fontAlgn="base">
                  <a:spcBef>
                    <a:spcPct val="0"/>
                  </a:spcBef>
                  <a:spcAft>
                    <a:spcPct val="0"/>
                  </a:spcAft>
                  <a:defRPr kern="1200">
                    <a:solidFill>
                      <a:schemeClr val="tx1"/>
                    </a:solidFill>
                    <a:latin typeface="Arial" charset="0"/>
                    <a:ea typeface="幼圆" pitchFamily="49" charset="-122"/>
                    <a:cs typeface="+mn-cs"/>
                  </a:defRPr>
                </a:lvl2pPr>
                <a:lvl3pPr marL="914400" algn="l" rtl="0" fontAlgn="base">
                  <a:spcBef>
                    <a:spcPct val="0"/>
                  </a:spcBef>
                  <a:spcAft>
                    <a:spcPct val="0"/>
                  </a:spcAft>
                  <a:defRPr kern="1200">
                    <a:solidFill>
                      <a:schemeClr val="tx1"/>
                    </a:solidFill>
                    <a:latin typeface="Arial" charset="0"/>
                    <a:ea typeface="幼圆" pitchFamily="49" charset="-122"/>
                    <a:cs typeface="+mn-cs"/>
                  </a:defRPr>
                </a:lvl3pPr>
                <a:lvl4pPr marL="1371600" algn="l" rtl="0" fontAlgn="base">
                  <a:spcBef>
                    <a:spcPct val="0"/>
                  </a:spcBef>
                  <a:spcAft>
                    <a:spcPct val="0"/>
                  </a:spcAft>
                  <a:defRPr kern="1200">
                    <a:solidFill>
                      <a:schemeClr val="tx1"/>
                    </a:solidFill>
                    <a:latin typeface="Arial" charset="0"/>
                    <a:ea typeface="幼圆" pitchFamily="49" charset="-122"/>
                    <a:cs typeface="+mn-cs"/>
                  </a:defRPr>
                </a:lvl4pPr>
                <a:lvl5pPr marL="1828800" algn="l" rtl="0" fontAlgn="base">
                  <a:spcBef>
                    <a:spcPct val="0"/>
                  </a:spcBef>
                  <a:spcAft>
                    <a:spcPct val="0"/>
                  </a:spcAft>
                  <a:defRPr kern="1200">
                    <a:solidFill>
                      <a:schemeClr val="tx1"/>
                    </a:solidFill>
                    <a:latin typeface="Arial" charset="0"/>
                    <a:ea typeface="幼圆" pitchFamily="49" charset="-122"/>
                    <a:cs typeface="+mn-cs"/>
                  </a:defRPr>
                </a:lvl5pPr>
                <a:lvl6pPr marL="2286000" algn="l" defTabSz="914400" rtl="0" eaLnBrk="1" latinLnBrk="0" hangingPunct="1">
                  <a:defRPr kern="1200">
                    <a:solidFill>
                      <a:schemeClr val="tx1"/>
                    </a:solidFill>
                    <a:latin typeface="Arial" charset="0"/>
                    <a:ea typeface="幼圆" pitchFamily="49" charset="-122"/>
                    <a:cs typeface="+mn-cs"/>
                  </a:defRPr>
                </a:lvl6pPr>
                <a:lvl7pPr marL="2743200" algn="l" defTabSz="914400" rtl="0" eaLnBrk="1" latinLnBrk="0" hangingPunct="1">
                  <a:defRPr kern="1200">
                    <a:solidFill>
                      <a:schemeClr val="tx1"/>
                    </a:solidFill>
                    <a:latin typeface="Arial" charset="0"/>
                    <a:ea typeface="幼圆" pitchFamily="49" charset="-122"/>
                    <a:cs typeface="+mn-cs"/>
                  </a:defRPr>
                </a:lvl7pPr>
                <a:lvl8pPr marL="3200400" algn="l" defTabSz="914400" rtl="0" eaLnBrk="1" latinLnBrk="0" hangingPunct="1">
                  <a:defRPr kern="1200">
                    <a:solidFill>
                      <a:schemeClr val="tx1"/>
                    </a:solidFill>
                    <a:latin typeface="Arial" charset="0"/>
                    <a:ea typeface="幼圆" pitchFamily="49" charset="-122"/>
                    <a:cs typeface="+mn-cs"/>
                  </a:defRPr>
                </a:lvl8pPr>
                <a:lvl9pPr marL="3657600" algn="l" defTabSz="914400" rtl="0" eaLnBrk="1" latinLnBrk="0" hangingPunct="1">
                  <a:defRPr kern="1200">
                    <a:solidFill>
                      <a:schemeClr val="tx1"/>
                    </a:solidFill>
                    <a:latin typeface="Arial" charset="0"/>
                    <a:ea typeface="幼圆" pitchFamily="49" charset="-122"/>
                    <a:cs typeface="+mn-cs"/>
                  </a:defRPr>
                </a:lvl9pPr>
              </a:lstStyle>
              <a:p>
                <a:endParaRPr lang="zh-CN" altLang="en-US">
                  <a:effectLst/>
                </a:endParaRPr>
              </a:p>
            </p:txBody>
          </p:sp>
          <p:pic>
            <p:nvPicPr>
              <p:cNvPr id="26" name="Picture 18" descr="titl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
                <a:ext cx="197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19"/>
            <p:cNvSpPr txBox="1">
              <a:spLocks noChangeArrowheads="1"/>
            </p:cNvSpPr>
            <p:nvPr userDrawn="1"/>
          </p:nvSpPr>
          <p:spPr bwMode="auto">
            <a:xfrm>
              <a:off x="6460268" y="0"/>
              <a:ext cx="26821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幼圆" pitchFamily="49" charset="-122"/>
                  <a:cs typeface="+mn-cs"/>
                </a:defRPr>
              </a:lvl1pPr>
              <a:lvl2pPr marL="457200" algn="l" rtl="0" fontAlgn="base">
                <a:spcBef>
                  <a:spcPct val="0"/>
                </a:spcBef>
                <a:spcAft>
                  <a:spcPct val="0"/>
                </a:spcAft>
                <a:defRPr kern="1200">
                  <a:solidFill>
                    <a:schemeClr val="tx1"/>
                  </a:solidFill>
                  <a:latin typeface="Arial" charset="0"/>
                  <a:ea typeface="幼圆" pitchFamily="49" charset="-122"/>
                  <a:cs typeface="+mn-cs"/>
                </a:defRPr>
              </a:lvl2pPr>
              <a:lvl3pPr marL="914400" algn="l" rtl="0" fontAlgn="base">
                <a:spcBef>
                  <a:spcPct val="0"/>
                </a:spcBef>
                <a:spcAft>
                  <a:spcPct val="0"/>
                </a:spcAft>
                <a:defRPr kern="1200">
                  <a:solidFill>
                    <a:schemeClr val="tx1"/>
                  </a:solidFill>
                  <a:latin typeface="Arial" charset="0"/>
                  <a:ea typeface="幼圆" pitchFamily="49" charset="-122"/>
                  <a:cs typeface="+mn-cs"/>
                </a:defRPr>
              </a:lvl3pPr>
              <a:lvl4pPr marL="1371600" algn="l" rtl="0" fontAlgn="base">
                <a:spcBef>
                  <a:spcPct val="0"/>
                </a:spcBef>
                <a:spcAft>
                  <a:spcPct val="0"/>
                </a:spcAft>
                <a:defRPr kern="1200">
                  <a:solidFill>
                    <a:schemeClr val="tx1"/>
                  </a:solidFill>
                  <a:latin typeface="Arial" charset="0"/>
                  <a:ea typeface="幼圆" pitchFamily="49" charset="-122"/>
                  <a:cs typeface="+mn-cs"/>
                </a:defRPr>
              </a:lvl4pPr>
              <a:lvl5pPr marL="1828800" algn="l" rtl="0" fontAlgn="base">
                <a:spcBef>
                  <a:spcPct val="0"/>
                </a:spcBef>
                <a:spcAft>
                  <a:spcPct val="0"/>
                </a:spcAft>
                <a:defRPr kern="1200">
                  <a:solidFill>
                    <a:schemeClr val="tx1"/>
                  </a:solidFill>
                  <a:latin typeface="Arial" charset="0"/>
                  <a:ea typeface="幼圆" pitchFamily="49" charset="-122"/>
                  <a:cs typeface="+mn-cs"/>
                </a:defRPr>
              </a:lvl5pPr>
              <a:lvl6pPr marL="2286000" algn="l" defTabSz="914400" rtl="0" eaLnBrk="1" latinLnBrk="0" hangingPunct="1">
                <a:defRPr kern="1200">
                  <a:solidFill>
                    <a:schemeClr val="tx1"/>
                  </a:solidFill>
                  <a:latin typeface="Arial" charset="0"/>
                  <a:ea typeface="幼圆" pitchFamily="49" charset="-122"/>
                  <a:cs typeface="+mn-cs"/>
                </a:defRPr>
              </a:lvl6pPr>
              <a:lvl7pPr marL="2743200" algn="l" defTabSz="914400" rtl="0" eaLnBrk="1" latinLnBrk="0" hangingPunct="1">
                <a:defRPr kern="1200">
                  <a:solidFill>
                    <a:schemeClr val="tx1"/>
                  </a:solidFill>
                  <a:latin typeface="Arial" charset="0"/>
                  <a:ea typeface="幼圆" pitchFamily="49" charset="-122"/>
                  <a:cs typeface="+mn-cs"/>
                </a:defRPr>
              </a:lvl7pPr>
              <a:lvl8pPr marL="3200400" algn="l" defTabSz="914400" rtl="0" eaLnBrk="1" latinLnBrk="0" hangingPunct="1">
                <a:defRPr kern="1200">
                  <a:solidFill>
                    <a:schemeClr val="tx1"/>
                  </a:solidFill>
                  <a:latin typeface="Arial" charset="0"/>
                  <a:ea typeface="幼圆" pitchFamily="49" charset="-122"/>
                  <a:cs typeface="+mn-cs"/>
                </a:defRPr>
              </a:lvl8pPr>
              <a:lvl9pPr marL="3657600" algn="l" defTabSz="914400" rtl="0" eaLnBrk="1" latinLnBrk="0" hangingPunct="1">
                <a:defRPr kern="1200">
                  <a:solidFill>
                    <a:schemeClr val="tx1"/>
                  </a:solidFill>
                  <a:latin typeface="Arial" charset="0"/>
                  <a:ea typeface="幼圆" pitchFamily="49" charset="-122"/>
                  <a:cs typeface="+mn-cs"/>
                </a:defRPr>
              </a:lvl9pPr>
            </a:lstStyle>
            <a:p>
              <a:pPr algn="r" eaLnBrk="1" hangingPunct="1"/>
              <a:r>
                <a:rPr lang="en-US" altLang="zh-CN" sz="2800" dirty="0">
                  <a:solidFill>
                    <a:srgbClr val="0000FF"/>
                  </a:solidFill>
                  <a:effectLst/>
                  <a:ea typeface="华文新魏" pitchFamily="2" charset="-122"/>
                </a:rPr>
                <a:t>Data </a:t>
              </a:r>
              <a:r>
                <a:rPr lang="en-US" altLang="zh-CN" sz="2800" dirty="0" smtClean="0">
                  <a:solidFill>
                    <a:srgbClr val="0000FF"/>
                  </a:solidFill>
                  <a:effectLst/>
                  <a:ea typeface="华文新魏" pitchFamily="2" charset="-122"/>
                </a:rPr>
                <a:t>Structures</a:t>
              </a:r>
              <a:endParaRPr lang="en-US" altLang="zh-CN" sz="2800" dirty="0">
                <a:solidFill>
                  <a:srgbClr val="0000FF"/>
                </a:solidFill>
                <a:effectLst/>
                <a:ea typeface="华文新魏" pitchFamily="2" charset="-122"/>
              </a:endParaRPr>
            </a:p>
          </p:txBody>
        </p:sp>
        <p:sp>
          <p:nvSpPr>
            <p:cNvPr id="24" name="Text Box 21"/>
            <p:cNvSpPr txBox="1">
              <a:spLocks noChangeArrowheads="1"/>
            </p:cNvSpPr>
            <p:nvPr userDrawn="1"/>
          </p:nvSpPr>
          <p:spPr bwMode="auto">
            <a:xfrm>
              <a:off x="6596508" y="498158"/>
              <a:ext cx="25474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幼圆" pitchFamily="49" charset="-122"/>
                  <a:cs typeface="+mn-cs"/>
                </a:defRPr>
              </a:lvl1pPr>
              <a:lvl2pPr marL="457200" algn="l" rtl="0" fontAlgn="base">
                <a:spcBef>
                  <a:spcPct val="0"/>
                </a:spcBef>
                <a:spcAft>
                  <a:spcPct val="0"/>
                </a:spcAft>
                <a:defRPr kern="1200">
                  <a:solidFill>
                    <a:schemeClr val="tx1"/>
                  </a:solidFill>
                  <a:latin typeface="Arial" charset="0"/>
                  <a:ea typeface="幼圆" pitchFamily="49" charset="-122"/>
                  <a:cs typeface="+mn-cs"/>
                </a:defRPr>
              </a:lvl2pPr>
              <a:lvl3pPr marL="914400" algn="l" rtl="0" fontAlgn="base">
                <a:spcBef>
                  <a:spcPct val="0"/>
                </a:spcBef>
                <a:spcAft>
                  <a:spcPct val="0"/>
                </a:spcAft>
                <a:defRPr kern="1200">
                  <a:solidFill>
                    <a:schemeClr val="tx1"/>
                  </a:solidFill>
                  <a:latin typeface="Arial" charset="0"/>
                  <a:ea typeface="幼圆" pitchFamily="49" charset="-122"/>
                  <a:cs typeface="+mn-cs"/>
                </a:defRPr>
              </a:lvl3pPr>
              <a:lvl4pPr marL="1371600" algn="l" rtl="0" fontAlgn="base">
                <a:spcBef>
                  <a:spcPct val="0"/>
                </a:spcBef>
                <a:spcAft>
                  <a:spcPct val="0"/>
                </a:spcAft>
                <a:defRPr kern="1200">
                  <a:solidFill>
                    <a:schemeClr val="tx1"/>
                  </a:solidFill>
                  <a:latin typeface="Arial" charset="0"/>
                  <a:ea typeface="幼圆" pitchFamily="49" charset="-122"/>
                  <a:cs typeface="+mn-cs"/>
                </a:defRPr>
              </a:lvl4pPr>
              <a:lvl5pPr marL="1828800" algn="l" rtl="0" fontAlgn="base">
                <a:spcBef>
                  <a:spcPct val="0"/>
                </a:spcBef>
                <a:spcAft>
                  <a:spcPct val="0"/>
                </a:spcAft>
                <a:defRPr kern="1200">
                  <a:solidFill>
                    <a:schemeClr val="tx1"/>
                  </a:solidFill>
                  <a:latin typeface="Arial" charset="0"/>
                  <a:ea typeface="幼圆" pitchFamily="49" charset="-122"/>
                  <a:cs typeface="+mn-cs"/>
                </a:defRPr>
              </a:lvl5pPr>
              <a:lvl6pPr marL="2286000" algn="l" defTabSz="914400" rtl="0" eaLnBrk="1" latinLnBrk="0" hangingPunct="1">
                <a:defRPr kern="1200">
                  <a:solidFill>
                    <a:schemeClr val="tx1"/>
                  </a:solidFill>
                  <a:latin typeface="Arial" charset="0"/>
                  <a:ea typeface="幼圆" pitchFamily="49" charset="-122"/>
                  <a:cs typeface="+mn-cs"/>
                </a:defRPr>
              </a:lvl6pPr>
              <a:lvl7pPr marL="2743200" algn="l" defTabSz="914400" rtl="0" eaLnBrk="1" latinLnBrk="0" hangingPunct="1">
                <a:defRPr kern="1200">
                  <a:solidFill>
                    <a:schemeClr val="tx1"/>
                  </a:solidFill>
                  <a:latin typeface="Arial" charset="0"/>
                  <a:ea typeface="幼圆" pitchFamily="49" charset="-122"/>
                  <a:cs typeface="+mn-cs"/>
                </a:defRPr>
              </a:lvl7pPr>
              <a:lvl8pPr marL="3200400" algn="l" defTabSz="914400" rtl="0" eaLnBrk="1" latinLnBrk="0" hangingPunct="1">
                <a:defRPr kern="1200">
                  <a:solidFill>
                    <a:schemeClr val="tx1"/>
                  </a:solidFill>
                  <a:latin typeface="Arial" charset="0"/>
                  <a:ea typeface="幼圆" pitchFamily="49" charset="-122"/>
                  <a:cs typeface="+mn-cs"/>
                </a:defRPr>
              </a:lvl8pPr>
              <a:lvl9pPr marL="3657600" algn="l" defTabSz="914400" rtl="0" eaLnBrk="1" latinLnBrk="0" hangingPunct="1">
                <a:defRPr kern="1200">
                  <a:solidFill>
                    <a:schemeClr val="tx1"/>
                  </a:solidFill>
                  <a:latin typeface="Arial" charset="0"/>
                  <a:ea typeface="幼圆" pitchFamily="49" charset="-122"/>
                  <a:cs typeface="+mn-cs"/>
                </a:defRPr>
              </a:lvl9pPr>
            </a:lstStyle>
            <a:p>
              <a:pPr algn="r" eaLnBrk="1" hangingPunct="1"/>
              <a:r>
                <a:rPr lang="en-US" altLang="zh-CN" sz="1600" dirty="0">
                  <a:solidFill>
                    <a:srgbClr val="CC0000"/>
                  </a:solidFill>
                  <a:effectLst/>
                  <a:latin typeface="Impact" pitchFamily="34" charset="0"/>
                  <a:ea typeface="华文行楷" pitchFamily="2" charset="-122"/>
                </a:rPr>
                <a:t>School of Computer </a:t>
              </a:r>
              <a:r>
                <a:rPr lang="en-US" altLang="zh-CN" sz="1600" dirty="0" smtClean="0">
                  <a:solidFill>
                    <a:srgbClr val="CC0000"/>
                  </a:solidFill>
                  <a:effectLst/>
                  <a:latin typeface="Impact" pitchFamily="34" charset="0"/>
                  <a:ea typeface="华文行楷" pitchFamily="2" charset="-122"/>
                </a:rPr>
                <a:t>Science</a:t>
              </a:r>
              <a:endParaRPr lang="en-US" altLang="zh-CN" sz="1600" dirty="0">
                <a:solidFill>
                  <a:srgbClr val="CC0000"/>
                </a:solidFill>
                <a:effectLst/>
                <a:latin typeface="Impact" pitchFamily="34" charset="0"/>
                <a:ea typeface="华文行楷" pitchFamily="2" charset="-122"/>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BE6C52D2-89EF-41E6-B97A-7EC201586AC1}" type="slidenum">
              <a:rPr lang="en-US" altLang="zh-CN"/>
              <a:pPr/>
              <a:t>‹#›</a:t>
            </a:fld>
            <a:endParaRPr lang="en-US" altLang="zh-CN"/>
          </a:p>
        </p:txBody>
      </p:sp>
    </p:spTree>
    <p:extLst>
      <p:ext uri="{BB962C8B-B14F-4D97-AF65-F5344CB8AC3E}">
        <p14:creationId xmlns:p14="http://schemas.microsoft.com/office/powerpoint/2010/main" val="34276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8B626427-8401-4F59-BAC8-35915B025BDA}" type="slidenum">
              <a:rPr lang="en-US" altLang="zh-CN"/>
              <a:pPr/>
              <a:t>‹#›</a:t>
            </a:fld>
            <a:endParaRPr lang="en-US" altLang="zh-CN"/>
          </a:p>
        </p:txBody>
      </p:sp>
    </p:spTree>
    <p:extLst>
      <p:ext uri="{BB962C8B-B14F-4D97-AF65-F5344CB8AC3E}">
        <p14:creationId xmlns:p14="http://schemas.microsoft.com/office/powerpoint/2010/main" val="43845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9C06C00F-EDD8-4E27-86FD-81009B22562F}" type="slidenum">
              <a:rPr lang="en-US" altLang="zh-CN"/>
              <a:pPr/>
              <a:t>‹#›</a:t>
            </a:fld>
            <a:endParaRPr lang="en-US" altLang="zh-CN"/>
          </a:p>
        </p:txBody>
      </p:sp>
    </p:spTree>
    <p:extLst>
      <p:ext uri="{BB962C8B-B14F-4D97-AF65-F5344CB8AC3E}">
        <p14:creationId xmlns:p14="http://schemas.microsoft.com/office/powerpoint/2010/main" val="85557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2E3EFC96-2DD6-49FA-B658-0E42D3C18CC6}" type="slidenum">
              <a:rPr lang="en-US" altLang="zh-CN"/>
              <a:pPr/>
              <a:t>‹#›</a:t>
            </a:fld>
            <a:endParaRPr lang="en-US" altLang="zh-CN"/>
          </a:p>
        </p:txBody>
      </p:sp>
    </p:spTree>
    <p:extLst>
      <p:ext uri="{BB962C8B-B14F-4D97-AF65-F5344CB8AC3E}">
        <p14:creationId xmlns:p14="http://schemas.microsoft.com/office/powerpoint/2010/main" val="222581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a:p>
            <a:r>
              <a:rPr lang="en-US" altLang="zh-CN"/>
              <a:t>Prof. Q. Wang</a:t>
            </a:r>
          </a:p>
        </p:txBody>
      </p:sp>
      <p:sp>
        <p:nvSpPr>
          <p:cNvPr id="7" name="灯片编号占位符 6"/>
          <p:cNvSpPr>
            <a:spLocks noGrp="1"/>
          </p:cNvSpPr>
          <p:nvPr>
            <p:ph type="sldNum" sz="quarter" idx="12"/>
          </p:nvPr>
        </p:nvSpPr>
        <p:spPr/>
        <p:txBody>
          <a:bodyPr/>
          <a:lstStyle>
            <a:lvl1pPr>
              <a:defRPr/>
            </a:lvl1pPr>
          </a:lstStyle>
          <a:p>
            <a:fld id="{35275621-0B18-42C4-B461-24AE0341A22D}" type="slidenum">
              <a:rPr lang="en-US" altLang="zh-CN"/>
              <a:pPr/>
              <a:t>‹#›</a:t>
            </a:fld>
            <a:endParaRPr lang="en-US" altLang="zh-CN"/>
          </a:p>
        </p:txBody>
      </p:sp>
    </p:spTree>
    <p:extLst>
      <p:ext uri="{BB962C8B-B14F-4D97-AF65-F5344CB8AC3E}">
        <p14:creationId xmlns:p14="http://schemas.microsoft.com/office/powerpoint/2010/main" val="205875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a:p>
            <a:r>
              <a:rPr lang="en-US" altLang="zh-CN"/>
              <a:t>Prof. Q. Wang</a:t>
            </a:r>
          </a:p>
        </p:txBody>
      </p:sp>
      <p:sp>
        <p:nvSpPr>
          <p:cNvPr id="9" name="灯片编号占位符 8"/>
          <p:cNvSpPr>
            <a:spLocks noGrp="1"/>
          </p:cNvSpPr>
          <p:nvPr>
            <p:ph type="sldNum" sz="quarter" idx="12"/>
          </p:nvPr>
        </p:nvSpPr>
        <p:spPr/>
        <p:txBody>
          <a:bodyPr/>
          <a:lstStyle>
            <a:lvl1pPr>
              <a:defRPr/>
            </a:lvl1pPr>
          </a:lstStyle>
          <a:p>
            <a:fld id="{EEA81FD3-F782-4725-B485-F1FD7FE56AEA}" type="slidenum">
              <a:rPr lang="en-US" altLang="zh-CN"/>
              <a:pPr/>
              <a:t>‹#›</a:t>
            </a:fld>
            <a:endParaRPr lang="en-US" altLang="zh-CN"/>
          </a:p>
        </p:txBody>
      </p:sp>
    </p:spTree>
    <p:extLst>
      <p:ext uri="{BB962C8B-B14F-4D97-AF65-F5344CB8AC3E}">
        <p14:creationId xmlns:p14="http://schemas.microsoft.com/office/powerpoint/2010/main" val="276312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a:p>
            <a:r>
              <a:rPr lang="en-US" altLang="zh-CN"/>
              <a:t>Prof. Q. Wang</a:t>
            </a:r>
          </a:p>
        </p:txBody>
      </p:sp>
      <p:sp>
        <p:nvSpPr>
          <p:cNvPr id="5" name="灯片编号占位符 4"/>
          <p:cNvSpPr>
            <a:spLocks noGrp="1"/>
          </p:cNvSpPr>
          <p:nvPr>
            <p:ph type="sldNum" sz="quarter" idx="12"/>
          </p:nvPr>
        </p:nvSpPr>
        <p:spPr/>
        <p:txBody>
          <a:bodyPr/>
          <a:lstStyle>
            <a:lvl1pPr>
              <a:defRPr/>
            </a:lvl1pPr>
          </a:lstStyle>
          <a:p>
            <a:fld id="{345F9937-430D-426E-B65D-C34E55BDE0ED}" type="slidenum">
              <a:rPr lang="en-US" altLang="zh-CN"/>
              <a:pPr/>
              <a:t>‹#›</a:t>
            </a:fld>
            <a:endParaRPr lang="en-US" altLang="zh-CN"/>
          </a:p>
        </p:txBody>
      </p:sp>
    </p:spTree>
    <p:extLst>
      <p:ext uri="{BB962C8B-B14F-4D97-AF65-F5344CB8AC3E}">
        <p14:creationId xmlns:p14="http://schemas.microsoft.com/office/powerpoint/2010/main" val="34236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a:p>
            <a:r>
              <a:rPr lang="en-US" altLang="zh-CN"/>
              <a:t>Prof. Q. Wang</a:t>
            </a:r>
          </a:p>
        </p:txBody>
      </p:sp>
      <p:sp>
        <p:nvSpPr>
          <p:cNvPr id="4" name="灯片编号占位符 3"/>
          <p:cNvSpPr>
            <a:spLocks noGrp="1"/>
          </p:cNvSpPr>
          <p:nvPr>
            <p:ph type="sldNum" sz="quarter" idx="12"/>
          </p:nvPr>
        </p:nvSpPr>
        <p:spPr/>
        <p:txBody>
          <a:bodyPr/>
          <a:lstStyle>
            <a:lvl1pPr>
              <a:defRPr/>
            </a:lvl1pPr>
          </a:lstStyle>
          <a:p>
            <a:fld id="{42CB7BCC-6CD0-49D6-8638-DCD273AFF689}" type="slidenum">
              <a:rPr lang="en-US" altLang="zh-CN"/>
              <a:pPr/>
              <a:t>‹#›</a:t>
            </a:fld>
            <a:endParaRPr lang="en-US" altLang="zh-CN"/>
          </a:p>
        </p:txBody>
      </p:sp>
    </p:spTree>
    <p:extLst>
      <p:ext uri="{BB962C8B-B14F-4D97-AF65-F5344CB8AC3E}">
        <p14:creationId xmlns:p14="http://schemas.microsoft.com/office/powerpoint/2010/main" val="57699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a:p>
            <a:r>
              <a:rPr lang="en-US" altLang="zh-CN"/>
              <a:t>Prof. Q. Wang</a:t>
            </a:r>
          </a:p>
        </p:txBody>
      </p:sp>
      <p:sp>
        <p:nvSpPr>
          <p:cNvPr id="7" name="灯片编号占位符 6"/>
          <p:cNvSpPr>
            <a:spLocks noGrp="1"/>
          </p:cNvSpPr>
          <p:nvPr>
            <p:ph type="sldNum" sz="quarter" idx="12"/>
          </p:nvPr>
        </p:nvSpPr>
        <p:spPr/>
        <p:txBody>
          <a:bodyPr/>
          <a:lstStyle>
            <a:lvl1pPr>
              <a:defRPr/>
            </a:lvl1pPr>
          </a:lstStyle>
          <a:p>
            <a:fld id="{C721589E-7AD4-42FB-B841-5856EFE9555A}" type="slidenum">
              <a:rPr lang="en-US" altLang="zh-CN"/>
              <a:pPr/>
              <a:t>‹#›</a:t>
            </a:fld>
            <a:endParaRPr lang="en-US" altLang="zh-CN"/>
          </a:p>
        </p:txBody>
      </p:sp>
    </p:spTree>
    <p:extLst>
      <p:ext uri="{BB962C8B-B14F-4D97-AF65-F5344CB8AC3E}">
        <p14:creationId xmlns:p14="http://schemas.microsoft.com/office/powerpoint/2010/main" val="331754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a:p>
            <a:r>
              <a:rPr lang="en-US" altLang="zh-CN"/>
              <a:t>Prof. Q. Wang</a:t>
            </a:r>
          </a:p>
        </p:txBody>
      </p:sp>
      <p:sp>
        <p:nvSpPr>
          <p:cNvPr id="7" name="灯片编号占位符 6"/>
          <p:cNvSpPr>
            <a:spLocks noGrp="1"/>
          </p:cNvSpPr>
          <p:nvPr>
            <p:ph type="sldNum" sz="quarter" idx="12"/>
          </p:nvPr>
        </p:nvSpPr>
        <p:spPr/>
        <p:txBody>
          <a:bodyPr/>
          <a:lstStyle>
            <a:lvl1pPr>
              <a:defRPr/>
            </a:lvl1pPr>
          </a:lstStyle>
          <a:p>
            <a:fld id="{D3983025-634A-40E0-805B-95FFC8F7103B}" type="slidenum">
              <a:rPr lang="en-US" altLang="zh-CN"/>
              <a:pPr/>
              <a:t>‹#›</a:t>
            </a:fld>
            <a:endParaRPr lang="en-US" altLang="zh-CN"/>
          </a:p>
        </p:txBody>
      </p:sp>
    </p:spTree>
    <p:extLst>
      <p:ext uri="{BB962C8B-B14F-4D97-AF65-F5344CB8AC3E}">
        <p14:creationId xmlns:p14="http://schemas.microsoft.com/office/powerpoint/2010/main" val="199624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9090" name="Group 2"/>
          <p:cNvGrpSpPr>
            <a:grpSpLocks/>
          </p:cNvGrpSpPr>
          <p:nvPr/>
        </p:nvGrpSpPr>
        <p:grpSpPr bwMode="auto">
          <a:xfrm>
            <a:off x="0" y="3902075"/>
            <a:ext cx="3400425" cy="2949575"/>
            <a:chOff x="0" y="2458"/>
            <a:chExt cx="2142" cy="1858"/>
          </a:xfrm>
        </p:grpSpPr>
        <p:sp>
          <p:nvSpPr>
            <p:cNvPr id="89091"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092"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093"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094"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09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09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09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89098"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zh-CN" altLang="en-US" smtClean="0"/>
              <a:t>单击此处编辑母版标题样式</a:t>
            </a:r>
          </a:p>
        </p:txBody>
      </p:sp>
      <p:sp>
        <p:nvSpPr>
          <p:cNvPr id="89099"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9100"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10199"/>
                  </a:outerShdw>
                </a:effectLst>
                <a:ea typeface="宋体" pitchFamily="2" charset="-122"/>
              </a:defRPr>
            </a:lvl1pPr>
          </a:lstStyle>
          <a:p>
            <a:endParaRPr lang="en-US" altLang="zh-CN"/>
          </a:p>
        </p:txBody>
      </p:sp>
      <p:sp>
        <p:nvSpPr>
          <p:cNvPr id="89101" name="Rectangle 13"/>
          <p:cNvSpPr>
            <a:spLocks noGrp="1" noChangeArrowheads="1"/>
          </p:cNvSpPr>
          <p:nvPr>
            <p:ph type="ftr" sz="quarter" idx="3"/>
          </p:nvPr>
        </p:nvSpPr>
        <p:spPr bwMode="auto">
          <a:xfrm>
            <a:off x="3124200" y="630932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defRPr sz="1000">
                <a:effectLst/>
                <a:ea typeface="宋体" pitchFamily="2" charset="-122"/>
              </a:defRPr>
            </a:lvl1pPr>
          </a:lstStyle>
          <a:p>
            <a:endParaRPr lang="en-US" altLang="zh-CN" smtClean="0"/>
          </a:p>
          <a:p>
            <a:r>
              <a:rPr lang="en-US" altLang="zh-CN" smtClean="0"/>
              <a:t>Prof. Q. Wang</a:t>
            </a:r>
            <a:endParaRPr lang="en-US" altLang="zh-CN"/>
          </a:p>
        </p:txBody>
      </p:sp>
      <p:sp>
        <p:nvSpPr>
          <p:cNvPr id="89102"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ea typeface="宋体" pitchFamily="2" charset="-122"/>
              </a:defRPr>
            </a:lvl1pPr>
          </a:lstStyle>
          <a:p>
            <a:fld id="{33ECF64F-0A18-4C28-9B70-951071538134}"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sldNum="0" hdr="0" dt="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ea typeface="幼圆" pitchFamily="49" charset="-122"/>
        </a:defRPr>
      </a:lvl2pPr>
      <a:lvl3pPr algn="ctr" rtl="0" fontAlgn="base">
        <a:spcBef>
          <a:spcPct val="0"/>
        </a:spcBef>
        <a:spcAft>
          <a:spcPct val="0"/>
        </a:spcAft>
        <a:defRPr sz="4400">
          <a:solidFill>
            <a:srgbClr val="FFFF00"/>
          </a:solidFill>
          <a:latin typeface="Arial" charset="0"/>
          <a:ea typeface="幼圆" pitchFamily="49" charset="-122"/>
        </a:defRPr>
      </a:lvl3pPr>
      <a:lvl4pPr algn="ctr" rtl="0" fontAlgn="base">
        <a:spcBef>
          <a:spcPct val="0"/>
        </a:spcBef>
        <a:spcAft>
          <a:spcPct val="0"/>
        </a:spcAft>
        <a:defRPr sz="4400">
          <a:solidFill>
            <a:srgbClr val="FFFF00"/>
          </a:solidFill>
          <a:latin typeface="Arial" charset="0"/>
          <a:ea typeface="幼圆" pitchFamily="49" charset="-122"/>
        </a:defRPr>
      </a:lvl4pPr>
      <a:lvl5pPr algn="ctr" rtl="0" fontAlgn="base">
        <a:spcBef>
          <a:spcPct val="0"/>
        </a:spcBef>
        <a:spcAft>
          <a:spcPct val="0"/>
        </a:spcAft>
        <a:defRPr sz="4400">
          <a:solidFill>
            <a:srgbClr val="FFFF00"/>
          </a:solidFill>
          <a:latin typeface="Arial" charset="0"/>
          <a:ea typeface="幼圆" pitchFamily="49" charset="-122"/>
        </a:defRPr>
      </a:lvl5pPr>
      <a:lvl6pPr marL="457200" algn="ctr" rtl="0" fontAlgn="base">
        <a:spcBef>
          <a:spcPct val="0"/>
        </a:spcBef>
        <a:spcAft>
          <a:spcPct val="0"/>
        </a:spcAft>
        <a:defRPr sz="4400">
          <a:solidFill>
            <a:srgbClr val="FFFF00"/>
          </a:solidFill>
          <a:latin typeface="Arial" charset="0"/>
          <a:ea typeface="幼圆" pitchFamily="49" charset="-122"/>
        </a:defRPr>
      </a:lvl6pPr>
      <a:lvl7pPr marL="914400" algn="ctr" rtl="0" fontAlgn="base">
        <a:spcBef>
          <a:spcPct val="0"/>
        </a:spcBef>
        <a:spcAft>
          <a:spcPct val="0"/>
        </a:spcAft>
        <a:defRPr sz="4400">
          <a:solidFill>
            <a:srgbClr val="FFFF00"/>
          </a:solidFill>
          <a:latin typeface="Arial" charset="0"/>
          <a:ea typeface="幼圆" pitchFamily="49" charset="-122"/>
        </a:defRPr>
      </a:lvl7pPr>
      <a:lvl8pPr marL="1371600" algn="ctr" rtl="0" fontAlgn="base">
        <a:spcBef>
          <a:spcPct val="0"/>
        </a:spcBef>
        <a:spcAft>
          <a:spcPct val="0"/>
        </a:spcAft>
        <a:defRPr sz="4400">
          <a:solidFill>
            <a:srgbClr val="FFFF00"/>
          </a:solidFill>
          <a:latin typeface="Arial" charset="0"/>
          <a:ea typeface="幼圆" pitchFamily="49" charset="-122"/>
        </a:defRPr>
      </a:lvl8pPr>
      <a:lvl9pPr marL="1828800" algn="ctr" rtl="0" fontAlgn="base">
        <a:spcBef>
          <a:spcPct val="0"/>
        </a:spcBef>
        <a:spcAft>
          <a:spcPct val="0"/>
        </a:spcAft>
        <a:defRPr sz="4400">
          <a:solidFill>
            <a:srgbClr val="FFFF00"/>
          </a:solidFill>
          <a:latin typeface="Arial" charset="0"/>
          <a:ea typeface="幼圆" pitchFamily="49" charset="-122"/>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mn-ea"/>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n-ea"/>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9.emf"/></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0.emf"/></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2.wmf"/><Relationship Id="rId5" Type="http://schemas.openxmlformats.org/officeDocument/2006/relationships/oleObject" Target="../embeddings/oleObject23.bin"/><Relationship Id="rId4" Type="http://schemas.openxmlformats.org/officeDocument/2006/relationships/image" Target="../media/image51.wmf"/></Relationships>
</file>

<file path=ppt/slides/_rels/slide1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5.wmf"/><Relationship Id="rId5" Type="http://schemas.openxmlformats.org/officeDocument/2006/relationships/oleObject" Target="../embeddings/oleObject25.bin"/><Relationship Id="rId4" Type="http://schemas.openxmlformats.org/officeDocument/2006/relationships/image" Target="../media/image54.wmf"/></Relationships>
</file>

<file path=ppt/slides/_rels/slide1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0.emf"/><Relationship Id="rId5" Type="http://schemas.openxmlformats.org/officeDocument/2006/relationships/oleObject" Target="../embeddings/oleObject27.bin"/><Relationship Id="rId4" Type="http://schemas.openxmlformats.org/officeDocument/2006/relationships/image" Target="../media/image59.e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2.emf"/><Relationship Id="rId5" Type="http://schemas.openxmlformats.org/officeDocument/2006/relationships/oleObject" Target="../embeddings/oleObject29.bin"/><Relationship Id="rId4" Type="http://schemas.openxmlformats.org/officeDocument/2006/relationships/image" Target="../media/image61.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4.emf"/><Relationship Id="rId5" Type="http://schemas.openxmlformats.org/officeDocument/2006/relationships/oleObject" Target="../embeddings/oleObject31.bin"/><Relationship Id="rId4" Type="http://schemas.openxmlformats.org/officeDocument/2006/relationships/image" Target="../media/image63.e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5.emf"/><Relationship Id="rId5" Type="http://schemas.openxmlformats.org/officeDocument/2006/relationships/oleObject" Target="../embeddings/oleObject33.bin"/><Relationship Id="rId4" Type="http://schemas.openxmlformats.org/officeDocument/2006/relationships/image" Target="../media/image63.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0.emf"/><Relationship Id="rId5" Type="http://schemas.openxmlformats.org/officeDocument/2006/relationships/oleObject" Target="../embeddings/oleObject35.bin"/><Relationship Id="rId4" Type="http://schemas.openxmlformats.org/officeDocument/2006/relationships/image" Target="../media/image66.emf"/></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7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73.png"/><Relationship Id="rId4" Type="http://schemas.openxmlformats.org/officeDocument/2006/relationships/image" Target="../media/image7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5.bin"/><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2.wmf"/><Relationship Id="rId18" Type="http://schemas.openxmlformats.org/officeDocument/2006/relationships/oleObject" Target="../embeddings/oleObject13.bin"/><Relationship Id="rId3" Type="http://schemas.openxmlformats.org/officeDocument/2006/relationships/image" Target="../media/image28.png"/><Relationship Id="rId21" Type="http://schemas.openxmlformats.org/officeDocument/2006/relationships/image" Target="../media/image36.wmf"/><Relationship Id="rId7" Type="http://schemas.openxmlformats.org/officeDocument/2006/relationships/image" Target="../media/image29.wmf"/><Relationship Id="rId12" Type="http://schemas.openxmlformats.org/officeDocument/2006/relationships/oleObject" Target="../embeddings/oleObject10.bin"/><Relationship Id="rId17"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31.wmf"/><Relationship Id="rId5" Type="http://schemas.openxmlformats.org/officeDocument/2006/relationships/image" Target="../media/image27.wmf"/><Relationship Id="rId15" Type="http://schemas.openxmlformats.org/officeDocument/2006/relationships/image" Target="../media/image33.wmf"/><Relationship Id="rId23" Type="http://schemas.openxmlformats.org/officeDocument/2006/relationships/image" Target="../media/image37.wmf"/><Relationship Id="rId10" Type="http://schemas.openxmlformats.org/officeDocument/2006/relationships/oleObject" Target="../embeddings/oleObject9.bin"/><Relationship Id="rId19" Type="http://schemas.openxmlformats.org/officeDocument/2006/relationships/image" Target="../media/image35.wmf"/><Relationship Id="rId4" Type="http://schemas.openxmlformats.org/officeDocument/2006/relationships/oleObject" Target="../embeddings/oleObject6.bin"/><Relationship Id="rId9" Type="http://schemas.openxmlformats.org/officeDocument/2006/relationships/image" Target="../media/image30.wmf"/><Relationship Id="rId14" Type="http://schemas.openxmlformats.org/officeDocument/2006/relationships/oleObject" Target="../embeddings/oleObject11.bin"/><Relationship Id="rId22" Type="http://schemas.openxmlformats.org/officeDocument/2006/relationships/oleObject" Target="../embeddings/oleObject15.bin"/></Relationships>
</file>

<file path=ppt/slides/_rels/slide7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19.bin"/></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1028"/>
          <p:cNvSpPr>
            <a:spLocks noGrp="1" noChangeArrowheads="1"/>
          </p:cNvSpPr>
          <p:nvPr>
            <p:ph type="ctrTitle"/>
          </p:nvPr>
        </p:nvSpPr>
        <p:spPr/>
        <p:txBody>
          <a:bodyPr/>
          <a:lstStyle/>
          <a:p>
            <a:r>
              <a:rPr lang="en-US" altLang="zh-CN" sz="4000" dirty="0" smtClean="0">
                <a:solidFill>
                  <a:schemeClr val="tx1"/>
                </a:solidFill>
                <a:ea typeface="黑体" pitchFamily="2" charset="-122"/>
              </a:rPr>
              <a:t>Chapter 06 </a:t>
            </a:r>
            <a:r>
              <a:rPr lang="en-US" altLang="zh-CN" sz="4000" dirty="0">
                <a:solidFill>
                  <a:schemeClr val="tx1"/>
                </a:solidFill>
                <a:ea typeface="黑体" pitchFamily="2" charset="-122"/>
              </a:rPr>
              <a:t>Tree and binary tree</a:t>
            </a:r>
            <a:br>
              <a:rPr lang="en-US" altLang="zh-CN" sz="4000" dirty="0">
                <a:solidFill>
                  <a:schemeClr val="tx1"/>
                </a:solidFill>
                <a:ea typeface="黑体" pitchFamily="2" charset="-122"/>
              </a:rPr>
            </a:br>
            <a:r>
              <a:rPr kumimoji="1" lang="zh-CN" altLang="en-US" sz="3200" dirty="0">
                <a:solidFill>
                  <a:schemeClr val="tx1"/>
                </a:solidFill>
                <a:ea typeface="黑体" pitchFamily="2" charset="-122"/>
              </a:rPr>
              <a:t>第六章 树和二叉树</a:t>
            </a:r>
          </a:p>
        </p:txBody>
      </p:sp>
      <p:sp>
        <p:nvSpPr>
          <p:cNvPr id="92165" name="Rectangle 1029"/>
          <p:cNvSpPr>
            <a:spLocks noGrp="1" noChangeArrowheads="1"/>
          </p:cNvSpPr>
          <p:nvPr>
            <p:ph type="subTitle" idx="1"/>
          </p:nvPr>
        </p:nvSpPr>
        <p:spPr/>
        <p:txBody>
          <a:bodyPr/>
          <a:lstStyle/>
          <a:p>
            <a:r>
              <a:rPr lang="en-US" altLang="zh-CN">
                <a:effectLst/>
                <a:latin typeface="Arial" charset="0"/>
                <a:ea typeface="华文行楷" pitchFamily="2" charset="-122"/>
              </a:rPr>
              <a:t>Prof. </a:t>
            </a:r>
            <a:r>
              <a:rPr lang="en-US" altLang="zh-CN" dirty="0">
                <a:effectLst/>
                <a:latin typeface="Arial" charset="0"/>
                <a:ea typeface="华文行楷" pitchFamily="2" charset="-122"/>
              </a:rPr>
              <a:t>Qing Wang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58370" name="Rectangle 2"/>
          <p:cNvSpPr>
            <a:spLocks noGrp="1" noChangeArrowheads="1"/>
          </p:cNvSpPr>
          <p:nvPr>
            <p:ph type="title" idx="4294967295"/>
          </p:nvPr>
        </p:nvSpPr>
        <p:spPr>
          <a:xfrm>
            <a:off x="539750" y="358775"/>
            <a:ext cx="5314275" cy="5232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algn="l"/>
            <a:r>
              <a:rPr lang="en-US" altLang="zh-CN" sz="2800" dirty="0"/>
              <a:t>6.1.4 Basic functions for the tree</a:t>
            </a:r>
          </a:p>
        </p:txBody>
      </p:sp>
      <p:sp>
        <p:nvSpPr>
          <p:cNvPr id="58371" name="Text Box 3"/>
          <p:cNvSpPr txBox="1">
            <a:spLocks noChangeArrowheads="1"/>
          </p:cNvSpPr>
          <p:nvPr/>
        </p:nvSpPr>
        <p:spPr bwMode="auto">
          <a:xfrm>
            <a:off x="539750" y="1143000"/>
            <a:ext cx="82804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lgn="l">
              <a:defRPr kumimoji="1" sz="2400">
                <a:solidFill>
                  <a:schemeClr val="tx1"/>
                </a:solidFill>
                <a:latin typeface="Times New Roman" pitchFamily="18" charset="0"/>
                <a:ea typeface="宋体" pitchFamily="2" charset="-122"/>
              </a:defRPr>
            </a:lvl1pPr>
            <a:lvl2pPr marL="1123950" indent="-457200" algn="l">
              <a:defRPr kumimoji="1" sz="2400">
                <a:solidFill>
                  <a:schemeClr val="tx1"/>
                </a:solidFill>
                <a:latin typeface="Times New Roman" pitchFamily="18" charset="0"/>
                <a:ea typeface="宋体" pitchFamily="2" charset="-122"/>
              </a:defRPr>
            </a:lvl2pPr>
            <a:lvl3pPr marL="1719263" indent="-457200" algn="l">
              <a:defRPr kumimoji="1" sz="2400">
                <a:solidFill>
                  <a:schemeClr val="tx1"/>
                </a:solidFill>
                <a:latin typeface="Times New Roman" pitchFamily="18" charset="0"/>
                <a:ea typeface="宋体" pitchFamily="2" charset="-122"/>
              </a:defRPr>
            </a:lvl3pPr>
            <a:lvl4pPr marL="2355850" indent="-457200" algn="l">
              <a:defRPr kumimoji="1" sz="2400">
                <a:solidFill>
                  <a:schemeClr val="tx1"/>
                </a:solidFill>
                <a:latin typeface="Times New Roman" pitchFamily="18" charset="0"/>
                <a:ea typeface="宋体" pitchFamily="2" charset="-122"/>
              </a:defRPr>
            </a:lvl4pPr>
            <a:lvl5pPr marL="2992438" indent="-457200" algn="l">
              <a:defRPr kumimoji="1" sz="2400">
                <a:solidFill>
                  <a:schemeClr val="tx1"/>
                </a:solidFill>
                <a:latin typeface="Times New Roman" pitchFamily="18" charset="0"/>
                <a:ea typeface="宋体" pitchFamily="2" charset="-122"/>
              </a:defRPr>
            </a:lvl5pPr>
            <a:lvl6pPr marL="3449638" indent="-457200" fontAlgn="base">
              <a:spcBef>
                <a:spcPct val="0"/>
              </a:spcBef>
              <a:spcAft>
                <a:spcPct val="0"/>
              </a:spcAft>
              <a:defRPr kumimoji="1" sz="2400">
                <a:solidFill>
                  <a:schemeClr val="tx1"/>
                </a:solidFill>
                <a:latin typeface="Times New Roman" pitchFamily="18" charset="0"/>
                <a:ea typeface="宋体" pitchFamily="2" charset="-122"/>
              </a:defRPr>
            </a:lvl6pPr>
            <a:lvl7pPr marL="3906838" indent="-457200" fontAlgn="base">
              <a:spcBef>
                <a:spcPct val="0"/>
              </a:spcBef>
              <a:spcAft>
                <a:spcPct val="0"/>
              </a:spcAft>
              <a:defRPr kumimoji="1" sz="2400">
                <a:solidFill>
                  <a:schemeClr val="tx1"/>
                </a:solidFill>
                <a:latin typeface="Times New Roman" pitchFamily="18" charset="0"/>
                <a:ea typeface="宋体" pitchFamily="2" charset="-122"/>
              </a:defRPr>
            </a:lvl7pPr>
            <a:lvl8pPr marL="4364038" indent="-457200" fontAlgn="base">
              <a:spcBef>
                <a:spcPct val="0"/>
              </a:spcBef>
              <a:spcAft>
                <a:spcPct val="0"/>
              </a:spcAft>
              <a:defRPr kumimoji="1" sz="2400">
                <a:solidFill>
                  <a:schemeClr val="tx1"/>
                </a:solidFill>
                <a:latin typeface="Times New Roman" pitchFamily="18" charset="0"/>
                <a:ea typeface="宋体" pitchFamily="2" charset="-122"/>
              </a:defRPr>
            </a:lvl8pPr>
            <a:lvl9pPr marL="4821238" indent="-4572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a:spcBef>
                <a:spcPct val="25000"/>
              </a:spcBef>
            </a:pPr>
            <a:r>
              <a:rPr lang="zh-CN" altLang="en-US" dirty="0" smtClean="0">
                <a:effectLst/>
                <a:ea typeface="幼圆" pitchFamily="49" charset="-122"/>
              </a:rPr>
              <a:t>树</a:t>
            </a:r>
            <a:r>
              <a:rPr lang="zh-CN" altLang="en-US" dirty="0">
                <a:effectLst/>
                <a:ea typeface="幼圆" pitchFamily="49" charset="-122"/>
              </a:rPr>
              <a:t>的基本运算通常有以下几种</a:t>
            </a:r>
            <a:r>
              <a:rPr lang="zh-CN" altLang="en-US" dirty="0" smtClean="0">
                <a:effectLst/>
                <a:ea typeface="幼圆" pitchFamily="49" charset="-122"/>
              </a:rPr>
              <a:t>：</a:t>
            </a:r>
          </a:p>
          <a:p>
            <a:pPr algn="just">
              <a:spcBef>
                <a:spcPct val="25000"/>
              </a:spcBef>
            </a:pPr>
            <a:r>
              <a:rPr lang="en-US" altLang="zh-CN" dirty="0" smtClean="0">
                <a:effectLst/>
                <a:ea typeface="幼圆" pitchFamily="49" charset="-122"/>
              </a:rPr>
              <a:t>1.  </a:t>
            </a:r>
            <a:r>
              <a:rPr lang="en-US" altLang="zh-CN" dirty="0" smtClean="0">
                <a:solidFill>
                  <a:srgbClr val="FFFF00"/>
                </a:solidFill>
                <a:effectLst/>
                <a:ea typeface="幼圆" pitchFamily="49" charset="-122"/>
              </a:rPr>
              <a:t>Initialization</a:t>
            </a:r>
            <a:r>
              <a:rPr lang="en-US" altLang="zh-CN" dirty="0" smtClean="0">
                <a:effectLst/>
                <a:ea typeface="幼圆" pitchFamily="49" charset="-122"/>
              </a:rPr>
              <a:t> - </a:t>
            </a:r>
            <a:r>
              <a:rPr lang="zh-CN" altLang="en-US" dirty="0" smtClean="0">
                <a:effectLst/>
                <a:ea typeface="幼圆" pitchFamily="49" charset="-122"/>
              </a:rPr>
              <a:t>创建一棵空树；</a:t>
            </a:r>
          </a:p>
          <a:p>
            <a:pPr algn="just">
              <a:spcBef>
                <a:spcPct val="25000"/>
              </a:spcBef>
            </a:pPr>
            <a:r>
              <a:rPr lang="en-US" altLang="zh-CN" dirty="0" smtClean="0">
                <a:effectLst/>
                <a:ea typeface="幼圆" pitchFamily="49" charset="-122"/>
              </a:rPr>
              <a:t>2</a:t>
            </a:r>
            <a:r>
              <a:rPr lang="en-US" altLang="zh-CN" dirty="0">
                <a:effectLst/>
                <a:ea typeface="幼圆" pitchFamily="49" charset="-122"/>
              </a:rPr>
              <a:t>.  </a:t>
            </a:r>
            <a:r>
              <a:rPr lang="en-US" altLang="zh-CN" dirty="0" err="1">
                <a:solidFill>
                  <a:srgbClr val="FFFF00"/>
                </a:solidFill>
                <a:effectLst/>
                <a:ea typeface="幼圆" pitchFamily="49" charset="-122"/>
              </a:rPr>
              <a:t>IsEmpty</a:t>
            </a:r>
            <a:r>
              <a:rPr lang="en-US" altLang="zh-CN" dirty="0">
                <a:effectLst/>
                <a:ea typeface="幼圆" pitchFamily="49" charset="-122"/>
              </a:rPr>
              <a:t> - </a:t>
            </a:r>
            <a:r>
              <a:rPr lang="zh-CN" altLang="en-US" dirty="0">
                <a:effectLst/>
                <a:ea typeface="幼圆" pitchFamily="49" charset="-122"/>
              </a:rPr>
              <a:t>判断某棵树是否为空；</a:t>
            </a:r>
          </a:p>
          <a:p>
            <a:pPr algn="just">
              <a:spcBef>
                <a:spcPct val="25000"/>
              </a:spcBef>
            </a:pPr>
            <a:r>
              <a:rPr lang="en-US" altLang="zh-CN" dirty="0">
                <a:effectLst/>
                <a:ea typeface="幼圆" pitchFamily="49" charset="-122"/>
              </a:rPr>
              <a:t>3.  </a:t>
            </a:r>
            <a:r>
              <a:rPr lang="en-US" altLang="zh-CN" dirty="0" err="1">
                <a:solidFill>
                  <a:srgbClr val="FFFF00"/>
                </a:solidFill>
                <a:effectLst/>
                <a:ea typeface="幼圆" pitchFamily="49" charset="-122"/>
              </a:rPr>
              <a:t>GetRoot</a:t>
            </a:r>
            <a:r>
              <a:rPr lang="en-US" altLang="zh-CN" dirty="0">
                <a:effectLst/>
                <a:ea typeface="幼圆" pitchFamily="49" charset="-122"/>
              </a:rPr>
              <a:t> - </a:t>
            </a:r>
            <a:r>
              <a:rPr lang="zh-CN" altLang="en-US" dirty="0">
                <a:effectLst/>
                <a:ea typeface="幼圆" pitchFamily="49" charset="-122"/>
              </a:rPr>
              <a:t>求树中的根结点，若为空树，则返回一特殊值；</a:t>
            </a:r>
          </a:p>
          <a:p>
            <a:pPr algn="just">
              <a:spcBef>
                <a:spcPct val="25000"/>
              </a:spcBef>
            </a:pPr>
            <a:r>
              <a:rPr lang="en-US" altLang="zh-CN" dirty="0">
                <a:effectLst/>
                <a:ea typeface="幼圆" pitchFamily="49" charset="-122"/>
              </a:rPr>
              <a:t>4. </a:t>
            </a:r>
            <a:r>
              <a:rPr lang="en-US" altLang="zh-CN" dirty="0" err="1">
                <a:solidFill>
                  <a:srgbClr val="FFFF00"/>
                </a:solidFill>
                <a:effectLst/>
                <a:ea typeface="幼圆" pitchFamily="49" charset="-122"/>
              </a:rPr>
              <a:t>GetParent</a:t>
            </a:r>
            <a:r>
              <a:rPr lang="en-US" altLang="zh-CN" dirty="0">
                <a:effectLst/>
                <a:ea typeface="幼圆" pitchFamily="49" charset="-122"/>
              </a:rPr>
              <a:t> - </a:t>
            </a:r>
            <a:r>
              <a:rPr lang="zh-CN" altLang="en-US" dirty="0">
                <a:effectLst/>
                <a:ea typeface="幼圆" pitchFamily="49" charset="-122"/>
              </a:rPr>
              <a:t>求树中某个指定结点的父结点，当指定结点为根时，返回一特殊值；</a:t>
            </a:r>
          </a:p>
          <a:p>
            <a:pPr algn="just">
              <a:spcBef>
                <a:spcPct val="25000"/>
              </a:spcBef>
            </a:pPr>
            <a:r>
              <a:rPr lang="en-US" altLang="zh-CN" dirty="0">
                <a:effectLst/>
                <a:ea typeface="幼圆" pitchFamily="49" charset="-122"/>
              </a:rPr>
              <a:t>5. </a:t>
            </a:r>
            <a:r>
              <a:rPr lang="en-US" altLang="zh-CN" b="1" u="sng" dirty="0" err="1">
                <a:solidFill>
                  <a:srgbClr val="FFFF00"/>
                </a:solidFill>
                <a:effectLst/>
                <a:ea typeface="幼圆" pitchFamily="49" charset="-122"/>
              </a:rPr>
              <a:t>GetFirstChild</a:t>
            </a:r>
            <a:r>
              <a:rPr lang="en-US" altLang="zh-CN" dirty="0">
                <a:effectLst/>
                <a:ea typeface="幼圆" pitchFamily="49" charset="-122"/>
              </a:rPr>
              <a:t> - </a:t>
            </a:r>
            <a:r>
              <a:rPr lang="zh-CN" altLang="en-US" dirty="0">
                <a:effectLst/>
                <a:ea typeface="幼圆" pitchFamily="49" charset="-122"/>
              </a:rPr>
              <a:t>求树中某个指定结点的最左子结点，当指定结点为树叶时，它没有子女，则返回一特殊值；</a:t>
            </a:r>
          </a:p>
          <a:p>
            <a:pPr algn="just">
              <a:spcBef>
                <a:spcPct val="25000"/>
              </a:spcBef>
            </a:pPr>
            <a:r>
              <a:rPr lang="en-US" altLang="zh-CN" dirty="0">
                <a:effectLst/>
                <a:ea typeface="幼圆" pitchFamily="49" charset="-122"/>
              </a:rPr>
              <a:t>6. </a:t>
            </a:r>
            <a:r>
              <a:rPr lang="en-US" altLang="zh-CN" b="1" u="sng" dirty="0" err="1">
                <a:solidFill>
                  <a:srgbClr val="FFFF00"/>
                </a:solidFill>
                <a:effectLst/>
                <a:ea typeface="幼圆" pitchFamily="49" charset="-122"/>
              </a:rPr>
              <a:t>GetRightSibling</a:t>
            </a:r>
            <a:r>
              <a:rPr lang="en-US" altLang="zh-CN" dirty="0">
                <a:effectLst/>
                <a:ea typeface="幼圆" pitchFamily="49" charset="-122"/>
              </a:rPr>
              <a:t> - </a:t>
            </a:r>
            <a:r>
              <a:rPr lang="zh-CN" altLang="en-US" dirty="0">
                <a:effectLst/>
                <a:ea typeface="幼圆" pitchFamily="49" charset="-122"/>
              </a:rPr>
              <a:t>求树中某个指定结点的右兄弟结点，当指定结点没有右兄弟时，返回一特殊值；</a:t>
            </a:r>
          </a:p>
          <a:p>
            <a:pPr algn="just">
              <a:spcBef>
                <a:spcPct val="25000"/>
              </a:spcBef>
            </a:pPr>
            <a:r>
              <a:rPr lang="en-US" altLang="zh-CN" dirty="0">
                <a:effectLst/>
                <a:ea typeface="幼圆" pitchFamily="49" charset="-122"/>
              </a:rPr>
              <a:t>7. </a:t>
            </a:r>
            <a:r>
              <a:rPr lang="en-US" altLang="zh-CN" dirty="0">
                <a:solidFill>
                  <a:srgbClr val="FFFF00"/>
                </a:solidFill>
                <a:effectLst/>
                <a:ea typeface="幼圆" pitchFamily="49" charset="-122"/>
              </a:rPr>
              <a:t>Traversal</a:t>
            </a:r>
            <a:r>
              <a:rPr lang="en-US" altLang="zh-CN" dirty="0">
                <a:effectLst/>
                <a:ea typeface="幼圆" pitchFamily="49" charset="-122"/>
              </a:rPr>
              <a:t> - </a:t>
            </a:r>
            <a:r>
              <a:rPr lang="zh-CN" altLang="en-US" dirty="0">
                <a:effectLst/>
                <a:ea typeface="幼圆" pitchFamily="49" charset="-122"/>
              </a:rPr>
              <a:t>树的遍历（周游），即按某种方式访问树中的所有结点，并使每个结点恰好被访问一次。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8371">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58371">
                                            <p:txEl>
                                              <p:pRg st="3" end="3"/>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58371">
                                            <p:txEl>
                                              <p:pRg st="4" end="4"/>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58371">
                                            <p:txEl>
                                              <p:pRg st="5" end="5"/>
                                            </p:tx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58371">
                                            <p:txEl>
                                              <p:pRg st="6" end="6"/>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58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页脚占位符 4"/>
          <p:cNvSpPr>
            <a:spLocks noGrp="1"/>
          </p:cNvSpPr>
          <p:nvPr>
            <p:ph type="ftr" sz="quarter" idx="11"/>
          </p:nvPr>
        </p:nvSpPr>
        <p:spPr/>
        <p:txBody>
          <a:bodyPr/>
          <a:lstStyle/>
          <a:p>
            <a:endParaRPr lang="en-US" altLang="zh-CN"/>
          </a:p>
          <a:p>
            <a:r>
              <a:rPr lang="en-US" altLang="zh-CN"/>
              <a:t>Prof. Q. Wang</a:t>
            </a:r>
          </a:p>
        </p:txBody>
      </p:sp>
      <p:sp>
        <p:nvSpPr>
          <p:cNvPr id="205826" name="Rectangle 2"/>
          <p:cNvSpPr>
            <a:spLocks noChangeArrowheads="1"/>
          </p:cNvSpPr>
          <p:nvPr/>
        </p:nvSpPr>
        <p:spPr bwMode="auto">
          <a:xfrm>
            <a:off x="52927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27" name="Rectangle 3"/>
          <p:cNvSpPr>
            <a:spLocks noChangeArrowheads="1"/>
          </p:cNvSpPr>
          <p:nvPr/>
        </p:nvSpPr>
        <p:spPr bwMode="auto">
          <a:xfrm>
            <a:off x="55086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5828" name="Rectangle 4"/>
          <p:cNvSpPr>
            <a:spLocks noChangeArrowheads="1"/>
          </p:cNvSpPr>
          <p:nvPr/>
        </p:nvSpPr>
        <p:spPr bwMode="auto">
          <a:xfrm>
            <a:off x="5724525" y="206057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5829" name="Rectangle 5"/>
          <p:cNvSpPr>
            <a:spLocks noChangeArrowheads="1"/>
          </p:cNvSpPr>
          <p:nvPr/>
        </p:nvSpPr>
        <p:spPr bwMode="auto">
          <a:xfrm>
            <a:off x="61563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5830" name="Rectangle 6"/>
          <p:cNvSpPr>
            <a:spLocks noChangeArrowheads="1"/>
          </p:cNvSpPr>
          <p:nvPr/>
        </p:nvSpPr>
        <p:spPr bwMode="auto">
          <a:xfrm>
            <a:off x="6373813"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1" name="Rectangle 7"/>
          <p:cNvSpPr>
            <a:spLocks noChangeArrowheads="1"/>
          </p:cNvSpPr>
          <p:nvPr/>
        </p:nvSpPr>
        <p:spPr bwMode="auto">
          <a:xfrm>
            <a:off x="39973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2" name="Rectangle 8"/>
          <p:cNvSpPr>
            <a:spLocks noChangeArrowheads="1"/>
          </p:cNvSpPr>
          <p:nvPr/>
        </p:nvSpPr>
        <p:spPr bwMode="auto">
          <a:xfrm>
            <a:off x="42132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5833" name="Rectangle 9"/>
          <p:cNvSpPr>
            <a:spLocks noChangeArrowheads="1"/>
          </p:cNvSpPr>
          <p:nvPr/>
        </p:nvSpPr>
        <p:spPr bwMode="auto">
          <a:xfrm>
            <a:off x="4429125"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5834" name="Rectangle 10"/>
          <p:cNvSpPr>
            <a:spLocks noChangeArrowheads="1"/>
          </p:cNvSpPr>
          <p:nvPr/>
        </p:nvSpPr>
        <p:spPr bwMode="auto">
          <a:xfrm>
            <a:off x="48609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5835" name="Rectangle 11"/>
          <p:cNvSpPr>
            <a:spLocks noChangeArrowheads="1"/>
          </p:cNvSpPr>
          <p:nvPr/>
        </p:nvSpPr>
        <p:spPr bwMode="auto">
          <a:xfrm>
            <a:off x="5078413"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6" name="Rectangle 12"/>
          <p:cNvSpPr>
            <a:spLocks noChangeArrowheads="1"/>
          </p:cNvSpPr>
          <p:nvPr/>
        </p:nvSpPr>
        <p:spPr bwMode="auto">
          <a:xfrm>
            <a:off x="67310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7" name="Rectangle 13"/>
          <p:cNvSpPr>
            <a:spLocks noChangeArrowheads="1"/>
          </p:cNvSpPr>
          <p:nvPr/>
        </p:nvSpPr>
        <p:spPr bwMode="auto">
          <a:xfrm>
            <a:off x="69469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5838" name="Rectangle 14"/>
          <p:cNvSpPr>
            <a:spLocks noChangeArrowheads="1"/>
          </p:cNvSpPr>
          <p:nvPr/>
        </p:nvSpPr>
        <p:spPr bwMode="auto">
          <a:xfrm>
            <a:off x="7162800"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5839" name="Rectangle 15"/>
          <p:cNvSpPr>
            <a:spLocks noChangeArrowheads="1"/>
          </p:cNvSpPr>
          <p:nvPr/>
        </p:nvSpPr>
        <p:spPr bwMode="auto">
          <a:xfrm>
            <a:off x="75946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5840" name="Rectangle 16"/>
          <p:cNvSpPr>
            <a:spLocks noChangeArrowheads="1"/>
          </p:cNvSpPr>
          <p:nvPr/>
        </p:nvSpPr>
        <p:spPr bwMode="auto">
          <a:xfrm>
            <a:off x="7812088"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1" name="Rectangle 17"/>
          <p:cNvSpPr>
            <a:spLocks noChangeArrowheads="1"/>
          </p:cNvSpPr>
          <p:nvPr/>
        </p:nvSpPr>
        <p:spPr bwMode="auto">
          <a:xfrm>
            <a:off x="46434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2" name="Rectangle 18"/>
          <p:cNvSpPr>
            <a:spLocks noChangeArrowheads="1"/>
          </p:cNvSpPr>
          <p:nvPr/>
        </p:nvSpPr>
        <p:spPr bwMode="auto">
          <a:xfrm>
            <a:off x="48593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5843" name="Rectangle 19"/>
          <p:cNvSpPr>
            <a:spLocks noChangeArrowheads="1"/>
          </p:cNvSpPr>
          <p:nvPr/>
        </p:nvSpPr>
        <p:spPr bwMode="auto">
          <a:xfrm>
            <a:off x="5075238"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5844" name="Rectangle 20"/>
          <p:cNvSpPr>
            <a:spLocks noChangeArrowheads="1"/>
          </p:cNvSpPr>
          <p:nvPr/>
        </p:nvSpPr>
        <p:spPr bwMode="auto">
          <a:xfrm>
            <a:off x="55070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5845" name="Rectangle 21"/>
          <p:cNvSpPr>
            <a:spLocks noChangeArrowheads="1"/>
          </p:cNvSpPr>
          <p:nvPr/>
        </p:nvSpPr>
        <p:spPr bwMode="auto">
          <a:xfrm>
            <a:off x="57245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6" name="Rectangle 22"/>
          <p:cNvSpPr>
            <a:spLocks noChangeArrowheads="1"/>
          </p:cNvSpPr>
          <p:nvPr/>
        </p:nvSpPr>
        <p:spPr bwMode="auto">
          <a:xfrm>
            <a:off x="55086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7" name="Rectangle 23"/>
          <p:cNvSpPr>
            <a:spLocks noChangeArrowheads="1"/>
          </p:cNvSpPr>
          <p:nvPr/>
        </p:nvSpPr>
        <p:spPr bwMode="auto">
          <a:xfrm>
            <a:off x="57245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5848" name="Rectangle 24"/>
          <p:cNvSpPr>
            <a:spLocks noChangeArrowheads="1"/>
          </p:cNvSpPr>
          <p:nvPr/>
        </p:nvSpPr>
        <p:spPr bwMode="auto">
          <a:xfrm>
            <a:off x="5940425"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5849" name="Rectangle 25"/>
          <p:cNvSpPr>
            <a:spLocks noChangeArrowheads="1"/>
          </p:cNvSpPr>
          <p:nvPr/>
        </p:nvSpPr>
        <p:spPr bwMode="auto">
          <a:xfrm>
            <a:off x="63722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5850" name="Rectangle 26"/>
          <p:cNvSpPr>
            <a:spLocks noChangeArrowheads="1"/>
          </p:cNvSpPr>
          <p:nvPr/>
        </p:nvSpPr>
        <p:spPr bwMode="auto">
          <a:xfrm>
            <a:off x="6589713"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51" name="Rectangle 27"/>
          <p:cNvSpPr>
            <a:spLocks noChangeArrowheads="1"/>
          </p:cNvSpPr>
          <p:nvPr/>
        </p:nvSpPr>
        <p:spPr bwMode="auto">
          <a:xfrm>
            <a:off x="30607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52" name="Rectangle 28"/>
          <p:cNvSpPr>
            <a:spLocks noChangeArrowheads="1"/>
          </p:cNvSpPr>
          <p:nvPr/>
        </p:nvSpPr>
        <p:spPr bwMode="auto">
          <a:xfrm>
            <a:off x="32766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5853" name="Rectangle 29"/>
          <p:cNvSpPr>
            <a:spLocks noChangeArrowheads="1"/>
          </p:cNvSpPr>
          <p:nvPr/>
        </p:nvSpPr>
        <p:spPr bwMode="auto">
          <a:xfrm>
            <a:off x="349250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a:t>
            </a:r>
          </a:p>
        </p:txBody>
      </p:sp>
      <p:sp>
        <p:nvSpPr>
          <p:cNvPr id="205854" name="Rectangle 30"/>
          <p:cNvSpPr>
            <a:spLocks noChangeArrowheads="1"/>
          </p:cNvSpPr>
          <p:nvPr/>
        </p:nvSpPr>
        <p:spPr bwMode="auto">
          <a:xfrm>
            <a:off x="39243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5855" name="Rectangle 31"/>
          <p:cNvSpPr>
            <a:spLocks noChangeArrowheads="1"/>
          </p:cNvSpPr>
          <p:nvPr/>
        </p:nvSpPr>
        <p:spPr bwMode="auto">
          <a:xfrm>
            <a:off x="414178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56" name="Rectangle 32"/>
          <p:cNvSpPr>
            <a:spLocks noChangeArrowheads="1"/>
          </p:cNvSpPr>
          <p:nvPr/>
        </p:nvSpPr>
        <p:spPr bwMode="auto">
          <a:xfrm>
            <a:off x="34925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57" name="Rectangle 33"/>
          <p:cNvSpPr>
            <a:spLocks noChangeArrowheads="1"/>
          </p:cNvSpPr>
          <p:nvPr/>
        </p:nvSpPr>
        <p:spPr bwMode="auto">
          <a:xfrm>
            <a:off x="37084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5858" name="Rectangle 34"/>
          <p:cNvSpPr>
            <a:spLocks noChangeArrowheads="1"/>
          </p:cNvSpPr>
          <p:nvPr/>
        </p:nvSpPr>
        <p:spPr bwMode="auto">
          <a:xfrm>
            <a:off x="3924300"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b</a:t>
            </a:r>
          </a:p>
        </p:txBody>
      </p:sp>
      <p:sp>
        <p:nvSpPr>
          <p:cNvPr id="205859" name="Rectangle 35"/>
          <p:cNvSpPr>
            <a:spLocks noChangeArrowheads="1"/>
          </p:cNvSpPr>
          <p:nvPr/>
        </p:nvSpPr>
        <p:spPr bwMode="auto">
          <a:xfrm>
            <a:off x="43561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5860" name="Rectangle 36"/>
          <p:cNvSpPr>
            <a:spLocks noChangeArrowheads="1"/>
          </p:cNvSpPr>
          <p:nvPr/>
        </p:nvSpPr>
        <p:spPr bwMode="auto">
          <a:xfrm>
            <a:off x="4573588"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61" name="Rectangle 37"/>
          <p:cNvSpPr>
            <a:spLocks noChangeArrowheads="1"/>
          </p:cNvSpPr>
          <p:nvPr/>
        </p:nvSpPr>
        <p:spPr bwMode="auto">
          <a:xfrm>
            <a:off x="44291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62" name="Rectangle 38"/>
          <p:cNvSpPr>
            <a:spLocks noChangeArrowheads="1"/>
          </p:cNvSpPr>
          <p:nvPr/>
        </p:nvSpPr>
        <p:spPr bwMode="auto">
          <a:xfrm>
            <a:off x="46450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5863" name="Rectangle 39"/>
          <p:cNvSpPr>
            <a:spLocks noChangeArrowheads="1"/>
          </p:cNvSpPr>
          <p:nvPr/>
        </p:nvSpPr>
        <p:spPr bwMode="auto">
          <a:xfrm>
            <a:off x="4860925"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c</a:t>
            </a:r>
          </a:p>
        </p:txBody>
      </p:sp>
      <p:sp>
        <p:nvSpPr>
          <p:cNvPr id="205864" name="Rectangle 40"/>
          <p:cNvSpPr>
            <a:spLocks noChangeArrowheads="1"/>
          </p:cNvSpPr>
          <p:nvPr/>
        </p:nvSpPr>
        <p:spPr bwMode="auto">
          <a:xfrm>
            <a:off x="52927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5865" name="Rectangle 41"/>
          <p:cNvSpPr>
            <a:spLocks noChangeArrowheads="1"/>
          </p:cNvSpPr>
          <p:nvPr/>
        </p:nvSpPr>
        <p:spPr bwMode="auto">
          <a:xfrm>
            <a:off x="55102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66" name="Rectangle 42"/>
          <p:cNvSpPr>
            <a:spLocks noChangeArrowheads="1"/>
          </p:cNvSpPr>
          <p:nvPr/>
        </p:nvSpPr>
        <p:spPr bwMode="auto">
          <a:xfrm>
            <a:off x="63738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67" name="Rectangle 43"/>
          <p:cNvSpPr>
            <a:spLocks noChangeArrowheads="1"/>
          </p:cNvSpPr>
          <p:nvPr/>
        </p:nvSpPr>
        <p:spPr bwMode="auto">
          <a:xfrm>
            <a:off x="65897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5868" name="Rectangle 44"/>
          <p:cNvSpPr>
            <a:spLocks noChangeArrowheads="1"/>
          </p:cNvSpPr>
          <p:nvPr/>
        </p:nvSpPr>
        <p:spPr bwMode="auto">
          <a:xfrm>
            <a:off x="6805613"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d</a:t>
            </a:r>
          </a:p>
        </p:txBody>
      </p:sp>
      <p:sp>
        <p:nvSpPr>
          <p:cNvPr id="205869" name="Rectangle 45"/>
          <p:cNvSpPr>
            <a:spLocks noChangeArrowheads="1"/>
          </p:cNvSpPr>
          <p:nvPr/>
        </p:nvSpPr>
        <p:spPr bwMode="auto">
          <a:xfrm>
            <a:off x="72374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5870" name="Rectangle 46"/>
          <p:cNvSpPr>
            <a:spLocks noChangeArrowheads="1"/>
          </p:cNvSpPr>
          <p:nvPr/>
        </p:nvSpPr>
        <p:spPr bwMode="auto">
          <a:xfrm>
            <a:off x="7454900"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71" name="Rectangle 47"/>
          <p:cNvSpPr>
            <a:spLocks noChangeArrowheads="1"/>
          </p:cNvSpPr>
          <p:nvPr/>
        </p:nvSpPr>
        <p:spPr bwMode="auto">
          <a:xfrm>
            <a:off x="61563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72" name="Rectangle 48"/>
          <p:cNvSpPr>
            <a:spLocks noChangeArrowheads="1"/>
          </p:cNvSpPr>
          <p:nvPr/>
        </p:nvSpPr>
        <p:spPr bwMode="auto">
          <a:xfrm>
            <a:off x="63722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5873" name="Rectangle 49"/>
          <p:cNvSpPr>
            <a:spLocks noChangeArrowheads="1"/>
          </p:cNvSpPr>
          <p:nvPr/>
        </p:nvSpPr>
        <p:spPr bwMode="auto">
          <a:xfrm>
            <a:off x="6588125"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e</a:t>
            </a:r>
          </a:p>
        </p:txBody>
      </p:sp>
      <p:sp>
        <p:nvSpPr>
          <p:cNvPr id="205874" name="Rectangle 50"/>
          <p:cNvSpPr>
            <a:spLocks noChangeArrowheads="1"/>
          </p:cNvSpPr>
          <p:nvPr/>
        </p:nvSpPr>
        <p:spPr bwMode="auto">
          <a:xfrm>
            <a:off x="70199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5875" name="Rectangle 51"/>
          <p:cNvSpPr>
            <a:spLocks noChangeArrowheads="1"/>
          </p:cNvSpPr>
          <p:nvPr/>
        </p:nvSpPr>
        <p:spPr bwMode="auto">
          <a:xfrm>
            <a:off x="7237413"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76" name="Rectangle 52"/>
          <p:cNvSpPr>
            <a:spLocks noChangeArrowheads="1"/>
          </p:cNvSpPr>
          <p:nvPr/>
        </p:nvSpPr>
        <p:spPr bwMode="auto">
          <a:xfrm>
            <a:off x="77406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77" name="Rectangle 53"/>
          <p:cNvSpPr>
            <a:spLocks noChangeArrowheads="1"/>
          </p:cNvSpPr>
          <p:nvPr/>
        </p:nvSpPr>
        <p:spPr bwMode="auto">
          <a:xfrm>
            <a:off x="79565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5878" name="Rectangle 54"/>
          <p:cNvSpPr>
            <a:spLocks noChangeArrowheads="1"/>
          </p:cNvSpPr>
          <p:nvPr/>
        </p:nvSpPr>
        <p:spPr bwMode="auto">
          <a:xfrm>
            <a:off x="817245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f</a:t>
            </a:r>
          </a:p>
        </p:txBody>
      </p:sp>
      <p:sp>
        <p:nvSpPr>
          <p:cNvPr id="205879" name="Rectangle 55"/>
          <p:cNvSpPr>
            <a:spLocks noChangeArrowheads="1"/>
          </p:cNvSpPr>
          <p:nvPr/>
        </p:nvSpPr>
        <p:spPr bwMode="auto">
          <a:xfrm>
            <a:off x="86042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5880" name="Rectangle 56"/>
          <p:cNvSpPr>
            <a:spLocks noChangeArrowheads="1"/>
          </p:cNvSpPr>
          <p:nvPr/>
        </p:nvSpPr>
        <p:spPr bwMode="auto">
          <a:xfrm>
            <a:off x="88217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205881" name="AutoShape 57"/>
          <p:cNvCxnSpPr>
            <a:cxnSpLocks noChangeShapeType="1"/>
            <a:endCxn id="205828" idx="0"/>
          </p:cNvCxnSpPr>
          <p:nvPr/>
        </p:nvCxnSpPr>
        <p:spPr bwMode="auto">
          <a:xfrm rot="10800000" flipV="1">
            <a:off x="5940425" y="1341438"/>
            <a:ext cx="792163" cy="71913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882" name="Line 58"/>
          <p:cNvSpPr>
            <a:spLocks noChangeShapeType="1"/>
          </p:cNvSpPr>
          <p:nvPr/>
        </p:nvSpPr>
        <p:spPr bwMode="auto">
          <a:xfrm flipH="1">
            <a:off x="4572000" y="2205038"/>
            <a:ext cx="8636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83" name="Line 59"/>
          <p:cNvSpPr>
            <a:spLocks noChangeShapeType="1"/>
          </p:cNvSpPr>
          <p:nvPr/>
        </p:nvSpPr>
        <p:spPr bwMode="auto">
          <a:xfrm>
            <a:off x="6443663" y="2205038"/>
            <a:ext cx="865187"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84" name="Line 60"/>
          <p:cNvSpPr>
            <a:spLocks noChangeShapeType="1"/>
          </p:cNvSpPr>
          <p:nvPr/>
        </p:nvSpPr>
        <p:spPr bwMode="auto">
          <a:xfrm flipH="1">
            <a:off x="3635375" y="3068638"/>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85" name="Line 61"/>
          <p:cNvSpPr>
            <a:spLocks noChangeShapeType="1"/>
          </p:cNvSpPr>
          <p:nvPr/>
        </p:nvSpPr>
        <p:spPr bwMode="auto">
          <a:xfrm>
            <a:off x="5148263" y="3068638"/>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86" name="Line 62"/>
          <p:cNvSpPr>
            <a:spLocks noChangeShapeType="1"/>
          </p:cNvSpPr>
          <p:nvPr/>
        </p:nvSpPr>
        <p:spPr bwMode="auto">
          <a:xfrm flipH="1">
            <a:off x="6659563" y="2997200"/>
            <a:ext cx="21748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87" name="Line 63"/>
          <p:cNvSpPr>
            <a:spLocks noChangeShapeType="1"/>
          </p:cNvSpPr>
          <p:nvPr/>
        </p:nvSpPr>
        <p:spPr bwMode="auto">
          <a:xfrm>
            <a:off x="7885113" y="2997200"/>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88" name="Line 64"/>
          <p:cNvSpPr>
            <a:spLocks noChangeShapeType="1"/>
          </p:cNvSpPr>
          <p:nvPr/>
        </p:nvSpPr>
        <p:spPr bwMode="auto">
          <a:xfrm flipH="1">
            <a:off x="4219575" y="394811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89" name="Line 65"/>
          <p:cNvSpPr>
            <a:spLocks noChangeShapeType="1"/>
          </p:cNvSpPr>
          <p:nvPr/>
        </p:nvSpPr>
        <p:spPr bwMode="auto">
          <a:xfrm>
            <a:off x="5853113" y="3948113"/>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90" name="Line 66"/>
          <p:cNvSpPr>
            <a:spLocks noChangeShapeType="1"/>
          </p:cNvSpPr>
          <p:nvPr/>
        </p:nvSpPr>
        <p:spPr bwMode="auto">
          <a:xfrm flipH="1">
            <a:off x="5075238" y="486886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91" name="Line 67"/>
          <p:cNvSpPr>
            <a:spLocks noChangeShapeType="1"/>
          </p:cNvSpPr>
          <p:nvPr/>
        </p:nvSpPr>
        <p:spPr bwMode="auto">
          <a:xfrm>
            <a:off x="6659563" y="4868863"/>
            <a:ext cx="2889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5892" name="Group 68"/>
          <p:cNvGrpSpPr>
            <a:grpSpLocks/>
          </p:cNvGrpSpPr>
          <p:nvPr/>
        </p:nvGrpSpPr>
        <p:grpSpPr bwMode="auto">
          <a:xfrm>
            <a:off x="171450" y="260350"/>
            <a:ext cx="2644775" cy="3887788"/>
            <a:chOff x="108" y="164"/>
            <a:chExt cx="1666" cy="2449"/>
          </a:xfrm>
        </p:grpSpPr>
        <p:sp>
          <p:nvSpPr>
            <p:cNvPr id="205893" name="Oval 69"/>
            <p:cNvSpPr>
              <a:spLocks noChangeArrowheads="1"/>
            </p:cNvSpPr>
            <p:nvPr/>
          </p:nvSpPr>
          <p:spPr bwMode="auto">
            <a:xfrm>
              <a:off x="784" y="164"/>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5894" name="Oval 70"/>
            <p:cNvSpPr>
              <a:spLocks noChangeArrowheads="1"/>
            </p:cNvSpPr>
            <p:nvPr/>
          </p:nvSpPr>
          <p:spPr bwMode="auto">
            <a:xfrm>
              <a:off x="386" y="606"/>
              <a:ext cx="239"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5895" name="Oval 71"/>
            <p:cNvSpPr>
              <a:spLocks noChangeArrowheads="1"/>
            </p:cNvSpPr>
            <p:nvPr/>
          </p:nvSpPr>
          <p:spPr bwMode="auto">
            <a:xfrm>
              <a:off x="108"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205896" name="Oval 72"/>
            <p:cNvSpPr>
              <a:spLocks noChangeArrowheads="1"/>
            </p:cNvSpPr>
            <p:nvPr/>
          </p:nvSpPr>
          <p:spPr bwMode="auto">
            <a:xfrm>
              <a:off x="585"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5897" name="Oval 73"/>
            <p:cNvSpPr>
              <a:spLocks noChangeArrowheads="1"/>
            </p:cNvSpPr>
            <p:nvPr/>
          </p:nvSpPr>
          <p:spPr bwMode="auto">
            <a:xfrm>
              <a:off x="347"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205898" name="Oval 74"/>
            <p:cNvSpPr>
              <a:spLocks noChangeArrowheads="1"/>
            </p:cNvSpPr>
            <p:nvPr/>
          </p:nvSpPr>
          <p:spPr bwMode="auto">
            <a:xfrm>
              <a:off x="824"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5899" name="Oval 75"/>
            <p:cNvSpPr>
              <a:spLocks noChangeArrowheads="1"/>
            </p:cNvSpPr>
            <p:nvPr/>
          </p:nvSpPr>
          <p:spPr bwMode="auto">
            <a:xfrm>
              <a:off x="585"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205900" name="Oval 76"/>
            <p:cNvSpPr>
              <a:spLocks noChangeArrowheads="1"/>
            </p:cNvSpPr>
            <p:nvPr/>
          </p:nvSpPr>
          <p:spPr bwMode="auto">
            <a:xfrm>
              <a:off x="1062"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205901" name="Oval 77"/>
            <p:cNvSpPr>
              <a:spLocks noChangeArrowheads="1"/>
            </p:cNvSpPr>
            <p:nvPr/>
          </p:nvSpPr>
          <p:spPr bwMode="auto">
            <a:xfrm>
              <a:off x="1222" y="606"/>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5902" name="Oval 78"/>
            <p:cNvSpPr>
              <a:spLocks noChangeArrowheads="1"/>
            </p:cNvSpPr>
            <p:nvPr/>
          </p:nvSpPr>
          <p:spPr bwMode="auto">
            <a:xfrm>
              <a:off x="1023" y="1147"/>
              <a:ext cx="238"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205903" name="Oval 79"/>
            <p:cNvSpPr>
              <a:spLocks noChangeArrowheads="1"/>
            </p:cNvSpPr>
            <p:nvPr/>
          </p:nvSpPr>
          <p:spPr bwMode="auto">
            <a:xfrm>
              <a:off x="1460"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205904" name="AutoShape 80"/>
            <p:cNvCxnSpPr>
              <a:cxnSpLocks noChangeShapeType="1"/>
              <a:stCxn id="205893" idx="3"/>
              <a:endCxn id="205894" idx="7"/>
            </p:cNvCxnSpPr>
            <p:nvPr/>
          </p:nvCxnSpPr>
          <p:spPr bwMode="auto">
            <a:xfrm flipH="1">
              <a:off x="590" y="369"/>
              <a:ext cx="22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05" name="AutoShape 81"/>
            <p:cNvCxnSpPr>
              <a:cxnSpLocks noChangeShapeType="1"/>
              <a:stCxn id="205893" idx="5"/>
              <a:endCxn id="205901" idx="1"/>
            </p:cNvCxnSpPr>
            <p:nvPr/>
          </p:nvCxnSpPr>
          <p:spPr bwMode="auto">
            <a:xfrm>
              <a:off x="988" y="369"/>
              <a:ext cx="26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06" name="AutoShape 82"/>
            <p:cNvCxnSpPr>
              <a:cxnSpLocks noChangeShapeType="1"/>
              <a:stCxn id="205894" idx="3"/>
              <a:endCxn id="205895" idx="0"/>
            </p:cNvCxnSpPr>
            <p:nvPr/>
          </p:nvCxnSpPr>
          <p:spPr bwMode="auto">
            <a:xfrm flipH="1">
              <a:off x="228" y="811"/>
              <a:ext cx="193"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07" name="AutoShape 83"/>
            <p:cNvCxnSpPr>
              <a:cxnSpLocks noChangeShapeType="1"/>
              <a:stCxn id="205894" idx="5"/>
              <a:endCxn id="205896" idx="0"/>
            </p:cNvCxnSpPr>
            <p:nvPr/>
          </p:nvCxnSpPr>
          <p:spPr bwMode="auto">
            <a:xfrm>
              <a:off x="590"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08" name="AutoShape 84"/>
            <p:cNvCxnSpPr>
              <a:cxnSpLocks noChangeShapeType="1"/>
              <a:stCxn id="205901" idx="3"/>
              <a:endCxn id="205902" idx="0"/>
            </p:cNvCxnSpPr>
            <p:nvPr/>
          </p:nvCxnSpPr>
          <p:spPr bwMode="auto">
            <a:xfrm flipH="1">
              <a:off x="1142"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09" name="AutoShape 85"/>
            <p:cNvCxnSpPr>
              <a:cxnSpLocks noChangeShapeType="1"/>
              <a:stCxn id="205901" idx="5"/>
              <a:endCxn id="205903" idx="0"/>
            </p:cNvCxnSpPr>
            <p:nvPr/>
          </p:nvCxnSpPr>
          <p:spPr bwMode="auto">
            <a:xfrm>
              <a:off x="1425" y="811"/>
              <a:ext cx="154"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10" name="AutoShape 86"/>
            <p:cNvCxnSpPr>
              <a:cxnSpLocks noChangeShapeType="1"/>
              <a:stCxn id="205896" idx="3"/>
              <a:endCxn id="205897" idx="0"/>
            </p:cNvCxnSpPr>
            <p:nvPr/>
          </p:nvCxnSpPr>
          <p:spPr bwMode="auto">
            <a:xfrm flipH="1">
              <a:off x="466"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11" name="AutoShape 87"/>
            <p:cNvCxnSpPr>
              <a:cxnSpLocks noChangeShapeType="1"/>
              <a:stCxn id="205896" idx="5"/>
              <a:endCxn id="205898" idx="0"/>
            </p:cNvCxnSpPr>
            <p:nvPr/>
          </p:nvCxnSpPr>
          <p:spPr bwMode="auto">
            <a:xfrm>
              <a:off x="789"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12" name="AutoShape 88"/>
            <p:cNvCxnSpPr>
              <a:cxnSpLocks noChangeShapeType="1"/>
              <a:stCxn id="205898" idx="3"/>
              <a:endCxn id="205899" idx="0"/>
            </p:cNvCxnSpPr>
            <p:nvPr/>
          </p:nvCxnSpPr>
          <p:spPr bwMode="auto">
            <a:xfrm flipH="1">
              <a:off x="705"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13" name="AutoShape 89"/>
            <p:cNvCxnSpPr>
              <a:cxnSpLocks noChangeShapeType="1"/>
              <a:stCxn id="205898" idx="5"/>
              <a:endCxn id="205900" idx="0"/>
            </p:cNvCxnSpPr>
            <p:nvPr/>
          </p:nvCxnSpPr>
          <p:spPr bwMode="auto">
            <a:xfrm>
              <a:off x="1027"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914" name="Oval 90"/>
            <p:cNvSpPr>
              <a:spLocks noChangeArrowheads="1"/>
            </p:cNvSpPr>
            <p:nvPr/>
          </p:nvSpPr>
          <p:spPr bwMode="auto">
            <a:xfrm>
              <a:off x="465"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915" name="Oval 91"/>
            <p:cNvSpPr>
              <a:spLocks noChangeArrowheads="1"/>
            </p:cNvSpPr>
            <p:nvPr/>
          </p:nvSpPr>
          <p:spPr bwMode="auto">
            <a:xfrm>
              <a:off x="675" y="1409"/>
              <a:ext cx="60"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916" name="Oval 92"/>
            <p:cNvSpPr>
              <a:spLocks noChangeArrowheads="1"/>
            </p:cNvSpPr>
            <p:nvPr/>
          </p:nvSpPr>
          <p:spPr bwMode="auto">
            <a:xfrm>
              <a:off x="913" y="2011"/>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917" name="Oval 93"/>
            <p:cNvSpPr>
              <a:spLocks noChangeArrowheads="1"/>
            </p:cNvSpPr>
            <p:nvPr/>
          </p:nvSpPr>
          <p:spPr bwMode="auto">
            <a:xfrm>
              <a:off x="884" y="413"/>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918" name="Oval 94"/>
            <p:cNvSpPr>
              <a:spLocks noChangeArrowheads="1"/>
            </p:cNvSpPr>
            <p:nvPr/>
          </p:nvSpPr>
          <p:spPr bwMode="auto">
            <a:xfrm>
              <a:off x="1317"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919" name="Text Box 95"/>
            <p:cNvSpPr txBox="1">
              <a:spLocks noChangeArrowheads="1"/>
            </p:cNvSpPr>
            <p:nvPr/>
          </p:nvSpPr>
          <p:spPr bwMode="auto">
            <a:xfrm>
              <a:off x="1658" y="599"/>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zh-CN" altLang="zh-CN" sz="1600">
                <a:effectLst/>
                <a:ea typeface="宋体" pitchFamily="2" charset="-122"/>
              </a:endParaRPr>
            </a:p>
          </p:txBody>
        </p:sp>
      </p:grpSp>
      <p:cxnSp>
        <p:nvCxnSpPr>
          <p:cNvPr id="205920" name="AutoShape 96"/>
          <p:cNvCxnSpPr>
            <a:cxnSpLocks noChangeShapeType="1"/>
          </p:cNvCxnSpPr>
          <p:nvPr/>
        </p:nvCxnSpPr>
        <p:spPr bwMode="auto">
          <a:xfrm>
            <a:off x="3276600" y="2565400"/>
            <a:ext cx="649288" cy="360363"/>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921" name="Text Box 97"/>
          <p:cNvSpPr txBox="1">
            <a:spLocks noChangeArrowheads="1"/>
          </p:cNvSpPr>
          <p:nvPr/>
        </p:nvSpPr>
        <p:spPr bwMode="auto">
          <a:xfrm>
            <a:off x="2844800" y="4149725"/>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a:t>
            </a:r>
          </a:p>
        </p:txBody>
      </p:sp>
      <p:sp>
        <p:nvSpPr>
          <p:cNvPr id="205922" name="Text Box 98"/>
          <p:cNvSpPr txBox="1">
            <a:spLocks noChangeArrowheads="1"/>
          </p:cNvSpPr>
          <p:nvPr/>
        </p:nvSpPr>
        <p:spPr bwMode="auto">
          <a:xfrm>
            <a:off x="6807200" y="1071563"/>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BT</a:t>
            </a:r>
          </a:p>
        </p:txBody>
      </p:sp>
      <p:sp>
        <p:nvSpPr>
          <p:cNvPr id="205923" name="Text Box 99"/>
          <p:cNvSpPr txBox="1">
            <a:spLocks noChangeArrowheads="1"/>
          </p:cNvSpPr>
          <p:nvPr/>
        </p:nvSpPr>
        <p:spPr bwMode="auto">
          <a:xfrm>
            <a:off x="3276600" y="2060575"/>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*pre</a:t>
            </a:r>
          </a:p>
        </p:txBody>
      </p:sp>
      <p:cxnSp>
        <p:nvCxnSpPr>
          <p:cNvPr id="205924" name="AutoShape 100"/>
          <p:cNvCxnSpPr>
            <a:cxnSpLocks noChangeShapeType="1"/>
          </p:cNvCxnSpPr>
          <p:nvPr/>
        </p:nvCxnSpPr>
        <p:spPr bwMode="auto">
          <a:xfrm>
            <a:off x="2771775" y="4581525"/>
            <a:ext cx="649288" cy="360363"/>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25" name="AutoShape 101"/>
          <p:cNvCxnSpPr>
            <a:cxnSpLocks noChangeShapeType="1"/>
          </p:cNvCxnSpPr>
          <p:nvPr/>
        </p:nvCxnSpPr>
        <p:spPr bwMode="auto">
          <a:xfrm flipV="1">
            <a:off x="4357688" y="3140075"/>
            <a:ext cx="287337" cy="793750"/>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926" name="Text Box 102"/>
          <p:cNvSpPr txBox="1">
            <a:spLocks noChangeArrowheads="1"/>
          </p:cNvSpPr>
          <p:nvPr/>
        </p:nvSpPr>
        <p:spPr bwMode="auto">
          <a:xfrm>
            <a:off x="5508625" y="285273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a:t>
            </a:r>
          </a:p>
        </p:txBody>
      </p:sp>
      <p:cxnSp>
        <p:nvCxnSpPr>
          <p:cNvPr id="205927" name="AutoShape 103"/>
          <p:cNvCxnSpPr>
            <a:cxnSpLocks noChangeShapeType="1"/>
          </p:cNvCxnSpPr>
          <p:nvPr/>
        </p:nvCxnSpPr>
        <p:spPr bwMode="auto">
          <a:xfrm rot="16200000" flipH="1">
            <a:off x="5292726" y="3357562"/>
            <a:ext cx="576262" cy="144463"/>
          </a:xfrm>
          <a:prstGeom prst="curvedConnector3">
            <a:avLst>
              <a:gd name="adj1" fmla="val 4986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928" name="Group 104"/>
          <p:cNvGrpSpPr>
            <a:grpSpLocks/>
          </p:cNvGrpSpPr>
          <p:nvPr/>
        </p:nvGrpSpPr>
        <p:grpSpPr bwMode="auto">
          <a:xfrm>
            <a:off x="3106738" y="3860800"/>
            <a:ext cx="144462" cy="144463"/>
            <a:chOff x="1973" y="2432"/>
            <a:chExt cx="91" cy="91"/>
          </a:xfrm>
        </p:grpSpPr>
        <p:sp>
          <p:nvSpPr>
            <p:cNvPr id="205929" name="Line 105"/>
            <p:cNvSpPr>
              <a:spLocks noChangeShapeType="1"/>
            </p:cNvSpPr>
            <p:nvPr/>
          </p:nvSpPr>
          <p:spPr bwMode="auto">
            <a:xfrm flipV="1">
              <a:off x="1973"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930" name="Line 106"/>
            <p:cNvSpPr>
              <a:spLocks noChangeShapeType="1"/>
            </p:cNvSpPr>
            <p:nvPr/>
          </p:nvSpPr>
          <p:spPr bwMode="auto">
            <a:xfrm flipH="1" flipV="1">
              <a:off x="2019"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页脚占位符 4"/>
          <p:cNvSpPr>
            <a:spLocks noGrp="1"/>
          </p:cNvSpPr>
          <p:nvPr>
            <p:ph type="ftr" sz="quarter" idx="11"/>
          </p:nvPr>
        </p:nvSpPr>
        <p:spPr/>
        <p:txBody>
          <a:bodyPr/>
          <a:lstStyle/>
          <a:p>
            <a:endParaRPr lang="en-US" altLang="zh-CN"/>
          </a:p>
          <a:p>
            <a:r>
              <a:rPr lang="en-US" altLang="zh-CN"/>
              <a:t>Prof. Q. Wang</a:t>
            </a:r>
          </a:p>
        </p:txBody>
      </p:sp>
      <p:sp>
        <p:nvSpPr>
          <p:cNvPr id="206850" name="Rectangle 2"/>
          <p:cNvSpPr>
            <a:spLocks noChangeArrowheads="1"/>
          </p:cNvSpPr>
          <p:nvPr/>
        </p:nvSpPr>
        <p:spPr bwMode="auto">
          <a:xfrm>
            <a:off x="52927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51" name="Rectangle 3"/>
          <p:cNvSpPr>
            <a:spLocks noChangeArrowheads="1"/>
          </p:cNvSpPr>
          <p:nvPr/>
        </p:nvSpPr>
        <p:spPr bwMode="auto">
          <a:xfrm>
            <a:off x="55086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6852" name="Rectangle 4"/>
          <p:cNvSpPr>
            <a:spLocks noChangeArrowheads="1"/>
          </p:cNvSpPr>
          <p:nvPr/>
        </p:nvSpPr>
        <p:spPr bwMode="auto">
          <a:xfrm>
            <a:off x="5724525" y="206057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6853" name="Rectangle 5"/>
          <p:cNvSpPr>
            <a:spLocks noChangeArrowheads="1"/>
          </p:cNvSpPr>
          <p:nvPr/>
        </p:nvSpPr>
        <p:spPr bwMode="auto">
          <a:xfrm>
            <a:off x="61563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6854" name="Rectangle 6"/>
          <p:cNvSpPr>
            <a:spLocks noChangeArrowheads="1"/>
          </p:cNvSpPr>
          <p:nvPr/>
        </p:nvSpPr>
        <p:spPr bwMode="auto">
          <a:xfrm>
            <a:off x="6373813"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55" name="Rectangle 7"/>
          <p:cNvSpPr>
            <a:spLocks noChangeArrowheads="1"/>
          </p:cNvSpPr>
          <p:nvPr/>
        </p:nvSpPr>
        <p:spPr bwMode="auto">
          <a:xfrm>
            <a:off x="39973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56" name="Rectangle 8"/>
          <p:cNvSpPr>
            <a:spLocks noChangeArrowheads="1"/>
          </p:cNvSpPr>
          <p:nvPr/>
        </p:nvSpPr>
        <p:spPr bwMode="auto">
          <a:xfrm>
            <a:off x="42132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6857" name="Rectangle 9"/>
          <p:cNvSpPr>
            <a:spLocks noChangeArrowheads="1"/>
          </p:cNvSpPr>
          <p:nvPr/>
        </p:nvSpPr>
        <p:spPr bwMode="auto">
          <a:xfrm>
            <a:off x="4429125"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6858" name="Rectangle 10"/>
          <p:cNvSpPr>
            <a:spLocks noChangeArrowheads="1"/>
          </p:cNvSpPr>
          <p:nvPr/>
        </p:nvSpPr>
        <p:spPr bwMode="auto">
          <a:xfrm>
            <a:off x="48609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6859" name="Rectangle 11"/>
          <p:cNvSpPr>
            <a:spLocks noChangeArrowheads="1"/>
          </p:cNvSpPr>
          <p:nvPr/>
        </p:nvSpPr>
        <p:spPr bwMode="auto">
          <a:xfrm>
            <a:off x="5078413"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60" name="Rectangle 12"/>
          <p:cNvSpPr>
            <a:spLocks noChangeArrowheads="1"/>
          </p:cNvSpPr>
          <p:nvPr/>
        </p:nvSpPr>
        <p:spPr bwMode="auto">
          <a:xfrm>
            <a:off x="67310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61" name="Rectangle 13"/>
          <p:cNvSpPr>
            <a:spLocks noChangeArrowheads="1"/>
          </p:cNvSpPr>
          <p:nvPr/>
        </p:nvSpPr>
        <p:spPr bwMode="auto">
          <a:xfrm>
            <a:off x="69469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6862" name="Rectangle 14"/>
          <p:cNvSpPr>
            <a:spLocks noChangeArrowheads="1"/>
          </p:cNvSpPr>
          <p:nvPr/>
        </p:nvSpPr>
        <p:spPr bwMode="auto">
          <a:xfrm>
            <a:off x="7162800"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6863" name="Rectangle 15"/>
          <p:cNvSpPr>
            <a:spLocks noChangeArrowheads="1"/>
          </p:cNvSpPr>
          <p:nvPr/>
        </p:nvSpPr>
        <p:spPr bwMode="auto">
          <a:xfrm>
            <a:off x="75946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6864" name="Rectangle 16"/>
          <p:cNvSpPr>
            <a:spLocks noChangeArrowheads="1"/>
          </p:cNvSpPr>
          <p:nvPr/>
        </p:nvSpPr>
        <p:spPr bwMode="auto">
          <a:xfrm>
            <a:off x="7812088"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65" name="Rectangle 17"/>
          <p:cNvSpPr>
            <a:spLocks noChangeArrowheads="1"/>
          </p:cNvSpPr>
          <p:nvPr/>
        </p:nvSpPr>
        <p:spPr bwMode="auto">
          <a:xfrm>
            <a:off x="46434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66" name="Rectangle 18"/>
          <p:cNvSpPr>
            <a:spLocks noChangeArrowheads="1"/>
          </p:cNvSpPr>
          <p:nvPr/>
        </p:nvSpPr>
        <p:spPr bwMode="auto">
          <a:xfrm>
            <a:off x="48593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6867" name="Rectangle 19"/>
          <p:cNvSpPr>
            <a:spLocks noChangeArrowheads="1"/>
          </p:cNvSpPr>
          <p:nvPr/>
        </p:nvSpPr>
        <p:spPr bwMode="auto">
          <a:xfrm>
            <a:off x="5075238"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6868" name="Rectangle 20"/>
          <p:cNvSpPr>
            <a:spLocks noChangeArrowheads="1"/>
          </p:cNvSpPr>
          <p:nvPr/>
        </p:nvSpPr>
        <p:spPr bwMode="auto">
          <a:xfrm>
            <a:off x="55070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6869" name="Rectangle 21"/>
          <p:cNvSpPr>
            <a:spLocks noChangeArrowheads="1"/>
          </p:cNvSpPr>
          <p:nvPr/>
        </p:nvSpPr>
        <p:spPr bwMode="auto">
          <a:xfrm>
            <a:off x="57245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70" name="Rectangle 22"/>
          <p:cNvSpPr>
            <a:spLocks noChangeArrowheads="1"/>
          </p:cNvSpPr>
          <p:nvPr/>
        </p:nvSpPr>
        <p:spPr bwMode="auto">
          <a:xfrm>
            <a:off x="55086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71" name="Rectangle 23"/>
          <p:cNvSpPr>
            <a:spLocks noChangeArrowheads="1"/>
          </p:cNvSpPr>
          <p:nvPr/>
        </p:nvSpPr>
        <p:spPr bwMode="auto">
          <a:xfrm>
            <a:off x="57245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6872" name="Rectangle 24"/>
          <p:cNvSpPr>
            <a:spLocks noChangeArrowheads="1"/>
          </p:cNvSpPr>
          <p:nvPr/>
        </p:nvSpPr>
        <p:spPr bwMode="auto">
          <a:xfrm>
            <a:off x="5940425"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6873" name="Rectangle 25"/>
          <p:cNvSpPr>
            <a:spLocks noChangeArrowheads="1"/>
          </p:cNvSpPr>
          <p:nvPr/>
        </p:nvSpPr>
        <p:spPr bwMode="auto">
          <a:xfrm>
            <a:off x="63722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6874" name="Rectangle 26"/>
          <p:cNvSpPr>
            <a:spLocks noChangeArrowheads="1"/>
          </p:cNvSpPr>
          <p:nvPr/>
        </p:nvSpPr>
        <p:spPr bwMode="auto">
          <a:xfrm>
            <a:off x="6589713"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75" name="Rectangle 27"/>
          <p:cNvSpPr>
            <a:spLocks noChangeArrowheads="1"/>
          </p:cNvSpPr>
          <p:nvPr/>
        </p:nvSpPr>
        <p:spPr bwMode="auto">
          <a:xfrm>
            <a:off x="30607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76" name="Rectangle 28"/>
          <p:cNvSpPr>
            <a:spLocks noChangeArrowheads="1"/>
          </p:cNvSpPr>
          <p:nvPr/>
        </p:nvSpPr>
        <p:spPr bwMode="auto">
          <a:xfrm>
            <a:off x="32766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6877" name="Rectangle 29"/>
          <p:cNvSpPr>
            <a:spLocks noChangeArrowheads="1"/>
          </p:cNvSpPr>
          <p:nvPr/>
        </p:nvSpPr>
        <p:spPr bwMode="auto">
          <a:xfrm>
            <a:off x="349250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a:t>
            </a:r>
          </a:p>
        </p:txBody>
      </p:sp>
      <p:sp>
        <p:nvSpPr>
          <p:cNvPr id="206878" name="Rectangle 30"/>
          <p:cNvSpPr>
            <a:spLocks noChangeArrowheads="1"/>
          </p:cNvSpPr>
          <p:nvPr/>
        </p:nvSpPr>
        <p:spPr bwMode="auto">
          <a:xfrm>
            <a:off x="39243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6879" name="Rectangle 31"/>
          <p:cNvSpPr>
            <a:spLocks noChangeArrowheads="1"/>
          </p:cNvSpPr>
          <p:nvPr/>
        </p:nvSpPr>
        <p:spPr bwMode="auto">
          <a:xfrm>
            <a:off x="414178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80" name="Rectangle 32"/>
          <p:cNvSpPr>
            <a:spLocks noChangeArrowheads="1"/>
          </p:cNvSpPr>
          <p:nvPr/>
        </p:nvSpPr>
        <p:spPr bwMode="auto">
          <a:xfrm>
            <a:off x="34925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81" name="Rectangle 33"/>
          <p:cNvSpPr>
            <a:spLocks noChangeArrowheads="1"/>
          </p:cNvSpPr>
          <p:nvPr/>
        </p:nvSpPr>
        <p:spPr bwMode="auto">
          <a:xfrm>
            <a:off x="37084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6882" name="Rectangle 34"/>
          <p:cNvSpPr>
            <a:spLocks noChangeArrowheads="1"/>
          </p:cNvSpPr>
          <p:nvPr/>
        </p:nvSpPr>
        <p:spPr bwMode="auto">
          <a:xfrm>
            <a:off x="3924300"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b</a:t>
            </a:r>
          </a:p>
        </p:txBody>
      </p:sp>
      <p:sp>
        <p:nvSpPr>
          <p:cNvPr id="206883" name="Rectangle 35"/>
          <p:cNvSpPr>
            <a:spLocks noChangeArrowheads="1"/>
          </p:cNvSpPr>
          <p:nvPr/>
        </p:nvSpPr>
        <p:spPr bwMode="auto">
          <a:xfrm>
            <a:off x="43561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6884" name="Rectangle 36"/>
          <p:cNvSpPr>
            <a:spLocks noChangeArrowheads="1"/>
          </p:cNvSpPr>
          <p:nvPr/>
        </p:nvSpPr>
        <p:spPr bwMode="auto">
          <a:xfrm>
            <a:off x="4573588"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85" name="Rectangle 37"/>
          <p:cNvSpPr>
            <a:spLocks noChangeArrowheads="1"/>
          </p:cNvSpPr>
          <p:nvPr/>
        </p:nvSpPr>
        <p:spPr bwMode="auto">
          <a:xfrm>
            <a:off x="44291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86" name="Rectangle 38"/>
          <p:cNvSpPr>
            <a:spLocks noChangeArrowheads="1"/>
          </p:cNvSpPr>
          <p:nvPr/>
        </p:nvSpPr>
        <p:spPr bwMode="auto">
          <a:xfrm>
            <a:off x="46450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6887" name="Rectangle 39"/>
          <p:cNvSpPr>
            <a:spLocks noChangeArrowheads="1"/>
          </p:cNvSpPr>
          <p:nvPr/>
        </p:nvSpPr>
        <p:spPr bwMode="auto">
          <a:xfrm>
            <a:off x="4860925"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c</a:t>
            </a:r>
          </a:p>
        </p:txBody>
      </p:sp>
      <p:sp>
        <p:nvSpPr>
          <p:cNvPr id="206888" name="Rectangle 40"/>
          <p:cNvSpPr>
            <a:spLocks noChangeArrowheads="1"/>
          </p:cNvSpPr>
          <p:nvPr/>
        </p:nvSpPr>
        <p:spPr bwMode="auto">
          <a:xfrm>
            <a:off x="52927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6889" name="Rectangle 41"/>
          <p:cNvSpPr>
            <a:spLocks noChangeArrowheads="1"/>
          </p:cNvSpPr>
          <p:nvPr/>
        </p:nvSpPr>
        <p:spPr bwMode="auto">
          <a:xfrm>
            <a:off x="55102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0" name="Rectangle 42"/>
          <p:cNvSpPr>
            <a:spLocks noChangeArrowheads="1"/>
          </p:cNvSpPr>
          <p:nvPr/>
        </p:nvSpPr>
        <p:spPr bwMode="auto">
          <a:xfrm>
            <a:off x="63738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1" name="Rectangle 43"/>
          <p:cNvSpPr>
            <a:spLocks noChangeArrowheads="1"/>
          </p:cNvSpPr>
          <p:nvPr/>
        </p:nvSpPr>
        <p:spPr bwMode="auto">
          <a:xfrm>
            <a:off x="65897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6892" name="Rectangle 44"/>
          <p:cNvSpPr>
            <a:spLocks noChangeArrowheads="1"/>
          </p:cNvSpPr>
          <p:nvPr/>
        </p:nvSpPr>
        <p:spPr bwMode="auto">
          <a:xfrm>
            <a:off x="6805613"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d</a:t>
            </a:r>
          </a:p>
        </p:txBody>
      </p:sp>
      <p:sp>
        <p:nvSpPr>
          <p:cNvPr id="206893" name="Rectangle 45"/>
          <p:cNvSpPr>
            <a:spLocks noChangeArrowheads="1"/>
          </p:cNvSpPr>
          <p:nvPr/>
        </p:nvSpPr>
        <p:spPr bwMode="auto">
          <a:xfrm>
            <a:off x="72374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6894" name="Rectangle 46"/>
          <p:cNvSpPr>
            <a:spLocks noChangeArrowheads="1"/>
          </p:cNvSpPr>
          <p:nvPr/>
        </p:nvSpPr>
        <p:spPr bwMode="auto">
          <a:xfrm>
            <a:off x="7454900"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5" name="Rectangle 47"/>
          <p:cNvSpPr>
            <a:spLocks noChangeArrowheads="1"/>
          </p:cNvSpPr>
          <p:nvPr/>
        </p:nvSpPr>
        <p:spPr bwMode="auto">
          <a:xfrm>
            <a:off x="61563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896" name="Rectangle 48"/>
          <p:cNvSpPr>
            <a:spLocks noChangeArrowheads="1"/>
          </p:cNvSpPr>
          <p:nvPr/>
        </p:nvSpPr>
        <p:spPr bwMode="auto">
          <a:xfrm>
            <a:off x="63722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6897" name="Rectangle 49"/>
          <p:cNvSpPr>
            <a:spLocks noChangeArrowheads="1"/>
          </p:cNvSpPr>
          <p:nvPr/>
        </p:nvSpPr>
        <p:spPr bwMode="auto">
          <a:xfrm>
            <a:off x="6588125"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e</a:t>
            </a:r>
          </a:p>
        </p:txBody>
      </p:sp>
      <p:sp>
        <p:nvSpPr>
          <p:cNvPr id="206898" name="Rectangle 50"/>
          <p:cNvSpPr>
            <a:spLocks noChangeArrowheads="1"/>
          </p:cNvSpPr>
          <p:nvPr/>
        </p:nvSpPr>
        <p:spPr bwMode="auto">
          <a:xfrm>
            <a:off x="70199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6899" name="Rectangle 51"/>
          <p:cNvSpPr>
            <a:spLocks noChangeArrowheads="1"/>
          </p:cNvSpPr>
          <p:nvPr/>
        </p:nvSpPr>
        <p:spPr bwMode="auto">
          <a:xfrm>
            <a:off x="7237413"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00" name="Rectangle 52"/>
          <p:cNvSpPr>
            <a:spLocks noChangeArrowheads="1"/>
          </p:cNvSpPr>
          <p:nvPr/>
        </p:nvSpPr>
        <p:spPr bwMode="auto">
          <a:xfrm>
            <a:off x="77406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01" name="Rectangle 53"/>
          <p:cNvSpPr>
            <a:spLocks noChangeArrowheads="1"/>
          </p:cNvSpPr>
          <p:nvPr/>
        </p:nvSpPr>
        <p:spPr bwMode="auto">
          <a:xfrm>
            <a:off x="79565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6902" name="Rectangle 54"/>
          <p:cNvSpPr>
            <a:spLocks noChangeArrowheads="1"/>
          </p:cNvSpPr>
          <p:nvPr/>
        </p:nvSpPr>
        <p:spPr bwMode="auto">
          <a:xfrm>
            <a:off x="817245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f</a:t>
            </a:r>
          </a:p>
        </p:txBody>
      </p:sp>
      <p:sp>
        <p:nvSpPr>
          <p:cNvPr id="206903" name="Rectangle 55"/>
          <p:cNvSpPr>
            <a:spLocks noChangeArrowheads="1"/>
          </p:cNvSpPr>
          <p:nvPr/>
        </p:nvSpPr>
        <p:spPr bwMode="auto">
          <a:xfrm>
            <a:off x="86042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6904" name="Rectangle 56"/>
          <p:cNvSpPr>
            <a:spLocks noChangeArrowheads="1"/>
          </p:cNvSpPr>
          <p:nvPr/>
        </p:nvSpPr>
        <p:spPr bwMode="auto">
          <a:xfrm>
            <a:off x="88217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206905" name="AutoShape 57"/>
          <p:cNvCxnSpPr>
            <a:cxnSpLocks noChangeShapeType="1"/>
            <a:endCxn id="206852" idx="0"/>
          </p:cNvCxnSpPr>
          <p:nvPr/>
        </p:nvCxnSpPr>
        <p:spPr bwMode="auto">
          <a:xfrm rot="10800000" flipV="1">
            <a:off x="5940425" y="1341438"/>
            <a:ext cx="792163" cy="71913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906" name="Line 58"/>
          <p:cNvSpPr>
            <a:spLocks noChangeShapeType="1"/>
          </p:cNvSpPr>
          <p:nvPr/>
        </p:nvSpPr>
        <p:spPr bwMode="auto">
          <a:xfrm flipH="1">
            <a:off x="4572000" y="2205038"/>
            <a:ext cx="8636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6907" name="Line 59"/>
          <p:cNvSpPr>
            <a:spLocks noChangeShapeType="1"/>
          </p:cNvSpPr>
          <p:nvPr/>
        </p:nvSpPr>
        <p:spPr bwMode="auto">
          <a:xfrm>
            <a:off x="6443663" y="2205038"/>
            <a:ext cx="865187"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6908" name="Line 60"/>
          <p:cNvSpPr>
            <a:spLocks noChangeShapeType="1"/>
          </p:cNvSpPr>
          <p:nvPr/>
        </p:nvSpPr>
        <p:spPr bwMode="auto">
          <a:xfrm flipH="1">
            <a:off x="3635375" y="3068638"/>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6909" name="Line 61"/>
          <p:cNvSpPr>
            <a:spLocks noChangeShapeType="1"/>
          </p:cNvSpPr>
          <p:nvPr/>
        </p:nvSpPr>
        <p:spPr bwMode="auto">
          <a:xfrm>
            <a:off x="5148263" y="3068638"/>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6910" name="Line 62"/>
          <p:cNvSpPr>
            <a:spLocks noChangeShapeType="1"/>
          </p:cNvSpPr>
          <p:nvPr/>
        </p:nvSpPr>
        <p:spPr bwMode="auto">
          <a:xfrm flipH="1">
            <a:off x="6659563" y="2997200"/>
            <a:ext cx="21748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6911" name="Line 63"/>
          <p:cNvSpPr>
            <a:spLocks noChangeShapeType="1"/>
          </p:cNvSpPr>
          <p:nvPr/>
        </p:nvSpPr>
        <p:spPr bwMode="auto">
          <a:xfrm>
            <a:off x="7885113" y="2997200"/>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6912" name="Line 64"/>
          <p:cNvSpPr>
            <a:spLocks noChangeShapeType="1"/>
          </p:cNvSpPr>
          <p:nvPr/>
        </p:nvSpPr>
        <p:spPr bwMode="auto">
          <a:xfrm flipH="1">
            <a:off x="4219575" y="394811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6913" name="Line 65"/>
          <p:cNvSpPr>
            <a:spLocks noChangeShapeType="1"/>
          </p:cNvSpPr>
          <p:nvPr/>
        </p:nvSpPr>
        <p:spPr bwMode="auto">
          <a:xfrm>
            <a:off x="5853113" y="3948113"/>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6914" name="Line 66"/>
          <p:cNvSpPr>
            <a:spLocks noChangeShapeType="1"/>
          </p:cNvSpPr>
          <p:nvPr/>
        </p:nvSpPr>
        <p:spPr bwMode="auto">
          <a:xfrm flipH="1">
            <a:off x="5075238" y="486886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6915" name="Line 67"/>
          <p:cNvSpPr>
            <a:spLocks noChangeShapeType="1"/>
          </p:cNvSpPr>
          <p:nvPr/>
        </p:nvSpPr>
        <p:spPr bwMode="auto">
          <a:xfrm>
            <a:off x="6659563" y="4868863"/>
            <a:ext cx="2889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6916" name="Group 68"/>
          <p:cNvGrpSpPr>
            <a:grpSpLocks/>
          </p:cNvGrpSpPr>
          <p:nvPr/>
        </p:nvGrpSpPr>
        <p:grpSpPr bwMode="auto">
          <a:xfrm>
            <a:off x="171450" y="260350"/>
            <a:ext cx="2644775" cy="3887788"/>
            <a:chOff x="108" y="164"/>
            <a:chExt cx="1666" cy="2449"/>
          </a:xfrm>
        </p:grpSpPr>
        <p:sp>
          <p:nvSpPr>
            <p:cNvPr id="206917" name="Oval 69"/>
            <p:cNvSpPr>
              <a:spLocks noChangeArrowheads="1"/>
            </p:cNvSpPr>
            <p:nvPr/>
          </p:nvSpPr>
          <p:spPr bwMode="auto">
            <a:xfrm>
              <a:off x="784" y="164"/>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6918" name="Oval 70"/>
            <p:cNvSpPr>
              <a:spLocks noChangeArrowheads="1"/>
            </p:cNvSpPr>
            <p:nvPr/>
          </p:nvSpPr>
          <p:spPr bwMode="auto">
            <a:xfrm>
              <a:off x="386" y="606"/>
              <a:ext cx="239"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6919" name="Oval 71"/>
            <p:cNvSpPr>
              <a:spLocks noChangeArrowheads="1"/>
            </p:cNvSpPr>
            <p:nvPr/>
          </p:nvSpPr>
          <p:spPr bwMode="auto">
            <a:xfrm>
              <a:off x="108"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206920" name="Oval 72"/>
            <p:cNvSpPr>
              <a:spLocks noChangeArrowheads="1"/>
            </p:cNvSpPr>
            <p:nvPr/>
          </p:nvSpPr>
          <p:spPr bwMode="auto">
            <a:xfrm>
              <a:off x="585"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6921" name="Oval 73"/>
            <p:cNvSpPr>
              <a:spLocks noChangeArrowheads="1"/>
            </p:cNvSpPr>
            <p:nvPr/>
          </p:nvSpPr>
          <p:spPr bwMode="auto">
            <a:xfrm>
              <a:off x="347"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206922" name="Oval 74"/>
            <p:cNvSpPr>
              <a:spLocks noChangeArrowheads="1"/>
            </p:cNvSpPr>
            <p:nvPr/>
          </p:nvSpPr>
          <p:spPr bwMode="auto">
            <a:xfrm>
              <a:off x="824"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6923" name="Oval 75"/>
            <p:cNvSpPr>
              <a:spLocks noChangeArrowheads="1"/>
            </p:cNvSpPr>
            <p:nvPr/>
          </p:nvSpPr>
          <p:spPr bwMode="auto">
            <a:xfrm>
              <a:off x="585"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206924" name="Oval 76"/>
            <p:cNvSpPr>
              <a:spLocks noChangeArrowheads="1"/>
            </p:cNvSpPr>
            <p:nvPr/>
          </p:nvSpPr>
          <p:spPr bwMode="auto">
            <a:xfrm>
              <a:off x="1062"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206925" name="Oval 77"/>
            <p:cNvSpPr>
              <a:spLocks noChangeArrowheads="1"/>
            </p:cNvSpPr>
            <p:nvPr/>
          </p:nvSpPr>
          <p:spPr bwMode="auto">
            <a:xfrm>
              <a:off x="1222" y="606"/>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6926" name="Oval 78"/>
            <p:cNvSpPr>
              <a:spLocks noChangeArrowheads="1"/>
            </p:cNvSpPr>
            <p:nvPr/>
          </p:nvSpPr>
          <p:spPr bwMode="auto">
            <a:xfrm>
              <a:off x="1023" y="1147"/>
              <a:ext cx="238"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206927" name="Oval 79"/>
            <p:cNvSpPr>
              <a:spLocks noChangeArrowheads="1"/>
            </p:cNvSpPr>
            <p:nvPr/>
          </p:nvSpPr>
          <p:spPr bwMode="auto">
            <a:xfrm>
              <a:off x="1460"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206928" name="AutoShape 80"/>
            <p:cNvCxnSpPr>
              <a:cxnSpLocks noChangeShapeType="1"/>
              <a:stCxn id="206917" idx="3"/>
              <a:endCxn id="206918" idx="7"/>
            </p:cNvCxnSpPr>
            <p:nvPr/>
          </p:nvCxnSpPr>
          <p:spPr bwMode="auto">
            <a:xfrm flipH="1">
              <a:off x="590" y="369"/>
              <a:ext cx="22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29" name="AutoShape 81"/>
            <p:cNvCxnSpPr>
              <a:cxnSpLocks noChangeShapeType="1"/>
              <a:stCxn id="206917" idx="5"/>
              <a:endCxn id="206925" idx="1"/>
            </p:cNvCxnSpPr>
            <p:nvPr/>
          </p:nvCxnSpPr>
          <p:spPr bwMode="auto">
            <a:xfrm>
              <a:off x="988" y="369"/>
              <a:ext cx="26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30" name="AutoShape 82"/>
            <p:cNvCxnSpPr>
              <a:cxnSpLocks noChangeShapeType="1"/>
              <a:stCxn id="206918" idx="3"/>
              <a:endCxn id="206919" idx="0"/>
            </p:cNvCxnSpPr>
            <p:nvPr/>
          </p:nvCxnSpPr>
          <p:spPr bwMode="auto">
            <a:xfrm flipH="1">
              <a:off x="228" y="811"/>
              <a:ext cx="193"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31" name="AutoShape 83"/>
            <p:cNvCxnSpPr>
              <a:cxnSpLocks noChangeShapeType="1"/>
              <a:stCxn id="206918" idx="5"/>
              <a:endCxn id="206920" idx="0"/>
            </p:cNvCxnSpPr>
            <p:nvPr/>
          </p:nvCxnSpPr>
          <p:spPr bwMode="auto">
            <a:xfrm>
              <a:off x="590"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32" name="AutoShape 84"/>
            <p:cNvCxnSpPr>
              <a:cxnSpLocks noChangeShapeType="1"/>
              <a:stCxn id="206925" idx="3"/>
              <a:endCxn id="206926" idx="0"/>
            </p:cNvCxnSpPr>
            <p:nvPr/>
          </p:nvCxnSpPr>
          <p:spPr bwMode="auto">
            <a:xfrm flipH="1">
              <a:off x="1142"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33" name="AutoShape 85"/>
            <p:cNvCxnSpPr>
              <a:cxnSpLocks noChangeShapeType="1"/>
              <a:stCxn id="206925" idx="5"/>
              <a:endCxn id="206927" idx="0"/>
            </p:cNvCxnSpPr>
            <p:nvPr/>
          </p:nvCxnSpPr>
          <p:spPr bwMode="auto">
            <a:xfrm>
              <a:off x="1425" y="811"/>
              <a:ext cx="154"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34" name="AutoShape 86"/>
            <p:cNvCxnSpPr>
              <a:cxnSpLocks noChangeShapeType="1"/>
              <a:stCxn id="206920" idx="3"/>
              <a:endCxn id="206921" idx="0"/>
            </p:cNvCxnSpPr>
            <p:nvPr/>
          </p:nvCxnSpPr>
          <p:spPr bwMode="auto">
            <a:xfrm flipH="1">
              <a:off x="466"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35" name="AutoShape 87"/>
            <p:cNvCxnSpPr>
              <a:cxnSpLocks noChangeShapeType="1"/>
              <a:stCxn id="206920" idx="5"/>
              <a:endCxn id="206922" idx="0"/>
            </p:cNvCxnSpPr>
            <p:nvPr/>
          </p:nvCxnSpPr>
          <p:spPr bwMode="auto">
            <a:xfrm>
              <a:off x="789"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36" name="AutoShape 88"/>
            <p:cNvCxnSpPr>
              <a:cxnSpLocks noChangeShapeType="1"/>
              <a:stCxn id="206922" idx="3"/>
              <a:endCxn id="206923" idx="0"/>
            </p:cNvCxnSpPr>
            <p:nvPr/>
          </p:nvCxnSpPr>
          <p:spPr bwMode="auto">
            <a:xfrm flipH="1">
              <a:off x="705"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37" name="AutoShape 89"/>
            <p:cNvCxnSpPr>
              <a:cxnSpLocks noChangeShapeType="1"/>
              <a:stCxn id="206922" idx="5"/>
              <a:endCxn id="206924" idx="0"/>
            </p:cNvCxnSpPr>
            <p:nvPr/>
          </p:nvCxnSpPr>
          <p:spPr bwMode="auto">
            <a:xfrm>
              <a:off x="1027"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938" name="Oval 90"/>
            <p:cNvSpPr>
              <a:spLocks noChangeArrowheads="1"/>
            </p:cNvSpPr>
            <p:nvPr/>
          </p:nvSpPr>
          <p:spPr bwMode="auto">
            <a:xfrm>
              <a:off x="465"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39" name="Oval 91"/>
            <p:cNvSpPr>
              <a:spLocks noChangeArrowheads="1"/>
            </p:cNvSpPr>
            <p:nvPr/>
          </p:nvSpPr>
          <p:spPr bwMode="auto">
            <a:xfrm>
              <a:off x="675" y="1409"/>
              <a:ext cx="60"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40" name="Oval 92"/>
            <p:cNvSpPr>
              <a:spLocks noChangeArrowheads="1"/>
            </p:cNvSpPr>
            <p:nvPr/>
          </p:nvSpPr>
          <p:spPr bwMode="auto">
            <a:xfrm>
              <a:off x="913" y="2011"/>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41" name="Oval 93"/>
            <p:cNvSpPr>
              <a:spLocks noChangeArrowheads="1"/>
            </p:cNvSpPr>
            <p:nvPr/>
          </p:nvSpPr>
          <p:spPr bwMode="auto">
            <a:xfrm>
              <a:off x="884" y="413"/>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42" name="Oval 94"/>
            <p:cNvSpPr>
              <a:spLocks noChangeArrowheads="1"/>
            </p:cNvSpPr>
            <p:nvPr/>
          </p:nvSpPr>
          <p:spPr bwMode="auto">
            <a:xfrm>
              <a:off x="1317"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943" name="Text Box 95"/>
            <p:cNvSpPr txBox="1">
              <a:spLocks noChangeArrowheads="1"/>
            </p:cNvSpPr>
            <p:nvPr/>
          </p:nvSpPr>
          <p:spPr bwMode="auto">
            <a:xfrm>
              <a:off x="1658" y="599"/>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zh-CN" altLang="zh-CN" sz="1600">
                <a:effectLst/>
                <a:ea typeface="宋体" pitchFamily="2" charset="-122"/>
              </a:endParaRPr>
            </a:p>
          </p:txBody>
        </p:sp>
      </p:grpSp>
      <p:cxnSp>
        <p:nvCxnSpPr>
          <p:cNvPr id="206944" name="AutoShape 96"/>
          <p:cNvCxnSpPr>
            <a:cxnSpLocks noChangeShapeType="1"/>
          </p:cNvCxnSpPr>
          <p:nvPr/>
        </p:nvCxnSpPr>
        <p:spPr bwMode="auto">
          <a:xfrm>
            <a:off x="3276600" y="2565400"/>
            <a:ext cx="649288" cy="360363"/>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945" name="Text Box 97"/>
          <p:cNvSpPr txBox="1">
            <a:spLocks noChangeArrowheads="1"/>
          </p:cNvSpPr>
          <p:nvPr/>
        </p:nvSpPr>
        <p:spPr bwMode="auto">
          <a:xfrm>
            <a:off x="2844800" y="4149725"/>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a:t>
            </a:r>
          </a:p>
        </p:txBody>
      </p:sp>
      <p:sp>
        <p:nvSpPr>
          <p:cNvPr id="206946" name="Text Box 98"/>
          <p:cNvSpPr txBox="1">
            <a:spLocks noChangeArrowheads="1"/>
          </p:cNvSpPr>
          <p:nvPr/>
        </p:nvSpPr>
        <p:spPr bwMode="auto">
          <a:xfrm>
            <a:off x="6807200" y="1071563"/>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BT</a:t>
            </a:r>
          </a:p>
        </p:txBody>
      </p:sp>
      <p:sp>
        <p:nvSpPr>
          <p:cNvPr id="206947" name="Text Box 99"/>
          <p:cNvSpPr txBox="1">
            <a:spLocks noChangeArrowheads="1"/>
          </p:cNvSpPr>
          <p:nvPr/>
        </p:nvSpPr>
        <p:spPr bwMode="auto">
          <a:xfrm>
            <a:off x="3276600" y="2060575"/>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*pre</a:t>
            </a:r>
          </a:p>
        </p:txBody>
      </p:sp>
      <p:cxnSp>
        <p:nvCxnSpPr>
          <p:cNvPr id="206948" name="AutoShape 100"/>
          <p:cNvCxnSpPr>
            <a:cxnSpLocks noChangeShapeType="1"/>
          </p:cNvCxnSpPr>
          <p:nvPr/>
        </p:nvCxnSpPr>
        <p:spPr bwMode="auto">
          <a:xfrm>
            <a:off x="2771775" y="4581525"/>
            <a:ext cx="649288" cy="360363"/>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49" name="AutoShape 101"/>
          <p:cNvCxnSpPr>
            <a:cxnSpLocks noChangeShapeType="1"/>
          </p:cNvCxnSpPr>
          <p:nvPr/>
        </p:nvCxnSpPr>
        <p:spPr bwMode="auto">
          <a:xfrm flipV="1">
            <a:off x="4357688" y="3140075"/>
            <a:ext cx="287337" cy="793750"/>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50" name="AutoShape 102"/>
          <p:cNvCxnSpPr>
            <a:cxnSpLocks noChangeShapeType="1"/>
          </p:cNvCxnSpPr>
          <p:nvPr/>
        </p:nvCxnSpPr>
        <p:spPr bwMode="auto">
          <a:xfrm rot="10800000" flipH="1">
            <a:off x="3492500" y="3140075"/>
            <a:ext cx="1476375" cy="1730375"/>
          </a:xfrm>
          <a:prstGeom prst="curvedConnector4">
            <a:avLst>
              <a:gd name="adj1" fmla="val -18495"/>
              <a:gd name="adj2" fmla="val 34676"/>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6951" name="Group 103"/>
          <p:cNvGrpSpPr>
            <a:grpSpLocks/>
          </p:cNvGrpSpPr>
          <p:nvPr/>
        </p:nvGrpSpPr>
        <p:grpSpPr bwMode="auto">
          <a:xfrm>
            <a:off x="3106738" y="3860800"/>
            <a:ext cx="144462" cy="144463"/>
            <a:chOff x="1973" y="2432"/>
            <a:chExt cx="91" cy="91"/>
          </a:xfrm>
        </p:grpSpPr>
        <p:sp>
          <p:nvSpPr>
            <p:cNvPr id="206952" name="Line 104"/>
            <p:cNvSpPr>
              <a:spLocks noChangeShapeType="1"/>
            </p:cNvSpPr>
            <p:nvPr/>
          </p:nvSpPr>
          <p:spPr bwMode="auto">
            <a:xfrm flipV="1">
              <a:off x="1973"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6953" name="Line 105"/>
            <p:cNvSpPr>
              <a:spLocks noChangeShapeType="1"/>
            </p:cNvSpPr>
            <p:nvPr/>
          </p:nvSpPr>
          <p:spPr bwMode="auto">
            <a:xfrm flipH="1" flipV="1">
              <a:off x="2019"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页脚占位符 4"/>
          <p:cNvSpPr>
            <a:spLocks noGrp="1"/>
          </p:cNvSpPr>
          <p:nvPr>
            <p:ph type="ftr" sz="quarter" idx="11"/>
          </p:nvPr>
        </p:nvSpPr>
        <p:spPr/>
        <p:txBody>
          <a:bodyPr/>
          <a:lstStyle/>
          <a:p>
            <a:endParaRPr lang="en-US" altLang="zh-CN"/>
          </a:p>
          <a:p>
            <a:r>
              <a:rPr lang="en-US" altLang="zh-CN"/>
              <a:t>Prof. Q. Wang</a:t>
            </a:r>
          </a:p>
        </p:txBody>
      </p:sp>
      <p:sp>
        <p:nvSpPr>
          <p:cNvPr id="208898" name="Rectangle 2"/>
          <p:cNvSpPr>
            <a:spLocks noChangeArrowheads="1"/>
          </p:cNvSpPr>
          <p:nvPr/>
        </p:nvSpPr>
        <p:spPr bwMode="auto">
          <a:xfrm>
            <a:off x="52927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899" name="Rectangle 3"/>
          <p:cNvSpPr>
            <a:spLocks noChangeArrowheads="1"/>
          </p:cNvSpPr>
          <p:nvPr/>
        </p:nvSpPr>
        <p:spPr bwMode="auto">
          <a:xfrm>
            <a:off x="55086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8900" name="Rectangle 4"/>
          <p:cNvSpPr>
            <a:spLocks noChangeArrowheads="1"/>
          </p:cNvSpPr>
          <p:nvPr/>
        </p:nvSpPr>
        <p:spPr bwMode="auto">
          <a:xfrm>
            <a:off x="5724525" y="206057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8901" name="Rectangle 5"/>
          <p:cNvSpPr>
            <a:spLocks noChangeArrowheads="1"/>
          </p:cNvSpPr>
          <p:nvPr/>
        </p:nvSpPr>
        <p:spPr bwMode="auto">
          <a:xfrm>
            <a:off x="61563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8902" name="Rectangle 6"/>
          <p:cNvSpPr>
            <a:spLocks noChangeArrowheads="1"/>
          </p:cNvSpPr>
          <p:nvPr/>
        </p:nvSpPr>
        <p:spPr bwMode="auto">
          <a:xfrm>
            <a:off x="6373813"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03" name="Rectangle 7"/>
          <p:cNvSpPr>
            <a:spLocks noChangeArrowheads="1"/>
          </p:cNvSpPr>
          <p:nvPr/>
        </p:nvSpPr>
        <p:spPr bwMode="auto">
          <a:xfrm>
            <a:off x="39973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04" name="Rectangle 8"/>
          <p:cNvSpPr>
            <a:spLocks noChangeArrowheads="1"/>
          </p:cNvSpPr>
          <p:nvPr/>
        </p:nvSpPr>
        <p:spPr bwMode="auto">
          <a:xfrm>
            <a:off x="42132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8905" name="Rectangle 9"/>
          <p:cNvSpPr>
            <a:spLocks noChangeArrowheads="1"/>
          </p:cNvSpPr>
          <p:nvPr/>
        </p:nvSpPr>
        <p:spPr bwMode="auto">
          <a:xfrm>
            <a:off x="4429125"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8906" name="Rectangle 10"/>
          <p:cNvSpPr>
            <a:spLocks noChangeArrowheads="1"/>
          </p:cNvSpPr>
          <p:nvPr/>
        </p:nvSpPr>
        <p:spPr bwMode="auto">
          <a:xfrm>
            <a:off x="48609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8907" name="Rectangle 11"/>
          <p:cNvSpPr>
            <a:spLocks noChangeArrowheads="1"/>
          </p:cNvSpPr>
          <p:nvPr/>
        </p:nvSpPr>
        <p:spPr bwMode="auto">
          <a:xfrm>
            <a:off x="5078413"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08" name="Rectangle 12"/>
          <p:cNvSpPr>
            <a:spLocks noChangeArrowheads="1"/>
          </p:cNvSpPr>
          <p:nvPr/>
        </p:nvSpPr>
        <p:spPr bwMode="auto">
          <a:xfrm>
            <a:off x="67310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09" name="Rectangle 13"/>
          <p:cNvSpPr>
            <a:spLocks noChangeArrowheads="1"/>
          </p:cNvSpPr>
          <p:nvPr/>
        </p:nvSpPr>
        <p:spPr bwMode="auto">
          <a:xfrm>
            <a:off x="69469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8910" name="Rectangle 14"/>
          <p:cNvSpPr>
            <a:spLocks noChangeArrowheads="1"/>
          </p:cNvSpPr>
          <p:nvPr/>
        </p:nvSpPr>
        <p:spPr bwMode="auto">
          <a:xfrm>
            <a:off x="7162800"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8911" name="Rectangle 15"/>
          <p:cNvSpPr>
            <a:spLocks noChangeArrowheads="1"/>
          </p:cNvSpPr>
          <p:nvPr/>
        </p:nvSpPr>
        <p:spPr bwMode="auto">
          <a:xfrm>
            <a:off x="75946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8912" name="Rectangle 16"/>
          <p:cNvSpPr>
            <a:spLocks noChangeArrowheads="1"/>
          </p:cNvSpPr>
          <p:nvPr/>
        </p:nvSpPr>
        <p:spPr bwMode="auto">
          <a:xfrm>
            <a:off x="7812088"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13" name="Rectangle 17"/>
          <p:cNvSpPr>
            <a:spLocks noChangeArrowheads="1"/>
          </p:cNvSpPr>
          <p:nvPr/>
        </p:nvSpPr>
        <p:spPr bwMode="auto">
          <a:xfrm>
            <a:off x="46434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14" name="Rectangle 18"/>
          <p:cNvSpPr>
            <a:spLocks noChangeArrowheads="1"/>
          </p:cNvSpPr>
          <p:nvPr/>
        </p:nvSpPr>
        <p:spPr bwMode="auto">
          <a:xfrm>
            <a:off x="48593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8915" name="Rectangle 19"/>
          <p:cNvSpPr>
            <a:spLocks noChangeArrowheads="1"/>
          </p:cNvSpPr>
          <p:nvPr/>
        </p:nvSpPr>
        <p:spPr bwMode="auto">
          <a:xfrm>
            <a:off x="5075238"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8916" name="Rectangle 20"/>
          <p:cNvSpPr>
            <a:spLocks noChangeArrowheads="1"/>
          </p:cNvSpPr>
          <p:nvPr/>
        </p:nvSpPr>
        <p:spPr bwMode="auto">
          <a:xfrm>
            <a:off x="55070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8917" name="Rectangle 21"/>
          <p:cNvSpPr>
            <a:spLocks noChangeArrowheads="1"/>
          </p:cNvSpPr>
          <p:nvPr/>
        </p:nvSpPr>
        <p:spPr bwMode="auto">
          <a:xfrm>
            <a:off x="57245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18" name="Rectangle 22"/>
          <p:cNvSpPr>
            <a:spLocks noChangeArrowheads="1"/>
          </p:cNvSpPr>
          <p:nvPr/>
        </p:nvSpPr>
        <p:spPr bwMode="auto">
          <a:xfrm>
            <a:off x="55086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19" name="Rectangle 23"/>
          <p:cNvSpPr>
            <a:spLocks noChangeArrowheads="1"/>
          </p:cNvSpPr>
          <p:nvPr/>
        </p:nvSpPr>
        <p:spPr bwMode="auto">
          <a:xfrm>
            <a:off x="57245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8920" name="Rectangle 24"/>
          <p:cNvSpPr>
            <a:spLocks noChangeArrowheads="1"/>
          </p:cNvSpPr>
          <p:nvPr/>
        </p:nvSpPr>
        <p:spPr bwMode="auto">
          <a:xfrm>
            <a:off x="5940425"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8921" name="Rectangle 25"/>
          <p:cNvSpPr>
            <a:spLocks noChangeArrowheads="1"/>
          </p:cNvSpPr>
          <p:nvPr/>
        </p:nvSpPr>
        <p:spPr bwMode="auto">
          <a:xfrm>
            <a:off x="63722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8922" name="Rectangle 26"/>
          <p:cNvSpPr>
            <a:spLocks noChangeArrowheads="1"/>
          </p:cNvSpPr>
          <p:nvPr/>
        </p:nvSpPr>
        <p:spPr bwMode="auto">
          <a:xfrm>
            <a:off x="6589713"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23" name="Rectangle 27"/>
          <p:cNvSpPr>
            <a:spLocks noChangeArrowheads="1"/>
          </p:cNvSpPr>
          <p:nvPr/>
        </p:nvSpPr>
        <p:spPr bwMode="auto">
          <a:xfrm>
            <a:off x="30607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24" name="Rectangle 28"/>
          <p:cNvSpPr>
            <a:spLocks noChangeArrowheads="1"/>
          </p:cNvSpPr>
          <p:nvPr/>
        </p:nvSpPr>
        <p:spPr bwMode="auto">
          <a:xfrm>
            <a:off x="32766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8925" name="Rectangle 29"/>
          <p:cNvSpPr>
            <a:spLocks noChangeArrowheads="1"/>
          </p:cNvSpPr>
          <p:nvPr/>
        </p:nvSpPr>
        <p:spPr bwMode="auto">
          <a:xfrm>
            <a:off x="349250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a:t>
            </a:r>
          </a:p>
        </p:txBody>
      </p:sp>
      <p:sp>
        <p:nvSpPr>
          <p:cNvPr id="208926" name="Rectangle 30"/>
          <p:cNvSpPr>
            <a:spLocks noChangeArrowheads="1"/>
          </p:cNvSpPr>
          <p:nvPr/>
        </p:nvSpPr>
        <p:spPr bwMode="auto">
          <a:xfrm>
            <a:off x="39243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8927" name="Rectangle 31"/>
          <p:cNvSpPr>
            <a:spLocks noChangeArrowheads="1"/>
          </p:cNvSpPr>
          <p:nvPr/>
        </p:nvSpPr>
        <p:spPr bwMode="auto">
          <a:xfrm>
            <a:off x="414178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28" name="Rectangle 32"/>
          <p:cNvSpPr>
            <a:spLocks noChangeArrowheads="1"/>
          </p:cNvSpPr>
          <p:nvPr/>
        </p:nvSpPr>
        <p:spPr bwMode="auto">
          <a:xfrm>
            <a:off x="34925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29" name="Rectangle 33"/>
          <p:cNvSpPr>
            <a:spLocks noChangeArrowheads="1"/>
          </p:cNvSpPr>
          <p:nvPr/>
        </p:nvSpPr>
        <p:spPr bwMode="auto">
          <a:xfrm>
            <a:off x="37084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8930" name="Rectangle 34"/>
          <p:cNvSpPr>
            <a:spLocks noChangeArrowheads="1"/>
          </p:cNvSpPr>
          <p:nvPr/>
        </p:nvSpPr>
        <p:spPr bwMode="auto">
          <a:xfrm>
            <a:off x="3924300"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b</a:t>
            </a:r>
          </a:p>
        </p:txBody>
      </p:sp>
      <p:sp>
        <p:nvSpPr>
          <p:cNvPr id="208931" name="Rectangle 35"/>
          <p:cNvSpPr>
            <a:spLocks noChangeArrowheads="1"/>
          </p:cNvSpPr>
          <p:nvPr/>
        </p:nvSpPr>
        <p:spPr bwMode="auto">
          <a:xfrm>
            <a:off x="43561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8932" name="Rectangle 36"/>
          <p:cNvSpPr>
            <a:spLocks noChangeArrowheads="1"/>
          </p:cNvSpPr>
          <p:nvPr/>
        </p:nvSpPr>
        <p:spPr bwMode="auto">
          <a:xfrm>
            <a:off x="4573588"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33" name="Rectangle 37"/>
          <p:cNvSpPr>
            <a:spLocks noChangeArrowheads="1"/>
          </p:cNvSpPr>
          <p:nvPr/>
        </p:nvSpPr>
        <p:spPr bwMode="auto">
          <a:xfrm>
            <a:off x="44291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34" name="Rectangle 38"/>
          <p:cNvSpPr>
            <a:spLocks noChangeArrowheads="1"/>
          </p:cNvSpPr>
          <p:nvPr/>
        </p:nvSpPr>
        <p:spPr bwMode="auto">
          <a:xfrm>
            <a:off x="46450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8935" name="Rectangle 39"/>
          <p:cNvSpPr>
            <a:spLocks noChangeArrowheads="1"/>
          </p:cNvSpPr>
          <p:nvPr/>
        </p:nvSpPr>
        <p:spPr bwMode="auto">
          <a:xfrm>
            <a:off x="4860925"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c</a:t>
            </a:r>
          </a:p>
        </p:txBody>
      </p:sp>
      <p:sp>
        <p:nvSpPr>
          <p:cNvPr id="208936" name="Rectangle 40"/>
          <p:cNvSpPr>
            <a:spLocks noChangeArrowheads="1"/>
          </p:cNvSpPr>
          <p:nvPr/>
        </p:nvSpPr>
        <p:spPr bwMode="auto">
          <a:xfrm>
            <a:off x="52927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8937" name="Rectangle 41"/>
          <p:cNvSpPr>
            <a:spLocks noChangeArrowheads="1"/>
          </p:cNvSpPr>
          <p:nvPr/>
        </p:nvSpPr>
        <p:spPr bwMode="auto">
          <a:xfrm>
            <a:off x="55102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38" name="Rectangle 42"/>
          <p:cNvSpPr>
            <a:spLocks noChangeArrowheads="1"/>
          </p:cNvSpPr>
          <p:nvPr/>
        </p:nvSpPr>
        <p:spPr bwMode="auto">
          <a:xfrm>
            <a:off x="63738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39" name="Rectangle 43"/>
          <p:cNvSpPr>
            <a:spLocks noChangeArrowheads="1"/>
          </p:cNvSpPr>
          <p:nvPr/>
        </p:nvSpPr>
        <p:spPr bwMode="auto">
          <a:xfrm>
            <a:off x="65897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8940" name="Rectangle 44"/>
          <p:cNvSpPr>
            <a:spLocks noChangeArrowheads="1"/>
          </p:cNvSpPr>
          <p:nvPr/>
        </p:nvSpPr>
        <p:spPr bwMode="auto">
          <a:xfrm>
            <a:off x="6805613"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d</a:t>
            </a:r>
          </a:p>
        </p:txBody>
      </p:sp>
      <p:sp>
        <p:nvSpPr>
          <p:cNvPr id="208941" name="Rectangle 45"/>
          <p:cNvSpPr>
            <a:spLocks noChangeArrowheads="1"/>
          </p:cNvSpPr>
          <p:nvPr/>
        </p:nvSpPr>
        <p:spPr bwMode="auto">
          <a:xfrm>
            <a:off x="72374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8942" name="Rectangle 46"/>
          <p:cNvSpPr>
            <a:spLocks noChangeArrowheads="1"/>
          </p:cNvSpPr>
          <p:nvPr/>
        </p:nvSpPr>
        <p:spPr bwMode="auto">
          <a:xfrm>
            <a:off x="7454900"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43" name="Rectangle 47"/>
          <p:cNvSpPr>
            <a:spLocks noChangeArrowheads="1"/>
          </p:cNvSpPr>
          <p:nvPr/>
        </p:nvSpPr>
        <p:spPr bwMode="auto">
          <a:xfrm>
            <a:off x="61563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44" name="Rectangle 48"/>
          <p:cNvSpPr>
            <a:spLocks noChangeArrowheads="1"/>
          </p:cNvSpPr>
          <p:nvPr/>
        </p:nvSpPr>
        <p:spPr bwMode="auto">
          <a:xfrm>
            <a:off x="63722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8945" name="Rectangle 49"/>
          <p:cNvSpPr>
            <a:spLocks noChangeArrowheads="1"/>
          </p:cNvSpPr>
          <p:nvPr/>
        </p:nvSpPr>
        <p:spPr bwMode="auto">
          <a:xfrm>
            <a:off x="6588125"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e</a:t>
            </a:r>
          </a:p>
        </p:txBody>
      </p:sp>
      <p:sp>
        <p:nvSpPr>
          <p:cNvPr id="208946" name="Rectangle 50"/>
          <p:cNvSpPr>
            <a:spLocks noChangeArrowheads="1"/>
          </p:cNvSpPr>
          <p:nvPr/>
        </p:nvSpPr>
        <p:spPr bwMode="auto">
          <a:xfrm>
            <a:off x="70199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8947" name="Rectangle 51"/>
          <p:cNvSpPr>
            <a:spLocks noChangeArrowheads="1"/>
          </p:cNvSpPr>
          <p:nvPr/>
        </p:nvSpPr>
        <p:spPr bwMode="auto">
          <a:xfrm>
            <a:off x="7237413"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48" name="Rectangle 52"/>
          <p:cNvSpPr>
            <a:spLocks noChangeArrowheads="1"/>
          </p:cNvSpPr>
          <p:nvPr/>
        </p:nvSpPr>
        <p:spPr bwMode="auto">
          <a:xfrm>
            <a:off x="77406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49" name="Rectangle 53"/>
          <p:cNvSpPr>
            <a:spLocks noChangeArrowheads="1"/>
          </p:cNvSpPr>
          <p:nvPr/>
        </p:nvSpPr>
        <p:spPr bwMode="auto">
          <a:xfrm>
            <a:off x="79565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8950" name="Rectangle 54"/>
          <p:cNvSpPr>
            <a:spLocks noChangeArrowheads="1"/>
          </p:cNvSpPr>
          <p:nvPr/>
        </p:nvSpPr>
        <p:spPr bwMode="auto">
          <a:xfrm>
            <a:off x="817245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f</a:t>
            </a:r>
          </a:p>
        </p:txBody>
      </p:sp>
      <p:sp>
        <p:nvSpPr>
          <p:cNvPr id="208951" name="Rectangle 55"/>
          <p:cNvSpPr>
            <a:spLocks noChangeArrowheads="1"/>
          </p:cNvSpPr>
          <p:nvPr/>
        </p:nvSpPr>
        <p:spPr bwMode="auto">
          <a:xfrm>
            <a:off x="86042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8952" name="Rectangle 56"/>
          <p:cNvSpPr>
            <a:spLocks noChangeArrowheads="1"/>
          </p:cNvSpPr>
          <p:nvPr/>
        </p:nvSpPr>
        <p:spPr bwMode="auto">
          <a:xfrm>
            <a:off x="88217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208953" name="AutoShape 57"/>
          <p:cNvCxnSpPr>
            <a:cxnSpLocks noChangeShapeType="1"/>
            <a:endCxn id="208900" idx="0"/>
          </p:cNvCxnSpPr>
          <p:nvPr/>
        </p:nvCxnSpPr>
        <p:spPr bwMode="auto">
          <a:xfrm rot="10800000" flipV="1">
            <a:off x="5940425" y="1341438"/>
            <a:ext cx="792163" cy="71913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54" name="Line 58"/>
          <p:cNvSpPr>
            <a:spLocks noChangeShapeType="1"/>
          </p:cNvSpPr>
          <p:nvPr/>
        </p:nvSpPr>
        <p:spPr bwMode="auto">
          <a:xfrm flipH="1">
            <a:off x="4572000" y="2205038"/>
            <a:ext cx="8636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955" name="Line 59"/>
          <p:cNvSpPr>
            <a:spLocks noChangeShapeType="1"/>
          </p:cNvSpPr>
          <p:nvPr/>
        </p:nvSpPr>
        <p:spPr bwMode="auto">
          <a:xfrm>
            <a:off x="6443663" y="2205038"/>
            <a:ext cx="865187"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956" name="Line 60"/>
          <p:cNvSpPr>
            <a:spLocks noChangeShapeType="1"/>
          </p:cNvSpPr>
          <p:nvPr/>
        </p:nvSpPr>
        <p:spPr bwMode="auto">
          <a:xfrm flipH="1">
            <a:off x="3635375" y="3068638"/>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957" name="Line 61"/>
          <p:cNvSpPr>
            <a:spLocks noChangeShapeType="1"/>
          </p:cNvSpPr>
          <p:nvPr/>
        </p:nvSpPr>
        <p:spPr bwMode="auto">
          <a:xfrm>
            <a:off x="5148263" y="3068638"/>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958" name="Line 62"/>
          <p:cNvSpPr>
            <a:spLocks noChangeShapeType="1"/>
          </p:cNvSpPr>
          <p:nvPr/>
        </p:nvSpPr>
        <p:spPr bwMode="auto">
          <a:xfrm flipH="1">
            <a:off x="6659563" y="2997200"/>
            <a:ext cx="21748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959" name="Line 63"/>
          <p:cNvSpPr>
            <a:spLocks noChangeShapeType="1"/>
          </p:cNvSpPr>
          <p:nvPr/>
        </p:nvSpPr>
        <p:spPr bwMode="auto">
          <a:xfrm>
            <a:off x="7885113" y="2997200"/>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960" name="Line 64"/>
          <p:cNvSpPr>
            <a:spLocks noChangeShapeType="1"/>
          </p:cNvSpPr>
          <p:nvPr/>
        </p:nvSpPr>
        <p:spPr bwMode="auto">
          <a:xfrm flipH="1">
            <a:off x="4219575" y="394811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961" name="Line 65"/>
          <p:cNvSpPr>
            <a:spLocks noChangeShapeType="1"/>
          </p:cNvSpPr>
          <p:nvPr/>
        </p:nvSpPr>
        <p:spPr bwMode="auto">
          <a:xfrm>
            <a:off x="5853113" y="3948113"/>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962" name="Line 66"/>
          <p:cNvSpPr>
            <a:spLocks noChangeShapeType="1"/>
          </p:cNvSpPr>
          <p:nvPr/>
        </p:nvSpPr>
        <p:spPr bwMode="auto">
          <a:xfrm flipH="1">
            <a:off x="5075238" y="486886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8963" name="Line 67"/>
          <p:cNvSpPr>
            <a:spLocks noChangeShapeType="1"/>
          </p:cNvSpPr>
          <p:nvPr/>
        </p:nvSpPr>
        <p:spPr bwMode="auto">
          <a:xfrm>
            <a:off x="6659563" y="4868863"/>
            <a:ext cx="2889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8964" name="Group 68"/>
          <p:cNvGrpSpPr>
            <a:grpSpLocks/>
          </p:cNvGrpSpPr>
          <p:nvPr/>
        </p:nvGrpSpPr>
        <p:grpSpPr bwMode="auto">
          <a:xfrm>
            <a:off x="171450" y="260350"/>
            <a:ext cx="2644775" cy="3887788"/>
            <a:chOff x="108" y="164"/>
            <a:chExt cx="1666" cy="2449"/>
          </a:xfrm>
        </p:grpSpPr>
        <p:sp>
          <p:nvSpPr>
            <p:cNvPr id="208965" name="Oval 69"/>
            <p:cNvSpPr>
              <a:spLocks noChangeArrowheads="1"/>
            </p:cNvSpPr>
            <p:nvPr/>
          </p:nvSpPr>
          <p:spPr bwMode="auto">
            <a:xfrm>
              <a:off x="784" y="164"/>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8966" name="Oval 70"/>
            <p:cNvSpPr>
              <a:spLocks noChangeArrowheads="1"/>
            </p:cNvSpPr>
            <p:nvPr/>
          </p:nvSpPr>
          <p:spPr bwMode="auto">
            <a:xfrm>
              <a:off x="386" y="606"/>
              <a:ext cx="239"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8967" name="Oval 71"/>
            <p:cNvSpPr>
              <a:spLocks noChangeArrowheads="1"/>
            </p:cNvSpPr>
            <p:nvPr/>
          </p:nvSpPr>
          <p:spPr bwMode="auto">
            <a:xfrm>
              <a:off x="108"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208968" name="Oval 72"/>
            <p:cNvSpPr>
              <a:spLocks noChangeArrowheads="1"/>
            </p:cNvSpPr>
            <p:nvPr/>
          </p:nvSpPr>
          <p:spPr bwMode="auto">
            <a:xfrm>
              <a:off x="585"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8969" name="Oval 73"/>
            <p:cNvSpPr>
              <a:spLocks noChangeArrowheads="1"/>
            </p:cNvSpPr>
            <p:nvPr/>
          </p:nvSpPr>
          <p:spPr bwMode="auto">
            <a:xfrm>
              <a:off x="347"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208970" name="Oval 74"/>
            <p:cNvSpPr>
              <a:spLocks noChangeArrowheads="1"/>
            </p:cNvSpPr>
            <p:nvPr/>
          </p:nvSpPr>
          <p:spPr bwMode="auto">
            <a:xfrm>
              <a:off x="824"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8971" name="Oval 75"/>
            <p:cNvSpPr>
              <a:spLocks noChangeArrowheads="1"/>
            </p:cNvSpPr>
            <p:nvPr/>
          </p:nvSpPr>
          <p:spPr bwMode="auto">
            <a:xfrm>
              <a:off x="585"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208972" name="Oval 76"/>
            <p:cNvSpPr>
              <a:spLocks noChangeArrowheads="1"/>
            </p:cNvSpPr>
            <p:nvPr/>
          </p:nvSpPr>
          <p:spPr bwMode="auto">
            <a:xfrm>
              <a:off x="1062"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208973" name="Oval 77"/>
            <p:cNvSpPr>
              <a:spLocks noChangeArrowheads="1"/>
            </p:cNvSpPr>
            <p:nvPr/>
          </p:nvSpPr>
          <p:spPr bwMode="auto">
            <a:xfrm>
              <a:off x="1222" y="606"/>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8974" name="Oval 78"/>
            <p:cNvSpPr>
              <a:spLocks noChangeArrowheads="1"/>
            </p:cNvSpPr>
            <p:nvPr/>
          </p:nvSpPr>
          <p:spPr bwMode="auto">
            <a:xfrm>
              <a:off x="1023" y="1147"/>
              <a:ext cx="238"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208975" name="Oval 79"/>
            <p:cNvSpPr>
              <a:spLocks noChangeArrowheads="1"/>
            </p:cNvSpPr>
            <p:nvPr/>
          </p:nvSpPr>
          <p:spPr bwMode="auto">
            <a:xfrm>
              <a:off x="1460"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208976" name="AutoShape 80"/>
            <p:cNvCxnSpPr>
              <a:cxnSpLocks noChangeShapeType="1"/>
              <a:stCxn id="208965" idx="3"/>
              <a:endCxn id="208966" idx="7"/>
            </p:cNvCxnSpPr>
            <p:nvPr/>
          </p:nvCxnSpPr>
          <p:spPr bwMode="auto">
            <a:xfrm flipH="1">
              <a:off x="590" y="369"/>
              <a:ext cx="22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77" name="AutoShape 81"/>
            <p:cNvCxnSpPr>
              <a:cxnSpLocks noChangeShapeType="1"/>
              <a:stCxn id="208965" idx="5"/>
              <a:endCxn id="208973" idx="1"/>
            </p:cNvCxnSpPr>
            <p:nvPr/>
          </p:nvCxnSpPr>
          <p:spPr bwMode="auto">
            <a:xfrm>
              <a:off x="988" y="369"/>
              <a:ext cx="26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78" name="AutoShape 82"/>
            <p:cNvCxnSpPr>
              <a:cxnSpLocks noChangeShapeType="1"/>
              <a:stCxn id="208966" idx="3"/>
              <a:endCxn id="208967" idx="0"/>
            </p:cNvCxnSpPr>
            <p:nvPr/>
          </p:nvCxnSpPr>
          <p:spPr bwMode="auto">
            <a:xfrm flipH="1">
              <a:off x="228" y="811"/>
              <a:ext cx="193"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79" name="AutoShape 83"/>
            <p:cNvCxnSpPr>
              <a:cxnSpLocks noChangeShapeType="1"/>
              <a:stCxn id="208966" idx="5"/>
              <a:endCxn id="208968" idx="0"/>
            </p:cNvCxnSpPr>
            <p:nvPr/>
          </p:nvCxnSpPr>
          <p:spPr bwMode="auto">
            <a:xfrm>
              <a:off x="590"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80" name="AutoShape 84"/>
            <p:cNvCxnSpPr>
              <a:cxnSpLocks noChangeShapeType="1"/>
              <a:stCxn id="208973" idx="3"/>
              <a:endCxn id="208974" idx="0"/>
            </p:cNvCxnSpPr>
            <p:nvPr/>
          </p:nvCxnSpPr>
          <p:spPr bwMode="auto">
            <a:xfrm flipH="1">
              <a:off x="1142"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81" name="AutoShape 85"/>
            <p:cNvCxnSpPr>
              <a:cxnSpLocks noChangeShapeType="1"/>
              <a:stCxn id="208973" idx="5"/>
              <a:endCxn id="208975" idx="0"/>
            </p:cNvCxnSpPr>
            <p:nvPr/>
          </p:nvCxnSpPr>
          <p:spPr bwMode="auto">
            <a:xfrm>
              <a:off x="1425" y="811"/>
              <a:ext cx="154"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82" name="AutoShape 86"/>
            <p:cNvCxnSpPr>
              <a:cxnSpLocks noChangeShapeType="1"/>
              <a:stCxn id="208968" idx="3"/>
              <a:endCxn id="208969" idx="0"/>
            </p:cNvCxnSpPr>
            <p:nvPr/>
          </p:nvCxnSpPr>
          <p:spPr bwMode="auto">
            <a:xfrm flipH="1">
              <a:off x="466"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83" name="AutoShape 87"/>
            <p:cNvCxnSpPr>
              <a:cxnSpLocks noChangeShapeType="1"/>
              <a:stCxn id="208968" idx="5"/>
              <a:endCxn id="208970" idx="0"/>
            </p:cNvCxnSpPr>
            <p:nvPr/>
          </p:nvCxnSpPr>
          <p:spPr bwMode="auto">
            <a:xfrm>
              <a:off x="789"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84" name="AutoShape 88"/>
            <p:cNvCxnSpPr>
              <a:cxnSpLocks noChangeShapeType="1"/>
              <a:stCxn id="208970" idx="3"/>
              <a:endCxn id="208971" idx="0"/>
            </p:cNvCxnSpPr>
            <p:nvPr/>
          </p:nvCxnSpPr>
          <p:spPr bwMode="auto">
            <a:xfrm flipH="1">
              <a:off x="705"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85" name="AutoShape 89"/>
            <p:cNvCxnSpPr>
              <a:cxnSpLocks noChangeShapeType="1"/>
              <a:stCxn id="208970" idx="5"/>
              <a:endCxn id="208972" idx="0"/>
            </p:cNvCxnSpPr>
            <p:nvPr/>
          </p:nvCxnSpPr>
          <p:spPr bwMode="auto">
            <a:xfrm>
              <a:off x="1027"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86" name="Oval 90"/>
            <p:cNvSpPr>
              <a:spLocks noChangeArrowheads="1"/>
            </p:cNvSpPr>
            <p:nvPr/>
          </p:nvSpPr>
          <p:spPr bwMode="auto">
            <a:xfrm>
              <a:off x="465"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87" name="Oval 91"/>
            <p:cNvSpPr>
              <a:spLocks noChangeArrowheads="1"/>
            </p:cNvSpPr>
            <p:nvPr/>
          </p:nvSpPr>
          <p:spPr bwMode="auto">
            <a:xfrm>
              <a:off x="675" y="1409"/>
              <a:ext cx="60"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88" name="Oval 92"/>
            <p:cNvSpPr>
              <a:spLocks noChangeArrowheads="1"/>
            </p:cNvSpPr>
            <p:nvPr/>
          </p:nvSpPr>
          <p:spPr bwMode="auto">
            <a:xfrm>
              <a:off x="913" y="2011"/>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89" name="Oval 93"/>
            <p:cNvSpPr>
              <a:spLocks noChangeArrowheads="1"/>
            </p:cNvSpPr>
            <p:nvPr/>
          </p:nvSpPr>
          <p:spPr bwMode="auto">
            <a:xfrm>
              <a:off x="884" y="413"/>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90" name="Oval 94"/>
            <p:cNvSpPr>
              <a:spLocks noChangeArrowheads="1"/>
            </p:cNvSpPr>
            <p:nvPr/>
          </p:nvSpPr>
          <p:spPr bwMode="auto">
            <a:xfrm>
              <a:off x="1317"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91" name="Text Box 95"/>
            <p:cNvSpPr txBox="1">
              <a:spLocks noChangeArrowheads="1"/>
            </p:cNvSpPr>
            <p:nvPr/>
          </p:nvSpPr>
          <p:spPr bwMode="auto">
            <a:xfrm>
              <a:off x="1658" y="599"/>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zh-CN" altLang="zh-CN" sz="1600">
                <a:effectLst/>
                <a:ea typeface="宋体" pitchFamily="2" charset="-122"/>
              </a:endParaRPr>
            </a:p>
          </p:txBody>
        </p:sp>
      </p:grpSp>
      <p:cxnSp>
        <p:nvCxnSpPr>
          <p:cNvPr id="208992" name="AutoShape 96"/>
          <p:cNvCxnSpPr>
            <a:cxnSpLocks noChangeShapeType="1"/>
          </p:cNvCxnSpPr>
          <p:nvPr/>
        </p:nvCxnSpPr>
        <p:spPr bwMode="auto">
          <a:xfrm>
            <a:off x="2771775" y="4652963"/>
            <a:ext cx="649288" cy="360362"/>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93" name="Text Box 97"/>
          <p:cNvSpPr txBox="1">
            <a:spLocks noChangeArrowheads="1"/>
          </p:cNvSpPr>
          <p:nvPr/>
        </p:nvSpPr>
        <p:spPr bwMode="auto">
          <a:xfrm>
            <a:off x="5651500" y="285273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a:t>
            </a:r>
          </a:p>
        </p:txBody>
      </p:sp>
      <p:sp>
        <p:nvSpPr>
          <p:cNvPr id="208994" name="Text Box 98"/>
          <p:cNvSpPr txBox="1">
            <a:spLocks noChangeArrowheads="1"/>
          </p:cNvSpPr>
          <p:nvPr/>
        </p:nvSpPr>
        <p:spPr bwMode="auto">
          <a:xfrm>
            <a:off x="6807200" y="1071563"/>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BT</a:t>
            </a:r>
          </a:p>
        </p:txBody>
      </p:sp>
      <p:sp>
        <p:nvSpPr>
          <p:cNvPr id="208995" name="Text Box 99"/>
          <p:cNvSpPr txBox="1">
            <a:spLocks noChangeArrowheads="1"/>
          </p:cNvSpPr>
          <p:nvPr/>
        </p:nvSpPr>
        <p:spPr bwMode="auto">
          <a:xfrm>
            <a:off x="1979613" y="45085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*pre</a:t>
            </a:r>
          </a:p>
        </p:txBody>
      </p:sp>
      <p:cxnSp>
        <p:nvCxnSpPr>
          <p:cNvPr id="208996" name="AutoShape 100"/>
          <p:cNvCxnSpPr>
            <a:cxnSpLocks noChangeShapeType="1"/>
          </p:cNvCxnSpPr>
          <p:nvPr/>
        </p:nvCxnSpPr>
        <p:spPr bwMode="auto">
          <a:xfrm rot="5400000">
            <a:off x="5363369" y="3429794"/>
            <a:ext cx="360362" cy="69850"/>
          </a:xfrm>
          <a:prstGeom prst="curvedConnector3">
            <a:avLst>
              <a:gd name="adj1" fmla="val 49778"/>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97" name="AutoShape 101"/>
          <p:cNvCxnSpPr>
            <a:cxnSpLocks noChangeShapeType="1"/>
          </p:cNvCxnSpPr>
          <p:nvPr/>
        </p:nvCxnSpPr>
        <p:spPr bwMode="auto">
          <a:xfrm flipV="1">
            <a:off x="4357688" y="3140075"/>
            <a:ext cx="287337" cy="793750"/>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98" name="AutoShape 102"/>
          <p:cNvCxnSpPr>
            <a:cxnSpLocks noChangeShapeType="1"/>
          </p:cNvCxnSpPr>
          <p:nvPr/>
        </p:nvCxnSpPr>
        <p:spPr bwMode="auto">
          <a:xfrm rot="10800000" flipH="1">
            <a:off x="3492500" y="3140075"/>
            <a:ext cx="1476375" cy="1730375"/>
          </a:xfrm>
          <a:prstGeom prst="curvedConnector4">
            <a:avLst>
              <a:gd name="adj1" fmla="val -18495"/>
              <a:gd name="adj2" fmla="val 34676"/>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999" name="AutoShape 103"/>
          <p:cNvCxnSpPr>
            <a:cxnSpLocks noChangeShapeType="1"/>
          </p:cNvCxnSpPr>
          <p:nvPr/>
        </p:nvCxnSpPr>
        <p:spPr bwMode="auto">
          <a:xfrm flipV="1">
            <a:off x="4789488" y="4076700"/>
            <a:ext cx="501650" cy="793750"/>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9000" name="Group 104"/>
          <p:cNvGrpSpPr>
            <a:grpSpLocks/>
          </p:cNvGrpSpPr>
          <p:nvPr/>
        </p:nvGrpSpPr>
        <p:grpSpPr bwMode="auto">
          <a:xfrm>
            <a:off x="3106738" y="3860800"/>
            <a:ext cx="144462" cy="144463"/>
            <a:chOff x="1973" y="2432"/>
            <a:chExt cx="91" cy="91"/>
          </a:xfrm>
        </p:grpSpPr>
        <p:sp>
          <p:nvSpPr>
            <p:cNvPr id="209001" name="Line 105"/>
            <p:cNvSpPr>
              <a:spLocks noChangeShapeType="1"/>
            </p:cNvSpPr>
            <p:nvPr/>
          </p:nvSpPr>
          <p:spPr bwMode="auto">
            <a:xfrm flipV="1">
              <a:off x="1973"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9002" name="Line 106"/>
            <p:cNvSpPr>
              <a:spLocks noChangeShapeType="1"/>
            </p:cNvSpPr>
            <p:nvPr/>
          </p:nvSpPr>
          <p:spPr bwMode="auto">
            <a:xfrm flipH="1" flipV="1">
              <a:off x="2019"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页脚占位符 4"/>
          <p:cNvSpPr>
            <a:spLocks noGrp="1"/>
          </p:cNvSpPr>
          <p:nvPr>
            <p:ph type="ftr" sz="quarter" idx="11"/>
          </p:nvPr>
        </p:nvSpPr>
        <p:spPr/>
        <p:txBody>
          <a:bodyPr/>
          <a:lstStyle/>
          <a:p>
            <a:endParaRPr lang="en-US" altLang="zh-CN"/>
          </a:p>
          <a:p>
            <a:r>
              <a:rPr lang="en-US" altLang="zh-CN"/>
              <a:t>Prof. Q. Wang</a:t>
            </a:r>
          </a:p>
        </p:txBody>
      </p:sp>
      <p:sp>
        <p:nvSpPr>
          <p:cNvPr id="209922" name="Rectangle 2"/>
          <p:cNvSpPr>
            <a:spLocks noChangeArrowheads="1"/>
          </p:cNvSpPr>
          <p:nvPr/>
        </p:nvSpPr>
        <p:spPr bwMode="auto">
          <a:xfrm>
            <a:off x="52927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23" name="Rectangle 3"/>
          <p:cNvSpPr>
            <a:spLocks noChangeArrowheads="1"/>
          </p:cNvSpPr>
          <p:nvPr/>
        </p:nvSpPr>
        <p:spPr bwMode="auto">
          <a:xfrm>
            <a:off x="55086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9924" name="Rectangle 4"/>
          <p:cNvSpPr>
            <a:spLocks noChangeArrowheads="1"/>
          </p:cNvSpPr>
          <p:nvPr/>
        </p:nvSpPr>
        <p:spPr bwMode="auto">
          <a:xfrm>
            <a:off x="5724525" y="206057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t>
            </a:r>
          </a:p>
        </p:txBody>
      </p:sp>
      <p:sp>
        <p:nvSpPr>
          <p:cNvPr id="209925" name="Rectangle 5"/>
          <p:cNvSpPr>
            <a:spLocks noChangeArrowheads="1"/>
          </p:cNvSpPr>
          <p:nvPr/>
        </p:nvSpPr>
        <p:spPr bwMode="auto">
          <a:xfrm>
            <a:off x="61563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9926" name="Rectangle 6"/>
          <p:cNvSpPr>
            <a:spLocks noChangeArrowheads="1"/>
          </p:cNvSpPr>
          <p:nvPr/>
        </p:nvSpPr>
        <p:spPr bwMode="auto">
          <a:xfrm>
            <a:off x="6373813"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27" name="Rectangle 7"/>
          <p:cNvSpPr>
            <a:spLocks noChangeArrowheads="1"/>
          </p:cNvSpPr>
          <p:nvPr/>
        </p:nvSpPr>
        <p:spPr bwMode="auto">
          <a:xfrm>
            <a:off x="39973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28" name="Rectangle 8"/>
          <p:cNvSpPr>
            <a:spLocks noChangeArrowheads="1"/>
          </p:cNvSpPr>
          <p:nvPr/>
        </p:nvSpPr>
        <p:spPr bwMode="auto">
          <a:xfrm>
            <a:off x="42132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9929" name="Rectangle 9"/>
          <p:cNvSpPr>
            <a:spLocks noChangeArrowheads="1"/>
          </p:cNvSpPr>
          <p:nvPr/>
        </p:nvSpPr>
        <p:spPr bwMode="auto">
          <a:xfrm>
            <a:off x="4429125"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t>
            </a:r>
          </a:p>
        </p:txBody>
      </p:sp>
      <p:sp>
        <p:nvSpPr>
          <p:cNvPr id="209930" name="Rectangle 10"/>
          <p:cNvSpPr>
            <a:spLocks noChangeArrowheads="1"/>
          </p:cNvSpPr>
          <p:nvPr/>
        </p:nvSpPr>
        <p:spPr bwMode="auto">
          <a:xfrm>
            <a:off x="48609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9931" name="Rectangle 11"/>
          <p:cNvSpPr>
            <a:spLocks noChangeArrowheads="1"/>
          </p:cNvSpPr>
          <p:nvPr/>
        </p:nvSpPr>
        <p:spPr bwMode="auto">
          <a:xfrm>
            <a:off x="5078413"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32" name="Rectangle 12"/>
          <p:cNvSpPr>
            <a:spLocks noChangeArrowheads="1"/>
          </p:cNvSpPr>
          <p:nvPr/>
        </p:nvSpPr>
        <p:spPr bwMode="auto">
          <a:xfrm>
            <a:off x="67310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33" name="Rectangle 13"/>
          <p:cNvSpPr>
            <a:spLocks noChangeArrowheads="1"/>
          </p:cNvSpPr>
          <p:nvPr/>
        </p:nvSpPr>
        <p:spPr bwMode="auto">
          <a:xfrm>
            <a:off x="69469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9934" name="Rectangle 14"/>
          <p:cNvSpPr>
            <a:spLocks noChangeArrowheads="1"/>
          </p:cNvSpPr>
          <p:nvPr/>
        </p:nvSpPr>
        <p:spPr bwMode="auto">
          <a:xfrm>
            <a:off x="7162800"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9935" name="Rectangle 15"/>
          <p:cNvSpPr>
            <a:spLocks noChangeArrowheads="1"/>
          </p:cNvSpPr>
          <p:nvPr/>
        </p:nvSpPr>
        <p:spPr bwMode="auto">
          <a:xfrm>
            <a:off x="75946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9936" name="Rectangle 16"/>
          <p:cNvSpPr>
            <a:spLocks noChangeArrowheads="1"/>
          </p:cNvSpPr>
          <p:nvPr/>
        </p:nvSpPr>
        <p:spPr bwMode="auto">
          <a:xfrm>
            <a:off x="7812088"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37" name="Rectangle 17"/>
          <p:cNvSpPr>
            <a:spLocks noChangeArrowheads="1"/>
          </p:cNvSpPr>
          <p:nvPr/>
        </p:nvSpPr>
        <p:spPr bwMode="auto">
          <a:xfrm>
            <a:off x="46434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38" name="Rectangle 18"/>
          <p:cNvSpPr>
            <a:spLocks noChangeArrowheads="1"/>
          </p:cNvSpPr>
          <p:nvPr/>
        </p:nvSpPr>
        <p:spPr bwMode="auto">
          <a:xfrm>
            <a:off x="48593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9939" name="Rectangle 19"/>
          <p:cNvSpPr>
            <a:spLocks noChangeArrowheads="1"/>
          </p:cNvSpPr>
          <p:nvPr/>
        </p:nvSpPr>
        <p:spPr bwMode="auto">
          <a:xfrm>
            <a:off x="5075238"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t>
            </a:r>
          </a:p>
        </p:txBody>
      </p:sp>
      <p:sp>
        <p:nvSpPr>
          <p:cNvPr id="209940" name="Rectangle 20"/>
          <p:cNvSpPr>
            <a:spLocks noChangeArrowheads="1"/>
          </p:cNvSpPr>
          <p:nvPr/>
        </p:nvSpPr>
        <p:spPr bwMode="auto">
          <a:xfrm>
            <a:off x="55070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9941" name="Rectangle 21"/>
          <p:cNvSpPr>
            <a:spLocks noChangeArrowheads="1"/>
          </p:cNvSpPr>
          <p:nvPr/>
        </p:nvSpPr>
        <p:spPr bwMode="auto">
          <a:xfrm>
            <a:off x="57245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42" name="Rectangle 22"/>
          <p:cNvSpPr>
            <a:spLocks noChangeArrowheads="1"/>
          </p:cNvSpPr>
          <p:nvPr/>
        </p:nvSpPr>
        <p:spPr bwMode="auto">
          <a:xfrm>
            <a:off x="55086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43" name="Rectangle 23"/>
          <p:cNvSpPr>
            <a:spLocks noChangeArrowheads="1"/>
          </p:cNvSpPr>
          <p:nvPr/>
        </p:nvSpPr>
        <p:spPr bwMode="auto">
          <a:xfrm>
            <a:off x="57245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9944" name="Rectangle 24"/>
          <p:cNvSpPr>
            <a:spLocks noChangeArrowheads="1"/>
          </p:cNvSpPr>
          <p:nvPr/>
        </p:nvSpPr>
        <p:spPr bwMode="auto">
          <a:xfrm>
            <a:off x="5940425"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t>
            </a:r>
          </a:p>
        </p:txBody>
      </p:sp>
      <p:sp>
        <p:nvSpPr>
          <p:cNvPr id="209945" name="Rectangle 25"/>
          <p:cNvSpPr>
            <a:spLocks noChangeArrowheads="1"/>
          </p:cNvSpPr>
          <p:nvPr/>
        </p:nvSpPr>
        <p:spPr bwMode="auto">
          <a:xfrm>
            <a:off x="63722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9946" name="Rectangle 26"/>
          <p:cNvSpPr>
            <a:spLocks noChangeArrowheads="1"/>
          </p:cNvSpPr>
          <p:nvPr/>
        </p:nvSpPr>
        <p:spPr bwMode="auto">
          <a:xfrm>
            <a:off x="6589713"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47" name="Rectangle 27"/>
          <p:cNvSpPr>
            <a:spLocks noChangeArrowheads="1"/>
          </p:cNvSpPr>
          <p:nvPr/>
        </p:nvSpPr>
        <p:spPr bwMode="auto">
          <a:xfrm>
            <a:off x="30607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48" name="Rectangle 28"/>
          <p:cNvSpPr>
            <a:spLocks noChangeArrowheads="1"/>
          </p:cNvSpPr>
          <p:nvPr/>
        </p:nvSpPr>
        <p:spPr bwMode="auto">
          <a:xfrm>
            <a:off x="32766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9949" name="Rectangle 29"/>
          <p:cNvSpPr>
            <a:spLocks noChangeArrowheads="1"/>
          </p:cNvSpPr>
          <p:nvPr/>
        </p:nvSpPr>
        <p:spPr bwMode="auto">
          <a:xfrm>
            <a:off x="349250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a:t>
            </a:r>
          </a:p>
        </p:txBody>
      </p:sp>
      <p:sp>
        <p:nvSpPr>
          <p:cNvPr id="209950" name="Rectangle 30"/>
          <p:cNvSpPr>
            <a:spLocks noChangeArrowheads="1"/>
          </p:cNvSpPr>
          <p:nvPr/>
        </p:nvSpPr>
        <p:spPr bwMode="auto">
          <a:xfrm>
            <a:off x="39243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9951" name="Rectangle 31"/>
          <p:cNvSpPr>
            <a:spLocks noChangeArrowheads="1"/>
          </p:cNvSpPr>
          <p:nvPr/>
        </p:nvSpPr>
        <p:spPr bwMode="auto">
          <a:xfrm>
            <a:off x="414178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52" name="Rectangle 32"/>
          <p:cNvSpPr>
            <a:spLocks noChangeArrowheads="1"/>
          </p:cNvSpPr>
          <p:nvPr/>
        </p:nvSpPr>
        <p:spPr bwMode="auto">
          <a:xfrm>
            <a:off x="34925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53" name="Rectangle 33"/>
          <p:cNvSpPr>
            <a:spLocks noChangeArrowheads="1"/>
          </p:cNvSpPr>
          <p:nvPr/>
        </p:nvSpPr>
        <p:spPr bwMode="auto">
          <a:xfrm>
            <a:off x="37084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9954" name="Rectangle 34"/>
          <p:cNvSpPr>
            <a:spLocks noChangeArrowheads="1"/>
          </p:cNvSpPr>
          <p:nvPr/>
        </p:nvSpPr>
        <p:spPr bwMode="auto">
          <a:xfrm>
            <a:off x="3924300"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b</a:t>
            </a:r>
          </a:p>
        </p:txBody>
      </p:sp>
      <p:sp>
        <p:nvSpPr>
          <p:cNvPr id="209955" name="Rectangle 35"/>
          <p:cNvSpPr>
            <a:spLocks noChangeArrowheads="1"/>
          </p:cNvSpPr>
          <p:nvPr/>
        </p:nvSpPr>
        <p:spPr bwMode="auto">
          <a:xfrm>
            <a:off x="43561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9956" name="Rectangle 36"/>
          <p:cNvSpPr>
            <a:spLocks noChangeArrowheads="1"/>
          </p:cNvSpPr>
          <p:nvPr/>
        </p:nvSpPr>
        <p:spPr bwMode="auto">
          <a:xfrm>
            <a:off x="4573588"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57" name="Rectangle 37"/>
          <p:cNvSpPr>
            <a:spLocks noChangeArrowheads="1"/>
          </p:cNvSpPr>
          <p:nvPr/>
        </p:nvSpPr>
        <p:spPr bwMode="auto">
          <a:xfrm>
            <a:off x="44291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58" name="Rectangle 38"/>
          <p:cNvSpPr>
            <a:spLocks noChangeArrowheads="1"/>
          </p:cNvSpPr>
          <p:nvPr/>
        </p:nvSpPr>
        <p:spPr bwMode="auto">
          <a:xfrm>
            <a:off x="46450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9959" name="Rectangle 39"/>
          <p:cNvSpPr>
            <a:spLocks noChangeArrowheads="1"/>
          </p:cNvSpPr>
          <p:nvPr/>
        </p:nvSpPr>
        <p:spPr bwMode="auto">
          <a:xfrm>
            <a:off x="4860925"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c</a:t>
            </a:r>
          </a:p>
        </p:txBody>
      </p:sp>
      <p:sp>
        <p:nvSpPr>
          <p:cNvPr id="209960" name="Rectangle 40"/>
          <p:cNvSpPr>
            <a:spLocks noChangeArrowheads="1"/>
          </p:cNvSpPr>
          <p:nvPr/>
        </p:nvSpPr>
        <p:spPr bwMode="auto">
          <a:xfrm>
            <a:off x="52927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9961" name="Rectangle 41"/>
          <p:cNvSpPr>
            <a:spLocks noChangeArrowheads="1"/>
          </p:cNvSpPr>
          <p:nvPr/>
        </p:nvSpPr>
        <p:spPr bwMode="auto">
          <a:xfrm>
            <a:off x="55102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62" name="Rectangle 42"/>
          <p:cNvSpPr>
            <a:spLocks noChangeArrowheads="1"/>
          </p:cNvSpPr>
          <p:nvPr/>
        </p:nvSpPr>
        <p:spPr bwMode="auto">
          <a:xfrm>
            <a:off x="63738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63" name="Rectangle 43"/>
          <p:cNvSpPr>
            <a:spLocks noChangeArrowheads="1"/>
          </p:cNvSpPr>
          <p:nvPr/>
        </p:nvSpPr>
        <p:spPr bwMode="auto">
          <a:xfrm>
            <a:off x="65897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9964" name="Rectangle 44"/>
          <p:cNvSpPr>
            <a:spLocks noChangeArrowheads="1"/>
          </p:cNvSpPr>
          <p:nvPr/>
        </p:nvSpPr>
        <p:spPr bwMode="auto">
          <a:xfrm>
            <a:off x="6805613"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d</a:t>
            </a:r>
          </a:p>
        </p:txBody>
      </p:sp>
      <p:sp>
        <p:nvSpPr>
          <p:cNvPr id="209965" name="Rectangle 45"/>
          <p:cNvSpPr>
            <a:spLocks noChangeArrowheads="1"/>
          </p:cNvSpPr>
          <p:nvPr/>
        </p:nvSpPr>
        <p:spPr bwMode="auto">
          <a:xfrm>
            <a:off x="72374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9966" name="Rectangle 46"/>
          <p:cNvSpPr>
            <a:spLocks noChangeArrowheads="1"/>
          </p:cNvSpPr>
          <p:nvPr/>
        </p:nvSpPr>
        <p:spPr bwMode="auto">
          <a:xfrm>
            <a:off x="7454900"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67" name="Rectangle 47"/>
          <p:cNvSpPr>
            <a:spLocks noChangeArrowheads="1"/>
          </p:cNvSpPr>
          <p:nvPr/>
        </p:nvSpPr>
        <p:spPr bwMode="auto">
          <a:xfrm>
            <a:off x="61563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68" name="Rectangle 48"/>
          <p:cNvSpPr>
            <a:spLocks noChangeArrowheads="1"/>
          </p:cNvSpPr>
          <p:nvPr/>
        </p:nvSpPr>
        <p:spPr bwMode="auto">
          <a:xfrm>
            <a:off x="63722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9969" name="Rectangle 49"/>
          <p:cNvSpPr>
            <a:spLocks noChangeArrowheads="1"/>
          </p:cNvSpPr>
          <p:nvPr/>
        </p:nvSpPr>
        <p:spPr bwMode="auto">
          <a:xfrm>
            <a:off x="6588125"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e</a:t>
            </a:r>
          </a:p>
        </p:txBody>
      </p:sp>
      <p:sp>
        <p:nvSpPr>
          <p:cNvPr id="209970" name="Rectangle 50"/>
          <p:cNvSpPr>
            <a:spLocks noChangeArrowheads="1"/>
          </p:cNvSpPr>
          <p:nvPr/>
        </p:nvSpPr>
        <p:spPr bwMode="auto">
          <a:xfrm>
            <a:off x="70199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9971" name="Rectangle 51"/>
          <p:cNvSpPr>
            <a:spLocks noChangeArrowheads="1"/>
          </p:cNvSpPr>
          <p:nvPr/>
        </p:nvSpPr>
        <p:spPr bwMode="auto">
          <a:xfrm>
            <a:off x="7237413"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72" name="Rectangle 52"/>
          <p:cNvSpPr>
            <a:spLocks noChangeArrowheads="1"/>
          </p:cNvSpPr>
          <p:nvPr/>
        </p:nvSpPr>
        <p:spPr bwMode="auto">
          <a:xfrm>
            <a:off x="77406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973" name="Rectangle 53"/>
          <p:cNvSpPr>
            <a:spLocks noChangeArrowheads="1"/>
          </p:cNvSpPr>
          <p:nvPr/>
        </p:nvSpPr>
        <p:spPr bwMode="auto">
          <a:xfrm>
            <a:off x="79565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9974" name="Rectangle 54"/>
          <p:cNvSpPr>
            <a:spLocks noChangeArrowheads="1"/>
          </p:cNvSpPr>
          <p:nvPr/>
        </p:nvSpPr>
        <p:spPr bwMode="auto">
          <a:xfrm>
            <a:off x="817245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f</a:t>
            </a:r>
          </a:p>
        </p:txBody>
      </p:sp>
      <p:sp>
        <p:nvSpPr>
          <p:cNvPr id="209975" name="Rectangle 55"/>
          <p:cNvSpPr>
            <a:spLocks noChangeArrowheads="1"/>
          </p:cNvSpPr>
          <p:nvPr/>
        </p:nvSpPr>
        <p:spPr bwMode="auto">
          <a:xfrm>
            <a:off x="86042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9976" name="Rectangle 56"/>
          <p:cNvSpPr>
            <a:spLocks noChangeArrowheads="1"/>
          </p:cNvSpPr>
          <p:nvPr/>
        </p:nvSpPr>
        <p:spPr bwMode="auto">
          <a:xfrm>
            <a:off x="88217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209977" name="AutoShape 57"/>
          <p:cNvCxnSpPr>
            <a:cxnSpLocks noChangeShapeType="1"/>
            <a:endCxn id="209924" idx="0"/>
          </p:cNvCxnSpPr>
          <p:nvPr/>
        </p:nvCxnSpPr>
        <p:spPr bwMode="auto">
          <a:xfrm rot="10800000" flipV="1">
            <a:off x="5940425" y="1341438"/>
            <a:ext cx="792163" cy="71913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978" name="Line 58"/>
          <p:cNvSpPr>
            <a:spLocks noChangeShapeType="1"/>
          </p:cNvSpPr>
          <p:nvPr/>
        </p:nvSpPr>
        <p:spPr bwMode="auto">
          <a:xfrm flipH="1">
            <a:off x="4572000" y="2205038"/>
            <a:ext cx="8636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9979" name="Line 59"/>
          <p:cNvSpPr>
            <a:spLocks noChangeShapeType="1"/>
          </p:cNvSpPr>
          <p:nvPr/>
        </p:nvSpPr>
        <p:spPr bwMode="auto">
          <a:xfrm>
            <a:off x="6443663" y="2205038"/>
            <a:ext cx="865187"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9980" name="Line 60"/>
          <p:cNvSpPr>
            <a:spLocks noChangeShapeType="1"/>
          </p:cNvSpPr>
          <p:nvPr/>
        </p:nvSpPr>
        <p:spPr bwMode="auto">
          <a:xfrm flipH="1">
            <a:off x="3635375" y="3068638"/>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9981" name="Line 61"/>
          <p:cNvSpPr>
            <a:spLocks noChangeShapeType="1"/>
          </p:cNvSpPr>
          <p:nvPr/>
        </p:nvSpPr>
        <p:spPr bwMode="auto">
          <a:xfrm>
            <a:off x="5148263" y="3068638"/>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9982" name="Line 62"/>
          <p:cNvSpPr>
            <a:spLocks noChangeShapeType="1"/>
          </p:cNvSpPr>
          <p:nvPr/>
        </p:nvSpPr>
        <p:spPr bwMode="auto">
          <a:xfrm flipH="1">
            <a:off x="6659563" y="2997200"/>
            <a:ext cx="21748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9983" name="Line 63"/>
          <p:cNvSpPr>
            <a:spLocks noChangeShapeType="1"/>
          </p:cNvSpPr>
          <p:nvPr/>
        </p:nvSpPr>
        <p:spPr bwMode="auto">
          <a:xfrm>
            <a:off x="7885113" y="2997200"/>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9984" name="Line 64"/>
          <p:cNvSpPr>
            <a:spLocks noChangeShapeType="1"/>
          </p:cNvSpPr>
          <p:nvPr/>
        </p:nvSpPr>
        <p:spPr bwMode="auto">
          <a:xfrm flipH="1">
            <a:off x="4219575" y="394811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9985" name="Line 65"/>
          <p:cNvSpPr>
            <a:spLocks noChangeShapeType="1"/>
          </p:cNvSpPr>
          <p:nvPr/>
        </p:nvSpPr>
        <p:spPr bwMode="auto">
          <a:xfrm>
            <a:off x="5853113" y="3948113"/>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9986" name="Line 66"/>
          <p:cNvSpPr>
            <a:spLocks noChangeShapeType="1"/>
          </p:cNvSpPr>
          <p:nvPr/>
        </p:nvSpPr>
        <p:spPr bwMode="auto">
          <a:xfrm flipH="1">
            <a:off x="5075238" y="486886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9987" name="Line 67"/>
          <p:cNvSpPr>
            <a:spLocks noChangeShapeType="1"/>
          </p:cNvSpPr>
          <p:nvPr/>
        </p:nvSpPr>
        <p:spPr bwMode="auto">
          <a:xfrm>
            <a:off x="6659563" y="4868863"/>
            <a:ext cx="2889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9988" name="Group 68"/>
          <p:cNvGrpSpPr>
            <a:grpSpLocks/>
          </p:cNvGrpSpPr>
          <p:nvPr/>
        </p:nvGrpSpPr>
        <p:grpSpPr bwMode="auto">
          <a:xfrm>
            <a:off x="171450" y="260350"/>
            <a:ext cx="2644775" cy="3887788"/>
            <a:chOff x="108" y="164"/>
            <a:chExt cx="1666" cy="2449"/>
          </a:xfrm>
        </p:grpSpPr>
        <p:sp>
          <p:nvSpPr>
            <p:cNvPr id="209989" name="Oval 69"/>
            <p:cNvSpPr>
              <a:spLocks noChangeArrowheads="1"/>
            </p:cNvSpPr>
            <p:nvPr/>
          </p:nvSpPr>
          <p:spPr bwMode="auto">
            <a:xfrm>
              <a:off x="784" y="164"/>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9990" name="Oval 70"/>
            <p:cNvSpPr>
              <a:spLocks noChangeArrowheads="1"/>
            </p:cNvSpPr>
            <p:nvPr/>
          </p:nvSpPr>
          <p:spPr bwMode="auto">
            <a:xfrm>
              <a:off x="386" y="606"/>
              <a:ext cx="239"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9991" name="Oval 71"/>
            <p:cNvSpPr>
              <a:spLocks noChangeArrowheads="1"/>
            </p:cNvSpPr>
            <p:nvPr/>
          </p:nvSpPr>
          <p:spPr bwMode="auto">
            <a:xfrm>
              <a:off x="108"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209992" name="Oval 72"/>
            <p:cNvSpPr>
              <a:spLocks noChangeArrowheads="1"/>
            </p:cNvSpPr>
            <p:nvPr/>
          </p:nvSpPr>
          <p:spPr bwMode="auto">
            <a:xfrm>
              <a:off x="585"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9993" name="Oval 73"/>
            <p:cNvSpPr>
              <a:spLocks noChangeArrowheads="1"/>
            </p:cNvSpPr>
            <p:nvPr/>
          </p:nvSpPr>
          <p:spPr bwMode="auto">
            <a:xfrm>
              <a:off x="347"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209994" name="Oval 74"/>
            <p:cNvSpPr>
              <a:spLocks noChangeArrowheads="1"/>
            </p:cNvSpPr>
            <p:nvPr/>
          </p:nvSpPr>
          <p:spPr bwMode="auto">
            <a:xfrm>
              <a:off x="824"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9995" name="Oval 75"/>
            <p:cNvSpPr>
              <a:spLocks noChangeArrowheads="1"/>
            </p:cNvSpPr>
            <p:nvPr/>
          </p:nvSpPr>
          <p:spPr bwMode="auto">
            <a:xfrm>
              <a:off x="585"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209996" name="Oval 76"/>
            <p:cNvSpPr>
              <a:spLocks noChangeArrowheads="1"/>
            </p:cNvSpPr>
            <p:nvPr/>
          </p:nvSpPr>
          <p:spPr bwMode="auto">
            <a:xfrm>
              <a:off x="1062"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209997" name="Oval 77"/>
            <p:cNvSpPr>
              <a:spLocks noChangeArrowheads="1"/>
            </p:cNvSpPr>
            <p:nvPr/>
          </p:nvSpPr>
          <p:spPr bwMode="auto">
            <a:xfrm>
              <a:off x="1222" y="606"/>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9998" name="Oval 78"/>
            <p:cNvSpPr>
              <a:spLocks noChangeArrowheads="1"/>
            </p:cNvSpPr>
            <p:nvPr/>
          </p:nvSpPr>
          <p:spPr bwMode="auto">
            <a:xfrm>
              <a:off x="1023" y="1147"/>
              <a:ext cx="238"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209999" name="Oval 79"/>
            <p:cNvSpPr>
              <a:spLocks noChangeArrowheads="1"/>
            </p:cNvSpPr>
            <p:nvPr/>
          </p:nvSpPr>
          <p:spPr bwMode="auto">
            <a:xfrm>
              <a:off x="1460"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210000" name="AutoShape 80"/>
            <p:cNvCxnSpPr>
              <a:cxnSpLocks noChangeShapeType="1"/>
              <a:stCxn id="209989" idx="3"/>
              <a:endCxn id="209990" idx="7"/>
            </p:cNvCxnSpPr>
            <p:nvPr/>
          </p:nvCxnSpPr>
          <p:spPr bwMode="auto">
            <a:xfrm flipH="1">
              <a:off x="590" y="369"/>
              <a:ext cx="22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01" name="AutoShape 81"/>
            <p:cNvCxnSpPr>
              <a:cxnSpLocks noChangeShapeType="1"/>
              <a:stCxn id="209989" idx="5"/>
              <a:endCxn id="209997" idx="1"/>
            </p:cNvCxnSpPr>
            <p:nvPr/>
          </p:nvCxnSpPr>
          <p:spPr bwMode="auto">
            <a:xfrm>
              <a:off x="988" y="369"/>
              <a:ext cx="26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02" name="AutoShape 82"/>
            <p:cNvCxnSpPr>
              <a:cxnSpLocks noChangeShapeType="1"/>
              <a:stCxn id="209990" idx="3"/>
              <a:endCxn id="209991" idx="0"/>
            </p:cNvCxnSpPr>
            <p:nvPr/>
          </p:nvCxnSpPr>
          <p:spPr bwMode="auto">
            <a:xfrm flipH="1">
              <a:off x="228" y="811"/>
              <a:ext cx="193"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03" name="AutoShape 83"/>
            <p:cNvCxnSpPr>
              <a:cxnSpLocks noChangeShapeType="1"/>
              <a:stCxn id="209990" idx="5"/>
              <a:endCxn id="209992" idx="0"/>
            </p:cNvCxnSpPr>
            <p:nvPr/>
          </p:nvCxnSpPr>
          <p:spPr bwMode="auto">
            <a:xfrm>
              <a:off x="590"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04" name="AutoShape 84"/>
            <p:cNvCxnSpPr>
              <a:cxnSpLocks noChangeShapeType="1"/>
              <a:stCxn id="209997" idx="3"/>
              <a:endCxn id="209998" idx="0"/>
            </p:cNvCxnSpPr>
            <p:nvPr/>
          </p:nvCxnSpPr>
          <p:spPr bwMode="auto">
            <a:xfrm flipH="1">
              <a:off x="1142"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05" name="AutoShape 85"/>
            <p:cNvCxnSpPr>
              <a:cxnSpLocks noChangeShapeType="1"/>
              <a:stCxn id="209997" idx="5"/>
              <a:endCxn id="209999" idx="0"/>
            </p:cNvCxnSpPr>
            <p:nvPr/>
          </p:nvCxnSpPr>
          <p:spPr bwMode="auto">
            <a:xfrm>
              <a:off x="1425" y="811"/>
              <a:ext cx="154"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06" name="AutoShape 86"/>
            <p:cNvCxnSpPr>
              <a:cxnSpLocks noChangeShapeType="1"/>
              <a:stCxn id="209992" idx="3"/>
              <a:endCxn id="209993" idx="0"/>
            </p:cNvCxnSpPr>
            <p:nvPr/>
          </p:nvCxnSpPr>
          <p:spPr bwMode="auto">
            <a:xfrm flipH="1">
              <a:off x="466"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07" name="AutoShape 87"/>
            <p:cNvCxnSpPr>
              <a:cxnSpLocks noChangeShapeType="1"/>
              <a:stCxn id="209992" idx="5"/>
              <a:endCxn id="209994" idx="0"/>
            </p:cNvCxnSpPr>
            <p:nvPr/>
          </p:nvCxnSpPr>
          <p:spPr bwMode="auto">
            <a:xfrm>
              <a:off x="789"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08" name="AutoShape 88"/>
            <p:cNvCxnSpPr>
              <a:cxnSpLocks noChangeShapeType="1"/>
              <a:stCxn id="209994" idx="3"/>
              <a:endCxn id="209995" idx="0"/>
            </p:cNvCxnSpPr>
            <p:nvPr/>
          </p:nvCxnSpPr>
          <p:spPr bwMode="auto">
            <a:xfrm flipH="1">
              <a:off x="705"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09" name="AutoShape 89"/>
            <p:cNvCxnSpPr>
              <a:cxnSpLocks noChangeShapeType="1"/>
              <a:stCxn id="209994" idx="5"/>
              <a:endCxn id="209996" idx="0"/>
            </p:cNvCxnSpPr>
            <p:nvPr/>
          </p:nvCxnSpPr>
          <p:spPr bwMode="auto">
            <a:xfrm>
              <a:off x="1027"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0010" name="Oval 90"/>
            <p:cNvSpPr>
              <a:spLocks noChangeArrowheads="1"/>
            </p:cNvSpPr>
            <p:nvPr/>
          </p:nvSpPr>
          <p:spPr bwMode="auto">
            <a:xfrm>
              <a:off x="465"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11" name="Oval 91"/>
            <p:cNvSpPr>
              <a:spLocks noChangeArrowheads="1"/>
            </p:cNvSpPr>
            <p:nvPr/>
          </p:nvSpPr>
          <p:spPr bwMode="auto">
            <a:xfrm>
              <a:off x="675" y="1409"/>
              <a:ext cx="60"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12" name="Oval 92"/>
            <p:cNvSpPr>
              <a:spLocks noChangeArrowheads="1"/>
            </p:cNvSpPr>
            <p:nvPr/>
          </p:nvSpPr>
          <p:spPr bwMode="auto">
            <a:xfrm>
              <a:off x="913" y="2011"/>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13" name="Oval 93"/>
            <p:cNvSpPr>
              <a:spLocks noChangeArrowheads="1"/>
            </p:cNvSpPr>
            <p:nvPr/>
          </p:nvSpPr>
          <p:spPr bwMode="auto">
            <a:xfrm>
              <a:off x="884" y="413"/>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14" name="Oval 94"/>
            <p:cNvSpPr>
              <a:spLocks noChangeArrowheads="1"/>
            </p:cNvSpPr>
            <p:nvPr/>
          </p:nvSpPr>
          <p:spPr bwMode="auto">
            <a:xfrm>
              <a:off x="1317"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15" name="Text Box 95"/>
            <p:cNvSpPr txBox="1">
              <a:spLocks noChangeArrowheads="1"/>
            </p:cNvSpPr>
            <p:nvPr/>
          </p:nvSpPr>
          <p:spPr bwMode="auto">
            <a:xfrm>
              <a:off x="1658" y="599"/>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zh-CN" altLang="zh-CN" sz="1600">
                <a:effectLst/>
                <a:ea typeface="宋体" pitchFamily="2" charset="-122"/>
              </a:endParaRPr>
            </a:p>
          </p:txBody>
        </p:sp>
      </p:grpSp>
      <p:cxnSp>
        <p:nvCxnSpPr>
          <p:cNvPr id="210016" name="AutoShape 96"/>
          <p:cNvCxnSpPr>
            <a:cxnSpLocks noChangeShapeType="1"/>
          </p:cNvCxnSpPr>
          <p:nvPr/>
        </p:nvCxnSpPr>
        <p:spPr bwMode="auto">
          <a:xfrm rot="5400000">
            <a:off x="5327651" y="3176587"/>
            <a:ext cx="576262" cy="360363"/>
          </a:xfrm>
          <a:prstGeom prst="curvedConnector3">
            <a:avLst>
              <a:gd name="adj1" fmla="val 4986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0017" name="Text Box 97"/>
          <p:cNvSpPr txBox="1">
            <a:spLocks noChangeArrowheads="1"/>
          </p:cNvSpPr>
          <p:nvPr/>
        </p:nvSpPr>
        <p:spPr bwMode="auto">
          <a:xfrm>
            <a:off x="3419475" y="5300663"/>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a:t>
            </a:r>
          </a:p>
        </p:txBody>
      </p:sp>
      <p:sp>
        <p:nvSpPr>
          <p:cNvPr id="210018" name="Text Box 98"/>
          <p:cNvSpPr txBox="1">
            <a:spLocks noChangeArrowheads="1"/>
          </p:cNvSpPr>
          <p:nvPr/>
        </p:nvSpPr>
        <p:spPr bwMode="auto">
          <a:xfrm>
            <a:off x="6807200" y="1071563"/>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BT</a:t>
            </a:r>
          </a:p>
        </p:txBody>
      </p:sp>
      <p:sp>
        <p:nvSpPr>
          <p:cNvPr id="210019" name="Text Box 99"/>
          <p:cNvSpPr txBox="1">
            <a:spLocks noChangeArrowheads="1"/>
          </p:cNvSpPr>
          <p:nvPr/>
        </p:nvSpPr>
        <p:spPr bwMode="auto">
          <a:xfrm>
            <a:off x="5605463" y="263683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*pre</a:t>
            </a:r>
          </a:p>
        </p:txBody>
      </p:sp>
      <p:cxnSp>
        <p:nvCxnSpPr>
          <p:cNvPr id="210020" name="AutoShape 100"/>
          <p:cNvCxnSpPr>
            <a:cxnSpLocks noChangeShapeType="1"/>
          </p:cNvCxnSpPr>
          <p:nvPr/>
        </p:nvCxnSpPr>
        <p:spPr bwMode="auto">
          <a:xfrm rot="5400000">
            <a:off x="5506243" y="4437857"/>
            <a:ext cx="360363" cy="69850"/>
          </a:xfrm>
          <a:prstGeom prst="curvedConnector3">
            <a:avLst>
              <a:gd name="adj1" fmla="val 49778"/>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21" name="AutoShape 101"/>
          <p:cNvCxnSpPr>
            <a:cxnSpLocks noChangeShapeType="1"/>
          </p:cNvCxnSpPr>
          <p:nvPr/>
        </p:nvCxnSpPr>
        <p:spPr bwMode="auto">
          <a:xfrm flipV="1">
            <a:off x="4357688" y="3140075"/>
            <a:ext cx="287337" cy="793750"/>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22" name="AutoShape 102"/>
          <p:cNvCxnSpPr>
            <a:cxnSpLocks noChangeShapeType="1"/>
          </p:cNvCxnSpPr>
          <p:nvPr/>
        </p:nvCxnSpPr>
        <p:spPr bwMode="auto">
          <a:xfrm rot="10800000" flipH="1">
            <a:off x="3492500" y="3140075"/>
            <a:ext cx="1476375" cy="1730375"/>
          </a:xfrm>
          <a:prstGeom prst="curvedConnector4">
            <a:avLst>
              <a:gd name="adj1" fmla="val -18495"/>
              <a:gd name="adj2" fmla="val 34676"/>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23" name="AutoShape 103"/>
          <p:cNvCxnSpPr>
            <a:cxnSpLocks noChangeShapeType="1"/>
          </p:cNvCxnSpPr>
          <p:nvPr/>
        </p:nvCxnSpPr>
        <p:spPr bwMode="auto">
          <a:xfrm flipV="1">
            <a:off x="4789488" y="4076700"/>
            <a:ext cx="501650" cy="793750"/>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24" name="AutoShape 104"/>
          <p:cNvCxnSpPr>
            <a:cxnSpLocks noChangeShapeType="1"/>
          </p:cNvCxnSpPr>
          <p:nvPr/>
        </p:nvCxnSpPr>
        <p:spPr bwMode="auto">
          <a:xfrm>
            <a:off x="3708400" y="5589588"/>
            <a:ext cx="576263" cy="215900"/>
          </a:xfrm>
          <a:prstGeom prst="curvedConnector3">
            <a:avLst>
              <a:gd name="adj1" fmla="val 4986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25" name="AutoShape 105"/>
          <p:cNvCxnSpPr>
            <a:cxnSpLocks noChangeShapeType="1"/>
          </p:cNvCxnSpPr>
          <p:nvPr/>
        </p:nvCxnSpPr>
        <p:spPr bwMode="auto">
          <a:xfrm rot="10800000" flipH="1">
            <a:off x="4429125" y="4076700"/>
            <a:ext cx="1185863" cy="1657350"/>
          </a:xfrm>
          <a:prstGeom prst="curvedConnector4">
            <a:avLst>
              <a:gd name="adj1" fmla="val -19278"/>
              <a:gd name="adj2" fmla="val 33042"/>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0026" name="Group 106"/>
          <p:cNvGrpSpPr>
            <a:grpSpLocks/>
          </p:cNvGrpSpPr>
          <p:nvPr/>
        </p:nvGrpSpPr>
        <p:grpSpPr bwMode="auto">
          <a:xfrm>
            <a:off x="3106738" y="3860800"/>
            <a:ext cx="144462" cy="144463"/>
            <a:chOff x="1973" y="2432"/>
            <a:chExt cx="91" cy="91"/>
          </a:xfrm>
        </p:grpSpPr>
        <p:sp>
          <p:nvSpPr>
            <p:cNvPr id="210027" name="Line 107"/>
            <p:cNvSpPr>
              <a:spLocks noChangeShapeType="1"/>
            </p:cNvSpPr>
            <p:nvPr/>
          </p:nvSpPr>
          <p:spPr bwMode="auto">
            <a:xfrm flipV="1">
              <a:off x="1973"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0028" name="Line 108"/>
            <p:cNvSpPr>
              <a:spLocks noChangeShapeType="1"/>
            </p:cNvSpPr>
            <p:nvPr/>
          </p:nvSpPr>
          <p:spPr bwMode="auto">
            <a:xfrm flipH="1" flipV="1">
              <a:off x="2019"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页脚占位符 4"/>
          <p:cNvSpPr>
            <a:spLocks noGrp="1"/>
          </p:cNvSpPr>
          <p:nvPr>
            <p:ph type="ftr" sz="quarter" idx="11"/>
          </p:nvPr>
        </p:nvSpPr>
        <p:spPr/>
        <p:txBody>
          <a:bodyPr/>
          <a:lstStyle/>
          <a:p>
            <a:endParaRPr lang="en-US" altLang="zh-CN"/>
          </a:p>
          <a:p>
            <a:r>
              <a:rPr lang="en-US" altLang="zh-CN"/>
              <a:t>Prof. Q. Wang</a:t>
            </a:r>
          </a:p>
        </p:txBody>
      </p:sp>
      <p:sp>
        <p:nvSpPr>
          <p:cNvPr id="156710" name="Rectangle 38"/>
          <p:cNvSpPr>
            <a:spLocks noChangeArrowheads="1"/>
          </p:cNvSpPr>
          <p:nvPr/>
        </p:nvSpPr>
        <p:spPr bwMode="auto">
          <a:xfrm>
            <a:off x="5292725" y="1125538"/>
            <a:ext cx="215900" cy="287337"/>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11" name="Rectangle 39"/>
          <p:cNvSpPr>
            <a:spLocks noChangeArrowheads="1"/>
          </p:cNvSpPr>
          <p:nvPr/>
        </p:nvSpPr>
        <p:spPr bwMode="auto">
          <a:xfrm>
            <a:off x="5508625" y="1125538"/>
            <a:ext cx="215900" cy="287337"/>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12" name="Rectangle 40"/>
          <p:cNvSpPr>
            <a:spLocks noChangeArrowheads="1"/>
          </p:cNvSpPr>
          <p:nvPr/>
        </p:nvSpPr>
        <p:spPr bwMode="auto">
          <a:xfrm>
            <a:off x="5724525" y="1125538"/>
            <a:ext cx="431800" cy="287337"/>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13" name="Rectangle 41"/>
          <p:cNvSpPr>
            <a:spLocks noChangeArrowheads="1"/>
          </p:cNvSpPr>
          <p:nvPr/>
        </p:nvSpPr>
        <p:spPr bwMode="auto">
          <a:xfrm>
            <a:off x="6156325" y="1125538"/>
            <a:ext cx="215900" cy="287337"/>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14" name="Rectangle 42"/>
          <p:cNvSpPr>
            <a:spLocks noChangeArrowheads="1"/>
          </p:cNvSpPr>
          <p:nvPr/>
        </p:nvSpPr>
        <p:spPr bwMode="auto">
          <a:xfrm>
            <a:off x="6373813" y="1125538"/>
            <a:ext cx="215900" cy="287337"/>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15" name="Rectangle 43"/>
          <p:cNvSpPr>
            <a:spLocks noChangeArrowheads="1"/>
          </p:cNvSpPr>
          <p:nvPr/>
        </p:nvSpPr>
        <p:spPr bwMode="auto">
          <a:xfrm>
            <a:off x="52927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16" name="Rectangle 44"/>
          <p:cNvSpPr>
            <a:spLocks noChangeArrowheads="1"/>
          </p:cNvSpPr>
          <p:nvPr/>
        </p:nvSpPr>
        <p:spPr bwMode="auto">
          <a:xfrm>
            <a:off x="55086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17" name="Rectangle 45"/>
          <p:cNvSpPr>
            <a:spLocks noChangeArrowheads="1"/>
          </p:cNvSpPr>
          <p:nvPr/>
        </p:nvSpPr>
        <p:spPr bwMode="auto">
          <a:xfrm>
            <a:off x="5724525" y="206057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156718" name="Rectangle 46"/>
          <p:cNvSpPr>
            <a:spLocks noChangeArrowheads="1"/>
          </p:cNvSpPr>
          <p:nvPr/>
        </p:nvSpPr>
        <p:spPr bwMode="auto">
          <a:xfrm>
            <a:off x="61563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19" name="Rectangle 47"/>
          <p:cNvSpPr>
            <a:spLocks noChangeArrowheads="1"/>
          </p:cNvSpPr>
          <p:nvPr/>
        </p:nvSpPr>
        <p:spPr bwMode="auto">
          <a:xfrm>
            <a:off x="6373813"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20" name="Line 48"/>
          <p:cNvSpPr>
            <a:spLocks noChangeShapeType="1"/>
          </p:cNvSpPr>
          <p:nvPr/>
        </p:nvSpPr>
        <p:spPr bwMode="auto">
          <a:xfrm flipV="1">
            <a:off x="5724525" y="1125538"/>
            <a:ext cx="144463"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21" name="Line 49"/>
          <p:cNvSpPr>
            <a:spLocks noChangeShapeType="1"/>
          </p:cNvSpPr>
          <p:nvPr/>
        </p:nvSpPr>
        <p:spPr bwMode="auto">
          <a:xfrm flipV="1">
            <a:off x="5724525" y="1123950"/>
            <a:ext cx="288925"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22" name="Line 50"/>
          <p:cNvSpPr>
            <a:spLocks noChangeShapeType="1"/>
          </p:cNvSpPr>
          <p:nvPr/>
        </p:nvSpPr>
        <p:spPr bwMode="auto">
          <a:xfrm flipV="1">
            <a:off x="5868988" y="1125538"/>
            <a:ext cx="287337"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23" name="Line 51"/>
          <p:cNvSpPr>
            <a:spLocks noChangeShapeType="1"/>
          </p:cNvSpPr>
          <p:nvPr/>
        </p:nvSpPr>
        <p:spPr bwMode="auto">
          <a:xfrm flipV="1">
            <a:off x="6013450" y="1270000"/>
            <a:ext cx="142875"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24" name="Rectangle 52"/>
          <p:cNvSpPr>
            <a:spLocks noChangeArrowheads="1"/>
          </p:cNvSpPr>
          <p:nvPr/>
        </p:nvSpPr>
        <p:spPr bwMode="auto">
          <a:xfrm>
            <a:off x="39973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25" name="Rectangle 53"/>
          <p:cNvSpPr>
            <a:spLocks noChangeArrowheads="1"/>
          </p:cNvSpPr>
          <p:nvPr/>
        </p:nvSpPr>
        <p:spPr bwMode="auto">
          <a:xfrm>
            <a:off x="42132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26" name="Rectangle 54"/>
          <p:cNvSpPr>
            <a:spLocks noChangeArrowheads="1"/>
          </p:cNvSpPr>
          <p:nvPr/>
        </p:nvSpPr>
        <p:spPr bwMode="auto">
          <a:xfrm>
            <a:off x="4429125"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156727" name="Rectangle 55"/>
          <p:cNvSpPr>
            <a:spLocks noChangeArrowheads="1"/>
          </p:cNvSpPr>
          <p:nvPr/>
        </p:nvSpPr>
        <p:spPr bwMode="auto">
          <a:xfrm>
            <a:off x="48609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28" name="Rectangle 56"/>
          <p:cNvSpPr>
            <a:spLocks noChangeArrowheads="1"/>
          </p:cNvSpPr>
          <p:nvPr/>
        </p:nvSpPr>
        <p:spPr bwMode="auto">
          <a:xfrm>
            <a:off x="5078413"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29" name="Rectangle 57"/>
          <p:cNvSpPr>
            <a:spLocks noChangeArrowheads="1"/>
          </p:cNvSpPr>
          <p:nvPr/>
        </p:nvSpPr>
        <p:spPr bwMode="auto">
          <a:xfrm>
            <a:off x="67310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30" name="Rectangle 58"/>
          <p:cNvSpPr>
            <a:spLocks noChangeArrowheads="1"/>
          </p:cNvSpPr>
          <p:nvPr/>
        </p:nvSpPr>
        <p:spPr bwMode="auto">
          <a:xfrm>
            <a:off x="69469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31" name="Rectangle 59"/>
          <p:cNvSpPr>
            <a:spLocks noChangeArrowheads="1"/>
          </p:cNvSpPr>
          <p:nvPr/>
        </p:nvSpPr>
        <p:spPr bwMode="auto">
          <a:xfrm>
            <a:off x="7162800"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156732" name="Rectangle 60"/>
          <p:cNvSpPr>
            <a:spLocks noChangeArrowheads="1"/>
          </p:cNvSpPr>
          <p:nvPr/>
        </p:nvSpPr>
        <p:spPr bwMode="auto">
          <a:xfrm>
            <a:off x="75946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33" name="Rectangle 61"/>
          <p:cNvSpPr>
            <a:spLocks noChangeArrowheads="1"/>
          </p:cNvSpPr>
          <p:nvPr/>
        </p:nvSpPr>
        <p:spPr bwMode="auto">
          <a:xfrm>
            <a:off x="7812088"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34" name="Rectangle 62"/>
          <p:cNvSpPr>
            <a:spLocks noChangeArrowheads="1"/>
          </p:cNvSpPr>
          <p:nvPr/>
        </p:nvSpPr>
        <p:spPr bwMode="auto">
          <a:xfrm>
            <a:off x="46434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35" name="Rectangle 63"/>
          <p:cNvSpPr>
            <a:spLocks noChangeArrowheads="1"/>
          </p:cNvSpPr>
          <p:nvPr/>
        </p:nvSpPr>
        <p:spPr bwMode="auto">
          <a:xfrm>
            <a:off x="48593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36" name="Rectangle 64"/>
          <p:cNvSpPr>
            <a:spLocks noChangeArrowheads="1"/>
          </p:cNvSpPr>
          <p:nvPr/>
        </p:nvSpPr>
        <p:spPr bwMode="auto">
          <a:xfrm>
            <a:off x="5075238"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156737" name="Rectangle 65"/>
          <p:cNvSpPr>
            <a:spLocks noChangeArrowheads="1"/>
          </p:cNvSpPr>
          <p:nvPr/>
        </p:nvSpPr>
        <p:spPr bwMode="auto">
          <a:xfrm>
            <a:off x="55070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38" name="Rectangle 66"/>
          <p:cNvSpPr>
            <a:spLocks noChangeArrowheads="1"/>
          </p:cNvSpPr>
          <p:nvPr/>
        </p:nvSpPr>
        <p:spPr bwMode="auto">
          <a:xfrm>
            <a:off x="57245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39" name="Rectangle 67"/>
          <p:cNvSpPr>
            <a:spLocks noChangeArrowheads="1"/>
          </p:cNvSpPr>
          <p:nvPr/>
        </p:nvSpPr>
        <p:spPr bwMode="auto">
          <a:xfrm>
            <a:off x="55086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40" name="Rectangle 68"/>
          <p:cNvSpPr>
            <a:spLocks noChangeArrowheads="1"/>
          </p:cNvSpPr>
          <p:nvPr/>
        </p:nvSpPr>
        <p:spPr bwMode="auto">
          <a:xfrm>
            <a:off x="57245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41" name="Rectangle 69"/>
          <p:cNvSpPr>
            <a:spLocks noChangeArrowheads="1"/>
          </p:cNvSpPr>
          <p:nvPr/>
        </p:nvSpPr>
        <p:spPr bwMode="auto">
          <a:xfrm>
            <a:off x="5940425"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156742" name="Rectangle 70"/>
          <p:cNvSpPr>
            <a:spLocks noChangeArrowheads="1"/>
          </p:cNvSpPr>
          <p:nvPr/>
        </p:nvSpPr>
        <p:spPr bwMode="auto">
          <a:xfrm>
            <a:off x="63722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156743" name="Rectangle 71"/>
          <p:cNvSpPr>
            <a:spLocks noChangeArrowheads="1"/>
          </p:cNvSpPr>
          <p:nvPr/>
        </p:nvSpPr>
        <p:spPr bwMode="auto">
          <a:xfrm>
            <a:off x="6589713"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44" name="Rectangle 72"/>
          <p:cNvSpPr>
            <a:spLocks noChangeArrowheads="1"/>
          </p:cNvSpPr>
          <p:nvPr/>
        </p:nvSpPr>
        <p:spPr bwMode="auto">
          <a:xfrm>
            <a:off x="30607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45" name="Rectangle 73"/>
          <p:cNvSpPr>
            <a:spLocks noChangeArrowheads="1"/>
          </p:cNvSpPr>
          <p:nvPr/>
        </p:nvSpPr>
        <p:spPr bwMode="auto">
          <a:xfrm>
            <a:off x="32766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46" name="Rectangle 74"/>
          <p:cNvSpPr>
            <a:spLocks noChangeArrowheads="1"/>
          </p:cNvSpPr>
          <p:nvPr/>
        </p:nvSpPr>
        <p:spPr bwMode="auto">
          <a:xfrm>
            <a:off x="349250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a:t>
            </a:r>
          </a:p>
        </p:txBody>
      </p:sp>
      <p:sp>
        <p:nvSpPr>
          <p:cNvPr id="156747" name="Rectangle 75"/>
          <p:cNvSpPr>
            <a:spLocks noChangeArrowheads="1"/>
          </p:cNvSpPr>
          <p:nvPr/>
        </p:nvSpPr>
        <p:spPr bwMode="auto">
          <a:xfrm>
            <a:off x="39243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48" name="Rectangle 76"/>
          <p:cNvSpPr>
            <a:spLocks noChangeArrowheads="1"/>
          </p:cNvSpPr>
          <p:nvPr/>
        </p:nvSpPr>
        <p:spPr bwMode="auto">
          <a:xfrm>
            <a:off x="414178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49" name="Rectangle 77"/>
          <p:cNvSpPr>
            <a:spLocks noChangeArrowheads="1"/>
          </p:cNvSpPr>
          <p:nvPr/>
        </p:nvSpPr>
        <p:spPr bwMode="auto">
          <a:xfrm>
            <a:off x="34925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50" name="Rectangle 78"/>
          <p:cNvSpPr>
            <a:spLocks noChangeArrowheads="1"/>
          </p:cNvSpPr>
          <p:nvPr/>
        </p:nvSpPr>
        <p:spPr bwMode="auto">
          <a:xfrm>
            <a:off x="37084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51" name="Rectangle 79"/>
          <p:cNvSpPr>
            <a:spLocks noChangeArrowheads="1"/>
          </p:cNvSpPr>
          <p:nvPr/>
        </p:nvSpPr>
        <p:spPr bwMode="auto">
          <a:xfrm>
            <a:off x="3924300"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b</a:t>
            </a:r>
          </a:p>
        </p:txBody>
      </p:sp>
      <p:sp>
        <p:nvSpPr>
          <p:cNvPr id="156752" name="Rectangle 80"/>
          <p:cNvSpPr>
            <a:spLocks noChangeArrowheads="1"/>
          </p:cNvSpPr>
          <p:nvPr/>
        </p:nvSpPr>
        <p:spPr bwMode="auto">
          <a:xfrm>
            <a:off x="43561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53" name="Rectangle 81"/>
          <p:cNvSpPr>
            <a:spLocks noChangeArrowheads="1"/>
          </p:cNvSpPr>
          <p:nvPr/>
        </p:nvSpPr>
        <p:spPr bwMode="auto">
          <a:xfrm>
            <a:off x="4573588"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54" name="Rectangle 82"/>
          <p:cNvSpPr>
            <a:spLocks noChangeArrowheads="1"/>
          </p:cNvSpPr>
          <p:nvPr/>
        </p:nvSpPr>
        <p:spPr bwMode="auto">
          <a:xfrm>
            <a:off x="44291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55" name="Rectangle 83"/>
          <p:cNvSpPr>
            <a:spLocks noChangeArrowheads="1"/>
          </p:cNvSpPr>
          <p:nvPr/>
        </p:nvSpPr>
        <p:spPr bwMode="auto">
          <a:xfrm>
            <a:off x="46450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56" name="Rectangle 84"/>
          <p:cNvSpPr>
            <a:spLocks noChangeArrowheads="1"/>
          </p:cNvSpPr>
          <p:nvPr/>
        </p:nvSpPr>
        <p:spPr bwMode="auto">
          <a:xfrm>
            <a:off x="4860925"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c</a:t>
            </a:r>
          </a:p>
        </p:txBody>
      </p:sp>
      <p:sp>
        <p:nvSpPr>
          <p:cNvPr id="156757" name="Rectangle 85"/>
          <p:cNvSpPr>
            <a:spLocks noChangeArrowheads="1"/>
          </p:cNvSpPr>
          <p:nvPr/>
        </p:nvSpPr>
        <p:spPr bwMode="auto">
          <a:xfrm>
            <a:off x="52927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58" name="Rectangle 86"/>
          <p:cNvSpPr>
            <a:spLocks noChangeArrowheads="1"/>
          </p:cNvSpPr>
          <p:nvPr/>
        </p:nvSpPr>
        <p:spPr bwMode="auto">
          <a:xfrm>
            <a:off x="55102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59" name="Rectangle 87"/>
          <p:cNvSpPr>
            <a:spLocks noChangeArrowheads="1"/>
          </p:cNvSpPr>
          <p:nvPr/>
        </p:nvSpPr>
        <p:spPr bwMode="auto">
          <a:xfrm>
            <a:off x="63738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60" name="Rectangle 88"/>
          <p:cNvSpPr>
            <a:spLocks noChangeArrowheads="1"/>
          </p:cNvSpPr>
          <p:nvPr/>
        </p:nvSpPr>
        <p:spPr bwMode="auto">
          <a:xfrm>
            <a:off x="65897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61" name="Rectangle 89"/>
          <p:cNvSpPr>
            <a:spLocks noChangeArrowheads="1"/>
          </p:cNvSpPr>
          <p:nvPr/>
        </p:nvSpPr>
        <p:spPr bwMode="auto">
          <a:xfrm>
            <a:off x="6805613"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d</a:t>
            </a:r>
          </a:p>
        </p:txBody>
      </p:sp>
      <p:sp>
        <p:nvSpPr>
          <p:cNvPr id="156762" name="Rectangle 90"/>
          <p:cNvSpPr>
            <a:spLocks noChangeArrowheads="1"/>
          </p:cNvSpPr>
          <p:nvPr/>
        </p:nvSpPr>
        <p:spPr bwMode="auto">
          <a:xfrm>
            <a:off x="72374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63" name="Rectangle 91"/>
          <p:cNvSpPr>
            <a:spLocks noChangeArrowheads="1"/>
          </p:cNvSpPr>
          <p:nvPr/>
        </p:nvSpPr>
        <p:spPr bwMode="auto">
          <a:xfrm>
            <a:off x="7454900"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64" name="Rectangle 92"/>
          <p:cNvSpPr>
            <a:spLocks noChangeArrowheads="1"/>
          </p:cNvSpPr>
          <p:nvPr/>
        </p:nvSpPr>
        <p:spPr bwMode="auto">
          <a:xfrm>
            <a:off x="61563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65" name="Rectangle 93"/>
          <p:cNvSpPr>
            <a:spLocks noChangeArrowheads="1"/>
          </p:cNvSpPr>
          <p:nvPr/>
        </p:nvSpPr>
        <p:spPr bwMode="auto">
          <a:xfrm>
            <a:off x="63722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66" name="Rectangle 94"/>
          <p:cNvSpPr>
            <a:spLocks noChangeArrowheads="1"/>
          </p:cNvSpPr>
          <p:nvPr/>
        </p:nvSpPr>
        <p:spPr bwMode="auto">
          <a:xfrm>
            <a:off x="6588125"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e</a:t>
            </a:r>
          </a:p>
        </p:txBody>
      </p:sp>
      <p:sp>
        <p:nvSpPr>
          <p:cNvPr id="156767" name="Rectangle 95"/>
          <p:cNvSpPr>
            <a:spLocks noChangeArrowheads="1"/>
          </p:cNvSpPr>
          <p:nvPr/>
        </p:nvSpPr>
        <p:spPr bwMode="auto">
          <a:xfrm>
            <a:off x="70199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68" name="Rectangle 96"/>
          <p:cNvSpPr>
            <a:spLocks noChangeArrowheads="1"/>
          </p:cNvSpPr>
          <p:nvPr/>
        </p:nvSpPr>
        <p:spPr bwMode="auto">
          <a:xfrm>
            <a:off x="7237413"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69" name="Rectangle 97"/>
          <p:cNvSpPr>
            <a:spLocks noChangeArrowheads="1"/>
          </p:cNvSpPr>
          <p:nvPr/>
        </p:nvSpPr>
        <p:spPr bwMode="auto">
          <a:xfrm>
            <a:off x="77406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770" name="Rectangle 98"/>
          <p:cNvSpPr>
            <a:spLocks noChangeArrowheads="1"/>
          </p:cNvSpPr>
          <p:nvPr/>
        </p:nvSpPr>
        <p:spPr bwMode="auto">
          <a:xfrm>
            <a:off x="79565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71" name="Rectangle 99"/>
          <p:cNvSpPr>
            <a:spLocks noChangeArrowheads="1"/>
          </p:cNvSpPr>
          <p:nvPr/>
        </p:nvSpPr>
        <p:spPr bwMode="auto">
          <a:xfrm>
            <a:off x="817245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f</a:t>
            </a:r>
          </a:p>
        </p:txBody>
      </p:sp>
      <p:sp>
        <p:nvSpPr>
          <p:cNvPr id="156772" name="Rectangle 100"/>
          <p:cNvSpPr>
            <a:spLocks noChangeArrowheads="1"/>
          </p:cNvSpPr>
          <p:nvPr/>
        </p:nvSpPr>
        <p:spPr bwMode="auto">
          <a:xfrm>
            <a:off x="86042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1</a:t>
            </a:r>
          </a:p>
        </p:txBody>
      </p:sp>
      <p:sp>
        <p:nvSpPr>
          <p:cNvPr id="156773" name="Rectangle 101"/>
          <p:cNvSpPr>
            <a:spLocks noChangeArrowheads="1"/>
          </p:cNvSpPr>
          <p:nvPr/>
        </p:nvSpPr>
        <p:spPr bwMode="auto">
          <a:xfrm>
            <a:off x="88217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156774" name="AutoShape 102"/>
          <p:cNvCxnSpPr>
            <a:cxnSpLocks noChangeShapeType="1"/>
            <a:stCxn id="156710" idx="2"/>
            <a:endCxn id="156717" idx="0"/>
          </p:cNvCxnSpPr>
          <p:nvPr/>
        </p:nvCxnSpPr>
        <p:spPr bwMode="auto">
          <a:xfrm rot="16200000" flipH="1">
            <a:off x="5360987" y="1481138"/>
            <a:ext cx="619125" cy="539750"/>
          </a:xfrm>
          <a:prstGeom prst="curvedConnector3">
            <a:avLst>
              <a:gd name="adj1" fmla="val 47435"/>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775" name="Text Box 103"/>
          <p:cNvSpPr txBox="1">
            <a:spLocks noChangeArrowheads="1"/>
          </p:cNvSpPr>
          <p:nvPr/>
        </p:nvSpPr>
        <p:spPr bwMode="auto">
          <a:xfrm>
            <a:off x="5461000" y="404813"/>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thrt</a:t>
            </a:r>
          </a:p>
        </p:txBody>
      </p:sp>
      <p:cxnSp>
        <p:nvCxnSpPr>
          <p:cNvPr id="156777" name="AutoShape 105"/>
          <p:cNvCxnSpPr>
            <a:cxnSpLocks noChangeShapeType="1"/>
            <a:stCxn id="156775" idx="2"/>
            <a:endCxn id="156712" idx="0"/>
          </p:cNvCxnSpPr>
          <p:nvPr/>
        </p:nvCxnSpPr>
        <p:spPr bwMode="auto">
          <a:xfrm rot="16200000" flipH="1">
            <a:off x="5642769" y="799307"/>
            <a:ext cx="355600" cy="239712"/>
          </a:xfrm>
          <a:prstGeom prst="curvedConnector3">
            <a:avLst>
              <a:gd name="adj1" fmla="val 54019"/>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778" name="Text Box 106"/>
          <p:cNvSpPr txBox="1">
            <a:spLocks noChangeArrowheads="1"/>
          </p:cNvSpPr>
          <p:nvPr/>
        </p:nvSpPr>
        <p:spPr bwMode="auto">
          <a:xfrm>
            <a:off x="5940425" y="1436688"/>
            <a:ext cx="442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BT</a:t>
            </a:r>
          </a:p>
        </p:txBody>
      </p:sp>
      <p:cxnSp>
        <p:nvCxnSpPr>
          <p:cNvPr id="156779" name="AutoShape 107"/>
          <p:cNvCxnSpPr>
            <a:cxnSpLocks noChangeShapeType="1"/>
            <a:stCxn id="156778" idx="2"/>
            <a:endCxn id="156718" idx="0"/>
          </p:cNvCxnSpPr>
          <p:nvPr/>
        </p:nvCxnSpPr>
        <p:spPr bwMode="auto">
          <a:xfrm rot="16200000" flipH="1">
            <a:off x="6069806" y="1866107"/>
            <a:ext cx="287337" cy="101600"/>
          </a:xfrm>
          <a:prstGeom prst="curvedConnector3">
            <a:avLst>
              <a:gd name="adj1" fmla="val 49722"/>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780" name="Line 108"/>
          <p:cNvSpPr>
            <a:spLocks noChangeShapeType="1"/>
          </p:cNvSpPr>
          <p:nvPr/>
        </p:nvSpPr>
        <p:spPr bwMode="auto">
          <a:xfrm flipH="1">
            <a:off x="4572000" y="2205038"/>
            <a:ext cx="8636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81" name="Line 109"/>
          <p:cNvSpPr>
            <a:spLocks noChangeShapeType="1"/>
          </p:cNvSpPr>
          <p:nvPr/>
        </p:nvSpPr>
        <p:spPr bwMode="auto">
          <a:xfrm>
            <a:off x="6443663" y="2205038"/>
            <a:ext cx="865187"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82" name="Line 110"/>
          <p:cNvSpPr>
            <a:spLocks noChangeShapeType="1"/>
          </p:cNvSpPr>
          <p:nvPr/>
        </p:nvSpPr>
        <p:spPr bwMode="auto">
          <a:xfrm flipH="1">
            <a:off x="3635375" y="3068638"/>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83" name="Line 111"/>
          <p:cNvSpPr>
            <a:spLocks noChangeShapeType="1"/>
          </p:cNvSpPr>
          <p:nvPr/>
        </p:nvSpPr>
        <p:spPr bwMode="auto">
          <a:xfrm>
            <a:off x="5148263" y="3068638"/>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84" name="Line 112"/>
          <p:cNvSpPr>
            <a:spLocks noChangeShapeType="1"/>
          </p:cNvSpPr>
          <p:nvPr/>
        </p:nvSpPr>
        <p:spPr bwMode="auto">
          <a:xfrm flipH="1">
            <a:off x="6659563" y="2997200"/>
            <a:ext cx="21748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85" name="Line 113"/>
          <p:cNvSpPr>
            <a:spLocks noChangeShapeType="1"/>
          </p:cNvSpPr>
          <p:nvPr/>
        </p:nvSpPr>
        <p:spPr bwMode="auto">
          <a:xfrm>
            <a:off x="7885113" y="2997200"/>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86" name="Line 114"/>
          <p:cNvSpPr>
            <a:spLocks noChangeShapeType="1"/>
          </p:cNvSpPr>
          <p:nvPr/>
        </p:nvSpPr>
        <p:spPr bwMode="auto">
          <a:xfrm flipH="1">
            <a:off x="4219575" y="394811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87" name="Line 115"/>
          <p:cNvSpPr>
            <a:spLocks noChangeShapeType="1"/>
          </p:cNvSpPr>
          <p:nvPr/>
        </p:nvSpPr>
        <p:spPr bwMode="auto">
          <a:xfrm>
            <a:off x="5853113" y="3948113"/>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88" name="Line 116"/>
          <p:cNvSpPr>
            <a:spLocks noChangeShapeType="1"/>
          </p:cNvSpPr>
          <p:nvPr/>
        </p:nvSpPr>
        <p:spPr bwMode="auto">
          <a:xfrm flipH="1">
            <a:off x="5075238" y="486886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6789" name="Line 117"/>
          <p:cNvSpPr>
            <a:spLocks noChangeShapeType="1"/>
          </p:cNvSpPr>
          <p:nvPr/>
        </p:nvSpPr>
        <p:spPr bwMode="auto">
          <a:xfrm>
            <a:off x="6659563" y="4868863"/>
            <a:ext cx="2889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cxnSp>
        <p:nvCxnSpPr>
          <p:cNvPr id="156790" name="AutoShape 118"/>
          <p:cNvCxnSpPr>
            <a:cxnSpLocks noChangeShapeType="1"/>
            <a:stCxn id="156710" idx="1"/>
            <a:endCxn id="156744" idx="0"/>
          </p:cNvCxnSpPr>
          <p:nvPr/>
        </p:nvCxnSpPr>
        <p:spPr bwMode="auto">
          <a:xfrm rot="10800000" flipV="1">
            <a:off x="3168650" y="1270000"/>
            <a:ext cx="2095500" cy="2519363"/>
          </a:xfrm>
          <a:prstGeom prst="curvedConnector2">
            <a:avLst/>
          </a:prstGeom>
          <a:noFill/>
          <a:ln w="28575">
            <a:solidFill>
              <a:srgbClr val="FFFF00"/>
            </a:solidFill>
            <a:prstDash val="lg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91" name="AutoShape 119"/>
          <p:cNvCxnSpPr>
            <a:cxnSpLocks noChangeShapeType="1"/>
            <a:stCxn id="156748" idx="3"/>
            <a:endCxn id="156726" idx="2"/>
          </p:cNvCxnSpPr>
          <p:nvPr/>
        </p:nvCxnSpPr>
        <p:spPr bwMode="auto">
          <a:xfrm flipV="1">
            <a:off x="4357688" y="3140075"/>
            <a:ext cx="287337" cy="793750"/>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93" name="AutoShape 121"/>
          <p:cNvCxnSpPr>
            <a:cxnSpLocks noChangeShapeType="1"/>
            <a:stCxn id="156749" idx="1"/>
            <a:endCxn id="156727" idx="2"/>
          </p:cNvCxnSpPr>
          <p:nvPr/>
        </p:nvCxnSpPr>
        <p:spPr bwMode="auto">
          <a:xfrm rot="10800000" flipH="1">
            <a:off x="3492500" y="3140075"/>
            <a:ext cx="1476375" cy="1730375"/>
          </a:xfrm>
          <a:prstGeom prst="curvedConnector4">
            <a:avLst>
              <a:gd name="adj1" fmla="val -18495"/>
              <a:gd name="adj2" fmla="val 34676"/>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94" name="AutoShape 122"/>
          <p:cNvCxnSpPr>
            <a:cxnSpLocks noChangeShapeType="1"/>
            <a:stCxn id="156753" idx="3"/>
            <a:endCxn id="156736" idx="2"/>
          </p:cNvCxnSpPr>
          <p:nvPr/>
        </p:nvCxnSpPr>
        <p:spPr bwMode="auto">
          <a:xfrm flipV="1">
            <a:off x="4789488" y="4076700"/>
            <a:ext cx="501650" cy="793750"/>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95" name="AutoShape 123"/>
          <p:cNvCxnSpPr>
            <a:cxnSpLocks noChangeShapeType="1"/>
            <a:stCxn id="156754" idx="1"/>
            <a:endCxn id="156737" idx="2"/>
          </p:cNvCxnSpPr>
          <p:nvPr/>
        </p:nvCxnSpPr>
        <p:spPr bwMode="auto">
          <a:xfrm rot="10800000" flipH="1">
            <a:off x="4429125" y="4076700"/>
            <a:ext cx="1185863" cy="1657350"/>
          </a:xfrm>
          <a:prstGeom prst="curvedConnector4">
            <a:avLst>
              <a:gd name="adj1" fmla="val -19278"/>
              <a:gd name="adj2" fmla="val 33042"/>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96" name="AutoShape 124"/>
          <p:cNvCxnSpPr>
            <a:cxnSpLocks noChangeShapeType="1"/>
            <a:stCxn id="156758" idx="3"/>
            <a:endCxn id="156741" idx="2"/>
          </p:cNvCxnSpPr>
          <p:nvPr/>
        </p:nvCxnSpPr>
        <p:spPr bwMode="auto">
          <a:xfrm flipV="1">
            <a:off x="5726113" y="5013325"/>
            <a:ext cx="430212" cy="720725"/>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97" name="AutoShape 125"/>
          <p:cNvCxnSpPr>
            <a:cxnSpLocks noChangeShapeType="1"/>
            <a:stCxn id="156759" idx="1"/>
            <a:endCxn id="156742" idx="2"/>
          </p:cNvCxnSpPr>
          <p:nvPr/>
        </p:nvCxnSpPr>
        <p:spPr bwMode="auto">
          <a:xfrm rot="10800000" flipH="1">
            <a:off x="6373813" y="5013325"/>
            <a:ext cx="106362" cy="720725"/>
          </a:xfrm>
          <a:prstGeom prst="curvedConnector4">
            <a:avLst>
              <a:gd name="adj1" fmla="val -70153"/>
              <a:gd name="adj2" fmla="val 58148"/>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98" name="AutoShape 126"/>
          <p:cNvCxnSpPr>
            <a:cxnSpLocks noChangeShapeType="1"/>
            <a:stCxn id="156763" idx="3"/>
          </p:cNvCxnSpPr>
          <p:nvPr/>
        </p:nvCxnSpPr>
        <p:spPr bwMode="auto">
          <a:xfrm flipH="1" flipV="1">
            <a:off x="5940425" y="2349500"/>
            <a:ext cx="1730375" cy="3384550"/>
          </a:xfrm>
          <a:prstGeom prst="curvedConnector4">
            <a:avLst>
              <a:gd name="adj1" fmla="val 21005"/>
              <a:gd name="adj2" fmla="val 3841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99" name="AutoShape 127"/>
          <p:cNvCxnSpPr>
            <a:cxnSpLocks noChangeShapeType="1"/>
            <a:stCxn id="156764" idx="0"/>
          </p:cNvCxnSpPr>
          <p:nvPr/>
        </p:nvCxnSpPr>
        <p:spPr bwMode="auto">
          <a:xfrm rot="5400000" flipH="1">
            <a:off x="5526087" y="3051176"/>
            <a:ext cx="1439863" cy="36512"/>
          </a:xfrm>
          <a:prstGeom prst="curvedConnector3">
            <a:avLst>
              <a:gd name="adj1" fmla="val 49944"/>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00" name="AutoShape 128"/>
          <p:cNvCxnSpPr>
            <a:cxnSpLocks noChangeShapeType="1"/>
            <a:stCxn id="156768" idx="3"/>
            <a:endCxn id="156731" idx="2"/>
          </p:cNvCxnSpPr>
          <p:nvPr/>
        </p:nvCxnSpPr>
        <p:spPr bwMode="auto">
          <a:xfrm flipH="1" flipV="1">
            <a:off x="7378700" y="3140075"/>
            <a:ext cx="74613" cy="793750"/>
          </a:xfrm>
          <a:prstGeom prst="curvedConnector4">
            <a:avLst>
              <a:gd name="adj1" fmla="val -306384"/>
              <a:gd name="adj2" fmla="val 59199"/>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01" name="AutoShape 129"/>
          <p:cNvCxnSpPr>
            <a:cxnSpLocks noChangeShapeType="1"/>
            <a:endCxn id="156732" idx="2"/>
          </p:cNvCxnSpPr>
          <p:nvPr/>
        </p:nvCxnSpPr>
        <p:spPr bwMode="auto">
          <a:xfrm rot="5400000" flipH="1">
            <a:off x="7432675" y="3409950"/>
            <a:ext cx="649288" cy="109538"/>
          </a:xfrm>
          <a:prstGeom prst="curvedConnector3">
            <a:avLst>
              <a:gd name="adj1" fmla="val 49880"/>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02" name="AutoShape 130"/>
          <p:cNvCxnSpPr>
            <a:cxnSpLocks noChangeShapeType="1"/>
          </p:cNvCxnSpPr>
          <p:nvPr/>
        </p:nvCxnSpPr>
        <p:spPr bwMode="auto">
          <a:xfrm rot="5400000" flipH="1">
            <a:off x="6498432" y="1358106"/>
            <a:ext cx="2519362" cy="2339975"/>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03" name="AutoShape 131"/>
          <p:cNvCxnSpPr>
            <a:cxnSpLocks noChangeShapeType="1"/>
            <a:stCxn id="156772" idx="0"/>
            <a:endCxn id="156714" idx="2"/>
          </p:cNvCxnSpPr>
          <p:nvPr/>
        </p:nvCxnSpPr>
        <p:spPr bwMode="auto">
          <a:xfrm rot="5400000" flipH="1">
            <a:off x="6423025" y="1500188"/>
            <a:ext cx="2347913" cy="2230437"/>
          </a:xfrm>
          <a:prstGeom prst="curvedConnector3">
            <a:avLst>
              <a:gd name="adj1" fmla="val 50644"/>
            </a:avLst>
          </a:prstGeom>
          <a:noFill/>
          <a:ln w="38100">
            <a:solidFill>
              <a:srgbClr val="00CC00"/>
            </a:solidFill>
            <a:prstDash val="lg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6806" name="Group 134"/>
          <p:cNvGrpSpPr>
            <a:grpSpLocks/>
          </p:cNvGrpSpPr>
          <p:nvPr/>
        </p:nvGrpSpPr>
        <p:grpSpPr bwMode="auto">
          <a:xfrm>
            <a:off x="25400" y="260350"/>
            <a:ext cx="3811588" cy="3887788"/>
            <a:chOff x="3140" y="708"/>
            <a:chExt cx="2739" cy="2767"/>
          </a:xfrm>
        </p:grpSpPr>
        <p:sp>
          <p:nvSpPr>
            <p:cNvPr id="156807" name="Oval 135"/>
            <p:cNvSpPr>
              <a:spLocks noChangeArrowheads="1"/>
            </p:cNvSpPr>
            <p:nvPr/>
          </p:nvSpPr>
          <p:spPr bwMode="auto">
            <a:xfrm>
              <a:off x="4378" y="708"/>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56808" name="Oval 136"/>
            <p:cNvSpPr>
              <a:spLocks noChangeArrowheads="1"/>
            </p:cNvSpPr>
            <p:nvPr/>
          </p:nvSpPr>
          <p:spPr bwMode="auto">
            <a:xfrm>
              <a:off x="3924" y="1207"/>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56809" name="Oval 137"/>
            <p:cNvSpPr>
              <a:spLocks noChangeArrowheads="1"/>
            </p:cNvSpPr>
            <p:nvPr/>
          </p:nvSpPr>
          <p:spPr bwMode="auto">
            <a:xfrm>
              <a:off x="3607" y="1819"/>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156810" name="Oval 138"/>
            <p:cNvSpPr>
              <a:spLocks noChangeArrowheads="1"/>
            </p:cNvSpPr>
            <p:nvPr/>
          </p:nvSpPr>
          <p:spPr bwMode="auto">
            <a:xfrm>
              <a:off x="4151" y="1819"/>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56811" name="Oval 139"/>
            <p:cNvSpPr>
              <a:spLocks noChangeArrowheads="1"/>
            </p:cNvSpPr>
            <p:nvPr/>
          </p:nvSpPr>
          <p:spPr bwMode="auto">
            <a:xfrm>
              <a:off x="3879" y="2522"/>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156812" name="Oval 140"/>
            <p:cNvSpPr>
              <a:spLocks noChangeArrowheads="1"/>
            </p:cNvSpPr>
            <p:nvPr/>
          </p:nvSpPr>
          <p:spPr bwMode="auto">
            <a:xfrm>
              <a:off x="4423" y="2522"/>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56813" name="Oval 141"/>
            <p:cNvSpPr>
              <a:spLocks noChangeArrowheads="1"/>
            </p:cNvSpPr>
            <p:nvPr/>
          </p:nvSpPr>
          <p:spPr bwMode="auto">
            <a:xfrm>
              <a:off x="4151" y="3203"/>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156814" name="Oval 142"/>
            <p:cNvSpPr>
              <a:spLocks noChangeArrowheads="1"/>
            </p:cNvSpPr>
            <p:nvPr/>
          </p:nvSpPr>
          <p:spPr bwMode="auto">
            <a:xfrm>
              <a:off x="4695" y="3203"/>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156815" name="Oval 143"/>
            <p:cNvSpPr>
              <a:spLocks noChangeArrowheads="1"/>
            </p:cNvSpPr>
            <p:nvPr/>
          </p:nvSpPr>
          <p:spPr bwMode="auto">
            <a:xfrm>
              <a:off x="4877" y="1207"/>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56816" name="Oval 144"/>
            <p:cNvSpPr>
              <a:spLocks noChangeArrowheads="1"/>
            </p:cNvSpPr>
            <p:nvPr/>
          </p:nvSpPr>
          <p:spPr bwMode="auto">
            <a:xfrm>
              <a:off x="4650" y="1819"/>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156817" name="Oval 145"/>
            <p:cNvSpPr>
              <a:spLocks noChangeArrowheads="1"/>
            </p:cNvSpPr>
            <p:nvPr/>
          </p:nvSpPr>
          <p:spPr bwMode="auto">
            <a:xfrm>
              <a:off x="5149" y="1819"/>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156818" name="AutoShape 146"/>
            <p:cNvCxnSpPr>
              <a:cxnSpLocks noChangeShapeType="1"/>
              <a:stCxn id="156807" idx="3"/>
              <a:endCxn id="156808" idx="7"/>
            </p:cNvCxnSpPr>
            <p:nvPr/>
          </p:nvCxnSpPr>
          <p:spPr bwMode="auto">
            <a:xfrm flipH="1">
              <a:off x="4156" y="940"/>
              <a:ext cx="262" cy="3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19" name="AutoShape 147"/>
            <p:cNvCxnSpPr>
              <a:cxnSpLocks noChangeShapeType="1"/>
              <a:stCxn id="156807" idx="5"/>
              <a:endCxn id="156815" idx="1"/>
            </p:cNvCxnSpPr>
            <p:nvPr/>
          </p:nvCxnSpPr>
          <p:spPr bwMode="auto">
            <a:xfrm>
              <a:off x="4610" y="940"/>
              <a:ext cx="307" cy="3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20" name="AutoShape 148"/>
            <p:cNvCxnSpPr>
              <a:cxnSpLocks noChangeShapeType="1"/>
              <a:stCxn id="156808" idx="3"/>
              <a:endCxn id="156809" idx="0"/>
            </p:cNvCxnSpPr>
            <p:nvPr/>
          </p:nvCxnSpPr>
          <p:spPr bwMode="auto">
            <a:xfrm flipH="1">
              <a:off x="3743" y="1439"/>
              <a:ext cx="221" cy="38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21" name="AutoShape 149"/>
            <p:cNvCxnSpPr>
              <a:cxnSpLocks noChangeShapeType="1"/>
              <a:stCxn id="156808" idx="5"/>
              <a:endCxn id="156810" idx="0"/>
            </p:cNvCxnSpPr>
            <p:nvPr/>
          </p:nvCxnSpPr>
          <p:spPr bwMode="auto">
            <a:xfrm>
              <a:off x="4156" y="1439"/>
              <a:ext cx="131" cy="38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22" name="AutoShape 150"/>
            <p:cNvCxnSpPr>
              <a:cxnSpLocks noChangeShapeType="1"/>
              <a:stCxn id="156815" idx="3"/>
              <a:endCxn id="156816" idx="0"/>
            </p:cNvCxnSpPr>
            <p:nvPr/>
          </p:nvCxnSpPr>
          <p:spPr bwMode="auto">
            <a:xfrm flipH="1">
              <a:off x="4786" y="1439"/>
              <a:ext cx="131" cy="38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23" name="AutoShape 151"/>
            <p:cNvCxnSpPr>
              <a:cxnSpLocks noChangeShapeType="1"/>
              <a:stCxn id="156815" idx="5"/>
              <a:endCxn id="156817" idx="0"/>
            </p:cNvCxnSpPr>
            <p:nvPr/>
          </p:nvCxnSpPr>
          <p:spPr bwMode="auto">
            <a:xfrm>
              <a:off x="5109" y="1439"/>
              <a:ext cx="176" cy="38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24" name="AutoShape 152"/>
            <p:cNvCxnSpPr>
              <a:cxnSpLocks noChangeShapeType="1"/>
              <a:stCxn id="156810" idx="3"/>
              <a:endCxn id="156811" idx="0"/>
            </p:cNvCxnSpPr>
            <p:nvPr/>
          </p:nvCxnSpPr>
          <p:spPr bwMode="auto">
            <a:xfrm flipH="1">
              <a:off x="4015" y="2051"/>
              <a:ext cx="176" cy="47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25" name="AutoShape 153"/>
            <p:cNvCxnSpPr>
              <a:cxnSpLocks noChangeShapeType="1"/>
              <a:stCxn id="156810" idx="5"/>
              <a:endCxn id="156812" idx="0"/>
            </p:cNvCxnSpPr>
            <p:nvPr/>
          </p:nvCxnSpPr>
          <p:spPr bwMode="auto">
            <a:xfrm>
              <a:off x="4383" y="2051"/>
              <a:ext cx="176" cy="47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26" name="AutoShape 154"/>
            <p:cNvCxnSpPr>
              <a:cxnSpLocks noChangeShapeType="1"/>
              <a:stCxn id="156812" idx="3"/>
              <a:endCxn id="156813" idx="0"/>
            </p:cNvCxnSpPr>
            <p:nvPr/>
          </p:nvCxnSpPr>
          <p:spPr bwMode="auto">
            <a:xfrm flipH="1">
              <a:off x="4287" y="2754"/>
              <a:ext cx="176" cy="44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27" name="AutoShape 155"/>
            <p:cNvCxnSpPr>
              <a:cxnSpLocks noChangeShapeType="1"/>
              <a:stCxn id="156812" idx="5"/>
              <a:endCxn id="156814" idx="0"/>
            </p:cNvCxnSpPr>
            <p:nvPr/>
          </p:nvCxnSpPr>
          <p:spPr bwMode="auto">
            <a:xfrm>
              <a:off x="4655" y="2754"/>
              <a:ext cx="176" cy="44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28" name="AutoShape 156"/>
            <p:cNvCxnSpPr>
              <a:cxnSpLocks noChangeShapeType="1"/>
              <a:stCxn id="156809" idx="5"/>
              <a:endCxn id="156840" idx="2"/>
            </p:cNvCxnSpPr>
            <p:nvPr/>
          </p:nvCxnSpPr>
          <p:spPr bwMode="auto">
            <a:xfrm rot="5400000" flipH="1" flipV="1">
              <a:off x="3658" y="1695"/>
              <a:ext cx="537" cy="175"/>
            </a:xfrm>
            <a:prstGeom prst="curvedConnector4">
              <a:avLst>
                <a:gd name="adj1" fmla="val -34264"/>
                <a:gd name="adj2" fmla="val 6171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29" name="AutoShape 157"/>
            <p:cNvCxnSpPr>
              <a:cxnSpLocks noChangeShapeType="1"/>
              <a:stCxn id="156811" idx="3"/>
              <a:endCxn id="156840" idx="5"/>
            </p:cNvCxnSpPr>
            <p:nvPr/>
          </p:nvCxnSpPr>
          <p:spPr bwMode="auto">
            <a:xfrm rot="5400000" flipH="1" flipV="1">
              <a:off x="3388" y="2069"/>
              <a:ext cx="1216" cy="154"/>
            </a:xfrm>
            <a:prstGeom prst="curvedConnector5">
              <a:avLst>
                <a:gd name="adj1" fmla="val -15130"/>
                <a:gd name="adj2" fmla="val -119481"/>
                <a:gd name="adj3" fmla="val 30097"/>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30" name="AutoShape 158"/>
            <p:cNvCxnSpPr>
              <a:cxnSpLocks noChangeShapeType="1"/>
              <a:stCxn id="156811" idx="5"/>
              <a:endCxn id="156841" idx="2"/>
            </p:cNvCxnSpPr>
            <p:nvPr/>
          </p:nvCxnSpPr>
          <p:spPr bwMode="auto">
            <a:xfrm rot="5400000" flipH="1" flipV="1">
              <a:off x="3879" y="2381"/>
              <a:ext cx="605" cy="142"/>
            </a:xfrm>
            <a:prstGeom prst="curvedConnector4">
              <a:avLst>
                <a:gd name="adj1" fmla="val -30412"/>
                <a:gd name="adj2" fmla="val 6408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31" name="AutoShape 159"/>
            <p:cNvCxnSpPr>
              <a:cxnSpLocks noChangeShapeType="1"/>
              <a:stCxn id="156813" idx="3"/>
              <a:endCxn id="156841" idx="5"/>
            </p:cNvCxnSpPr>
            <p:nvPr/>
          </p:nvCxnSpPr>
          <p:spPr bwMode="auto">
            <a:xfrm rot="5400000" flipH="1" flipV="1">
              <a:off x="3621" y="2743"/>
              <a:ext cx="1262" cy="121"/>
            </a:xfrm>
            <a:prstGeom prst="curvedConnector5">
              <a:avLst>
                <a:gd name="adj1" fmla="val -14579"/>
                <a:gd name="adj2" fmla="val -152065"/>
                <a:gd name="adj3" fmla="val 24324"/>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32" name="AutoShape 160"/>
            <p:cNvCxnSpPr>
              <a:cxnSpLocks noChangeShapeType="1"/>
              <a:stCxn id="156813" idx="5"/>
              <a:endCxn id="156842" idx="2"/>
            </p:cNvCxnSpPr>
            <p:nvPr/>
          </p:nvCxnSpPr>
          <p:spPr bwMode="auto">
            <a:xfrm rot="5400000" flipH="1" flipV="1">
              <a:off x="4151" y="3061"/>
              <a:ext cx="606" cy="142"/>
            </a:xfrm>
            <a:prstGeom prst="curvedConnector4">
              <a:avLst>
                <a:gd name="adj1" fmla="val -30361"/>
                <a:gd name="adj2" fmla="val 6408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33" name="AutoShape 161"/>
            <p:cNvCxnSpPr>
              <a:cxnSpLocks noChangeShapeType="1"/>
              <a:stCxn id="156814" idx="3"/>
              <a:endCxn id="156842" idx="6"/>
            </p:cNvCxnSpPr>
            <p:nvPr/>
          </p:nvCxnSpPr>
          <p:spPr bwMode="auto">
            <a:xfrm rot="16200000" flipV="1">
              <a:off x="4362" y="3061"/>
              <a:ext cx="606" cy="141"/>
            </a:xfrm>
            <a:prstGeom prst="curvedConnector4">
              <a:avLst>
                <a:gd name="adj1" fmla="val -30361"/>
                <a:gd name="adj2" fmla="val 64537"/>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34" name="AutoShape 162"/>
            <p:cNvCxnSpPr>
              <a:cxnSpLocks noChangeShapeType="1"/>
              <a:stCxn id="156816" idx="3"/>
              <a:endCxn id="156843" idx="6"/>
            </p:cNvCxnSpPr>
            <p:nvPr/>
          </p:nvCxnSpPr>
          <p:spPr bwMode="auto">
            <a:xfrm rot="16200000" flipV="1">
              <a:off x="4112" y="1472"/>
              <a:ext cx="1028" cy="129"/>
            </a:xfrm>
            <a:prstGeom prst="curvedConnector4">
              <a:avLst>
                <a:gd name="adj1" fmla="val -17898"/>
                <a:gd name="adj2" fmla="val 65894"/>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35" name="AutoShape 163"/>
            <p:cNvCxnSpPr>
              <a:cxnSpLocks noChangeShapeType="1"/>
              <a:stCxn id="156816" idx="5"/>
              <a:endCxn id="156844" idx="2"/>
            </p:cNvCxnSpPr>
            <p:nvPr/>
          </p:nvCxnSpPr>
          <p:spPr bwMode="auto">
            <a:xfrm rot="5400000" flipH="1" flipV="1">
              <a:off x="4665" y="1731"/>
              <a:ext cx="537" cy="104"/>
            </a:xfrm>
            <a:prstGeom prst="curvedConnector4">
              <a:avLst>
                <a:gd name="adj1" fmla="val -34264"/>
                <a:gd name="adj2" fmla="val 69231"/>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36" name="AutoShape 164"/>
            <p:cNvCxnSpPr>
              <a:cxnSpLocks noChangeShapeType="1"/>
              <a:stCxn id="156817" idx="3"/>
              <a:endCxn id="156844" idx="5"/>
            </p:cNvCxnSpPr>
            <p:nvPr/>
          </p:nvCxnSpPr>
          <p:spPr bwMode="auto">
            <a:xfrm rot="16200000" flipV="1">
              <a:off x="4860" y="1723"/>
              <a:ext cx="513" cy="144"/>
            </a:xfrm>
            <a:prstGeom prst="curvedConnector3">
              <a:avLst>
                <a:gd name="adj1" fmla="val -35866"/>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37" name="AutoShape 165"/>
            <p:cNvCxnSpPr>
              <a:cxnSpLocks noChangeShapeType="1"/>
              <a:stCxn id="156817" idx="4"/>
            </p:cNvCxnSpPr>
            <p:nvPr/>
          </p:nvCxnSpPr>
          <p:spPr bwMode="auto">
            <a:xfrm rot="5400000" flipH="1" flipV="1">
              <a:off x="5092" y="1626"/>
              <a:ext cx="658" cy="272"/>
            </a:xfrm>
            <a:prstGeom prst="curvedConnector3">
              <a:avLst>
                <a:gd name="adj1" fmla="val -21884"/>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38" name="AutoShape 166"/>
            <p:cNvCxnSpPr>
              <a:cxnSpLocks noChangeShapeType="1"/>
              <a:stCxn id="156809" idx="3"/>
            </p:cNvCxnSpPr>
            <p:nvPr/>
          </p:nvCxnSpPr>
          <p:spPr bwMode="auto">
            <a:xfrm rot="16200000" flipV="1">
              <a:off x="3159" y="1563"/>
              <a:ext cx="663" cy="313"/>
            </a:xfrm>
            <a:prstGeom prst="curvedConnector3">
              <a:avLst>
                <a:gd name="adj1" fmla="val -27755"/>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839" name="AutoShape 167"/>
            <p:cNvCxnSpPr>
              <a:cxnSpLocks noChangeShapeType="1"/>
              <a:stCxn id="156814" idx="5"/>
              <a:endCxn id="156843" idx="3"/>
            </p:cNvCxnSpPr>
            <p:nvPr/>
          </p:nvCxnSpPr>
          <p:spPr bwMode="auto">
            <a:xfrm rot="16200000" flipV="1">
              <a:off x="3521" y="2028"/>
              <a:ext cx="2388" cy="425"/>
            </a:xfrm>
            <a:prstGeom prst="curvedConnector3">
              <a:avLst>
                <a:gd name="adj1" fmla="val 36681"/>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840" name="Oval 168"/>
            <p:cNvSpPr>
              <a:spLocks noChangeArrowheads="1"/>
            </p:cNvSpPr>
            <p:nvPr/>
          </p:nvSpPr>
          <p:spPr bwMode="auto">
            <a:xfrm>
              <a:off x="4014" y="1480"/>
              <a:ext cx="69" cy="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841" name="Oval 169"/>
            <p:cNvSpPr>
              <a:spLocks noChangeArrowheads="1"/>
            </p:cNvSpPr>
            <p:nvPr/>
          </p:nvSpPr>
          <p:spPr bwMode="auto">
            <a:xfrm>
              <a:off x="4253" y="2115"/>
              <a:ext cx="69" cy="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842" name="Oval 170"/>
            <p:cNvSpPr>
              <a:spLocks noChangeArrowheads="1"/>
            </p:cNvSpPr>
            <p:nvPr/>
          </p:nvSpPr>
          <p:spPr bwMode="auto">
            <a:xfrm>
              <a:off x="4525" y="2795"/>
              <a:ext cx="69" cy="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843" name="Oval 171"/>
            <p:cNvSpPr>
              <a:spLocks noChangeArrowheads="1"/>
            </p:cNvSpPr>
            <p:nvPr/>
          </p:nvSpPr>
          <p:spPr bwMode="auto">
            <a:xfrm>
              <a:off x="4492" y="989"/>
              <a:ext cx="69" cy="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844" name="Oval 172"/>
            <p:cNvSpPr>
              <a:spLocks noChangeArrowheads="1"/>
            </p:cNvSpPr>
            <p:nvPr/>
          </p:nvSpPr>
          <p:spPr bwMode="auto">
            <a:xfrm>
              <a:off x="4986" y="1480"/>
              <a:ext cx="69" cy="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6845" name="Text Box 173"/>
            <p:cNvSpPr txBox="1">
              <a:spLocks noChangeArrowheads="1"/>
            </p:cNvSpPr>
            <p:nvPr/>
          </p:nvSpPr>
          <p:spPr bwMode="auto">
            <a:xfrm>
              <a:off x="3140" y="1144"/>
              <a:ext cx="50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NULL</a:t>
              </a:r>
            </a:p>
          </p:txBody>
        </p:sp>
        <p:sp>
          <p:nvSpPr>
            <p:cNvPr id="156846" name="Text Box 174"/>
            <p:cNvSpPr txBox="1">
              <a:spLocks noChangeArrowheads="1"/>
            </p:cNvSpPr>
            <p:nvPr/>
          </p:nvSpPr>
          <p:spPr bwMode="auto">
            <a:xfrm>
              <a:off x="5375" y="1207"/>
              <a:ext cx="50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NULL</a:t>
              </a: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2"/>
          <p:cNvSpPr>
            <a:spLocks noGrp="1"/>
          </p:cNvSpPr>
          <p:nvPr>
            <p:ph type="ftr" sz="quarter" idx="11"/>
          </p:nvPr>
        </p:nvSpPr>
        <p:spPr/>
        <p:txBody>
          <a:bodyPr/>
          <a:lstStyle/>
          <a:p>
            <a:endParaRPr lang="en-US" altLang="zh-CN"/>
          </a:p>
          <a:p>
            <a:r>
              <a:rPr lang="en-US" altLang="zh-CN"/>
              <a:t>Prof. Q. Wang</a:t>
            </a:r>
          </a:p>
        </p:txBody>
      </p:sp>
      <p:sp>
        <p:nvSpPr>
          <p:cNvPr id="25602" name="Rectangle 2"/>
          <p:cNvSpPr>
            <a:spLocks noChangeArrowheads="1"/>
          </p:cNvSpPr>
          <p:nvPr/>
        </p:nvSpPr>
        <p:spPr bwMode="auto">
          <a:xfrm>
            <a:off x="287338" y="188913"/>
            <a:ext cx="8829661"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200" dirty="0">
                <a:effectLst/>
                <a:latin typeface="Times New Roman" pitchFamily="18" charset="0"/>
              </a:rPr>
              <a:t>void </a:t>
            </a:r>
            <a:r>
              <a:rPr kumimoji="1" lang="en-US" altLang="zh-CN" sz="2200" i="1" dirty="0" err="1">
                <a:solidFill>
                  <a:srgbClr val="FFFF00"/>
                </a:solidFill>
                <a:effectLst/>
                <a:latin typeface="Times New Roman" pitchFamily="18" charset="0"/>
              </a:rPr>
              <a:t>InThreading</a:t>
            </a:r>
            <a:r>
              <a:rPr kumimoji="1" lang="en-US" altLang="zh-CN" sz="2200" dirty="0">
                <a:effectLst/>
                <a:latin typeface="Times New Roman" pitchFamily="18" charset="0"/>
              </a:rPr>
              <a:t> (</a:t>
            </a:r>
            <a:r>
              <a:rPr kumimoji="1" lang="en-US" altLang="zh-CN" sz="2200" dirty="0" err="1">
                <a:effectLst/>
                <a:latin typeface="Times New Roman" pitchFamily="18" charset="0"/>
              </a:rPr>
              <a:t>PThrTree</a:t>
            </a:r>
            <a:r>
              <a:rPr kumimoji="1" lang="en-US" altLang="zh-CN" sz="2200" dirty="0">
                <a:effectLst/>
                <a:latin typeface="Times New Roman" pitchFamily="18" charset="0"/>
              </a:rPr>
              <a:t> p, </a:t>
            </a:r>
            <a:r>
              <a:rPr kumimoji="1" lang="en-US" altLang="zh-CN" sz="2200" dirty="0" err="1">
                <a:effectLst/>
                <a:latin typeface="Times New Roman" pitchFamily="18" charset="0"/>
              </a:rPr>
              <a:t>PThrTree</a:t>
            </a:r>
            <a:r>
              <a:rPr kumimoji="1" lang="en-US" altLang="zh-CN" sz="2200" dirty="0">
                <a:effectLst/>
                <a:latin typeface="Times New Roman" pitchFamily="18" charset="0"/>
              </a:rPr>
              <a:t> *pre)</a:t>
            </a:r>
          </a:p>
          <a:p>
            <a:pPr algn="l"/>
            <a:r>
              <a:rPr kumimoji="1" lang="en-US" altLang="zh-CN" sz="2200" dirty="0">
                <a:effectLst/>
                <a:latin typeface="Times New Roman" pitchFamily="18" charset="0"/>
              </a:rPr>
              <a:t>{	</a:t>
            </a:r>
          </a:p>
          <a:p>
            <a:pPr algn="l"/>
            <a:r>
              <a:rPr kumimoji="1" lang="en-US" altLang="zh-CN" sz="2200" dirty="0">
                <a:effectLst/>
                <a:latin typeface="Times New Roman" pitchFamily="18" charset="0"/>
              </a:rPr>
              <a:t>	</a:t>
            </a:r>
            <a:r>
              <a:rPr kumimoji="1" lang="en-US" altLang="zh-CN" sz="2200" b="1" dirty="0">
                <a:effectLst/>
                <a:latin typeface="Times New Roman" pitchFamily="18" charset="0"/>
              </a:rPr>
              <a:t>if</a:t>
            </a:r>
            <a:r>
              <a:rPr kumimoji="1" lang="en-US" altLang="zh-CN" sz="2200" dirty="0">
                <a:effectLst/>
                <a:latin typeface="Times New Roman" pitchFamily="18" charset="0"/>
              </a:rPr>
              <a:t> (p) {</a:t>
            </a:r>
          </a:p>
          <a:p>
            <a:pPr algn="l"/>
            <a:r>
              <a:rPr kumimoji="1" lang="en-US" altLang="zh-CN" sz="2200" dirty="0">
                <a:effectLst/>
                <a:latin typeface="Times New Roman" pitchFamily="18" charset="0"/>
              </a:rPr>
              <a:t>		</a:t>
            </a:r>
            <a:r>
              <a:rPr kumimoji="1" lang="en-US" altLang="zh-CN" sz="2200" i="1" dirty="0" err="1">
                <a:solidFill>
                  <a:srgbClr val="FFFF00"/>
                </a:solidFill>
                <a:effectLst/>
                <a:latin typeface="Times New Roman" pitchFamily="18" charset="0"/>
              </a:rPr>
              <a:t>InThreading</a:t>
            </a:r>
            <a:r>
              <a:rPr kumimoji="1" lang="en-US" altLang="zh-CN" sz="2200" dirty="0">
                <a:effectLst/>
                <a:latin typeface="Times New Roman" pitchFamily="18" charset="0"/>
              </a:rPr>
              <a:t> (p-&gt;</a:t>
            </a:r>
            <a:r>
              <a:rPr kumimoji="1" lang="en-US" altLang="zh-CN" sz="2200" dirty="0" err="1">
                <a:effectLst/>
                <a:latin typeface="Times New Roman" pitchFamily="18" charset="0"/>
              </a:rPr>
              <a:t>lchild</a:t>
            </a:r>
            <a:r>
              <a:rPr kumimoji="1" lang="en-US" altLang="zh-CN" sz="2200" dirty="0">
                <a:effectLst/>
                <a:latin typeface="Times New Roman" pitchFamily="18" charset="0"/>
              </a:rPr>
              <a:t>, pre);</a:t>
            </a:r>
          </a:p>
          <a:p>
            <a:pPr algn="l"/>
            <a:r>
              <a:rPr kumimoji="1" lang="en-US" altLang="zh-CN" sz="2200" dirty="0">
                <a:effectLst/>
                <a:latin typeface="Times New Roman" pitchFamily="18" charset="0"/>
              </a:rPr>
              <a:t>		</a:t>
            </a:r>
            <a:r>
              <a:rPr kumimoji="1" lang="en-US" altLang="zh-CN" sz="2200" b="1" dirty="0">
                <a:effectLst/>
                <a:latin typeface="Times New Roman" pitchFamily="18" charset="0"/>
              </a:rPr>
              <a:t>if</a:t>
            </a:r>
            <a:r>
              <a:rPr kumimoji="1" lang="en-US" altLang="zh-CN" sz="2200" dirty="0">
                <a:effectLst/>
                <a:latin typeface="Times New Roman" pitchFamily="18" charset="0"/>
              </a:rPr>
              <a:t> (!p-&gt;</a:t>
            </a:r>
            <a:r>
              <a:rPr kumimoji="1" lang="en-US" altLang="zh-CN" sz="2200" dirty="0" err="1">
                <a:effectLst/>
                <a:latin typeface="Times New Roman" pitchFamily="18" charset="0"/>
              </a:rPr>
              <a:t>lchild</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  </a:t>
            </a:r>
            <a:r>
              <a:rPr kumimoji="1" lang="en-US" altLang="zh-CN" sz="2200" dirty="0">
                <a:solidFill>
                  <a:srgbClr val="00CC00"/>
                </a:solidFill>
                <a:effectLst/>
                <a:latin typeface="Times New Roman" pitchFamily="18" charset="0"/>
              </a:rPr>
              <a:t>/* If left child is NULL, let it point to its previous node */</a:t>
            </a:r>
          </a:p>
          <a:p>
            <a:pPr algn="l"/>
            <a:r>
              <a:rPr kumimoji="1" lang="en-US" altLang="zh-CN" sz="2200" dirty="0">
                <a:effectLst/>
                <a:latin typeface="Times New Roman" pitchFamily="18" charset="0"/>
              </a:rPr>
              <a:t>			p-&gt;</a:t>
            </a:r>
            <a:r>
              <a:rPr kumimoji="1" lang="en-US" altLang="zh-CN" sz="2200" dirty="0" err="1">
                <a:effectLst/>
                <a:latin typeface="Times New Roman" pitchFamily="18" charset="0"/>
              </a:rPr>
              <a:t>ltag</a:t>
            </a:r>
            <a:r>
              <a:rPr kumimoji="1" lang="en-US" altLang="zh-CN" sz="2200" dirty="0">
                <a:effectLst/>
                <a:latin typeface="Times New Roman" pitchFamily="18" charset="0"/>
              </a:rPr>
              <a:t> = Thread;</a:t>
            </a:r>
          </a:p>
          <a:p>
            <a:pPr algn="l"/>
            <a:r>
              <a:rPr kumimoji="1" lang="en-US" altLang="zh-CN" sz="2200" dirty="0">
                <a:effectLst/>
                <a:latin typeface="Times New Roman" pitchFamily="18" charset="0"/>
              </a:rPr>
              <a:t>			p-&gt;</a:t>
            </a:r>
            <a:r>
              <a:rPr kumimoji="1" lang="en-US" altLang="zh-CN" sz="2200" dirty="0" err="1">
                <a:effectLst/>
                <a:latin typeface="Times New Roman" pitchFamily="18" charset="0"/>
              </a:rPr>
              <a:t>lchild</a:t>
            </a:r>
            <a:r>
              <a:rPr kumimoji="1" lang="en-US" altLang="zh-CN" sz="2200" dirty="0">
                <a:effectLst/>
                <a:latin typeface="Times New Roman" pitchFamily="18" charset="0"/>
              </a:rPr>
              <a:t> = *pre;</a:t>
            </a:r>
          </a:p>
          <a:p>
            <a:pPr algn="l"/>
            <a:r>
              <a:rPr kumimoji="1" lang="en-US" altLang="zh-CN" sz="2200" dirty="0">
                <a:effectLst/>
                <a:latin typeface="Times New Roman" pitchFamily="18" charset="0"/>
              </a:rPr>
              <a:t>		}</a:t>
            </a:r>
          </a:p>
          <a:p>
            <a:pPr algn="l"/>
            <a:r>
              <a:rPr kumimoji="1" lang="en-US" altLang="zh-CN" sz="2200" dirty="0">
                <a:effectLst/>
                <a:latin typeface="Times New Roman" pitchFamily="18" charset="0"/>
              </a:rPr>
              <a:t>		</a:t>
            </a:r>
            <a:r>
              <a:rPr kumimoji="1" lang="en-US" altLang="zh-CN" sz="2200" b="1" dirty="0">
                <a:effectLst/>
                <a:latin typeface="Times New Roman" pitchFamily="18" charset="0"/>
              </a:rPr>
              <a:t>if</a:t>
            </a:r>
            <a:r>
              <a:rPr kumimoji="1" lang="en-US" altLang="zh-CN" sz="2200" dirty="0">
                <a:effectLst/>
                <a:latin typeface="Times New Roman" pitchFamily="18" charset="0"/>
              </a:rPr>
              <a:t> (!(*pre)-&gt;</a:t>
            </a:r>
            <a:r>
              <a:rPr kumimoji="1" lang="en-US" altLang="zh-CN" sz="2200" dirty="0" err="1">
                <a:effectLst/>
                <a:latin typeface="Times New Roman" pitchFamily="18" charset="0"/>
              </a:rPr>
              <a:t>rchild</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如果前驱的右指针空，则让它指向当前结点 *</a:t>
            </a:r>
            <a:r>
              <a:rPr kumimoji="1" lang="en-US" altLang="zh-CN" sz="2200" dirty="0">
                <a:solidFill>
                  <a:srgbClr val="00CC00"/>
                </a:solidFill>
                <a:effectLst/>
                <a:latin typeface="Times New Roman" pitchFamily="18" charset="0"/>
              </a:rPr>
              <a:t>/</a:t>
            </a:r>
          </a:p>
          <a:p>
            <a:pPr algn="l"/>
            <a:r>
              <a:rPr kumimoji="1" lang="en-US" altLang="zh-CN" sz="2200" dirty="0">
                <a:effectLst/>
                <a:latin typeface="Times New Roman" pitchFamily="18" charset="0"/>
              </a:rPr>
              <a:t>			(*pre)-&gt;</a:t>
            </a:r>
            <a:r>
              <a:rPr kumimoji="1" lang="en-US" altLang="zh-CN" sz="2200" dirty="0" err="1">
                <a:effectLst/>
                <a:latin typeface="Times New Roman" pitchFamily="18" charset="0"/>
              </a:rPr>
              <a:t>rtag</a:t>
            </a:r>
            <a:r>
              <a:rPr kumimoji="1" lang="en-US" altLang="zh-CN" sz="2200" dirty="0">
                <a:effectLst/>
                <a:latin typeface="Times New Roman" pitchFamily="18" charset="0"/>
              </a:rPr>
              <a:t> = Thread;</a:t>
            </a:r>
          </a:p>
          <a:p>
            <a:pPr algn="l"/>
            <a:r>
              <a:rPr kumimoji="1" lang="en-US" altLang="zh-CN" sz="2200" dirty="0">
                <a:effectLst/>
                <a:latin typeface="Times New Roman" pitchFamily="18" charset="0"/>
              </a:rPr>
              <a:t>			(*pre)-&gt;</a:t>
            </a:r>
            <a:r>
              <a:rPr kumimoji="1" lang="en-US" altLang="zh-CN" sz="2200" dirty="0" err="1">
                <a:effectLst/>
                <a:latin typeface="Times New Roman" pitchFamily="18" charset="0"/>
              </a:rPr>
              <a:t>rchild</a:t>
            </a:r>
            <a:r>
              <a:rPr kumimoji="1" lang="en-US" altLang="zh-CN" sz="2200" dirty="0">
                <a:effectLst/>
                <a:latin typeface="Times New Roman" pitchFamily="18" charset="0"/>
              </a:rPr>
              <a:t> = p;</a:t>
            </a:r>
          </a:p>
          <a:p>
            <a:pPr algn="l"/>
            <a:r>
              <a:rPr kumimoji="1" lang="en-US" altLang="zh-CN" sz="2200" dirty="0">
                <a:effectLst/>
                <a:latin typeface="Times New Roman" pitchFamily="18" charset="0"/>
              </a:rPr>
              <a:t>		}</a:t>
            </a:r>
          </a:p>
          <a:p>
            <a:pPr algn="l"/>
            <a:r>
              <a:rPr kumimoji="1" lang="en-US" altLang="zh-CN" sz="2200" dirty="0">
                <a:effectLst/>
                <a:latin typeface="Times New Roman" pitchFamily="18" charset="0"/>
              </a:rPr>
              <a:t>		*pre = p;</a:t>
            </a:r>
          </a:p>
          <a:p>
            <a:pPr algn="l"/>
            <a:r>
              <a:rPr kumimoji="1" lang="en-US" altLang="zh-CN" sz="2200" dirty="0">
                <a:effectLst/>
                <a:latin typeface="Times New Roman" pitchFamily="18" charset="0"/>
              </a:rPr>
              <a:t>		</a:t>
            </a:r>
            <a:r>
              <a:rPr kumimoji="1" lang="en-US" altLang="zh-CN" sz="2200" i="1" dirty="0" err="1">
                <a:solidFill>
                  <a:srgbClr val="FFFF00"/>
                </a:solidFill>
                <a:effectLst/>
                <a:latin typeface="Times New Roman" pitchFamily="18" charset="0"/>
              </a:rPr>
              <a:t>InThreading</a:t>
            </a:r>
            <a:r>
              <a:rPr kumimoji="1" lang="en-US" altLang="zh-CN" sz="2200" dirty="0">
                <a:effectLst/>
                <a:latin typeface="Times New Roman" pitchFamily="18" charset="0"/>
              </a:rPr>
              <a:t> (p-&gt;</a:t>
            </a:r>
            <a:r>
              <a:rPr kumimoji="1" lang="en-US" altLang="zh-CN" sz="2200" dirty="0" err="1">
                <a:effectLst/>
                <a:latin typeface="Times New Roman" pitchFamily="18" charset="0"/>
              </a:rPr>
              <a:t>rchild</a:t>
            </a:r>
            <a:r>
              <a:rPr kumimoji="1" lang="en-US" altLang="zh-CN" sz="2200" dirty="0">
                <a:effectLst/>
                <a:latin typeface="Times New Roman" pitchFamily="18" charset="0"/>
              </a:rPr>
              <a:t>, pre);</a:t>
            </a:r>
          </a:p>
          <a:p>
            <a:pPr algn="l"/>
            <a:r>
              <a:rPr kumimoji="1" lang="en-US" altLang="zh-CN" sz="2200" dirty="0">
                <a:effectLst/>
                <a:latin typeface="Times New Roman" pitchFamily="18" charset="0"/>
              </a:rPr>
              <a:t>	}</a:t>
            </a:r>
          </a:p>
          <a:p>
            <a:pPr algn="l"/>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 End of </a:t>
            </a:r>
            <a:r>
              <a:rPr kumimoji="1" lang="en-US" altLang="zh-CN" sz="2200" dirty="0" err="1">
                <a:solidFill>
                  <a:srgbClr val="00CC00"/>
                </a:solidFill>
                <a:effectLst/>
                <a:latin typeface="Times New Roman" pitchFamily="18" charset="0"/>
              </a:rPr>
              <a:t>InThreading</a:t>
            </a:r>
            <a:r>
              <a:rPr kumimoji="1" lang="en-US" altLang="zh-CN" sz="2200" dirty="0">
                <a:solidFill>
                  <a:srgbClr val="00CC00"/>
                </a:solidFill>
                <a:effectLst/>
                <a:latin typeface="Times New Roman" pitchFamily="18" charset="0"/>
              </a:rPr>
              <a:t>() */</a:t>
            </a:r>
          </a:p>
        </p:txBody>
      </p:sp>
      <p:sp>
        <p:nvSpPr>
          <p:cNvPr id="25604" name="Rectangle 4"/>
          <p:cNvSpPr>
            <a:spLocks noChangeArrowheads="1"/>
          </p:cNvSpPr>
          <p:nvPr/>
        </p:nvSpPr>
        <p:spPr bwMode="auto">
          <a:xfrm>
            <a:off x="6372225" y="163513"/>
            <a:ext cx="1555750"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400" b="1">
                <a:solidFill>
                  <a:srgbClr val="FFFF00"/>
                </a:solidFill>
                <a:effectLst/>
                <a:latin typeface="幼圆" pitchFamily="49" charset="-122"/>
              </a:rPr>
              <a:t>递归算法 </a:t>
            </a:r>
          </a:p>
        </p:txBody>
      </p:sp>
      <p:sp>
        <p:nvSpPr>
          <p:cNvPr id="25605" name="Rectangle 5"/>
          <p:cNvSpPr>
            <a:spLocks noChangeArrowheads="1"/>
          </p:cNvSpPr>
          <p:nvPr/>
        </p:nvSpPr>
        <p:spPr bwMode="auto">
          <a:xfrm>
            <a:off x="2124075" y="1628775"/>
            <a:ext cx="6911975" cy="3600450"/>
          </a:xfrm>
          <a:prstGeom prst="rect">
            <a:avLst/>
          </a:prstGeom>
          <a:noFill/>
          <a:ln w="38100" cap="rnd" algn="ctr">
            <a:solidFill>
              <a:srgbClr val="00CC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06" name="Text Box 6"/>
          <p:cNvSpPr txBox="1">
            <a:spLocks noChangeArrowheads="1"/>
          </p:cNvSpPr>
          <p:nvPr/>
        </p:nvSpPr>
        <p:spPr bwMode="auto">
          <a:xfrm>
            <a:off x="222597" y="2824163"/>
            <a:ext cx="1753493" cy="338554"/>
          </a:xfrm>
          <a:prstGeom prst="rect">
            <a:avLst/>
          </a:prstGeom>
          <a:noFill/>
          <a:ln w="28575" algn="ctr">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solidFill>
                  <a:srgbClr val="FFFF00"/>
                </a:solidFill>
                <a:effectLst/>
                <a:ea typeface="宋体" pitchFamily="2" charset="-122"/>
              </a:rPr>
              <a:t>Setup Threading </a:t>
            </a:r>
          </a:p>
        </p:txBody>
      </p:sp>
      <p:cxnSp>
        <p:nvCxnSpPr>
          <p:cNvPr id="25608" name="AutoShape 8"/>
          <p:cNvCxnSpPr>
            <a:cxnSpLocks noChangeShapeType="1"/>
            <a:stCxn id="25606" idx="2"/>
            <a:endCxn id="25605" idx="1"/>
          </p:cNvCxnSpPr>
          <p:nvPr/>
        </p:nvCxnSpPr>
        <p:spPr bwMode="auto">
          <a:xfrm rot="16200000" flipH="1">
            <a:off x="1478568" y="2783492"/>
            <a:ext cx="266283" cy="1024731"/>
          </a:xfrm>
          <a:prstGeom prst="bentConnector2">
            <a:avLst/>
          </a:prstGeom>
          <a:noFill/>
          <a:ln w="28575">
            <a:solidFill>
              <a:srgbClr val="00CC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491401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24578" name="Rectangle 2"/>
          <p:cNvSpPr>
            <a:spLocks noChangeArrowheads="1"/>
          </p:cNvSpPr>
          <p:nvPr/>
        </p:nvSpPr>
        <p:spPr bwMode="auto">
          <a:xfrm>
            <a:off x="258763" y="1003300"/>
            <a:ext cx="88549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err="1">
                <a:effectLst/>
                <a:latin typeface="Times New Roman" pitchFamily="18" charset="0"/>
              </a:rPr>
              <a:t>enum</a:t>
            </a:r>
            <a:r>
              <a:rPr kumimoji="1" lang="en-US" altLang="zh-CN" sz="2400" dirty="0">
                <a:effectLst/>
                <a:latin typeface="Times New Roman" pitchFamily="18" charset="0"/>
              </a:rPr>
              <a:t> tag {Link, Thread};</a:t>
            </a:r>
          </a:p>
          <a:p>
            <a:pPr algn="l"/>
            <a:endParaRPr kumimoji="1" lang="en-US" altLang="zh-CN" sz="2400" dirty="0">
              <a:effectLst/>
              <a:latin typeface="Times New Roman" pitchFamily="18" charset="0"/>
            </a:endParaRPr>
          </a:p>
          <a:p>
            <a:pPr algn="l"/>
            <a:r>
              <a:rPr kumimoji="1" lang="en-US" altLang="zh-CN" sz="2400" dirty="0">
                <a:effectLst/>
                <a:latin typeface="Times New Roman" pitchFamily="18" charset="0"/>
              </a:rPr>
              <a:t>Status </a:t>
            </a:r>
            <a:r>
              <a:rPr kumimoji="1" lang="en-US" altLang="zh-CN" sz="2400" i="1" dirty="0" err="1">
                <a:solidFill>
                  <a:srgbClr val="FFFF00"/>
                </a:solidFill>
                <a:effectLst/>
                <a:latin typeface="Times New Roman" pitchFamily="18" charset="0"/>
              </a:rPr>
              <a:t>InOrderThreading</a:t>
            </a:r>
            <a:r>
              <a:rPr kumimoji="1" lang="en-US" altLang="zh-CN" sz="2400" dirty="0">
                <a:effectLst/>
                <a:latin typeface="Times New Roman" pitchFamily="18" charset="0"/>
              </a:rPr>
              <a:t> (</a:t>
            </a:r>
            <a:r>
              <a:rPr kumimoji="1" lang="en-US" altLang="zh-CN" sz="2400" dirty="0" err="1">
                <a:effectLst/>
                <a:latin typeface="Times New Roman" pitchFamily="18" charset="0"/>
              </a:rPr>
              <a:t>PThrTree</a:t>
            </a:r>
            <a:r>
              <a:rPr kumimoji="1" lang="en-US" altLang="zh-CN" sz="2400" dirty="0">
                <a:effectLst/>
                <a:latin typeface="Times New Roman" pitchFamily="18" charset="0"/>
              </a:rPr>
              <a:t> *</a:t>
            </a:r>
            <a:r>
              <a:rPr kumimoji="1" lang="en-US" altLang="zh-CN" sz="2400" dirty="0" err="1">
                <a:effectLst/>
                <a:latin typeface="Times New Roman" pitchFamily="18" charset="0"/>
              </a:rPr>
              <a:t>Thrt</a:t>
            </a:r>
            <a:r>
              <a:rPr kumimoji="1" lang="en-US" altLang="zh-CN" sz="2400" dirty="0">
                <a:effectLst/>
                <a:latin typeface="Times New Roman" pitchFamily="18" charset="0"/>
              </a:rPr>
              <a:t>, </a:t>
            </a:r>
            <a:r>
              <a:rPr kumimoji="1" lang="en-US" altLang="zh-CN" sz="2400" dirty="0" err="1">
                <a:effectLst/>
                <a:latin typeface="Times New Roman" pitchFamily="18" charset="0"/>
              </a:rPr>
              <a:t>PThrTree</a:t>
            </a:r>
            <a:r>
              <a:rPr kumimoji="1" lang="en-US" altLang="zh-CN" sz="2400" dirty="0">
                <a:effectLst/>
                <a:latin typeface="Times New Roman" pitchFamily="18" charset="0"/>
              </a:rPr>
              <a:t> BT)</a:t>
            </a:r>
          </a:p>
          <a:p>
            <a:pPr algn="l"/>
            <a:r>
              <a:rPr kumimoji="1" lang="en-US" altLang="zh-CN" sz="2400" dirty="0">
                <a:effectLst/>
                <a:latin typeface="Times New Roman" pitchFamily="18" charset="0"/>
              </a:rPr>
              <a:t>{</a:t>
            </a:r>
          </a:p>
          <a:p>
            <a:pPr algn="l"/>
            <a:r>
              <a:rPr kumimoji="1" lang="en-US" altLang="zh-CN" sz="2400" dirty="0">
                <a:solidFill>
                  <a:srgbClr val="00CC00"/>
                </a:solidFill>
                <a:effectLst/>
                <a:latin typeface="Times New Roman" pitchFamily="18" charset="0"/>
              </a:rPr>
              <a:t>	/* Threading the Binary Tree, let </a:t>
            </a:r>
            <a:r>
              <a:rPr kumimoji="1" lang="en-US" altLang="zh-CN" sz="2400" dirty="0" err="1">
                <a:solidFill>
                  <a:srgbClr val="00CC00"/>
                </a:solidFill>
                <a:effectLst/>
                <a:latin typeface="Times New Roman" pitchFamily="18" charset="0"/>
              </a:rPr>
              <a:t>Thrt</a:t>
            </a:r>
            <a:r>
              <a:rPr kumimoji="1" lang="en-US" altLang="zh-CN" sz="2400" dirty="0">
                <a:solidFill>
                  <a:srgbClr val="00CC00"/>
                </a:solidFill>
                <a:effectLst/>
                <a:latin typeface="Times New Roman" pitchFamily="18" charset="0"/>
              </a:rPr>
              <a:t> point to the head node */</a:t>
            </a:r>
          </a:p>
          <a:p>
            <a:pPr algn="l"/>
            <a:r>
              <a:rPr kumimoji="1" lang="en-US" altLang="zh-CN" sz="2400" dirty="0">
                <a:effectLst/>
                <a:latin typeface="Times New Roman" pitchFamily="18" charset="0"/>
              </a:rPr>
              <a:t>	</a:t>
            </a:r>
            <a:r>
              <a:rPr kumimoji="1" lang="en-US" altLang="zh-CN" sz="2400" dirty="0" err="1">
                <a:effectLst/>
                <a:latin typeface="Times New Roman" pitchFamily="18" charset="0"/>
              </a:rPr>
              <a:t>PThrTree</a:t>
            </a:r>
            <a:r>
              <a:rPr kumimoji="1" lang="en-US" altLang="zh-CN" sz="2400" dirty="0">
                <a:effectLst/>
                <a:latin typeface="Times New Roman" pitchFamily="18" charset="0"/>
              </a:rPr>
              <a:t> pre;		</a:t>
            </a:r>
            <a:r>
              <a:rPr kumimoji="1" lang="en-US" altLang="zh-CN" sz="2400" dirty="0">
                <a:solidFill>
                  <a:srgbClr val="00CC00"/>
                </a:solidFill>
                <a:effectLst/>
                <a:latin typeface="Times New Roman" pitchFamily="18" charset="0"/>
              </a:rPr>
              <a:t>/* point to the previous node */</a:t>
            </a:r>
          </a:p>
          <a:p>
            <a:pPr algn="l"/>
            <a:endParaRPr kumimoji="1" lang="en-US" altLang="zh-CN" sz="2400" dirty="0">
              <a:solidFill>
                <a:srgbClr val="00CC00"/>
              </a:solidFill>
              <a:effectLst/>
              <a:latin typeface="Times New Roman" pitchFamily="18" charset="0"/>
            </a:endParaRPr>
          </a:p>
          <a:p>
            <a:pPr algn="l"/>
            <a:r>
              <a:rPr kumimoji="1" lang="en-US" altLang="zh-CN" sz="2400" dirty="0">
                <a:solidFill>
                  <a:srgbClr val="00CC00"/>
                </a:solidFill>
                <a:effectLst/>
                <a:latin typeface="Times New Roman" pitchFamily="18" charset="0"/>
              </a:rPr>
              <a:t>	/* </a:t>
            </a:r>
            <a:r>
              <a:rPr kumimoji="1" lang="zh-CN" altLang="en-US" sz="2400" dirty="0">
                <a:solidFill>
                  <a:srgbClr val="00CC00"/>
                </a:solidFill>
                <a:effectLst/>
                <a:latin typeface="Times New Roman" pitchFamily="18" charset="0"/>
              </a:rPr>
              <a:t>创建头结点 *</a:t>
            </a:r>
            <a:r>
              <a:rPr kumimoji="1" lang="en-US" altLang="zh-CN" sz="2400" dirty="0">
                <a:solidFill>
                  <a:srgbClr val="00CC00"/>
                </a:solidFill>
                <a:effectLst/>
                <a:latin typeface="Times New Roman" pitchFamily="18" charset="0"/>
              </a:rPr>
              <a:t>/</a:t>
            </a:r>
          </a:p>
          <a:p>
            <a:pPr algn="l"/>
            <a:r>
              <a:rPr kumimoji="1" lang="en-US" altLang="zh-CN" sz="2400" dirty="0">
                <a:effectLst/>
                <a:latin typeface="Times New Roman" pitchFamily="18" charset="0"/>
              </a:rPr>
              <a:t>	*</a:t>
            </a:r>
            <a:r>
              <a:rPr kumimoji="1" lang="en-US" altLang="zh-CN" sz="2400" dirty="0" err="1">
                <a:effectLst/>
                <a:latin typeface="Times New Roman" pitchFamily="18" charset="0"/>
              </a:rPr>
              <a:t>Thrt</a:t>
            </a:r>
            <a:r>
              <a:rPr kumimoji="1" lang="en-US" altLang="zh-CN" sz="2400" dirty="0">
                <a:effectLst/>
                <a:latin typeface="Times New Roman" pitchFamily="18" charset="0"/>
              </a:rPr>
              <a:t> = (</a:t>
            </a:r>
            <a:r>
              <a:rPr kumimoji="1" lang="en-US" altLang="zh-CN" sz="2400" dirty="0" err="1">
                <a:effectLst/>
                <a:latin typeface="Times New Roman" pitchFamily="18" charset="0"/>
              </a:rPr>
              <a:t>PThrTree</a:t>
            </a:r>
            <a:r>
              <a:rPr kumimoji="1" lang="en-US" altLang="zh-CN" sz="2400" dirty="0">
                <a:effectLst/>
                <a:latin typeface="Times New Roman" pitchFamily="18" charset="0"/>
              </a:rPr>
              <a:t> *) </a:t>
            </a:r>
            <a:r>
              <a:rPr kumimoji="1" lang="en-US" altLang="zh-CN" sz="2400" dirty="0" err="1">
                <a:effectLst/>
                <a:latin typeface="Times New Roman" pitchFamily="18" charset="0"/>
              </a:rPr>
              <a:t>malloc</a:t>
            </a:r>
            <a:r>
              <a:rPr kumimoji="1" lang="en-US" altLang="zh-CN" sz="2400" dirty="0">
                <a:effectLst/>
                <a:latin typeface="Times New Roman" pitchFamily="18" charset="0"/>
              </a:rPr>
              <a:t> (</a:t>
            </a:r>
            <a:r>
              <a:rPr kumimoji="1" lang="en-US" altLang="zh-CN" sz="2400" dirty="0" err="1">
                <a:effectLst/>
                <a:latin typeface="Times New Roman" pitchFamily="18" charset="0"/>
              </a:rPr>
              <a:t>sizeof</a:t>
            </a:r>
            <a:r>
              <a:rPr kumimoji="1" lang="en-US" altLang="zh-CN" sz="2400" dirty="0">
                <a:effectLst/>
                <a:latin typeface="Times New Roman" pitchFamily="18" charset="0"/>
              </a:rPr>
              <a:t>(</a:t>
            </a:r>
            <a:r>
              <a:rPr kumimoji="1" lang="en-US" altLang="zh-CN" sz="2400" dirty="0" err="1">
                <a:effectLst/>
                <a:latin typeface="Times New Roman" pitchFamily="18" charset="0"/>
              </a:rPr>
              <a:t>PThrTree</a:t>
            </a:r>
            <a:r>
              <a:rPr kumimoji="1" lang="en-US" altLang="zh-CN" sz="2400" dirty="0">
                <a:effectLst/>
                <a:latin typeface="Times New Roman" pitchFamily="18" charset="0"/>
              </a:rPr>
              <a:t> ));</a:t>
            </a:r>
          </a:p>
          <a:p>
            <a:pPr algn="l"/>
            <a:r>
              <a:rPr kumimoji="1" lang="en-US" altLang="zh-CN" sz="2400" dirty="0">
                <a:effectLst/>
                <a:latin typeface="Times New Roman" pitchFamily="18" charset="0"/>
              </a:rPr>
              <a:t>	(*</a:t>
            </a:r>
            <a:r>
              <a:rPr kumimoji="1" lang="en-US" altLang="zh-CN" sz="2400" dirty="0" err="1">
                <a:effectLst/>
                <a:latin typeface="Times New Roman" pitchFamily="18" charset="0"/>
              </a:rPr>
              <a:t>Thrt</a:t>
            </a:r>
            <a:r>
              <a:rPr kumimoji="1" lang="en-US" altLang="zh-CN" sz="2400" dirty="0">
                <a:effectLst/>
                <a:latin typeface="Times New Roman" pitchFamily="18" charset="0"/>
              </a:rPr>
              <a:t>)-&gt;</a:t>
            </a:r>
            <a:r>
              <a:rPr kumimoji="1" lang="en-US" altLang="zh-CN" sz="2400" dirty="0" err="1">
                <a:effectLst/>
                <a:latin typeface="Times New Roman" pitchFamily="18" charset="0"/>
              </a:rPr>
              <a:t>ltag</a:t>
            </a:r>
            <a:r>
              <a:rPr kumimoji="1" lang="en-US" altLang="zh-CN" sz="2400" dirty="0">
                <a:effectLst/>
                <a:latin typeface="Times New Roman" pitchFamily="18" charset="0"/>
              </a:rPr>
              <a:t> = Link;</a:t>
            </a:r>
          </a:p>
          <a:p>
            <a:pPr algn="l"/>
            <a:r>
              <a:rPr kumimoji="1" lang="en-US" altLang="zh-CN" sz="2400" dirty="0">
                <a:effectLst/>
                <a:latin typeface="Times New Roman" pitchFamily="18" charset="0"/>
              </a:rPr>
              <a:t>	(*</a:t>
            </a:r>
            <a:r>
              <a:rPr kumimoji="1" lang="en-US" altLang="zh-CN" sz="2400" dirty="0" err="1">
                <a:effectLst/>
                <a:latin typeface="Times New Roman" pitchFamily="18" charset="0"/>
              </a:rPr>
              <a:t>Thrt</a:t>
            </a:r>
            <a:r>
              <a:rPr kumimoji="1" lang="en-US" altLang="zh-CN" sz="2400" dirty="0">
                <a:effectLst/>
                <a:latin typeface="Times New Roman" pitchFamily="18" charset="0"/>
              </a:rPr>
              <a:t>)-&gt;</a:t>
            </a:r>
            <a:r>
              <a:rPr kumimoji="1" lang="en-US" altLang="zh-CN" sz="2400" dirty="0" err="1">
                <a:effectLst/>
                <a:latin typeface="Times New Roman" pitchFamily="18" charset="0"/>
              </a:rPr>
              <a:t>rtag</a:t>
            </a:r>
            <a:r>
              <a:rPr kumimoji="1" lang="en-US" altLang="zh-CN" sz="2400" dirty="0">
                <a:effectLst/>
                <a:latin typeface="Times New Roman" pitchFamily="18" charset="0"/>
              </a:rPr>
              <a:t> = Thread;</a:t>
            </a:r>
          </a:p>
          <a:p>
            <a:pPr algn="l"/>
            <a:r>
              <a:rPr kumimoji="1" lang="en-US" altLang="zh-CN" sz="2400" dirty="0">
                <a:effectLst/>
                <a:latin typeface="Times New Roman" pitchFamily="18" charset="0"/>
              </a:rPr>
              <a:t>	(*</a:t>
            </a:r>
            <a:r>
              <a:rPr kumimoji="1" lang="en-US" altLang="zh-CN" sz="2400" dirty="0" err="1">
                <a:effectLst/>
                <a:latin typeface="Times New Roman" pitchFamily="18" charset="0"/>
              </a:rPr>
              <a:t>Thrt</a:t>
            </a:r>
            <a:r>
              <a:rPr kumimoji="1" lang="en-US" altLang="zh-CN" sz="2400" dirty="0">
                <a:effectLst/>
                <a:latin typeface="Times New Roman" pitchFamily="18" charset="0"/>
              </a:rPr>
              <a:t>)-&gt;</a:t>
            </a:r>
            <a:r>
              <a:rPr kumimoji="1" lang="en-US" altLang="zh-CN" sz="2400" dirty="0" err="1">
                <a:effectLst/>
                <a:latin typeface="Times New Roman" pitchFamily="18" charset="0"/>
              </a:rPr>
              <a:t>rchild</a:t>
            </a:r>
            <a:r>
              <a:rPr kumimoji="1" lang="en-US" altLang="zh-CN" sz="2400" dirty="0">
                <a:effectLst/>
                <a:latin typeface="Times New Roman" pitchFamily="18" charset="0"/>
              </a:rPr>
              <a:t> = *</a:t>
            </a:r>
            <a:r>
              <a:rPr kumimoji="1" lang="en-US" altLang="zh-CN" sz="2400" dirty="0" err="1">
                <a:effectLst/>
                <a:latin typeface="Times New Roman" pitchFamily="18" charset="0"/>
              </a:rPr>
              <a:t>Thrt</a:t>
            </a:r>
            <a:r>
              <a:rPr kumimoji="1" lang="en-US" altLang="zh-CN" sz="2400" dirty="0">
                <a:effectLst/>
                <a:latin typeface="Times New Roman" pitchFamily="18" charset="0"/>
              </a:rPr>
              <a:t>;	</a:t>
            </a:r>
            <a:r>
              <a:rPr kumimoji="1" lang="en-US" altLang="zh-CN" sz="2400" dirty="0">
                <a:solidFill>
                  <a:srgbClr val="00CC00"/>
                </a:solidFill>
                <a:effectLst/>
                <a:latin typeface="Times New Roman" pitchFamily="18" charset="0"/>
              </a:rPr>
              <a:t>/* </a:t>
            </a:r>
            <a:r>
              <a:rPr kumimoji="1" lang="zh-CN" altLang="en-US" sz="2400" dirty="0">
                <a:solidFill>
                  <a:srgbClr val="00CC00"/>
                </a:solidFill>
                <a:effectLst/>
                <a:latin typeface="Times New Roman" pitchFamily="18" charset="0"/>
              </a:rPr>
              <a:t>右指针指向头结点  *</a:t>
            </a:r>
            <a:r>
              <a:rPr kumimoji="1" lang="en-US" altLang="zh-CN" sz="2400" dirty="0">
                <a:solidFill>
                  <a:srgbClr val="00CC00"/>
                </a:solidFill>
                <a:effectLst/>
                <a:latin typeface="Times New Roman" pitchFamily="18" charset="0"/>
              </a:rPr>
              <a:t>/</a:t>
            </a:r>
          </a:p>
          <a:p>
            <a:pPr algn="l"/>
            <a:r>
              <a:rPr kumimoji="1" lang="en-US" altLang="zh-CN" sz="2400" dirty="0">
                <a:effectLst/>
                <a:latin typeface="Times New Roman" pitchFamily="18" charset="0"/>
              </a:rPr>
              <a:t>	</a:t>
            </a:r>
            <a:r>
              <a:rPr kumimoji="1" lang="en-US" altLang="zh-CN" sz="2400" b="1" dirty="0">
                <a:effectLst/>
                <a:latin typeface="Times New Roman" pitchFamily="18" charset="0"/>
              </a:rPr>
              <a:t>if</a:t>
            </a:r>
            <a:r>
              <a:rPr kumimoji="1" lang="en-US" altLang="zh-CN" sz="2400" dirty="0">
                <a:effectLst/>
                <a:latin typeface="Times New Roman" pitchFamily="18" charset="0"/>
              </a:rPr>
              <a:t>  (!BT) (*</a:t>
            </a:r>
            <a:r>
              <a:rPr kumimoji="1" lang="en-US" altLang="zh-CN" sz="2400" dirty="0" err="1">
                <a:effectLst/>
                <a:latin typeface="Times New Roman" pitchFamily="18" charset="0"/>
              </a:rPr>
              <a:t>Thrt</a:t>
            </a:r>
            <a:r>
              <a:rPr kumimoji="1" lang="en-US" altLang="zh-CN" sz="2400" dirty="0">
                <a:effectLst/>
                <a:latin typeface="Times New Roman" pitchFamily="18" charset="0"/>
              </a:rPr>
              <a:t>)-&gt;</a:t>
            </a:r>
            <a:r>
              <a:rPr kumimoji="1" lang="en-US" altLang="zh-CN" sz="2400" dirty="0" err="1">
                <a:effectLst/>
                <a:latin typeface="Times New Roman" pitchFamily="18" charset="0"/>
              </a:rPr>
              <a:t>lchild</a:t>
            </a:r>
            <a:r>
              <a:rPr kumimoji="1" lang="en-US" altLang="zh-CN" sz="2400" dirty="0">
                <a:effectLst/>
                <a:latin typeface="Times New Roman" pitchFamily="18" charset="0"/>
              </a:rPr>
              <a:t> = *</a:t>
            </a:r>
            <a:r>
              <a:rPr kumimoji="1" lang="en-US" altLang="zh-CN" sz="2400" dirty="0" err="1">
                <a:effectLst/>
                <a:latin typeface="Times New Roman" pitchFamily="18" charset="0"/>
              </a:rPr>
              <a:t>Thrt</a:t>
            </a:r>
            <a:r>
              <a:rPr kumimoji="1" lang="en-US" altLang="zh-CN" sz="2400" dirty="0">
                <a:effectLst/>
                <a:latin typeface="Times New Roman" pitchFamily="18" charset="0"/>
              </a:rPr>
              <a:t>;	</a:t>
            </a:r>
          </a:p>
          <a:p>
            <a:pPr algn="l"/>
            <a:r>
              <a:rPr kumimoji="1" lang="en-US" altLang="zh-CN" sz="2400" dirty="0">
                <a:solidFill>
                  <a:srgbClr val="00CC00"/>
                </a:solidFill>
                <a:effectLst/>
                <a:latin typeface="Times New Roman" pitchFamily="18" charset="0"/>
              </a:rPr>
              <a:t>	/* </a:t>
            </a:r>
            <a:r>
              <a:rPr kumimoji="1" lang="zh-CN" altLang="en-US" sz="2400" dirty="0">
                <a:solidFill>
                  <a:srgbClr val="00CC00"/>
                </a:solidFill>
                <a:effectLst/>
                <a:latin typeface="Times New Roman" pitchFamily="18" charset="0"/>
              </a:rPr>
              <a:t>树空，则让其左指针指向头结点*</a:t>
            </a:r>
            <a:r>
              <a:rPr kumimoji="1" lang="en-US" altLang="zh-CN" sz="2400" dirty="0">
                <a:solidFill>
                  <a:srgbClr val="00CC00"/>
                </a:solidFill>
                <a:effectLst/>
                <a:latin typeface="Times New Roman" pitchFamily="18" charset="0"/>
              </a:rPr>
              <a:t>/</a:t>
            </a:r>
          </a:p>
        </p:txBody>
      </p:sp>
      <p:sp>
        <p:nvSpPr>
          <p:cNvPr id="24581" name="Text Box 5"/>
          <p:cNvSpPr txBox="1">
            <a:spLocks noChangeArrowheads="1"/>
          </p:cNvSpPr>
          <p:nvPr/>
        </p:nvSpPr>
        <p:spPr bwMode="auto">
          <a:xfrm>
            <a:off x="376238" y="228600"/>
            <a:ext cx="8169275" cy="51911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rPr>
              <a:t>InOrderThreading (</a:t>
            </a:r>
            <a:r>
              <a:rPr lang="zh-CN" altLang="en-US" sz="2800" b="1">
                <a:solidFill>
                  <a:srgbClr val="FFFF00"/>
                </a:solidFill>
                <a:effectLst/>
              </a:rPr>
              <a:t>二叉树的中序线索化递归算法</a:t>
            </a:r>
            <a:r>
              <a:rPr lang="en-US" altLang="zh-CN" sz="2800" b="1">
                <a:solidFill>
                  <a:srgbClr val="FFFF00"/>
                </a:solidFill>
                <a:effectLst/>
              </a:rPr>
              <a: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102402" name="Rectangle 2"/>
          <p:cNvSpPr>
            <a:spLocks noChangeArrowheads="1"/>
          </p:cNvSpPr>
          <p:nvPr/>
        </p:nvSpPr>
        <p:spPr bwMode="auto">
          <a:xfrm>
            <a:off x="323850" y="404813"/>
            <a:ext cx="842486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dirty="0">
                <a:effectLst/>
                <a:latin typeface="Times New Roman" pitchFamily="18" charset="0"/>
              </a:rPr>
              <a:t>	</a:t>
            </a:r>
            <a:r>
              <a:rPr kumimoji="1" lang="en-US" altLang="zh-CN" sz="2400" b="1" dirty="0" smtClean="0">
                <a:effectLst/>
                <a:latin typeface="Times New Roman" pitchFamily="18" charset="0"/>
              </a:rPr>
              <a:t>else </a:t>
            </a:r>
            <a:r>
              <a:rPr kumimoji="1" lang="en-US" altLang="zh-CN" sz="2400" dirty="0" smtClean="0">
                <a:effectLst/>
                <a:latin typeface="Times New Roman" pitchFamily="18" charset="0"/>
              </a:rPr>
              <a:t>{</a:t>
            </a:r>
            <a:endParaRPr kumimoji="1" lang="en-US" altLang="zh-CN" sz="2400" dirty="0">
              <a:effectLst/>
              <a:latin typeface="Times New Roman" pitchFamily="18" charset="0"/>
            </a:endParaRPr>
          </a:p>
          <a:p>
            <a:pPr algn="l"/>
            <a:r>
              <a:rPr kumimoji="1" lang="en-US" altLang="zh-CN" sz="2400" dirty="0">
                <a:effectLst/>
                <a:latin typeface="Times New Roman" pitchFamily="18" charset="0"/>
              </a:rPr>
              <a:t>		(*</a:t>
            </a:r>
            <a:r>
              <a:rPr kumimoji="1" lang="en-US" altLang="zh-CN" sz="2400" dirty="0" err="1">
                <a:effectLst/>
                <a:latin typeface="Times New Roman" pitchFamily="18" charset="0"/>
              </a:rPr>
              <a:t>Thrt</a:t>
            </a:r>
            <a:r>
              <a:rPr kumimoji="1" lang="en-US" altLang="zh-CN" sz="2400" dirty="0">
                <a:effectLst/>
                <a:latin typeface="Times New Roman" pitchFamily="18" charset="0"/>
              </a:rPr>
              <a:t>)-&gt;</a:t>
            </a:r>
            <a:r>
              <a:rPr kumimoji="1" lang="en-US" altLang="zh-CN" sz="2400" dirty="0" err="1">
                <a:effectLst/>
                <a:latin typeface="Times New Roman" pitchFamily="18" charset="0"/>
              </a:rPr>
              <a:t>lchild</a:t>
            </a:r>
            <a:r>
              <a:rPr kumimoji="1" lang="en-US" altLang="zh-CN" sz="2400" dirty="0">
                <a:effectLst/>
                <a:latin typeface="Times New Roman" pitchFamily="18" charset="0"/>
              </a:rPr>
              <a:t> = BT;</a:t>
            </a:r>
          </a:p>
          <a:p>
            <a:pPr algn="l"/>
            <a:r>
              <a:rPr kumimoji="1" lang="en-US" altLang="zh-CN" sz="2400" dirty="0">
                <a:effectLst/>
                <a:latin typeface="Times New Roman" pitchFamily="18" charset="0"/>
              </a:rPr>
              <a:t>		pre = *</a:t>
            </a:r>
            <a:r>
              <a:rPr kumimoji="1" lang="en-US" altLang="zh-CN" sz="2400" dirty="0" err="1">
                <a:effectLst/>
                <a:latin typeface="Times New Roman" pitchFamily="18" charset="0"/>
              </a:rPr>
              <a:t>Thrt</a:t>
            </a:r>
            <a:r>
              <a:rPr kumimoji="1" lang="en-US" altLang="zh-CN" sz="2400" dirty="0">
                <a:effectLst/>
                <a:latin typeface="Times New Roman" pitchFamily="18" charset="0"/>
              </a:rPr>
              <a:t>;</a:t>
            </a:r>
          </a:p>
          <a:p>
            <a:pPr algn="l"/>
            <a:r>
              <a:rPr kumimoji="1" lang="en-US" altLang="zh-CN" sz="2400" dirty="0">
                <a:effectLst/>
                <a:latin typeface="Times New Roman" pitchFamily="18" charset="0"/>
              </a:rPr>
              <a:t>		</a:t>
            </a:r>
            <a:r>
              <a:rPr kumimoji="1" lang="en-US" altLang="zh-CN" sz="2400" i="1" dirty="0" err="1">
                <a:solidFill>
                  <a:srgbClr val="FFFF00"/>
                </a:solidFill>
                <a:effectLst/>
                <a:latin typeface="Times New Roman" pitchFamily="18" charset="0"/>
              </a:rPr>
              <a:t>InThreading</a:t>
            </a:r>
            <a:r>
              <a:rPr kumimoji="1" lang="en-US" altLang="zh-CN" sz="2400" dirty="0">
                <a:effectLst/>
                <a:latin typeface="Times New Roman" pitchFamily="18" charset="0"/>
              </a:rPr>
              <a:t> (BT, &amp;pre</a:t>
            </a:r>
            <a:r>
              <a:rPr kumimoji="1" lang="en-US" altLang="zh-CN" sz="2400" dirty="0" smtClean="0">
                <a:effectLst/>
                <a:latin typeface="Times New Roman" pitchFamily="18" charset="0"/>
              </a:rPr>
              <a:t>);</a:t>
            </a:r>
            <a:endParaRPr kumimoji="1" lang="en-US" altLang="zh-CN" sz="2400" dirty="0">
              <a:effectLst/>
              <a:latin typeface="Times New Roman" pitchFamily="18" charset="0"/>
            </a:endParaRPr>
          </a:p>
          <a:p>
            <a:pPr algn="l"/>
            <a:r>
              <a:rPr kumimoji="1" lang="en-US" altLang="zh-CN" sz="2400" dirty="0">
                <a:solidFill>
                  <a:srgbClr val="00CC00"/>
                </a:solidFill>
                <a:effectLst/>
                <a:latin typeface="Times New Roman" pitchFamily="18" charset="0"/>
              </a:rPr>
              <a:t>		/* </a:t>
            </a:r>
            <a:r>
              <a:rPr kumimoji="1" lang="zh-CN" altLang="en-US" sz="2400" dirty="0">
                <a:solidFill>
                  <a:srgbClr val="00CC00"/>
                </a:solidFill>
                <a:effectLst/>
                <a:latin typeface="Times New Roman" pitchFamily="18" charset="0"/>
              </a:rPr>
              <a:t>线索化后</a:t>
            </a:r>
            <a:r>
              <a:rPr kumimoji="1" lang="zh-CN" altLang="en-US" sz="2400" dirty="0" smtClean="0">
                <a:solidFill>
                  <a:srgbClr val="00CC00"/>
                </a:solidFill>
                <a:effectLst/>
                <a:latin typeface="Times New Roman" pitchFamily="18" charset="0"/>
              </a:rPr>
              <a:t>，</a:t>
            </a:r>
            <a:r>
              <a:rPr kumimoji="1" lang="en-US" altLang="zh-CN" sz="2400" dirty="0" smtClean="0">
                <a:solidFill>
                  <a:srgbClr val="00CC00"/>
                </a:solidFill>
                <a:effectLst/>
                <a:latin typeface="Times New Roman" pitchFamily="18" charset="0"/>
              </a:rPr>
              <a:t>pre</a:t>
            </a:r>
            <a:r>
              <a:rPr kumimoji="1" lang="zh-CN" altLang="en-US" sz="2400" dirty="0" smtClean="0">
                <a:solidFill>
                  <a:srgbClr val="00CC00"/>
                </a:solidFill>
                <a:effectLst/>
                <a:latin typeface="Times New Roman" pitchFamily="18" charset="0"/>
              </a:rPr>
              <a:t>指向</a:t>
            </a:r>
            <a:r>
              <a:rPr kumimoji="1" lang="zh-CN" altLang="en-US" sz="2400" dirty="0">
                <a:solidFill>
                  <a:srgbClr val="00CC00"/>
                </a:solidFill>
                <a:effectLst/>
                <a:latin typeface="Times New Roman" pitchFamily="18" charset="0"/>
              </a:rPr>
              <a:t>二叉树的最后一个结点*</a:t>
            </a:r>
            <a:r>
              <a:rPr kumimoji="1" lang="en-US" altLang="zh-CN" sz="2400" dirty="0">
                <a:solidFill>
                  <a:srgbClr val="00CC00"/>
                </a:solidFill>
                <a:effectLst/>
                <a:latin typeface="Times New Roman" pitchFamily="18" charset="0"/>
              </a:rPr>
              <a:t>/</a:t>
            </a:r>
          </a:p>
          <a:p>
            <a:pPr algn="l"/>
            <a:r>
              <a:rPr kumimoji="1" lang="en-US" altLang="zh-CN" sz="2400" dirty="0">
                <a:effectLst/>
                <a:latin typeface="Times New Roman" pitchFamily="18" charset="0"/>
              </a:rPr>
              <a:t>		pre-&gt;</a:t>
            </a:r>
            <a:r>
              <a:rPr kumimoji="1" lang="en-US" altLang="zh-CN" sz="2400" dirty="0" err="1">
                <a:effectLst/>
                <a:latin typeface="Times New Roman" pitchFamily="18" charset="0"/>
              </a:rPr>
              <a:t>rchild</a:t>
            </a:r>
            <a:r>
              <a:rPr kumimoji="1" lang="en-US" altLang="zh-CN" sz="2400" dirty="0">
                <a:effectLst/>
                <a:latin typeface="Times New Roman" pitchFamily="18" charset="0"/>
              </a:rPr>
              <a:t> = *</a:t>
            </a:r>
            <a:r>
              <a:rPr kumimoji="1" lang="en-US" altLang="zh-CN" sz="2400" dirty="0" err="1">
                <a:effectLst/>
                <a:latin typeface="Times New Roman" pitchFamily="18" charset="0"/>
              </a:rPr>
              <a:t>Thrt</a:t>
            </a:r>
            <a:r>
              <a:rPr kumimoji="1" lang="en-US" altLang="zh-CN" sz="2400" dirty="0" smtClean="0">
                <a:effectLst/>
                <a:latin typeface="Times New Roman" pitchFamily="18" charset="0"/>
              </a:rPr>
              <a:t>;</a:t>
            </a:r>
            <a:endParaRPr kumimoji="1" lang="en-US" altLang="zh-CN" sz="2400" dirty="0">
              <a:effectLst/>
              <a:latin typeface="Times New Roman" pitchFamily="18" charset="0"/>
            </a:endParaRPr>
          </a:p>
          <a:p>
            <a:pPr algn="l"/>
            <a:r>
              <a:rPr kumimoji="1" lang="en-US" altLang="zh-CN" sz="2400" dirty="0">
                <a:solidFill>
                  <a:srgbClr val="00CC00"/>
                </a:solidFill>
                <a:effectLst/>
                <a:latin typeface="Times New Roman" pitchFamily="18" charset="0"/>
              </a:rPr>
              <a:t>		/* </a:t>
            </a:r>
            <a:r>
              <a:rPr kumimoji="1" lang="zh-CN" altLang="en-US" sz="2400" dirty="0">
                <a:solidFill>
                  <a:srgbClr val="00CC00"/>
                </a:solidFill>
                <a:effectLst/>
                <a:latin typeface="Times New Roman" pitchFamily="18" charset="0"/>
              </a:rPr>
              <a:t>最后一个结点的右指针指向头结点。 *</a:t>
            </a:r>
            <a:r>
              <a:rPr kumimoji="1" lang="en-US" altLang="zh-CN" sz="2400" dirty="0">
                <a:solidFill>
                  <a:srgbClr val="00CC00"/>
                </a:solidFill>
                <a:effectLst/>
                <a:latin typeface="Times New Roman" pitchFamily="18" charset="0"/>
              </a:rPr>
              <a:t>/</a:t>
            </a:r>
          </a:p>
          <a:p>
            <a:pPr algn="l"/>
            <a:r>
              <a:rPr kumimoji="1" lang="en-US" altLang="zh-CN" sz="2400" dirty="0">
                <a:effectLst/>
                <a:latin typeface="Times New Roman" pitchFamily="18" charset="0"/>
              </a:rPr>
              <a:t>		pre-&gt;</a:t>
            </a:r>
            <a:r>
              <a:rPr kumimoji="1" lang="en-US" altLang="zh-CN" sz="2400" dirty="0" err="1">
                <a:effectLst/>
                <a:latin typeface="Times New Roman" pitchFamily="18" charset="0"/>
              </a:rPr>
              <a:t>rtag</a:t>
            </a:r>
            <a:r>
              <a:rPr kumimoji="1" lang="en-US" altLang="zh-CN" sz="2400" dirty="0">
                <a:effectLst/>
                <a:latin typeface="Times New Roman" pitchFamily="18" charset="0"/>
              </a:rPr>
              <a:t> = Thread;</a:t>
            </a:r>
          </a:p>
          <a:p>
            <a:pPr algn="l"/>
            <a:r>
              <a:rPr kumimoji="1" lang="en-US" altLang="zh-CN" sz="2400" dirty="0">
                <a:effectLst/>
                <a:latin typeface="Times New Roman" pitchFamily="18" charset="0"/>
              </a:rPr>
              <a:t>		(*</a:t>
            </a:r>
            <a:r>
              <a:rPr kumimoji="1" lang="en-US" altLang="zh-CN" sz="2400" dirty="0" err="1">
                <a:effectLst/>
                <a:latin typeface="Times New Roman" pitchFamily="18" charset="0"/>
              </a:rPr>
              <a:t>Thrt</a:t>
            </a:r>
            <a:r>
              <a:rPr kumimoji="1" lang="en-US" altLang="zh-CN" sz="2400" dirty="0">
                <a:effectLst/>
                <a:latin typeface="Times New Roman" pitchFamily="18" charset="0"/>
              </a:rPr>
              <a:t>)-&gt;</a:t>
            </a:r>
            <a:r>
              <a:rPr kumimoji="1" lang="en-US" altLang="zh-CN" sz="2400" dirty="0" err="1">
                <a:effectLst/>
                <a:latin typeface="Times New Roman" pitchFamily="18" charset="0"/>
              </a:rPr>
              <a:t>rchild</a:t>
            </a:r>
            <a:r>
              <a:rPr kumimoji="1" lang="en-US" altLang="zh-CN" sz="2400" dirty="0">
                <a:effectLst/>
                <a:latin typeface="Times New Roman" pitchFamily="18" charset="0"/>
              </a:rPr>
              <a:t> = pre;</a:t>
            </a:r>
          </a:p>
          <a:p>
            <a:pPr algn="l"/>
            <a:r>
              <a:rPr kumimoji="1" lang="en-US" altLang="zh-CN" sz="2400" dirty="0">
                <a:solidFill>
                  <a:srgbClr val="00CC00"/>
                </a:solidFill>
                <a:effectLst/>
                <a:latin typeface="Times New Roman" pitchFamily="18" charset="0"/>
              </a:rPr>
              <a:t>		/* </a:t>
            </a:r>
            <a:r>
              <a:rPr kumimoji="1" lang="zh-CN" altLang="en-US" sz="2400" dirty="0">
                <a:solidFill>
                  <a:srgbClr val="00CC00"/>
                </a:solidFill>
                <a:effectLst/>
                <a:latin typeface="Times New Roman" pitchFamily="18" charset="0"/>
              </a:rPr>
              <a:t>头结点的右指针指向最后一个结点*</a:t>
            </a:r>
            <a:r>
              <a:rPr kumimoji="1" lang="en-US" altLang="zh-CN" sz="2400" dirty="0">
                <a:solidFill>
                  <a:srgbClr val="00CC00"/>
                </a:solidFill>
                <a:effectLst/>
                <a:latin typeface="Times New Roman" pitchFamily="18" charset="0"/>
              </a:rPr>
              <a:t>/</a:t>
            </a:r>
          </a:p>
          <a:p>
            <a:pPr algn="l"/>
            <a:r>
              <a:rPr kumimoji="1" lang="en-US" altLang="zh-CN" sz="2400" dirty="0">
                <a:effectLst/>
                <a:latin typeface="Times New Roman" pitchFamily="18" charset="0"/>
              </a:rPr>
              <a:t>	}</a:t>
            </a:r>
          </a:p>
          <a:p>
            <a:pPr algn="l"/>
            <a:r>
              <a:rPr kumimoji="1" lang="en-US" altLang="zh-CN" sz="2400" dirty="0">
                <a:effectLst/>
                <a:latin typeface="Times New Roman" pitchFamily="18" charset="0"/>
              </a:rPr>
              <a:t>	</a:t>
            </a:r>
            <a:r>
              <a:rPr kumimoji="1" lang="en-US" altLang="zh-CN" sz="2400" b="1" dirty="0">
                <a:effectLst/>
                <a:latin typeface="Times New Roman" pitchFamily="18" charset="0"/>
              </a:rPr>
              <a:t>return</a:t>
            </a:r>
            <a:r>
              <a:rPr kumimoji="1" lang="en-US" altLang="zh-CN" sz="2400" dirty="0">
                <a:effectLst/>
                <a:latin typeface="Times New Roman" pitchFamily="18" charset="0"/>
              </a:rPr>
              <a:t> OK;</a:t>
            </a:r>
          </a:p>
          <a:p>
            <a:pPr algn="l"/>
            <a:r>
              <a:rPr kumimoji="1" lang="en-US" altLang="zh-CN" sz="2400" dirty="0">
                <a:effectLst/>
                <a:latin typeface="Times New Roman" pitchFamily="18" charset="0"/>
              </a:rPr>
              <a:t>}	</a:t>
            </a:r>
            <a:r>
              <a:rPr kumimoji="1" lang="en-US" altLang="zh-CN" sz="2400" dirty="0">
                <a:solidFill>
                  <a:srgbClr val="00CC00"/>
                </a:solidFill>
                <a:effectLst/>
                <a:latin typeface="Times New Roman" pitchFamily="18" charset="0"/>
              </a:rPr>
              <a:t>/* End of </a:t>
            </a:r>
            <a:r>
              <a:rPr kumimoji="1" lang="en-US" altLang="zh-CN" sz="2400" dirty="0" err="1">
                <a:solidFill>
                  <a:srgbClr val="00CC00"/>
                </a:solidFill>
                <a:effectLst/>
                <a:latin typeface="Times New Roman" pitchFamily="18" charset="0"/>
              </a:rPr>
              <a:t>InOrderThreading</a:t>
            </a:r>
            <a:r>
              <a:rPr kumimoji="1" lang="en-US" altLang="zh-CN" sz="2400" dirty="0">
                <a:solidFill>
                  <a:srgbClr val="00CC00"/>
                </a:solidFill>
                <a:effectLst/>
                <a:latin typeface="Times New Roman" pitchFamily="18" charset="0"/>
              </a:rPr>
              <a:t>()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197634" name="Rectangle 2"/>
          <p:cNvSpPr>
            <a:spLocks noChangeArrowheads="1"/>
          </p:cNvSpPr>
          <p:nvPr/>
        </p:nvSpPr>
        <p:spPr bwMode="auto">
          <a:xfrm>
            <a:off x="179388" y="954088"/>
            <a:ext cx="8893175" cy="555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a:effectLst/>
                <a:latin typeface="Times New Roman" pitchFamily="18" charset="0"/>
              </a:rPr>
              <a:t>void </a:t>
            </a:r>
            <a:r>
              <a:rPr kumimoji="1" lang="en-US" altLang="zh-CN" sz="2200" b="1" i="1" dirty="0">
                <a:solidFill>
                  <a:srgbClr val="FFFF00"/>
                </a:solidFill>
                <a:effectLst/>
                <a:latin typeface="Times New Roman" pitchFamily="18" charset="0"/>
              </a:rPr>
              <a:t>thread</a:t>
            </a:r>
            <a:r>
              <a:rPr kumimoji="1" lang="en-US" altLang="zh-CN" sz="2200" dirty="0">
                <a:effectLst/>
                <a:latin typeface="Times New Roman" pitchFamily="18" charset="0"/>
              </a:rPr>
              <a:t> (</a:t>
            </a:r>
            <a:r>
              <a:rPr kumimoji="1" lang="en-US" altLang="zh-CN" sz="2200" dirty="0" err="1">
                <a:effectLst/>
                <a:latin typeface="Times New Roman" pitchFamily="18" charset="0"/>
              </a:rPr>
              <a:t>PThrTree</a:t>
            </a:r>
            <a:r>
              <a:rPr kumimoji="1" lang="en-US" altLang="zh-CN" sz="2200" dirty="0">
                <a:effectLst/>
                <a:latin typeface="Times New Roman" pitchFamily="18" charset="0"/>
              </a:rPr>
              <a:t> </a:t>
            </a:r>
            <a:r>
              <a:rPr kumimoji="1" lang="en-US" altLang="zh-CN" sz="2200" i="1" dirty="0">
                <a:effectLst/>
                <a:latin typeface="Times New Roman" pitchFamily="18" charset="0"/>
              </a:rPr>
              <a:t>t</a:t>
            </a:r>
            <a:r>
              <a:rPr kumimoji="1" lang="en-US" altLang="zh-CN" sz="2200" dirty="0">
                <a:effectLst/>
                <a:latin typeface="Times New Roman" pitchFamily="18" charset="0"/>
              </a:rPr>
              <a:t>)  </a:t>
            </a:r>
          </a:p>
          <a:p>
            <a:pPr algn="just" eaLnBrk="0" hangingPunct="0"/>
            <a:r>
              <a:rPr kumimoji="1" lang="en-US" altLang="zh-CN" sz="2200" dirty="0">
                <a:effectLst/>
                <a:latin typeface="Times New Roman" pitchFamily="18" charset="0"/>
              </a:rPr>
              <a:t>{</a:t>
            </a:r>
          </a:p>
          <a:p>
            <a:pPr algn="just" eaLnBrk="0" hangingPunct="0"/>
            <a:r>
              <a:rPr kumimoji="1" lang="en-US" altLang="zh-CN" sz="2300" b="1" dirty="0">
                <a:solidFill>
                  <a:srgbClr val="FFFFFF"/>
                </a:solidFill>
                <a:effectLst/>
                <a:latin typeface="Times New Roman" pitchFamily="18" charset="0"/>
                <a:ea typeface="仿宋_GB2312" pitchFamily="49" charset="-122"/>
              </a:rPr>
              <a:t>    Stack</a:t>
            </a:r>
            <a:r>
              <a:rPr kumimoji="1" lang="en-US" altLang="zh-CN" sz="2300" dirty="0">
                <a:solidFill>
                  <a:srgbClr val="FFFFFF"/>
                </a:solidFill>
                <a:effectLst/>
                <a:latin typeface="Times New Roman" pitchFamily="18" charset="0"/>
                <a:ea typeface="仿宋_GB2312" pitchFamily="49" charset="-122"/>
              </a:rPr>
              <a:t> </a:t>
            </a:r>
            <a:r>
              <a:rPr kumimoji="1" lang="en-US" altLang="zh-CN" sz="2300" i="1" dirty="0">
                <a:solidFill>
                  <a:srgbClr val="FFFFFF"/>
                </a:solidFill>
                <a:effectLst/>
                <a:latin typeface="Times New Roman" pitchFamily="18" charset="0"/>
                <a:ea typeface="仿宋_GB2312" pitchFamily="49" charset="-122"/>
              </a:rPr>
              <a:t>S</a:t>
            </a:r>
            <a:r>
              <a:rPr kumimoji="1" lang="en-US" altLang="zh-CN" sz="2300" b="1" dirty="0">
                <a:solidFill>
                  <a:srgbClr val="FFFFFF"/>
                </a:solidFill>
                <a:effectLst/>
                <a:latin typeface="Times New Roman" pitchFamily="18" charset="0"/>
                <a:ea typeface="仿宋_GB2312" pitchFamily="49" charset="-122"/>
              </a:rPr>
              <a:t>;</a:t>
            </a:r>
            <a:r>
              <a:rPr kumimoji="1" lang="en-US" altLang="zh-CN" sz="2300" dirty="0">
                <a:solidFill>
                  <a:srgbClr val="FFFFFF"/>
                </a:solidFill>
                <a:effectLst/>
                <a:latin typeface="Times New Roman" pitchFamily="18" charset="0"/>
                <a:ea typeface="仿宋_GB2312" pitchFamily="49" charset="-122"/>
              </a:rPr>
              <a:t> </a:t>
            </a:r>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a:t>
            </a:r>
            <a:r>
              <a:rPr kumimoji="1" lang="zh-CN" altLang="en-US" sz="2200" dirty="0">
                <a:solidFill>
                  <a:srgbClr val="00CC00"/>
                </a:solidFill>
                <a:effectLst/>
                <a:latin typeface="Times New Roman" pitchFamily="18" charset="0"/>
              </a:rPr>
              <a:t>栈元素的类型为</a:t>
            </a:r>
            <a:r>
              <a:rPr kumimoji="1" lang="en-US" altLang="zh-CN" sz="2200" dirty="0" err="1">
                <a:solidFill>
                  <a:srgbClr val="00CC00"/>
                </a:solidFill>
                <a:effectLst/>
                <a:latin typeface="Times New Roman" pitchFamily="18" charset="0"/>
              </a:rPr>
              <a:t>PThrTreeNode</a:t>
            </a:r>
            <a:r>
              <a:rPr kumimoji="1" lang="en-US" altLang="zh-CN" sz="2200" dirty="0">
                <a:solidFill>
                  <a:srgbClr val="00CC00"/>
                </a:solidFill>
                <a:effectLst/>
                <a:latin typeface="Times New Roman" pitchFamily="18" charset="0"/>
              </a:rPr>
              <a:t>*/</a:t>
            </a:r>
          </a:p>
          <a:p>
            <a:pPr algn="just" eaLnBrk="0" hangingPunct="0"/>
            <a:r>
              <a:rPr kumimoji="1" lang="en-US" altLang="zh-CN" sz="2200" dirty="0">
                <a:effectLst/>
                <a:latin typeface="Times New Roman" pitchFamily="18" charset="0"/>
              </a:rPr>
              <a:t>    </a:t>
            </a:r>
            <a:r>
              <a:rPr kumimoji="1" lang="en-US" altLang="zh-CN" sz="2200" dirty="0" err="1">
                <a:effectLst/>
                <a:latin typeface="Times New Roman" pitchFamily="18" charset="0"/>
              </a:rPr>
              <a:t>PThrTreeNode</a:t>
            </a:r>
            <a:r>
              <a:rPr kumimoji="1" lang="en-US" altLang="zh-CN" sz="2200" dirty="0">
                <a:effectLst/>
                <a:latin typeface="Times New Roman" pitchFamily="18" charset="0"/>
              </a:rPr>
              <a:t> </a:t>
            </a:r>
            <a:r>
              <a:rPr kumimoji="1" lang="en-US" altLang="zh-CN" sz="2200" i="1" dirty="0">
                <a:effectLst/>
                <a:latin typeface="Times New Roman" pitchFamily="18" charset="0"/>
              </a:rPr>
              <a:t>p</a:t>
            </a:r>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a:t>
            </a:r>
            <a:r>
              <a:rPr kumimoji="1" lang="zh-CN" altLang="en-US" sz="2200" dirty="0">
                <a:solidFill>
                  <a:srgbClr val="00CC00"/>
                </a:solidFill>
                <a:effectLst/>
                <a:latin typeface="Times New Roman" pitchFamily="18" charset="0"/>
              </a:rPr>
              <a:t>指向当前正在访问的结点*</a:t>
            </a:r>
            <a:r>
              <a:rPr kumimoji="1" lang="en-US" altLang="zh-CN" sz="2200" dirty="0">
                <a:solidFill>
                  <a:srgbClr val="00CC00"/>
                </a:solidFill>
                <a:effectLst/>
                <a:latin typeface="Times New Roman" pitchFamily="18" charset="0"/>
              </a:rPr>
              <a:t>/</a:t>
            </a:r>
          </a:p>
          <a:p>
            <a:pPr algn="just" eaLnBrk="0" hangingPunct="0"/>
            <a:r>
              <a:rPr kumimoji="1" lang="en-US" altLang="zh-CN" sz="2200" dirty="0">
                <a:effectLst/>
                <a:latin typeface="Times New Roman" pitchFamily="18" charset="0"/>
              </a:rPr>
              <a:t>    </a:t>
            </a:r>
            <a:r>
              <a:rPr kumimoji="1" lang="en-US" altLang="zh-CN" sz="2200" dirty="0" err="1">
                <a:effectLst/>
                <a:latin typeface="Times New Roman" pitchFamily="18" charset="0"/>
              </a:rPr>
              <a:t>PThrTreeNode</a:t>
            </a:r>
            <a:r>
              <a:rPr kumimoji="1" lang="en-US" altLang="zh-CN" sz="2200" dirty="0">
                <a:effectLst/>
                <a:latin typeface="Times New Roman" pitchFamily="18" charset="0"/>
              </a:rPr>
              <a:t> </a:t>
            </a:r>
            <a:r>
              <a:rPr kumimoji="1" lang="en-US" altLang="zh-CN" sz="2200" i="1" dirty="0">
                <a:effectLst/>
                <a:latin typeface="Times New Roman" pitchFamily="18" charset="0"/>
              </a:rPr>
              <a:t>pre</a:t>
            </a:r>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a:t>
            </a:r>
            <a:r>
              <a:rPr kumimoji="1" lang="zh-CN" altLang="en-US" sz="2200" dirty="0">
                <a:solidFill>
                  <a:srgbClr val="00CC00"/>
                </a:solidFill>
                <a:effectLst/>
                <a:latin typeface="Times New Roman" pitchFamily="18" charset="0"/>
              </a:rPr>
              <a:t>指向</a:t>
            </a:r>
            <a:r>
              <a:rPr kumimoji="1" lang="en-US" altLang="zh-CN" sz="2200" dirty="0">
                <a:solidFill>
                  <a:srgbClr val="00CC00"/>
                </a:solidFill>
                <a:effectLst/>
                <a:latin typeface="Times New Roman" pitchFamily="18" charset="0"/>
              </a:rPr>
              <a:t>p</a:t>
            </a:r>
            <a:r>
              <a:rPr kumimoji="1" lang="zh-CN" altLang="en-US" sz="2200" dirty="0">
                <a:solidFill>
                  <a:srgbClr val="00CC00"/>
                </a:solidFill>
                <a:effectLst/>
                <a:latin typeface="Times New Roman" pitchFamily="18" charset="0"/>
              </a:rPr>
              <a:t>的中序前驱结点*</a:t>
            </a:r>
            <a:r>
              <a:rPr kumimoji="1" lang="en-US" altLang="zh-CN" sz="2200" dirty="0">
                <a:solidFill>
                  <a:srgbClr val="00CC00"/>
                </a:solidFill>
                <a:effectLst/>
                <a:latin typeface="Times New Roman" pitchFamily="18" charset="0"/>
              </a:rPr>
              <a:t>/</a:t>
            </a:r>
          </a:p>
          <a:p>
            <a:pPr algn="just" eaLnBrk="0" hangingPunct="0"/>
            <a:endParaRPr kumimoji="1" lang="en-US" altLang="zh-CN" sz="2200" dirty="0">
              <a:solidFill>
                <a:srgbClr val="00CC00"/>
              </a:solidFill>
              <a:effectLst/>
              <a:latin typeface="Times New Roman" pitchFamily="18" charset="0"/>
            </a:endParaRPr>
          </a:p>
          <a:p>
            <a:pPr algn="just" eaLnBrk="0" hangingPunct="0"/>
            <a:r>
              <a:rPr kumimoji="1" lang="en-US" altLang="zh-CN" sz="2200" dirty="0">
                <a:effectLst/>
                <a:latin typeface="Times New Roman" pitchFamily="18" charset="0"/>
              </a:rPr>
              <a:t>    if  </a:t>
            </a:r>
            <a:r>
              <a:rPr kumimoji="1" lang="en-US" altLang="zh-CN" sz="2200" dirty="0" smtClean="0">
                <a:effectLst/>
                <a:latin typeface="Times New Roman" pitchFamily="18" charset="0"/>
              </a:rPr>
              <a:t>( !</a:t>
            </a:r>
            <a:r>
              <a:rPr kumimoji="1" lang="en-US" altLang="zh-CN" sz="2200" i="1" dirty="0" smtClean="0">
                <a:effectLst/>
                <a:latin typeface="Times New Roman" pitchFamily="18" charset="0"/>
              </a:rPr>
              <a:t>t </a:t>
            </a:r>
            <a:r>
              <a:rPr kumimoji="1" lang="en-US" altLang="zh-CN" sz="2200" dirty="0" smtClean="0">
                <a:effectLst/>
                <a:latin typeface="Times New Roman" pitchFamily="18" charset="0"/>
              </a:rPr>
              <a:t>) </a:t>
            </a:r>
            <a:r>
              <a:rPr kumimoji="1" lang="en-US" altLang="zh-CN" sz="2200" dirty="0">
                <a:effectLst/>
                <a:latin typeface="Times New Roman" pitchFamily="18" charset="0"/>
              </a:rPr>
              <a:t>return ;</a:t>
            </a:r>
          </a:p>
          <a:p>
            <a:pPr algn="just" eaLnBrk="0" hangingPunct="0"/>
            <a:r>
              <a:rPr kumimoji="1" lang="en-US" altLang="zh-CN" sz="2300" i="1" dirty="0">
                <a:solidFill>
                  <a:srgbClr val="FFFFFF"/>
                </a:solidFill>
                <a:effectLst/>
                <a:latin typeface="Times New Roman" pitchFamily="18" charset="0"/>
                <a:ea typeface="仿宋_GB2312" pitchFamily="49" charset="-122"/>
              </a:rPr>
              <a:t>   </a:t>
            </a:r>
            <a:r>
              <a:rPr kumimoji="1" lang="en-US" altLang="zh-CN" sz="2300" i="1" dirty="0" smtClean="0">
                <a:solidFill>
                  <a:srgbClr val="FFFFFF"/>
                </a:solidFill>
                <a:effectLst/>
                <a:latin typeface="Times New Roman" pitchFamily="18" charset="0"/>
                <a:ea typeface="仿宋_GB2312" pitchFamily="49" charset="-122"/>
              </a:rPr>
              <a:t> </a:t>
            </a:r>
            <a:r>
              <a:rPr kumimoji="1" lang="en-US" altLang="zh-CN" sz="2300" i="1" dirty="0" err="1" smtClean="0">
                <a:solidFill>
                  <a:srgbClr val="FFFFFF"/>
                </a:solidFill>
                <a:effectLst/>
                <a:latin typeface="Times New Roman" pitchFamily="18" charset="0"/>
                <a:ea typeface="仿宋_GB2312" pitchFamily="49" charset="-122"/>
              </a:rPr>
              <a:t>StackEmpty</a:t>
            </a:r>
            <a:r>
              <a:rPr kumimoji="1" lang="en-US" altLang="zh-CN" sz="2300" dirty="0">
                <a:solidFill>
                  <a:srgbClr val="FFFFFF"/>
                </a:solidFill>
                <a:effectLst/>
                <a:latin typeface="Times New Roman" pitchFamily="18" charset="0"/>
                <a:ea typeface="仿宋_GB2312" pitchFamily="49" charset="-122"/>
              </a:rPr>
              <a:t>( </a:t>
            </a:r>
            <a:r>
              <a:rPr kumimoji="1" lang="en-US" altLang="zh-CN" sz="2300" i="1" dirty="0">
                <a:solidFill>
                  <a:srgbClr val="FFFFFF"/>
                </a:solidFill>
                <a:effectLst/>
                <a:latin typeface="Times New Roman" pitchFamily="18" charset="0"/>
                <a:ea typeface="仿宋_GB2312" pitchFamily="49" charset="-122"/>
              </a:rPr>
              <a:t>S </a:t>
            </a:r>
            <a:r>
              <a:rPr kumimoji="1" lang="en-US" altLang="zh-CN" sz="2300" dirty="0">
                <a:solidFill>
                  <a:srgbClr val="FFFFFF"/>
                </a:solidFill>
                <a:effectLst/>
                <a:latin typeface="Times New Roman" pitchFamily="18" charset="0"/>
                <a:ea typeface="仿宋_GB2312" pitchFamily="49" charset="-122"/>
              </a:rPr>
              <a:t>)</a:t>
            </a:r>
            <a:r>
              <a:rPr kumimoji="1" lang="en-US" altLang="zh-CN" sz="2300" b="1" dirty="0">
                <a:solidFill>
                  <a:srgbClr val="FFFFFF"/>
                </a:solidFill>
                <a:effectLst/>
                <a:latin typeface="Times New Roman" pitchFamily="18" charset="0"/>
                <a:ea typeface="仿宋_GB2312" pitchFamily="49" charset="-122"/>
              </a:rPr>
              <a:t>;</a:t>
            </a:r>
            <a:endParaRPr kumimoji="1" lang="en-US" altLang="zh-CN" sz="2200" dirty="0">
              <a:effectLst/>
              <a:latin typeface="Times New Roman" pitchFamily="18" charset="0"/>
            </a:endParaRPr>
          </a:p>
          <a:p>
            <a:pPr algn="just" eaLnBrk="0" hangingPunct="0"/>
            <a:r>
              <a:rPr kumimoji="1" lang="en-US" altLang="zh-CN" sz="2200" i="1" dirty="0">
                <a:effectLst/>
                <a:latin typeface="Times New Roman" pitchFamily="18" charset="0"/>
              </a:rPr>
              <a:t>    p</a:t>
            </a:r>
            <a:r>
              <a:rPr kumimoji="1" lang="en-US" altLang="zh-CN" sz="2200" dirty="0">
                <a:effectLst/>
                <a:latin typeface="Times New Roman" pitchFamily="18" charset="0"/>
              </a:rPr>
              <a:t> = *</a:t>
            </a:r>
            <a:r>
              <a:rPr kumimoji="1" lang="en-US" altLang="zh-CN" sz="2200" i="1" dirty="0">
                <a:effectLst/>
                <a:latin typeface="Times New Roman" pitchFamily="18" charset="0"/>
              </a:rPr>
              <a:t>t</a:t>
            </a:r>
            <a:r>
              <a:rPr kumimoji="1" lang="en-US" altLang="zh-CN" sz="2200" dirty="0">
                <a:effectLst/>
                <a:latin typeface="Times New Roman" pitchFamily="18" charset="0"/>
              </a:rPr>
              <a:t>;</a:t>
            </a:r>
          </a:p>
          <a:p>
            <a:pPr algn="just" eaLnBrk="0" hangingPunct="0"/>
            <a:r>
              <a:rPr kumimoji="1" lang="en-US" altLang="zh-CN" sz="2200" i="1" dirty="0">
                <a:effectLst/>
                <a:latin typeface="Times New Roman" pitchFamily="18" charset="0"/>
              </a:rPr>
              <a:t>    pre</a:t>
            </a:r>
            <a:r>
              <a:rPr kumimoji="1" lang="en-US" altLang="zh-CN" sz="2200" dirty="0">
                <a:effectLst/>
                <a:latin typeface="Times New Roman" pitchFamily="18" charset="0"/>
              </a:rPr>
              <a:t> = NULL;</a:t>
            </a:r>
          </a:p>
          <a:p>
            <a:pPr algn="just" eaLnBrk="0" hangingPunct="0"/>
            <a:r>
              <a:rPr kumimoji="1" lang="en-US" altLang="zh-CN" sz="2200" dirty="0">
                <a:effectLst/>
                <a:latin typeface="Times New Roman" pitchFamily="18" charset="0"/>
              </a:rPr>
              <a:t>    </a:t>
            </a:r>
            <a:r>
              <a:rPr kumimoji="1" lang="en-US" altLang="zh-CN" sz="2200" b="1" dirty="0">
                <a:effectLst/>
                <a:latin typeface="Times New Roman" pitchFamily="18" charset="0"/>
              </a:rPr>
              <a:t>do</a:t>
            </a:r>
            <a:r>
              <a:rPr kumimoji="1" lang="en-US" altLang="zh-CN" sz="2200" dirty="0">
                <a:effectLst/>
                <a:latin typeface="Times New Roman" pitchFamily="18" charset="0"/>
              </a:rPr>
              <a:t> { </a:t>
            </a:r>
          </a:p>
          <a:p>
            <a:pPr algn="just" eaLnBrk="0" hangingPunct="0"/>
            <a:r>
              <a:rPr kumimoji="1" lang="en-US" altLang="zh-CN" sz="2200" dirty="0">
                <a:effectLst/>
                <a:latin typeface="Times New Roman" pitchFamily="18" charset="0"/>
              </a:rPr>
              <a:t>        </a:t>
            </a:r>
            <a:r>
              <a:rPr kumimoji="1" lang="en-US" altLang="zh-CN" sz="2200" b="1" dirty="0">
                <a:effectLst/>
                <a:latin typeface="Times New Roman" pitchFamily="18" charset="0"/>
              </a:rPr>
              <a:t>while</a:t>
            </a:r>
            <a:r>
              <a:rPr kumimoji="1" lang="en-US" altLang="zh-CN" sz="2200" dirty="0">
                <a:effectLst/>
                <a:latin typeface="Times New Roman" pitchFamily="18" charset="0"/>
              </a:rPr>
              <a:t> ( </a:t>
            </a:r>
            <a:r>
              <a:rPr kumimoji="1" lang="en-US" altLang="zh-CN" sz="2200" i="1" dirty="0" smtClean="0">
                <a:effectLst/>
                <a:latin typeface="Times New Roman" pitchFamily="18" charset="0"/>
              </a:rPr>
              <a:t>p</a:t>
            </a:r>
            <a:r>
              <a:rPr kumimoji="1" lang="en-US" altLang="zh-CN" sz="2200" dirty="0" smtClean="0">
                <a:effectLst/>
                <a:latin typeface="Times New Roman" pitchFamily="18" charset="0"/>
              </a:rPr>
              <a:t> </a:t>
            </a:r>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遇到结点入栈</a:t>
            </a:r>
            <a:r>
              <a:rPr kumimoji="1" lang="en-US" altLang="zh-CN" sz="2200" dirty="0">
                <a:solidFill>
                  <a:srgbClr val="00CC00"/>
                </a:solidFill>
                <a:effectLst/>
                <a:latin typeface="Times New Roman" pitchFamily="18" charset="0"/>
              </a:rPr>
              <a:t>,</a:t>
            </a:r>
            <a:r>
              <a:rPr kumimoji="1" lang="zh-CN" altLang="en-US" sz="2200" dirty="0">
                <a:solidFill>
                  <a:srgbClr val="00CC00"/>
                </a:solidFill>
                <a:effectLst/>
                <a:latin typeface="Times New Roman" pitchFamily="18" charset="0"/>
              </a:rPr>
              <a:t>然后处理其左子树 *</a:t>
            </a:r>
            <a:r>
              <a:rPr kumimoji="1" lang="en-US" altLang="zh-CN" sz="2200" dirty="0">
                <a:solidFill>
                  <a:srgbClr val="00CC00"/>
                </a:solidFill>
                <a:effectLst/>
                <a:latin typeface="Times New Roman" pitchFamily="18" charset="0"/>
              </a:rPr>
              <a:t>/</a:t>
            </a:r>
          </a:p>
          <a:p>
            <a:pPr algn="just" eaLnBrk="0" hangingPunct="0"/>
            <a:r>
              <a:rPr kumimoji="1" lang="en-US" altLang="zh-CN" sz="2200" dirty="0">
                <a:effectLst/>
                <a:latin typeface="Times New Roman" pitchFamily="18" charset="0"/>
              </a:rPr>
              <a:t>        { </a:t>
            </a:r>
          </a:p>
          <a:p>
            <a:pPr algn="just" eaLnBrk="0" hangingPunct="0"/>
            <a:r>
              <a:rPr kumimoji="1" lang="en-US" altLang="zh-CN" sz="2300" i="1" dirty="0">
                <a:solidFill>
                  <a:srgbClr val="FFFFFF"/>
                </a:solidFill>
                <a:effectLst/>
                <a:latin typeface="Times New Roman" pitchFamily="18" charset="0"/>
                <a:ea typeface="仿宋_GB2312" pitchFamily="49" charset="-122"/>
              </a:rPr>
              <a:t>            Push</a:t>
            </a:r>
            <a:r>
              <a:rPr kumimoji="1" lang="en-US" altLang="zh-CN" sz="2300" dirty="0">
                <a:solidFill>
                  <a:srgbClr val="FFFFFF"/>
                </a:solidFill>
                <a:effectLst/>
                <a:latin typeface="Times New Roman" pitchFamily="18" charset="0"/>
                <a:ea typeface="仿宋_GB2312" pitchFamily="49" charset="-122"/>
              </a:rPr>
              <a:t>( </a:t>
            </a:r>
            <a:r>
              <a:rPr kumimoji="1" lang="en-US" altLang="zh-CN" sz="2300" i="1" dirty="0">
                <a:solidFill>
                  <a:srgbClr val="FFFFFF"/>
                </a:solidFill>
                <a:effectLst/>
                <a:latin typeface="Times New Roman" pitchFamily="18" charset="0"/>
                <a:ea typeface="仿宋_GB2312" pitchFamily="49" charset="-122"/>
              </a:rPr>
              <a:t>S, p </a:t>
            </a:r>
            <a:r>
              <a:rPr kumimoji="1" lang="en-US" altLang="zh-CN" sz="2300" dirty="0">
                <a:solidFill>
                  <a:srgbClr val="FFFFFF"/>
                </a:solidFill>
                <a:effectLst/>
                <a:latin typeface="Times New Roman" pitchFamily="18" charset="0"/>
                <a:ea typeface="仿宋_GB2312" pitchFamily="49" charset="-122"/>
              </a:rPr>
              <a:t>)</a:t>
            </a:r>
            <a:r>
              <a:rPr kumimoji="1" lang="en-US" altLang="zh-CN" sz="2300" b="1" dirty="0">
                <a:solidFill>
                  <a:srgbClr val="FFFFFF"/>
                </a:solidFill>
                <a:effectLst/>
                <a:latin typeface="Times New Roman" pitchFamily="18" charset="0"/>
                <a:ea typeface="仿宋_GB2312" pitchFamily="49" charset="-122"/>
              </a:rPr>
              <a:t>;</a:t>
            </a:r>
            <a:r>
              <a:rPr kumimoji="1" lang="en-US" altLang="zh-CN" sz="2300" dirty="0">
                <a:solidFill>
                  <a:srgbClr val="FFFFFF"/>
                </a:solidFill>
                <a:effectLst/>
                <a:latin typeface="Times New Roman" pitchFamily="18" charset="0"/>
                <a:ea typeface="仿宋_GB2312" pitchFamily="49" charset="-122"/>
              </a:rPr>
              <a:t> </a:t>
            </a:r>
            <a:endParaRPr kumimoji="1" lang="en-US" altLang="zh-CN" sz="2200" dirty="0">
              <a:effectLst/>
              <a:latin typeface="Times New Roman" pitchFamily="18" charset="0"/>
            </a:endParaRPr>
          </a:p>
          <a:p>
            <a:pPr algn="just" eaLnBrk="0" hangingPunct="0"/>
            <a:r>
              <a:rPr kumimoji="1" lang="en-US" altLang="zh-CN" sz="2200" i="1" dirty="0">
                <a:effectLst/>
                <a:latin typeface="Times New Roman" pitchFamily="18" charset="0"/>
              </a:rPr>
              <a:t>            p</a:t>
            </a:r>
            <a:r>
              <a:rPr kumimoji="1" lang="en-US" altLang="zh-CN" sz="2200" dirty="0">
                <a:effectLst/>
                <a:latin typeface="Times New Roman" pitchFamily="18" charset="0"/>
              </a:rPr>
              <a:t> = </a:t>
            </a:r>
            <a:r>
              <a:rPr kumimoji="1" lang="en-US" altLang="zh-CN" sz="2200" i="1" dirty="0">
                <a:effectLst/>
                <a:latin typeface="Times New Roman" pitchFamily="18" charset="0"/>
              </a:rPr>
              <a:t>p</a:t>
            </a:r>
            <a:r>
              <a:rPr kumimoji="1" lang="en-US" altLang="zh-CN" sz="2200" dirty="0">
                <a:effectLst/>
                <a:latin typeface="Times New Roman" pitchFamily="18" charset="0"/>
              </a:rPr>
              <a:t>-&gt;</a:t>
            </a:r>
            <a:r>
              <a:rPr kumimoji="1" lang="en-US" altLang="zh-CN" sz="2200" dirty="0" err="1">
                <a:effectLst/>
                <a:latin typeface="Times New Roman" pitchFamily="18" charset="0"/>
              </a:rPr>
              <a:t>lchild</a:t>
            </a:r>
            <a:r>
              <a:rPr kumimoji="1" lang="en-US" altLang="zh-CN" sz="2200" dirty="0">
                <a:effectLst/>
                <a:latin typeface="Times New Roman" pitchFamily="18" charset="0"/>
              </a:rPr>
              <a:t>;</a:t>
            </a:r>
          </a:p>
          <a:p>
            <a:pPr algn="l" eaLnBrk="0" hangingPunct="0"/>
            <a:r>
              <a:rPr kumimoji="1" lang="en-US" altLang="zh-CN" sz="2200" dirty="0">
                <a:effectLst/>
                <a:latin typeface="Times New Roman" pitchFamily="18" charset="0"/>
              </a:rPr>
              <a:t>        </a:t>
            </a:r>
            <a:r>
              <a:rPr kumimoji="1" lang="en-US" altLang="zh-CN" sz="2200" dirty="0" smtClean="0">
                <a:effectLst/>
                <a:latin typeface="Times New Roman" pitchFamily="18" charset="0"/>
              </a:rPr>
              <a:t>}</a:t>
            </a:r>
            <a:endParaRPr kumimoji="1" lang="en-US" altLang="zh-CN" sz="2200" dirty="0">
              <a:effectLst/>
              <a:latin typeface="Times New Roman" pitchFamily="18" charset="0"/>
            </a:endParaRPr>
          </a:p>
        </p:txBody>
      </p:sp>
      <p:sp>
        <p:nvSpPr>
          <p:cNvPr id="197635" name="Rectangle 3"/>
          <p:cNvSpPr>
            <a:spLocks noGrp="1" noChangeArrowheads="1"/>
          </p:cNvSpPr>
          <p:nvPr>
            <p:ph type="title" idx="4294967295"/>
          </p:nvPr>
        </p:nvSpPr>
        <p:spPr>
          <a:xfrm>
            <a:off x="149225" y="107950"/>
            <a:ext cx="8526463" cy="519113"/>
          </a:xfrm>
          <a:solidFill>
            <a:srgbClr val="000099"/>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b="1"/>
              <a:t>InOrderThreading (</a:t>
            </a:r>
            <a:r>
              <a:rPr lang="zh-CN" altLang="en-US" sz="2800" b="1"/>
              <a:t>二叉树的中序线索化</a:t>
            </a:r>
            <a:r>
              <a:rPr lang="zh-CN" altLang="zh-CN" sz="2800" b="1"/>
              <a:t>非</a:t>
            </a:r>
            <a:r>
              <a:rPr lang="zh-CN" altLang="en-US" sz="2800" b="1"/>
              <a:t>递归算法</a:t>
            </a:r>
            <a:r>
              <a:rPr lang="en-US" altLang="zh-CN" sz="2800" b="1"/>
              <a:t>)</a:t>
            </a:r>
            <a:endParaRPr lang="en-US" altLang="zh-CN" sz="2400">
              <a:latin typeface="幼圆" pitchFamily="49" charset="-122"/>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2"/>
          <p:cNvSpPr>
            <a:spLocks noGrp="1"/>
          </p:cNvSpPr>
          <p:nvPr>
            <p:ph type="ftr" sz="quarter" idx="11"/>
          </p:nvPr>
        </p:nvSpPr>
        <p:spPr/>
        <p:txBody>
          <a:bodyPr/>
          <a:lstStyle/>
          <a:p>
            <a:endParaRPr lang="en-US" altLang="zh-CN"/>
          </a:p>
          <a:p>
            <a:r>
              <a:rPr lang="en-US" altLang="zh-CN"/>
              <a:t>Prof. Q. Wang</a:t>
            </a:r>
          </a:p>
        </p:txBody>
      </p:sp>
      <p:sp>
        <p:nvSpPr>
          <p:cNvPr id="198658" name="Rectangle 2"/>
          <p:cNvSpPr>
            <a:spLocks noChangeArrowheads="1"/>
          </p:cNvSpPr>
          <p:nvPr/>
        </p:nvSpPr>
        <p:spPr bwMode="auto">
          <a:xfrm>
            <a:off x="755650" y="115888"/>
            <a:ext cx="828040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just"/>
            <a:r>
              <a:rPr kumimoji="1" lang="en-US" altLang="zh-CN" sz="2200" dirty="0">
                <a:effectLst/>
                <a:latin typeface="Times New Roman" pitchFamily="18" charset="0"/>
              </a:rPr>
              <a:t>    </a:t>
            </a:r>
            <a:r>
              <a:rPr kumimoji="1" lang="en-US" altLang="zh-CN" sz="2200" b="1" dirty="0">
                <a:effectLst/>
                <a:latin typeface="Times New Roman" pitchFamily="18" charset="0"/>
              </a:rPr>
              <a:t>while</a:t>
            </a:r>
            <a:r>
              <a:rPr kumimoji="1" lang="en-US" altLang="zh-CN" sz="2200" dirty="0">
                <a:effectLst/>
                <a:latin typeface="Times New Roman" pitchFamily="18" charset="0"/>
              </a:rPr>
              <a:t> ( </a:t>
            </a:r>
            <a:r>
              <a:rPr kumimoji="1" lang="en-US" altLang="zh-CN" sz="2200" dirty="0" smtClean="0">
                <a:effectLst/>
                <a:latin typeface="Times New Roman" pitchFamily="18" charset="0"/>
              </a:rPr>
              <a:t>!</a:t>
            </a:r>
            <a:r>
              <a:rPr kumimoji="1" lang="en-US" altLang="zh-CN" sz="2200" i="1" dirty="0" smtClean="0">
                <a:effectLst/>
                <a:latin typeface="Times New Roman" pitchFamily="18" charset="0"/>
              </a:rPr>
              <a:t>p</a:t>
            </a:r>
            <a:r>
              <a:rPr kumimoji="1" lang="en-US" altLang="zh-CN" sz="2200" dirty="0" smtClean="0">
                <a:effectLst/>
                <a:latin typeface="Times New Roman" pitchFamily="18" charset="0"/>
              </a:rPr>
              <a:t> </a:t>
            </a:r>
            <a:r>
              <a:rPr kumimoji="1" lang="en-US" altLang="zh-CN" sz="2200" dirty="0">
                <a:effectLst/>
                <a:latin typeface="Times New Roman" pitchFamily="18" charset="0"/>
              </a:rPr>
              <a:t>&amp;&amp; </a:t>
            </a:r>
            <a:r>
              <a:rPr kumimoji="1" lang="en-US" altLang="zh-CN" sz="2300" dirty="0">
                <a:solidFill>
                  <a:srgbClr val="FFFFFF"/>
                </a:solidFill>
                <a:effectLst/>
                <a:latin typeface="Times New Roman" pitchFamily="18" charset="0"/>
                <a:ea typeface="仿宋_GB2312" pitchFamily="49" charset="-122"/>
              </a:rPr>
              <a:t>!</a:t>
            </a:r>
            <a:r>
              <a:rPr kumimoji="1" lang="en-US" altLang="zh-CN" sz="2300" i="1" dirty="0" err="1">
                <a:solidFill>
                  <a:srgbClr val="FFFFFF"/>
                </a:solidFill>
                <a:effectLst/>
                <a:latin typeface="Times New Roman" pitchFamily="18" charset="0"/>
                <a:ea typeface="仿宋_GB2312" pitchFamily="49" charset="-122"/>
              </a:rPr>
              <a:t>IsEmpty</a:t>
            </a:r>
            <a:r>
              <a:rPr kumimoji="1" lang="en-US" altLang="zh-CN" sz="2300" dirty="0">
                <a:solidFill>
                  <a:srgbClr val="FFFFFF"/>
                </a:solidFill>
                <a:effectLst/>
                <a:latin typeface="Times New Roman" pitchFamily="18" charset="0"/>
                <a:ea typeface="仿宋_GB2312" pitchFamily="49" charset="-122"/>
              </a:rPr>
              <a:t>( </a:t>
            </a:r>
            <a:r>
              <a:rPr kumimoji="1" lang="en-US" altLang="zh-CN" sz="2300" i="1" dirty="0">
                <a:solidFill>
                  <a:srgbClr val="FFFFFF"/>
                </a:solidFill>
                <a:effectLst/>
                <a:latin typeface="Times New Roman" pitchFamily="18" charset="0"/>
                <a:ea typeface="仿宋_GB2312" pitchFamily="49" charset="-122"/>
              </a:rPr>
              <a:t>S </a:t>
            </a:r>
            <a:r>
              <a:rPr kumimoji="1" lang="en-US" altLang="zh-CN" sz="2300" dirty="0">
                <a:solidFill>
                  <a:srgbClr val="FFFFFF"/>
                </a:solidFill>
                <a:effectLst/>
                <a:latin typeface="Times New Roman" pitchFamily="18" charset="0"/>
                <a:ea typeface="仿宋_GB2312" pitchFamily="49" charset="-122"/>
              </a:rPr>
              <a:t>) </a:t>
            </a:r>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左子树处理完</a:t>
            </a:r>
            <a:r>
              <a:rPr kumimoji="1" lang="en-US" altLang="zh-CN" sz="2200" dirty="0">
                <a:solidFill>
                  <a:srgbClr val="00CC00"/>
                </a:solidFill>
                <a:effectLst/>
                <a:latin typeface="Times New Roman" pitchFamily="18" charset="0"/>
              </a:rPr>
              <a:t>,	</a:t>
            </a:r>
          </a:p>
          <a:p>
            <a:pPr lvl="1" algn="just"/>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从栈顶退出结点并访问 *</a:t>
            </a:r>
            <a:r>
              <a:rPr kumimoji="1" lang="en-US" altLang="zh-CN" sz="2200" dirty="0">
                <a:solidFill>
                  <a:srgbClr val="00CC00"/>
                </a:solidFill>
                <a:effectLst/>
                <a:latin typeface="Times New Roman" pitchFamily="18" charset="0"/>
              </a:rPr>
              <a:t>/</a:t>
            </a:r>
          </a:p>
          <a:p>
            <a:pPr lvl="1" algn="l"/>
            <a:r>
              <a:rPr kumimoji="1" lang="en-US" altLang="zh-CN" sz="2300" i="1" dirty="0">
                <a:solidFill>
                  <a:srgbClr val="FFFFFF"/>
                </a:solidFill>
                <a:effectLst/>
                <a:latin typeface="Times New Roman" pitchFamily="18" charset="0"/>
                <a:ea typeface="仿宋_GB2312" pitchFamily="49" charset="-122"/>
              </a:rPr>
              <a:t>        p</a:t>
            </a:r>
            <a:r>
              <a:rPr kumimoji="1" lang="en-US" altLang="zh-CN" sz="2300" dirty="0">
                <a:solidFill>
                  <a:srgbClr val="FFFFFF"/>
                </a:solidFill>
                <a:effectLst/>
                <a:latin typeface="Times New Roman" pitchFamily="18" charset="0"/>
                <a:ea typeface="仿宋_GB2312" pitchFamily="49" charset="-122"/>
              </a:rPr>
              <a:t> = </a:t>
            </a:r>
            <a:r>
              <a:rPr kumimoji="1" lang="en-US" altLang="zh-CN" sz="2300" i="1" dirty="0" err="1">
                <a:solidFill>
                  <a:srgbClr val="FFFFFF"/>
                </a:solidFill>
                <a:effectLst/>
                <a:latin typeface="Times New Roman" pitchFamily="18" charset="0"/>
                <a:ea typeface="仿宋_GB2312" pitchFamily="49" charset="-122"/>
              </a:rPr>
              <a:t>getTop</a:t>
            </a:r>
            <a:r>
              <a:rPr kumimoji="1" lang="en-US" altLang="zh-CN" sz="2300" dirty="0">
                <a:solidFill>
                  <a:srgbClr val="FFFFFF"/>
                </a:solidFill>
                <a:effectLst/>
                <a:latin typeface="Times New Roman" pitchFamily="18" charset="0"/>
                <a:ea typeface="仿宋_GB2312" pitchFamily="49" charset="-122"/>
              </a:rPr>
              <a:t>( </a:t>
            </a:r>
            <a:r>
              <a:rPr kumimoji="1" lang="en-US" altLang="zh-CN" sz="2300" i="1" dirty="0">
                <a:solidFill>
                  <a:srgbClr val="FFFFFF"/>
                </a:solidFill>
                <a:effectLst/>
                <a:latin typeface="Times New Roman" pitchFamily="18" charset="0"/>
                <a:ea typeface="仿宋_GB2312" pitchFamily="49" charset="-122"/>
              </a:rPr>
              <a:t>S </a:t>
            </a:r>
            <a:r>
              <a:rPr kumimoji="1" lang="en-US" altLang="zh-CN" sz="2300" dirty="0">
                <a:solidFill>
                  <a:srgbClr val="FFFFFF"/>
                </a:solidFill>
                <a:effectLst/>
                <a:latin typeface="Times New Roman" pitchFamily="18" charset="0"/>
                <a:ea typeface="仿宋_GB2312" pitchFamily="49" charset="-122"/>
              </a:rPr>
              <a:t>)</a:t>
            </a:r>
            <a:r>
              <a:rPr kumimoji="1" lang="en-US" altLang="zh-CN" sz="2300" b="1" dirty="0">
                <a:solidFill>
                  <a:srgbClr val="FFFFFF"/>
                </a:solidFill>
                <a:effectLst/>
                <a:latin typeface="Times New Roman" pitchFamily="18" charset="0"/>
                <a:ea typeface="仿宋_GB2312" pitchFamily="49" charset="-122"/>
              </a:rPr>
              <a:t>;</a:t>
            </a:r>
            <a:r>
              <a:rPr kumimoji="1" lang="en-US" altLang="zh-CN" sz="2300" dirty="0">
                <a:solidFill>
                  <a:srgbClr val="FFFFFF"/>
                </a:solidFill>
                <a:effectLst/>
                <a:latin typeface="Times New Roman" pitchFamily="18" charset="0"/>
                <a:ea typeface="仿宋_GB2312" pitchFamily="49" charset="-122"/>
              </a:rPr>
              <a:t>  </a:t>
            </a:r>
          </a:p>
          <a:p>
            <a:pPr algn="l"/>
            <a:r>
              <a:rPr kumimoji="1" lang="en-US" altLang="zh-CN" sz="2300" dirty="0">
                <a:solidFill>
                  <a:srgbClr val="FFFFFF"/>
                </a:solidFill>
                <a:effectLst/>
                <a:latin typeface="Times New Roman" pitchFamily="18" charset="0"/>
                <a:ea typeface="仿宋_GB2312" pitchFamily="49" charset="-122"/>
              </a:rPr>
              <a:t>              </a:t>
            </a:r>
            <a:r>
              <a:rPr kumimoji="1" lang="en-US" altLang="zh-CN" sz="2300" i="1" dirty="0">
                <a:solidFill>
                  <a:srgbClr val="FFFFFF"/>
                </a:solidFill>
                <a:effectLst/>
                <a:latin typeface="Times New Roman" pitchFamily="18" charset="0"/>
                <a:ea typeface="仿宋_GB2312" pitchFamily="49" charset="-122"/>
              </a:rPr>
              <a:t>Pop</a:t>
            </a:r>
            <a:r>
              <a:rPr kumimoji="1" lang="en-US" altLang="zh-CN" sz="2300" dirty="0">
                <a:solidFill>
                  <a:srgbClr val="FFFFFF"/>
                </a:solidFill>
                <a:effectLst/>
                <a:latin typeface="Times New Roman" pitchFamily="18" charset="0"/>
                <a:ea typeface="仿宋_GB2312" pitchFamily="49" charset="-122"/>
              </a:rPr>
              <a:t>( </a:t>
            </a:r>
            <a:r>
              <a:rPr kumimoji="1" lang="en-US" altLang="zh-CN" sz="2300" i="1" dirty="0">
                <a:solidFill>
                  <a:srgbClr val="FFFFFF"/>
                </a:solidFill>
                <a:effectLst/>
                <a:latin typeface="Times New Roman" pitchFamily="18" charset="0"/>
                <a:ea typeface="仿宋_GB2312" pitchFamily="49" charset="-122"/>
              </a:rPr>
              <a:t>S</a:t>
            </a:r>
            <a:r>
              <a:rPr kumimoji="1" lang="en-US" altLang="zh-CN" sz="2300" dirty="0">
                <a:solidFill>
                  <a:srgbClr val="FFFFFF"/>
                </a:solidFill>
                <a:effectLst/>
                <a:latin typeface="Times New Roman" pitchFamily="18" charset="0"/>
                <a:ea typeface="仿宋_GB2312" pitchFamily="49" charset="-122"/>
              </a:rPr>
              <a:t> )</a:t>
            </a:r>
            <a:r>
              <a:rPr kumimoji="1" lang="en-US" altLang="zh-CN" sz="2300" b="1" dirty="0">
                <a:solidFill>
                  <a:srgbClr val="FFFFFF"/>
                </a:solidFill>
                <a:effectLst/>
                <a:latin typeface="Times New Roman" pitchFamily="18" charset="0"/>
                <a:ea typeface="仿宋_GB2312" pitchFamily="49" charset="-122"/>
              </a:rPr>
              <a:t>;</a:t>
            </a:r>
            <a:r>
              <a:rPr kumimoji="1" lang="en-US" altLang="zh-CN" sz="2200" dirty="0">
                <a:effectLst/>
                <a:latin typeface="Times New Roman" pitchFamily="18" charset="0"/>
              </a:rPr>
              <a:t> </a:t>
            </a:r>
          </a:p>
          <a:p>
            <a:pPr algn="l"/>
            <a:r>
              <a:rPr kumimoji="1" lang="en-US" altLang="zh-CN" sz="2200" dirty="0">
                <a:effectLst/>
                <a:latin typeface="Times New Roman" pitchFamily="18" charset="0"/>
              </a:rPr>
              <a:t>              </a:t>
            </a:r>
            <a:r>
              <a:rPr kumimoji="1" lang="en-US" altLang="zh-CN" sz="2200" b="1" dirty="0">
                <a:effectLst/>
                <a:latin typeface="Times New Roman" pitchFamily="18" charset="0"/>
              </a:rPr>
              <a:t>if</a:t>
            </a:r>
            <a:r>
              <a:rPr kumimoji="1" lang="en-US" altLang="zh-CN" sz="2200" dirty="0">
                <a:effectLst/>
                <a:latin typeface="Times New Roman" pitchFamily="18" charset="0"/>
              </a:rPr>
              <a:t> ( !</a:t>
            </a:r>
            <a:r>
              <a:rPr kumimoji="1" lang="en-US" altLang="zh-CN" sz="2200" i="1" dirty="0" smtClean="0">
                <a:effectLst/>
                <a:latin typeface="Times New Roman" pitchFamily="18" charset="0"/>
              </a:rPr>
              <a:t>pre</a:t>
            </a:r>
            <a:r>
              <a:rPr kumimoji="1" lang="en-US" altLang="zh-CN" sz="2200" dirty="0" smtClean="0">
                <a:effectLst/>
                <a:latin typeface="Times New Roman" pitchFamily="18" charset="0"/>
              </a:rPr>
              <a:t>) </a:t>
            </a:r>
            <a:r>
              <a:rPr kumimoji="1" lang="en-US" altLang="zh-CN" sz="2200" dirty="0">
                <a:effectLst/>
                <a:latin typeface="Times New Roman" pitchFamily="18" charset="0"/>
              </a:rPr>
              <a:t>{   </a:t>
            </a:r>
          </a:p>
          <a:p>
            <a:pPr lvl="1" algn="just" eaLnBrk="0" hangingPunct="0"/>
            <a:r>
              <a:rPr kumimoji="1" lang="en-US" altLang="zh-CN" sz="2200" dirty="0">
                <a:effectLst/>
                <a:latin typeface="Times New Roman" pitchFamily="18" charset="0"/>
              </a:rPr>
              <a:t>            if ( </a:t>
            </a:r>
            <a:r>
              <a:rPr kumimoji="1" lang="en-US" altLang="zh-CN" sz="2200" i="1" dirty="0" smtClean="0">
                <a:effectLst/>
                <a:latin typeface="Times New Roman" pitchFamily="18" charset="0"/>
              </a:rPr>
              <a:t>pre</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smtClean="0">
                <a:effectLst/>
                <a:latin typeface="Times New Roman" pitchFamily="18" charset="0"/>
              </a:rPr>
              <a:t>rchild</a:t>
            </a:r>
            <a:r>
              <a:rPr kumimoji="1" lang="en-US" altLang="zh-CN" sz="2200" dirty="0" smtClean="0">
                <a:effectLst/>
                <a:latin typeface="Times New Roman" pitchFamily="18" charset="0"/>
              </a:rPr>
              <a:t> == NULL)    	</a:t>
            </a:r>
            <a:r>
              <a:rPr kumimoji="1" lang="en-US" altLang="zh-CN" sz="2200" dirty="0" smtClean="0">
                <a:solidFill>
                  <a:srgbClr val="00CC00"/>
                </a:solidFill>
                <a:effectLst/>
                <a:latin typeface="Times New Roman" pitchFamily="18" charset="0"/>
              </a:rPr>
              <a:t>/* </a:t>
            </a:r>
            <a:r>
              <a:rPr kumimoji="1" lang="zh-CN" altLang="en-US" sz="2200" dirty="0" smtClean="0">
                <a:solidFill>
                  <a:srgbClr val="00CC00"/>
                </a:solidFill>
                <a:effectLst/>
                <a:latin typeface="Times New Roman" pitchFamily="18" charset="0"/>
              </a:rPr>
              <a:t>检查</a:t>
            </a:r>
            <a:r>
              <a:rPr kumimoji="1" lang="zh-CN" altLang="en-US" sz="2200" dirty="0">
                <a:solidFill>
                  <a:srgbClr val="00CC00"/>
                </a:solidFill>
                <a:effectLst/>
                <a:latin typeface="Times New Roman" pitchFamily="18" charset="0"/>
              </a:rPr>
              <a:t>前驱结点的右指针 *</a:t>
            </a:r>
            <a:r>
              <a:rPr kumimoji="1" lang="en-US" altLang="zh-CN" sz="2200" dirty="0">
                <a:solidFill>
                  <a:srgbClr val="00CC00"/>
                </a:solidFill>
                <a:effectLst/>
                <a:latin typeface="Times New Roman" pitchFamily="18" charset="0"/>
              </a:rPr>
              <a:t>/</a:t>
            </a:r>
          </a:p>
          <a:p>
            <a:pPr lvl="1" algn="just" eaLnBrk="0" hangingPunct="0"/>
            <a:r>
              <a:rPr kumimoji="1" lang="en-US" altLang="zh-CN" sz="2200" dirty="0">
                <a:effectLst/>
                <a:latin typeface="Times New Roman" pitchFamily="18" charset="0"/>
              </a:rPr>
              <a:t>	     {     </a:t>
            </a:r>
            <a:r>
              <a:rPr kumimoji="1" lang="en-US" altLang="zh-CN" sz="2200" i="1" dirty="0">
                <a:effectLst/>
                <a:latin typeface="Times New Roman" pitchFamily="18" charset="0"/>
              </a:rPr>
              <a:t>pre</a:t>
            </a:r>
            <a:r>
              <a:rPr kumimoji="1" lang="en-US" altLang="zh-CN" sz="2200" dirty="0">
                <a:effectLst/>
                <a:latin typeface="Times New Roman" pitchFamily="18" charset="0"/>
              </a:rPr>
              <a:t>-&gt;</a:t>
            </a:r>
            <a:r>
              <a:rPr kumimoji="1" lang="en-US" altLang="zh-CN" sz="2200" dirty="0" err="1">
                <a:effectLst/>
                <a:latin typeface="Times New Roman" pitchFamily="18" charset="0"/>
              </a:rPr>
              <a:t>rchild</a:t>
            </a:r>
            <a:r>
              <a:rPr kumimoji="1" lang="en-US" altLang="zh-CN" sz="2200" dirty="0">
                <a:effectLst/>
                <a:latin typeface="Times New Roman" pitchFamily="18" charset="0"/>
              </a:rPr>
              <a:t> = </a:t>
            </a:r>
            <a:r>
              <a:rPr kumimoji="1" lang="en-US" altLang="zh-CN" sz="2200" i="1" dirty="0">
                <a:effectLst/>
                <a:latin typeface="Times New Roman" pitchFamily="18" charset="0"/>
              </a:rPr>
              <a:t>p</a:t>
            </a:r>
            <a:r>
              <a:rPr kumimoji="1" lang="en-US" altLang="zh-CN" sz="2200" dirty="0">
                <a:effectLst/>
                <a:latin typeface="Times New Roman" pitchFamily="18" charset="0"/>
              </a:rPr>
              <a:t>;</a:t>
            </a:r>
          </a:p>
          <a:p>
            <a:pPr lvl="1" algn="just" eaLnBrk="0" hangingPunct="0"/>
            <a:r>
              <a:rPr kumimoji="1" lang="en-US" altLang="zh-CN" sz="2200" dirty="0">
                <a:effectLst/>
                <a:latin typeface="Times New Roman" pitchFamily="18" charset="0"/>
              </a:rPr>
              <a:t>  	            </a:t>
            </a:r>
            <a:r>
              <a:rPr kumimoji="1" lang="en-US" altLang="zh-CN" sz="2200" i="1" dirty="0">
                <a:effectLst/>
                <a:latin typeface="Times New Roman" pitchFamily="18" charset="0"/>
              </a:rPr>
              <a:t>pre</a:t>
            </a:r>
            <a:r>
              <a:rPr kumimoji="1" lang="en-US" altLang="zh-CN" sz="2200" dirty="0">
                <a:effectLst/>
                <a:latin typeface="Times New Roman" pitchFamily="18" charset="0"/>
              </a:rPr>
              <a:t>-&gt;</a:t>
            </a:r>
            <a:r>
              <a:rPr kumimoji="1" lang="en-US" altLang="zh-CN" sz="2200" dirty="0" err="1">
                <a:effectLst/>
                <a:latin typeface="Times New Roman" pitchFamily="18" charset="0"/>
              </a:rPr>
              <a:t>rtag</a:t>
            </a:r>
            <a:r>
              <a:rPr kumimoji="1" lang="en-US" altLang="zh-CN" sz="2200" dirty="0">
                <a:effectLst/>
                <a:latin typeface="Times New Roman" pitchFamily="18" charset="0"/>
              </a:rPr>
              <a:t> = 1;</a:t>
            </a:r>
          </a:p>
          <a:p>
            <a:pPr lvl="1" algn="just" eaLnBrk="0" hangingPunct="0"/>
            <a:r>
              <a:rPr kumimoji="1" lang="en-US" altLang="zh-CN" sz="2200" dirty="0">
                <a:effectLst/>
                <a:latin typeface="Times New Roman" pitchFamily="18" charset="0"/>
              </a:rPr>
              <a:t>	      }</a:t>
            </a:r>
          </a:p>
          <a:p>
            <a:pPr lvl="1" algn="just" eaLnBrk="0" hangingPunct="0"/>
            <a:r>
              <a:rPr kumimoji="1" lang="en-US" altLang="zh-CN" sz="2200" dirty="0">
                <a:effectLst/>
                <a:latin typeface="Times New Roman" pitchFamily="18" charset="0"/>
              </a:rPr>
              <a:t>	      if ( </a:t>
            </a:r>
            <a:r>
              <a:rPr kumimoji="1" lang="en-US" altLang="zh-CN" sz="2200" dirty="0" smtClean="0">
                <a:effectLst/>
                <a:latin typeface="Times New Roman" pitchFamily="18" charset="0"/>
              </a:rPr>
              <a:t>!</a:t>
            </a:r>
            <a:r>
              <a:rPr kumimoji="1" lang="en-US" altLang="zh-CN" sz="2200" i="1" dirty="0" smtClean="0">
                <a:effectLst/>
                <a:latin typeface="Times New Roman" pitchFamily="18" charset="0"/>
              </a:rPr>
              <a:t>p</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smtClean="0">
                <a:effectLst/>
                <a:latin typeface="Times New Roman" pitchFamily="18" charset="0"/>
              </a:rPr>
              <a:t>lchild</a:t>
            </a:r>
            <a:r>
              <a:rPr kumimoji="1" lang="en-US" altLang="zh-CN" sz="2200" dirty="0" smtClean="0">
                <a:effectLst/>
                <a:latin typeface="Times New Roman" pitchFamily="18" charset="0"/>
              </a:rPr>
              <a:t>)            	</a:t>
            </a:r>
            <a:r>
              <a:rPr kumimoji="1" lang="en-US" altLang="zh-CN" sz="2200" dirty="0" smtClean="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检查该结点的左指针 *</a:t>
            </a:r>
            <a:r>
              <a:rPr kumimoji="1" lang="en-US" altLang="zh-CN" sz="2200" dirty="0">
                <a:solidFill>
                  <a:srgbClr val="00CC00"/>
                </a:solidFill>
                <a:effectLst/>
                <a:latin typeface="Times New Roman" pitchFamily="18" charset="0"/>
              </a:rPr>
              <a:t>/</a:t>
            </a:r>
          </a:p>
          <a:p>
            <a:pPr lvl="1" algn="just" eaLnBrk="0" hangingPunct="0"/>
            <a:r>
              <a:rPr kumimoji="1" lang="en-US" altLang="zh-CN" sz="2200" dirty="0">
                <a:effectLst/>
                <a:latin typeface="Times New Roman" pitchFamily="18" charset="0"/>
              </a:rPr>
              <a:t>	      {      </a:t>
            </a:r>
            <a:r>
              <a:rPr kumimoji="1" lang="en-US" altLang="zh-CN" sz="2200" i="1" dirty="0">
                <a:effectLst/>
                <a:latin typeface="Times New Roman" pitchFamily="18" charset="0"/>
              </a:rPr>
              <a:t>p</a:t>
            </a:r>
            <a:r>
              <a:rPr kumimoji="1" lang="en-US" altLang="zh-CN" sz="2200" dirty="0">
                <a:effectLst/>
                <a:latin typeface="Times New Roman" pitchFamily="18" charset="0"/>
              </a:rPr>
              <a:t>-&gt;</a:t>
            </a:r>
            <a:r>
              <a:rPr kumimoji="1" lang="en-US" altLang="zh-CN" sz="2200" dirty="0" err="1">
                <a:effectLst/>
                <a:latin typeface="Times New Roman" pitchFamily="18" charset="0"/>
              </a:rPr>
              <a:t>lchild</a:t>
            </a:r>
            <a:r>
              <a:rPr kumimoji="1" lang="en-US" altLang="zh-CN" sz="2200" dirty="0">
                <a:effectLst/>
                <a:latin typeface="Times New Roman" pitchFamily="18" charset="0"/>
              </a:rPr>
              <a:t> = </a:t>
            </a:r>
            <a:r>
              <a:rPr kumimoji="1" lang="en-US" altLang="zh-CN" sz="2200" i="1" dirty="0">
                <a:effectLst/>
                <a:latin typeface="Times New Roman" pitchFamily="18" charset="0"/>
              </a:rPr>
              <a:t>pre</a:t>
            </a:r>
            <a:r>
              <a:rPr kumimoji="1" lang="en-US" altLang="zh-CN" sz="2200" dirty="0">
                <a:effectLst/>
                <a:latin typeface="Times New Roman" pitchFamily="18" charset="0"/>
              </a:rPr>
              <a:t>;</a:t>
            </a:r>
          </a:p>
          <a:p>
            <a:pPr lvl="1" algn="just" eaLnBrk="0" hangingPunct="0"/>
            <a:r>
              <a:rPr kumimoji="1" lang="en-US" altLang="zh-CN" sz="2200" dirty="0">
                <a:effectLst/>
                <a:latin typeface="Times New Roman" pitchFamily="18" charset="0"/>
              </a:rPr>
              <a:t>	              </a:t>
            </a:r>
            <a:r>
              <a:rPr kumimoji="1" lang="en-US" altLang="zh-CN" sz="2200" i="1" dirty="0">
                <a:effectLst/>
                <a:latin typeface="Times New Roman" pitchFamily="18" charset="0"/>
              </a:rPr>
              <a:t>p</a:t>
            </a:r>
            <a:r>
              <a:rPr kumimoji="1" lang="en-US" altLang="zh-CN" sz="2200" dirty="0">
                <a:effectLst/>
                <a:latin typeface="Times New Roman" pitchFamily="18" charset="0"/>
              </a:rPr>
              <a:t>-&gt;</a:t>
            </a:r>
            <a:r>
              <a:rPr kumimoji="1" lang="en-US" altLang="zh-CN" sz="2200" dirty="0" err="1">
                <a:effectLst/>
                <a:latin typeface="Times New Roman" pitchFamily="18" charset="0"/>
              </a:rPr>
              <a:t>ltag</a:t>
            </a:r>
            <a:r>
              <a:rPr kumimoji="1" lang="en-US" altLang="zh-CN" sz="2200" dirty="0">
                <a:effectLst/>
                <a:latin typeface="Times New Roman" pitchFamily="18" charset="0"/>
              </a:rPr>
              <a:t> = 1;</a:t>
            </a:r>
          </a:p>
          <a:p>
            <a:pPr lvl="1" algn="just" eaLnBrk="0" hangingPunct="0"/>
            <a:r>
              <a:rPr kumimoji="1" lang="en-US" altLang="zh-CN" sz="2200" dirty="0">
                <a:effectLst/>
                <a:latin typeface="Times New Roman" pitchFamily="18" charset="0"/>
              </a:rPr>
              <a:t>	      }</a:t>
            </a:r>
          </a:p>
          <a:p>
            <a:pPr lvl="1" algn="just" eaLnBrk="0" hangingPunct="0"/>
            <a:r>
              <a:rPr kumimoji="1" lang="en-US" altLang="zh-CN" sz="2200" dirty="0">
                <a:effectLst/>
                <a:latin typeface="Times New Roman" pitchFamily="18" charset="0"/>
              </a:rPr>
              <a:t>        }</a:t>
            </a:r>
          </a:p>
          <a:p>
            <a:pPr lvl="1" algn="just" eaLnBrk="0" hangingPunct="0"/>
            <a:r>
              <a:rPr kumimoji="1" lang="en-US" altLang="zh-CN" sz="2200" i="1" dirty="0">
                <a:effectLst/>
                <a:latin typeface="Times New Roman" pitchFamily="18" charset="0"/>
              </a:rPr>
              <a:t>        pre</a:t>
            </a:r>
            <a:r>
              <a:rPr kumimoji="1" lang="en-US" altLang="zh-CN" sz="2200" dirty="0">
                <a:effectLst/>
                <a:latin typeface="Times New Roman" pitchFamily="18" charset="0"/>
              </a:rPr>
              <a:t> = </a:t>
            </a:r>
            <a:r>
              <a:rPr kumimoji="1" lang="en-US" altLang="zh-CN" sz="2200" i="1" dirty="0">
                <a:effectLst/>
                <a:latin typeface="Times New Roman" pitchFamily="18" charset="0"/>
              </a:rPr>
              <a:t>p</a:t>
            </a:r>
            <a:r>
              <a:rPr kumimoji="1" lang="en-US" altLang="zh-CN" sz="2200" dirty="0">
                <a:effectLst/>
                <a:latin typeface="Times New Roman" pitchFamily="18" charset="0"/>
              </a:rPr>
              <a:t>;</a:t>
            </a:r>
          </a:p>
          <a:p>
            <a:pPr lvl="1" algn="just" eaLnBrk="0" hangingPunct="0"/>
            <a:r>
              <a:rPr kumimoji="1" lang="en-US" altLang="zh-CN" sz="2200" i="1" dirty="0">
                <a:effectLst/>
                <a:latin typeface="Times New Roman" pitchFamily="18" charset="0"/>
              </a:rPr>
              <a:t>        p</a:t>
            </a:r>
            <a:r>
              <a:rPr kumimoji="1" lang="en-US" altLang="zh-CN" sz="2200" dirty="0">
                <a:effectLst/>
                <a:latin typeface="Times New Roman" pitchFamily="18" charset="0"/>
              </a:rPr>
              <a:t> = </a:t>
            </a:r>
            <a:r>
              <a:rPr kumimoji="1" lang="en-US" altLang="zh-CN" sz="2200" i="1" dirty="0">
                <a:effectLst/>
                <a:latin typeface="Times New Roman" pitchFamily="18" charset="0"/>
              </a:rPr>
              <a:t>p</a:t>
            </a:r>
            <a:r>
              <a:rPr kumimoji="1" lang="en-US" altLang="zh-CN" sz="2200" dirty="0">
                <a:effectLst/>
                <a:latin typeface="Times New Roman" pitchFamily="18" charset="0"/>
              </a:rPr>
              <a:t>-&gt;</a:t>
            </a:r>
            <a:r>
              <a:rPr kumimoji="1" lang="en-US" altLang="zh-CN" sz="2200" dirty="0" err="1">
                <a:effectLst/>
                <a:latin typeface="Times New Roman" pitchFamily="18" charset="0"/>
              </a:rPr>
              <a:t>rchild</a:t>
            </a:r>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处理右子树 *</a:t>
            </a:r>
            <a:r>
              <a:rPr kumimoji="1" lang="en-US" altLang="zh-CN" sz="2200" dirty="0">
                <a:solidFill>
                  <a:srgbClr val="00CC00"/>
                </a:solidFill>
                <a:effectLst/>
                <a:latin typeface="Times New Roman" pitchFamily="18" charset="0"/>
              </a:rPr>
              <a:t>/</a:t>
            </a:r>
          </a:p>
          <a:p>
            <a:pPr lvl="1" algn="just" eaLnBrk="0" hangingPunct="0"/>
            <a:r>
              <a:rPr kumimoji="1" lang="en-US" altLang="zh-CN" sz="2200" dirty="0">
                <a:effectLst/>
                <a:latin typeface="Times New Roman" pitchFamily="18" charset="0"/>
              </a:rPr>
              <a:t>    }</a:t>
            </a:r>
          </a:p>
          <a:p>
            <a:pPr algn="just" eaLnBrk="0" hangingPunct="0"/>
            <a:r>
              <a:rPr kumimoji="1" lang="en-US" altLang="zh-CN" sz="2200" dirty="0">
                <a:effectLst/>
                <a:latin typeface="Times New Roman" pitchFamily="18" charset="0"/>
              </a:rPr>
              <a:t>      } while ( </a:t>
            </a:r>
            <a:r>
              <a:rPr kumimoji="1" lang="en-US" altLang="zh-CN" sz="2300" i="1" dirty="0">
                <a:solidFill>
                  <a:srgbClr val="FFFFFF"/>
                </a:solidFill>
                <a:effectLst/>
                <a:latin typeface="Times New Roman" pitchFamily="18" charset="0"/>
                <a:ea typeface="仿宋_GB2312" pitchFamily="49" charset="-122"/>
              </a:rPr>
              <a:t>p</a:t>
            </a:r>
            <a:r>
              <a:rPr kumimoji="1" lang="en-US" altLang="zh-CN" sz="2300" b="1" dirty="0">
                <a:solidFill>
                  <a:srgbClr val="FFFFFF"/>
                </a:solidFill>
                <a:effectLst/>
                <a:latin typeface="Times New Roman" pitchFamily="18" charset="0"/>
                <a:ea typeface="仿宋_GB2312" pitchFamily="49" charset="-122"/>
              </a:rPr>
              <a:t> || </a:t>
            </a:r>
            <a:r>
              <a:rPr kumimoji="1" lang="en-US" altLang="zh-CN" sz="2300" dirty="0">
                <a:solidFill>
                  <a:srgbClr val="FFFFFF"/>
                </a:solidFill>
                <a:effectLst/>
                <a:latin typeface="Times New Roman" pitchFamily="18" charset="0"/>
                <a:ea typeface="仿宋_GB2312" pitchFamily="49" charset="-122"/>
              </a:rPr>
              <a:t>!</a:t>
            </a:r>
            <a:r>
              <a:rPr kumimoji="1" lang="en-US" altLang="zh-CN" sz="2300" i="1" dirty="0" err="1">
                <a:solidFill>
                  <a:srgbClr val="FFFFFF"/>
                </a:solidFill>
                <a:effectLst/>
                <a:latin typeface="Times New Roman" pitchFamily="18" charset="0"/>
                <a:ea typeface="仿宋_GB2312" pitchFamily="49" charset="-122"/>
              </a:rPr>
              <a:t>IsEmpty</a:t>
            </a:r>
            <a:r>
              <a:rPr kumimoji="1" lang="en-US" altLang="zh-CN" sz="2300" dirty="0">
                <a:solidFill>
                  <a:srgbClr val="FFFFFF"/>
                </a:solidFill>
                <a:effectLst/>
                <a:latin typeface="Times New Roman" pitchFamily="18" charset="0"/>
                <a:ea typeface="仿宋_GB2312" pitchFamily="49" charset="-122"/>
              </a:rPr>
              <a:t>( </a:t>
            </a:r>
            <a:r>
              <a:rPr kumimoji="1" lang="en-US" altLang="zh-CN" sz="2300" i="1" dirty="0">
                <a:solidFill>
                  <a:srgbClr val="FFFFFF"/>
                </a:solidFill>
                <a:effectLst/>
                <a:latin typeface="Times New Roman" pitchFamily="18" charset="0"/>
                <a:ea typeface="仿宋_GB2312" pitchFamily="49" charset="-122"/>
              </a:rPr>
              <a:t>S </a:t>
            </a:r>
            <a:r>
              <a:rPr kumimoji="1" lang="en-US" altLang="zh-CN" sz="2300" dirty="0">
                <a:solidFill>
                  <a:srgbClr val="FFFFFF"/>
                </a:solidFill>
                <a:effectLst/>
                <a:latin typeface="Times New Roman" pitchFamily="18" charset="0"/>
                <a:ea typeface="仿宋_GB2312" pitchFamily="49" charset="-122"/>
              </a:rPr>
              <a:t>) </a:t>
            </a:r>
            <a:r>
              <a:rPr kumimoji="1" lang="en-US" altLang="zh-CN" sz="2200" dirty="0">
                <a:effectLst/>
                <a:latin typeface="Times New Roman" pitchFamily="18" charset="0"/>
              </a:rPr>
              <a:t>);</a:t>
            </a:r>
          </a:p>
          <a:p>
            <a:pPr algn="just" eaLnBrk="0" hangingPunct="0"/>
            <a:r>
              <a:rPr kumimoji="1" lang="en-US" altLang="zh-CN" sz="2200" dirty="0">
                <a:effectLst/>
                <a:latin typeface="Times New Roman" pitchFamily="18" charset="0"/>
              </a:rPr>
              <a:t>}</a:t>
            </a:r>
          </a:p>
        </p:txBody>
      </p:sp>
      <p:sp>
        <p:nvSpPr>
          <p:cNvPr id="198662" name="Rectangle 6"/>
          <p:cNvSpPr>
            <a:spLocks noChangeArrowheads="1"/>
          </p:cNvSpPr>
          <p:nvPr/>
        </p:nvSpPr>
        <p:spPr bwMode="auto">
          <a:xfrm>
            <a:off x="1728788" y="1557338"/>
            <a:ext cx="7380287" cy="3671887"/>
          </a:xfrm>
          <a:prstGeom prst="rect">
            <a:avLst/>
          </a:prstGeom>
          <a:noFill/>
          <a:ln w="38100" cap="rnd" algn="ctr">
            <a:solidFill>
              <a:srgbClr val="00CC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effectLst>
                <a:outerShdw blurRad="38100" dist="38100" dir="2700000" algn="tl">
                  <a:srgbClr val="010199"/>
                </a:outerShdw>
              </a:effectLst>
            </a:endParaRPr>
          </a:p>
        </p:txBody>
      </p:sp>
      <p:sp>
        <p:nvSpPr>
          <p:cNvPr id="198663" name="Text Box 7"/>
          <p:cNvSpPr txBox="1">
            <a:spLocks noChangeArrowheads="1"/>
          </p:cNvSpPr>
          <p:nvPr/>
        </p:nvSpPr>
        <p:spPr bwMode="auto">
          <a:xfrm>
            <a:off x="44643" y="2801938"/>
            <a:ext cx="1358513" cy="276999"/>
          </a:xfrm>
          <a:prstGeom prst="rect">
            <a:avLst/>
          </a:prstGeom>
          <a:noFill/>
          <a:ln w="28575" algn="ctr">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rgbClr val="FFFF00"/>
                </a:solidFill>
                <a:effectLst/>
                <a:ea typeface="宋体" pitchFamily="2" charset="-122"/>
              </a:rPr>
              <a:t>Setup Threading </a:t>
            </a:r>
          </a:p>
        </p:txBody>
      </p:sp>
      <p:cxnSp>
        <p:nvCxnSpPr>
          <p:cNvPr id="198664" name="AutoShape 8"/>
          <p:cNvCxnSpPr>
            <a:cxnSpLocks noChangeShapeType="1"/>
            <a:stCxn id="198663" idx="2"/>
            <a:endCxn id="198662" idx="1"/>
          </p:cNvCxnSpPr>
          <p:nvPr/>
        </p:nvCxnSpPr>
        <p:spPr bwMode="auto">
          <a:xfrm rot="16200000" flipH="1">
            <a:off x="1069172" y="2733665"/>
            <a:ext cx="314345" cy="1004888"/>
          </a:xfrm>
          <a:prstGeom prst="bentConnector2">
            <a:avLst/>
          </a:prstGeom>
          <a:noFill/>
          <a:ln w="28575">
            <a:solidFill>
              <a:srgbClr val="00CC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131074" name="Rectangle 1026"/>
          <p:cNvSpPr>
            <a:spLocks noGrp="1" noChangeArrowheads="1"/>
          </p:cNvSpPr>
          <p:nvPr>
            <p:ph type="title"/>
          </p:nvPr>
        </p:nvSpPr>
        <p:spPr/>
        <p:txBody>
          <a:bodyPr/>
          <a:lstStyle/>
          <a:p>
            <a:r>
              <a:rPr lang="en-US" altLang="zh-CN"/>
              <a:t>Discussion</a:t>
            </a:r>
          </a:p>
        </p:txBody>
      </p:sp>
      <p:sp>
        <p:nvSpPr>
          <p:cNvPr id="131075" name="Rectangle 1027"/>
          <p:cNvSpPr>
            <a:spLocks noGrp="1" noChangeArrowheads="1"/>
          </p:cNvSpPr>
          <p:nvPr>
            <p:ph type="body" idx="1"/>
          </p:nvPr>
        </p:nvSpPr>
        <p:spPr/>
        <p:txBody>
          <a:bodyPr/>
          <a:lstStyle/>
          <a:p>
            <a:r>
              <a:rPr lang="en-US" altLang="zh-CN" dirty="0">
                <a:effectLst/>
              </a:rPr>
              <a:t>Storage </a:t>
            </a:r>
            <a:r>
              <a:rPr lang="en-US" altLang="zh-CN" dirty="0" smtClean="0">
                <a:effectLst/>
              </a:rPr>
              <a:t>design of </a:t>
            </a:r>
            <a:r>
              <a:rPr lang="en-US" altLang="zh-CN" dirty="0">
                <a:effectLst/>
              </a:rPr>
              <a:t>tree</a:t>
            </a:r>
          </a:p>
          <a:p>
            <a:pPr lvl="1"/>
            <a:r>
              <a:rPr lang="en-US" altLang="zh-CN" dirty="0">
                <a:effectLst/>
              </a:rPr>
              <a:t>General list</a:t>
            </a:r>
          </a:p>
        </p:txBody>
      </p:sp>
      <p:pic>
        <p:nvPicPr>
          <p:cNvPr id="131076"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908300"/>
            <a:ext cx="8893175" cy="3113088"/>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页脚占位符 2"/>
          <p:cNvSpPr>
            <a:spLocks noGrp="1"/>
          </p:cNvSpPr>
          <p:nvPr>
            <p:ph type="ftr" sz="quarter" idx="11"/>
          </p:nvPr>
        </p:nvSpPr>
        <p:spPr/>
        <p:txBody>
          <a:bodyPr/>
          <a:lstStyle/>
          <a:p>
            <a:endParaRPr lang="en-US" altLang="zh-CN"/>
          </a:p>
          <a:p>
            <a:r>
              <a:rPr lang="en-US" altLang="zh-CN"/>
              <a:t>Prof. Q. Wang</a:t>
            </a:r>
          </a:p>
        </p:txBody>
      </p:sp>
      <p:sp>
        <p:nvSpPr>
          <p:cNvPr id="193538" name="Text Box 2"/>
          <p:cNvSpPr txBox="1">
            <a:spLocks noChangeArrowheads="1"/>
          </p:cNvSpPr>
          <p:nvPr/>
        </p:nvSpPr>
        <p:spPr bwMode="auto">
          <a:xfrm>
            <a:off x="323850" y="476250"/>
            <a:ext cx="8305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kumimoji="1" lang="zh-CN" altLang="en-US" sz="2400" dirty="0" smtClean="0">
                <a:effectLst/>
                <a:latin typeface="Times New Roman" pitchFamily="18" charset="0"/>
              </a:rPr>
              <a:t>        非</a:t>
            </a:r>
            <a:r>
              <a:rPr kumimoji="1" lang="zh-CN" altLang="en-US" sz="2400" dirty="0">
                <a:effectLst/>
                <a:latin typeface="Times New Roman" pitchFamily="18" charset="0"/>
              </a:rPr>
              <a:t>形式地说，中序线索二叉树里的线索总是指向二叉树中更高层的结点，也就是说是</a:t>
            </a:r>
            <a:r>
              <a:rPr kumimoji="1" lang="zh-CN" altLang="en-US" sz="2400" b="1" dirty="0">
                <a:solidFill>
                  <a:srgbClr val="FFFF00"/>
                </a:solidFill>
                <a:effectLst/>
                <a:latin typeface="Times New Roman" pitchFamily="18" charset="0"/>
              </a:rPr>
              <a:t>“向上”</a:t>
            </a:r>
            <a:r>
              <a:rPr kumimoji="1" lang="zh-CN" altLang="en-US" sz="2400" dirty="0">
                <a:effectLst/>
                <a:latin typeface="Times New Roman" pitchFamily="18" charset="0"/>
              </a:rPr>
              <a:t>指的 </a:t>
            </a:r>
            <a:r>
              <a:rPr kumimoji="1" lang="en-US" altLang="zh-CN" sz="2400" dirty="0">
                <a:effectLst/>
                <a:latin typeface="Times New Roman" pitchFamily="18" charset="0"/>
              </a:rPr>
              <a:t>(</a:t>
            </a:r>
            <a:r>
              <a:rPr kumimoji="1" lang="zh-CN" altLang="en-US" sz="2400" dirty="0">
                <a:effectLst/>
                <a:latin typeface="Times New Roman" pitchFamily="18" charset="0"/>
              </a:rPr>
              <a:t>如下图） 。</a:t>
            </a:r>
          </a:p>
          <a:p>
            <a:pPr algn="just">
              <a:spcBef>
                <a:spcPct val="50000"/>
              </a:spcBef>
            </a:pPr>
            <a:r>
              <a:rPr kumimoji="1" lang="zh-CN" altLang="en-US" sz="2400" dirty="0" smtClean="0">
                <a:effectLst/>
                <a:latin typeface="Times New Roman" pitchFamily="18" charset="0"/>
              </a:rPr>
              <a:t>        利用</a:t>
            </a:r>
            <a:r>
              <a:rPr kumimoji="1" lang="zh-CN" altLang="en-US" sz="2400" dirty="0">
                <a:effectLst/>
                <a:latin typeface="Times New Roman" pitchFamily="18" charset="0"/>
              </a:rPr>
              <a:t>这个“向上”指的线索我们还可以在</a:t>
            </a:r>
            <a:r>
              <a:rPr kumimoji="1" lang="zh-CN" altLang="en-US" sz="2400" b="1" dirty="0">
                <a:solidFill>
                  <a:srgbClr val="FFFF00"/>
                </a:solidFill>
                <a:effectLst/>
                <a:latin typeface="Times New Roman" pitchFamily="18" charset="0"/>
              </a:rPr>
              <a:t>中序线索二叉树</a:t>
            </a:r>
            <a:r>
              <a:rPr kumimoji="1" lang="zh-CN" altLang="en-US" sz="2400" dirty="0">
                <a:effectLst/>
                <a:latin typeface="Times New Roman" pitchFamily="18" charset="0"/>
              </a:rPr>
              <a:t>里找出指定结点</a:t>
            </a:r>
            <a:r>
              <a:rPr kumimoji="1" lang="zh-CN" altLang="en-US" sz="2400" b="1" dirty="0">
                <a:solidFill>
                  <a:srgbClr val="FFFF00"/>
                </a:solidFill>
                <a:effectLst/>
                <a:latin typeface="Times New Roman" pitchFamily="18" charset="0"/>
              </a:rPr>
              <a:t>在先根下的后继结点</a:t>
            </a:r>
            <a:r>
              <a:rPr kumimoji="1" lang="zh-CN" altLang="en-US" sz="2400" dirty="0">
                <a:effectLst/>
                <a:latin typeface="Times New Roman" pitchFamily="18" charset="0"/>
              </a:rPr>
              <a:t>和</a:t>
            </a:r>
            <a:r>
              <a:rPr kumimoji="1" lang="zh-CN" altLang="en-US" sz="2400" b="1" dirty="0">
                <a:solidFill>
                  <a:srgbClr val="FFFF00"/>
                </a:solidFill>
                <a:effectLst/>
                <a:latin typeface="Times New Roman" pitchFamily="18" charset="0"/>
              </a:rPr>
              <a:t>后根下的前驱结点</a:t>
            </a:r>
            <a:r>
              <a:rPr kumimoji="1" lang="zh-CN" altLang="en-US" sz="2400" dirty="0">
                <a:effectLst/>
                <a:latin typeface="Times New Roman" pitchFamily="18" charset="0"/>
              </a:rPr>
              <a:t>。</a:t>
            </a:r>
          </a:p>
        </p:txBody>
      </p:sp>
      <p:sp>
        <p:nvSpPr>
          <p:cNvPr id="193540" name="Rectangle 4"/>
          <p:cNvSpPr>
            <a:spLocks noChangeArrowheads="1"/>
          </p:cNvSpPr>
          <p:nvPr/>
        </p:nvSpPr>
        <p:spPr bwMode="auto">
          <a:xfrm>
            <a:off x="250825" y="2427288"/>
            <a:ext cx="6413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a:solidFill>
                  <a:srgbClr val="FF0000"/>
                </a:solidFill>
                <a:effectLst/>
                <a:ea typeface="宋体" pitchFamily="2" charset="-122"/>
              </a:rPr>
              <a:t>★</a:t>
            </a:r>
          </a:p>
        </p:txBody>
      </p:sp>
      <p:sp>
        <p:nvSpPr>
          <p:cNvPr id="193541" name="Rectangle 5"/>
          <p:cNvSpPr>
            <a:spLocks noChangeArrowheads="1"/>
          </p:cNvSpPr>
          <p:nvPr/>
        </p:nvSpPr>
        <p:spPr bwMode="auto">
          <a:xfrm>
            <a:off x="250825" y="2859088"/>
            <a:ext cx="6413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a:solidFill>
                  <a:srgbClr val="FF0000"/>
                </a:solidFill>
                <a:effectLst/>
                <a:ea typeface="宋体" pitchFamily="2" charset="-122"/>
              </a:rPr>
              <a:t>★</a:t>
            </a:r>
          </a:p>
        </p:txBody>
      </p:sp>
      <p:sp>
        <p:nvSpPr>
          <p:cNvPr id="193542" name="Rectangle 6"/>
          <p:cNvSpPr>
            <a:spLocks noChangeArrowheads="1"/>
          </p:cNvSpPr>
          <p:nvPr/>
        </p:nvSpPr>
        <p:spPr bwMode="auto">
          <a:xfrm>
            <a:off x="250825" y="3292475"/>
            <a:ext cx="6413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a:solidFill>
                  <a:srgbClr val="FF0000"/>
                </a:solidFill>
                <a:effectLst/>
                <a:ea typeface="宋体" pitchFamily="2" charset="-122"/>
              </a:rPr>
              <a:t>★</a:t>
            </a:r>
          </a:p>
        </p:txBody>
      </p:sp>
      <p:grpSp>
        <p:nvGrpSpPr>
          <p:cNvPr id="193553" name="Group 17"/>
          <p:cNvGrpSpPr>
            <a:grpSpLocks/>
          </p:cNvGrpSpPr>
          <p:nvPr/>
        </p:nvGrpSpPr>
        <p:grpSpPr bwMode="auto">
          <a:xfrm>
            <a:off x="4211638" y="2708275"/>
            <a:ext cx="647700" cy="577850"/>
            <a:chOff x="2653" y="1797"/>
            <a:chExt cx="408" cy="364"/>
          </a:xfrm>
        </p:grpSpPr>
        <p:sp>
          <p:nvSpPr>
            <p:cNvPr id="193543" name="Rectangle 7"/>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544" name="Rectangle 8"/>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A</a:t>
              </a:r>
            </a:p>
          </p:txBody>
        </p:sp>
        <p:sp>
          <p:nvSpPr>
            <p:cNvPr id="193545" name="Rectangle 9"/>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546" name="Rectangle 10"/>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547" name="Rectangle 11"/>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3554" name="Group 18"/>
          <p:cNvGrpSpPr>
            <a:grpSpLocks/>
          </p:cNvGrpSpPr>
          <p:nvPr/>
        </p:nvGrpSpPr>
        <p:grpSpPr bwMode="auto">
          <a:xfrm>
            <a:off x="3259138" y="3573463"/>
            <a:ext cx="647700" cy="577850"/>
            <a:chOff x="2653" y="1797"/>
            <a:chExt cx="408" cy="364"/>
          </a:xfrm>
        </p:grpSpPr>
        <p:sp>
          <p:nvSpPr>
            <p:cNvPr id="193555" name="Rectangle 19"/>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556" name="Rectangle 20"/>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B</a:t>
              </a:r>
            </a:p>
          </p:txBody>
        </p:sp>
        <p:sp>
          <p:nvSpPr>
            <p:cNvPr id="193557" name="Rectangle 21"/>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558" name="Rectangle 22"/>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559" name="Rectangle 23"/>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3560" name="Group 24"/>
          <p:cNvGrpSpPr>
            <a:grpSpLocks/>
          </p:cNvGrpSpPr>
          <p:nvPr/>
        </p:nvGrpSpPr>
        <p:grpSpPr bwMode="auto">
          <a:xfrm>
            <a:off x="5148263" y="3573463"/>
            <a:ext cx="647700" cy="577850"/>
            <a:chOff x="2653" y="1797"/>
            <a:chExt cx="408" cy="364"/>
          </a:xfrm>
        </p:grpSpPr>
        <p:sp>
          <p:nvSpPr>
            <p:cNvPr id="193561" name="Rectangle 25"/>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562" name="Rectangle 26"/>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E</a:t>
              </a:r>
            </a:p>
          </p:txBody>
        </p:sp>
        <p:sp>
          <p:nvSpPr>
            <p:cNvPr id="193563" name="Rectangle 27"/>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564" name="Rectangle 28"/>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565" name="Rectangle 29"/>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3566" name="Group 30"/>
          <p:cNvGrpSpPr>
            <a:grpSpLocks/>
          </p:cNvGrpSpPr>
          <p:nvPr/>
        </p:nvGrpSpPr>
        <p:grpSpPr bwMode="auto">
          <a:xfrm>
            <a:off x="2700338" y="4437063"/>
            <a:ext cx="647700" cy="577850"/>
            <a:chOff x="2653" y="1797"/>
            <a:chExt cx="408" cy="364"/>
          </a:xfrm>
        </p:grpSpPr>
        <p:sp>
          <p:nvSpPr>
            <p:cNvPr id="193567" name="Rectangle 31"/>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3568" name="Rectangle 32"/>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C</a:t>
              </a:r>
            </a:p>
          </p:txBody>
        </p:sp>
        <p:sp>
          <p:nvSpPr>
            <p:cNvPr id="193569" name="Rectangle 33"/>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3570" name="Rectangle 34"/>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571" name="Rectangle 35"/>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3572" name="Group 36"/>
          <p:cNvGrpSpPr>
            <a:grpSpLocks/>
          </p:cNvGrpSpPr>
          <p:nvPr/>
        </p:nvGrpSpPr>
        <p:grpSpPr bwMode="auto">
          <a:xfrm>
            <a:off x="3816350" y="4437063"/>
            <a:ext cx="647700" cy="577850"/>
            <a:chOff x="2653" y="1797"/>
            <a:chExt cx="408" cy="364"/>
          </a:xfrm>
        </p:grpSpPr>
        <p:sp>
          <p:nvSpPr>
            <p:cNvPr id="193573" name="Rectangle 37"/>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3574" name="Rectangle 38"/>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D</a:t>
              </a:r>
            </a:p>
          </p:txBody>
        </p:sp>
        <p:sp>
          <p:nvSpPr>
            <p:cNvPr id="193575" name="Rectangle 39"/>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3576" name="Rectangle 40"/>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577" name="Rectangle 41"/>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3578" name="Group 42"/>
          <p:cNvGrpSpPr>
            <a:grpSpLocks/>
          </p:cNvGrpSpPr>
          <p:nvPr/>
        </p:nvGrpSpPr>
        <p:grpSpPr bwMode="auto">
          <a:xfrm>
            <a:off x="4932363" y="4437063"/>
            <a:ext cx="647700" cy="577850"/>
            <a:chOff x="2653" y="1797"/>
            <a:chExt cx="408" cy="364"/>
          </a:xfrm>
        </p:grpSpPr>
        <p:sp>
          <p:nvSpPr>
            <p:cNvPr id="193579" name="Rectangle 43"/>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3580" name="Rectangle 44"/>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F</a:t>
              </a:r>
            </a:p>
          </p:txBody>
        </p:sp>
        <p:sp>
          <p:nvSpPr>
            <p:cNvPr id="193581" name="Rectangle 45"/>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582" name="Rectangle 46"/>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583" name="Rectangle 47"/>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3584" name="Group 48"/>
          <p:cNvGrpSpPr>
            <a:grpSpLocks/>
          </p:cNvGrpSpPr>
          <p:nvPr/>
        </p:nvGrpSpPr>
        <p:grpSpPr bwMode="auto">
          <a:xfrm>
            <a:off x="5832475" y="5157788"/>
            <a:ext cx="647700" cy="577850"/>
            <a:chOff x="2653" y="1797"/>
            <a:chExt cx="408" cy="364"/>
          </a:xfrm>
        </p:grpSpPr>
        <p:sp>
          <p:nvSpPr>
            <p:cNvPr id="193585" name="Rectangle 49"/>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586" name="Rectangle 50"/>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G</a:t>
              </a:r>
            </a:p>
          </p:txBody>
        </p:sp>
        <p:sp>
          <p:nvSpPr>
            <p:cNvPr id="193587" name="Rectangle 51"/>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588" name="Rectangle 52"/>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589" name="Rectangle 53"/>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3590" name="Group 54"/>
          <p:cNvGrpSpPr>
            <a:grpSpLocks/>
          </p:cNvGrpSpPr>
          <p:nvPr/>
        </p:nvGrpSpPr>
        <p:grpSpPr bwMode="auto">
          <a:xfrm>
            <a:off x="5076825" y="5949950"/>
            <a:ext cx="647700" cy="577850"/>
            <a:chOff x="2653" y="1797"/>
            <a:chExt cx="408" cy="364"/>
          </a:xfrm>
        </p:grpSpPr>
        <p:sp>
          <p:nvSpPr>
            <p:cNvPr id="193591" name="Rectangle 55"/>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3592" name="Rectangle 56"/>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H</a:t>
              </a:r>
            </a:p>
          </p:txBody>
        </p:sp>
        <p:sp>
          <p:nvSpPr>
            <p:cNvPr id="193593" name="Rectangle 57"/>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3594" name="Rectangle 58"/>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595" name="Rectangle 59"/>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3596" name="Group 60"/>
          <p:cNvGrpSpPr>
            <a:grpSpLocks/>
          </p:cNvGrpSpPr>
          <p:nvPr/>
        </p:nvGrpSpPr>
        <p:grpSpPr bwMode="auto">
          <a:xfrm>
            <a:off x="6588125" y="5949950"/>
            <a:ext cx="647700" cy="577850"/>
            <a:chOff x="2653" y="1797"/>
            <a:chExt cx="408" cy="364"/>
          </a:xfrm>
        </p:grpSpPr>
        <p:sp>
          <p:nvSpPr>
            <p:cNvPr id="193597" name="Rectangle 61"/>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3598" name="Rectangle 62"/>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K</a:t>
              </a:r>
            </a:p>
          </p:txBody>
        </p:sp>
        <p:sp>
          <p:nvSpPr>
            <p:cNvPr id="193599" name="Rectangle 63"/>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3600" name="Rectangle 64"/>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601" name="Rectangle 65"/>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3602" name="Group 66"/>
          <p:cNvGrpSpPr>
            <a:grpSpLocks/>
          </p:cNvGrpSpPr>
          <p:nvPr/>
        </p:nvGrpSpPr>
        <p:grpSpPr bwMode="auto">
          <a:xfrm>
            <a:off x="2771775" y="2420938"/>
            <a:ext cx="647700" cy="577850"/>
            <a:chOff x="2653" y="1797"/>
            <a:chExt cx="408" cy="364"/>
          </a:xfrm>
        </p:grpSpPr>
        <p:sp>
          <p:nvSpPr>
            <p:cNvPr id="193603" name="Rectangle 67"/>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604" name="Rectangle 68"/>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193605" name="Rectangle 69"/>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3606" name="Rectangle 70"/>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607" name="Rectangle 71"/>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93608" name="Line 72"/>
          <p:cNvSpPr>
            <a:spLocks noChangeShapeType="1"/>
          </p:cNvSpPr>
          <p:nvPr/>
        </p:nvSpPr>
        <p:spPr bwMode="auto">
          <a:xfrm flipH="1">
            <a:off x="3708400" y="3213100"/>
            <a:ext cx="647700"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09" name="Line 73"/>
          <p:cNvSpPr>
            <a:spLocks noChangeShapeType="1"/>
          </p:cNvSpPr>
          <p:nvPr/>
        </p:nvSpPr>
        <p:spPr bwMode="auto">
          <a:xfrm flipH="1">
            <a:off x="2771775" y="4005263"/>
            <a:ext cx="6477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10" name="Line 74"/>
          <p:cNvSpPr>
            <a:spLocks noChangeShapeType="1"/>
          </p:cNvSpPr>
          <p:nvPr/>
        </p:nvSpPr>
        <p:spPr bwMode="auto">
          <a:xfrm flipH="1">
            <a:off x="5076825" y="4005263"/>
            <a:ext cx="21590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11" name="Line 75"/>
          <p:cNvSpPr>
            <a:spLocks noChangeShapeType="1"/>
          </p:cNvSpPr>
          <p:nvPr/>
        </p:nvSpPr>
        <p:spPr bwMode="auto">
          <a:xfrm flipH="1">
            <a:off x="5724525" y="5516563"/>
            <a:ext cx="21590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12" name="Line 76"/>
          <p:cNvSpPr>
            <a:spLocks noChangeShapeType="1"/>
          </p:cNvSpPr>
          <p:nvPr/>
        </p:nvSpPr>
        <p:spPr bwMode="auto">
          <a:xfrm>
            <a:off x="6372225" y="5516563"/>
            <a:ext cx="21590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13" name="Line 77"/>
          <p:cNvSpPr>
            <a:spLocks noChangeShapeType="1"/>
          </p:cNvSpPr>
          <p:nvPr/>
        </p:nvSpPr>
        <p:spPr bwMode="auto">
          <a:xfrm>
            <a:off x="5508625" y="4868863"/>
            <a:ext cx="21590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15" name="Line 79"/>
          <p:cNvSpPr>
            <a:spLocks noChangeShapeType="1"/>
          </p:cNvSpPr>
          <p:nvPr/>
        </p:nvSpPr>
        <p:spPr bwMode="auto">
          <a:xfrm>
            <a:off x="3779838" y="4005263"/>
            <a:ext cx="6477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17" name="Line 81"/>
          <p:cNvSpPr>
            <a:spLocks noChangeShapeType="1"/>
          </p:cNvSpPr>
          <p:nvPr/>
        </p:nvSpPr>
        <p:spPr bwMode="auto">
          <a:xfrm>
            <a:off x="4716463" y="3213100"/>
            <a:ext cx="647700"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93620" name="Group 84"/>
          <p:cNvGrpSpPr>
            <a:grpSpLocks/>
          </p:cNvGrpSpPr>
          <p:nvPr/>
        </p:nvGrpSpPr>
        <p:grpSpPr bwMode="auto">
          <a:xfrm>
            <a:off x="2916238" y="2852738"/>
            <a:ext cx="1295400" cy="288925"/>
            <a:chOff x="1837" y="1797"/>
            <a:chExt cx="816" cy="182"/>
          </a:xfrm>
        </p:grpSpPr>
        <p:sp>
          <p:nvSpPr>
            <p:cNvPr id="193618" name="Line 82"/>
            <p:cNvSpPr>
              <a:spLocks noChangeShapeType="1"/>
            </p:cNvSpPr>
            <p:nvPr/>
          </p:nvSpPr>
          <p:spPr bwMode="auto">
            <a:xfrm>
              <a:off x="1837" y="1797"/>
              <a:ext cx="0" cy="1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19" name="Line 83"/>
            <p:cNvSpPr>
              <a:spLocks noChangeShapeType="1"/>
            </p:cNvSpPr>
            <p:nvPr/>
          </p:nvSpPr>
          <p:spPr bwMode="auto">
            <a:xfrm>
              <a:off x="1837" y="1979"/>
              <a:ext cx="8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93621" name="Line 85"/>
          <p:cNvSpPr>
            <a:spLocks noChangeShapeType="1"/>
          </p:cNvSpPr>
          <p:nvPr/>
        </p:nvSpPr>
        <p:spPr bwMode="auto">
          <a:xfrm>
            <a:off x="2268538" y="2565400"/>
            <a:ext cx="5048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22" name="Text Box 86"/>
          <p:cNvSpPr txBox="1">
            <a:spLocks noChangeArrowheads="1"/>
          </p:cNvSpPr>
          <p:nvPr/>
        </p:nvSpPr>
        <p:spPr bwMode="auto">
          <a:xfrm>
            <a:off x="1619250" y="2324100"/>
            <a:ext cx="62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thrt</a:t>
            </a:r>
          </a:p>
        </p:txBody>
      </p:sp>
      <p:sp>
        <p:nvSpPr>
          <p:cNvPr id="193625" name="Freeform 89"/>
          <p:cNvSpPr>
            <a:spLocks/>
          </p:cNvSpPr>
          <p:nvPr/>
        </p:nvSpPr>
        <p:spPr bwMode="auto">
          <a:xfrm>
            <a:off x="3132138" y="4221163"/>
            <a:ext cx="396875" cy="949325"/>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26" name="Freeform 90"/>
          <p:cNvSpPr>
            <a:spLocks/>
          </p:cNvSpPr>
          <p:nvPr/>
        </p:nvSpPr>
        <p:spPr bwMode="auto">
          <a:xfrm flipH="1">
            <a:off x="3598863" y="4208463"/>
            <a:ext cx="396875" cy="949325"/>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30" name="Freeform 94"/>
          <p:cNvSpPr>
            <a:spLocks/>
          </p:cNvSpPr>
          <p:nvPr/>
        </p:nvSpPr>
        <p:spPr bwMode="auto">
          <a:xfrm flipH="1">
            <a:off x="4716463" y="3357563"/>
            <a:ext cx="287337" cy="1943100"/>
          </a:xfrm>
          <a:custGeom>
            <a:avLst/>
            <a:gdLst>
              <a:gd name="T0" fmla="*/ 0 w 181"/>
              <a:gd name="T1" fmla="*/ 952 h 1111"/>
              <a:gd name="T2" fmla="*/ 136 w 181"/>
              <a:gd name="T3" fmla="*/ 952 h 1111"/>
              <a:gd name="T4" fmla="*/ 181 w 181"/>
              <a:gd name="T5" fmla="*/ 0 h 1111"/>
            </a:gdLst>
            <a:ahLst/>
            <a:cxnLst>
              <a:cxn ang="0">
                <a:pos x="T0" y="T1"/>
              </a:cxn>
              <a:cxn ang="0">
                <a:pos x="T2" y="T3"/>
              </a:cxn>
              <a:cxn ang="0">
                <a:pos x="T4" y="T5"/>
              </a:cxn>
            </a:cxnLst>
            <a:rect l="0" t="0" r="r" b="b"/>
            <a:pathLst>
              <a:path w="181" h="1111">
                <a:moveTo>
                  <a:pt x="0" y="952"/>
                </a:moveTo>
                <a:cubicBezTo>
                  <a:pt x="53" y="1031"/>
                  <a:pt x="106" y="1111"/>
                  <a:pt x="136" y="952"/>
                </a:cubicBezTo>
                <a:cubicBezTo>
                  <a:pt x="166" y="793"/>
                  <a:pt x="173" y="396"/>
                  <a:pt x="181"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31" name="Freeform 95"/>
          <p:cNvSpPr>
            <a:spLocks/>
          </p:cNvSpPr>
          <p:nvPr/>
        </p:nvSpPr>
        <p:spPr bwMode="auto">
          <a:xfrm>
            <a:off x="5580063" y="5746750"/>
            <a:ext cx="396875" cy="949325"/>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32" name="Freeform 96"/>
          <p:cNvSpPr>
            <a:spLocks/>
          </p:cNvSpPr>
          <p:nvPr/>
        </p:nvSpPr>
        <p:spPr bwMode="auto">
          <a:xfrm flipH="1">
            <a:off x="6335713" y="5734050"/>
            <a:ext cx="396875" cy="949325"/>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33" name="Line 97"/>
          <p:cNvSpPr>
            <a:spLocks noChangeShapeType="1"/>
          </p:cNvSpPr>
          <p:nvPr/>
        </p:nvSpPr>
        <p:spPr bwMode="auto">
          <a:xfrm>
            <a:off x="5724525" y="4005263"/>
            <a:ext cx="647700" cy="0"/>
          </a:xfrm>
          <a:prstGeom prst="line">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35" name="Freeform 99"/>
          <p:cNvSpPr>
            <a:spLocks/>
          </p:cNvSpPr>
          <p:nvPr/>
        </p:nvSpPr>
        <p:spPr bwMode="auto">
          <a:xfrm>
            <a:off x="5940425" y="4149725"/>
            <a:ext cx="1608138" cy="2363788"/>
          </a:xfrm>
          <a:custGeom>
            <a:avLst/>
            <a:gdLst>
              <a:gd name="T0" fmla="*/ 680 w 1013"/>
              <a:gd name="T1" fmla="*/ 1406 h 1489"/>
              <a:gd name="T2" fmla="*/ 862 w 1013"/>
              <a:gd name="T3" fmla="*/ 1451 h 1489"/>
              <a:gd name="T4" fmla="*/ 998 w 1013"/>
              <a:gd name="T5" fmla="*/ 1179 h 1489"/>
              <a:gd name="T6" fmla="*/ 771 w 1013"/>
              <a:gd name="T7" fmla="*/ 725 h 1489"/>
              <a:gd name="T8" fmla="*/ 0 w 1013"/>
              <a:gd name="T9" fmla="*/ 0 h 1489"/>
            </a:gdLst>
            <a:ahLst/>
            <a:cxnLst>
              <a:cxn ang="0">
                <a:pos x="T0" y="T1"/>
              </a:cxn>
              <a:cxn ang="0">
                <a:pos x="T2" y="T3"/>
              </a:cxn>
              <a:cxn ang="0">
                <a:pos x="T4" y="T5"/>
              </a:cxn>
              <a:cxn ang="0">
                <a:pos x="T6" y="T7"/>
              </a:cxn>
              <a:cxn ang="0">
                <a:pos x="T8" y="T9"/>
              </a:cxn>
            </a:cxnLst>
            <a:rect l="0" t="0" r="r" b="b"/>
            <a:pathLst>
              <a:path w="1013" h="1489">
                <a:moveTo>
                  <a:pt x="680" y="1406"/>
                </a:moveTo>
                <a:cubicBezTo>
                  <a:pt x="744" y="1447"/>
                  <a:pt x="809" y="1489"/>
                  <a:pt x="862" y="1451"/>
                </a:cubicBezTo>
                <a:cubicBezTo>
                  <a:pt x="915" y="1413"/>
                  <a:pt x="1013" y="1300"/>
                  <a:pt x="998" y="1179"/>
                </a:cubicBezTo>
                <a:cubicBezTo>
                  <a:pt x="983" y="1058"/>
                  <a:pt x="937" y="921"/>
                  <a:pt x="771" y="725"/>
                </a:cubicBezTo>
                <a:cubicBezTo>
                  <a:pt x="605" y="529"/>
                  <a:pt x="302" y="264"/>
                  <a:pt x="0"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36" name="Freeform 100"/>
          <p:cNvSpPr>
            <a:spLocks/>
          </p:cNvSpPr>
          <p:nvPr/>
        </p:nvSpPr>
        <p:spPr bwMode="auto">
          <a:xfrm>
            <a:off x="4884738" y="5084763"/>
            <a:ext cx="334962" cy="1595437"/>
          </a:xfrm>
          <a:custGeom>
            <a:avLst/>
            <a:gdLst>
              <a:gd name="T0" fmla="*/ 211 w 211"/>
              <a:gd name="T1" fmla="*/ 862 h 1005"/>
              <a:gd name="T2" fmla="*/ 121 w 211"/>
              <a:gd name="T3" fmla="*/ 998 h 1005"/>
              <a:gd name="T4" fmla="*/ 30 w 211"/>
              <a:gd name="T5" fmla="*/ 907 h 1005"/>
              <a:gd name="T6" fmla="*/ 30 w 211"/>
              <a:gd name="T7" fmla="*/ 635 h 1005"/>
              <a:gd name="T8" fmla="*/ 211 w 211"/>
              <a:gd name="T9" fmla="*/ 0 h 1005"/>
            </a:gdLst>
            <a:ahLst/>
            <a:cxnLst>
              <a:cxn ang="0">
                <a:pos x="T0" y="T1"/>
              </a:cxn>
              <a:cxn ang="0">
                <a:pos x="T2" y="T3"/>
              </a:cxn>
              <a:cxn ang="0">
                <a:pos x="T4" y="T5"/>
              </a:cxn>
              <a:cxn ang="0">
                <a:pos x="T6" y="T7"/>
              </a:cxn>
              <a:cxn ang="0">
                <a:pos x="T8" y="T9"/>
              </a:cxn>
            </a:cxnLst>
            <a:rect l="0" t="0" r="r" b="b"/>
            <a:pathLst>
              <a:path w="211" h="1005">
                <a:moveTo>
                  <a:pt x="211" y="862"/>
                </a:moveTo>
                <a:cubicBezTo>
                  <a:pt x="181" y="926"/>
                  <a:pt x="151" y="991"/>
                  <a:pt x="121" y="998"/>
                </a:cubicBezTo>
                <a:cubicBezTo>
                  <a:pt x="91" y="1005"/>
                  <a:pt x="45" y="967"/>
                  <a:pt x="30" y="907"/>
                </a:cubicBezTo>
                <a:cubicBezTo>
                  <a:pt x="15" y="847"/>
                  <a:pt x="0" y="786"/>
                  <a:pt x="30" y="635"/>
                </a:cubicBezTo>
                <a:cubicBezTo>
                  <a:pt x="60" y="484"/>
                  <a:pt x="135" y="242"/>
                  <a:pt x="211"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37" name="Line 101"/>
          <p:cNvSpPr>
            <a:spLocks noChangeShapeType="1"/>
          </p:cNvSpPr>
          <p:nvPr/>
        </p:nvSpPr>
        <p:spPr bwMode="auto">
          <a:xfrm flipH="1">
            <a:off x="2268538" y="4868863"/>
            <a:ext cx="574675" cy="0"/>
          </a:xfrm>
          <a:prstGeom prst="line">
            <a:avLst/>
          </a:prstGeom>
          <a:noFill/>
          <a:ln w="3810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3629" name="Freeform 93"/>
          <p:cNvSpPr>
            <a:spLocks/>
          </p:cNvSpPr>
          <p:nvPr/>
        </p:nvSpPr>
        <p:spPr bwMode="auto">
          <a:xfrm>
            <a:off x="4356100" y="3357563"/>
            <a:ext cx="287338" cy="1800225"/>
          </a:xfrm>
          <a:custGeom>
            <a:avLst/>
            <a:gdLst>
              <a:gd name="T0" fmla="*/ 0 w 181"/>
              <a:gd name="T1" fmla="*/ 952 h 1111"/>
              <a:gd name="T2" fmla="*/ 136 w 181"/>
              <a:gd name="T3" fmla="*/ 952 h 1111"/>
              <a:gd name="T4" fmla="*/ 181 w 181"/>
              <a:gd name="T5" fmla="*/ 0 h 1111"/>
            </a:gdLst>
            <a:ahLst/>
            <a:cxnLst>
              <a:cxn ang="0">
                <a:pos x="T0" y="T1"/>
              </a:cxn>
              <a:cxn ang="0">
                <a:pos x="T2" y="T3"/>
              </a:cxn>
              <a:cxn ang="0">
                <a:pos x="T4" y="T5"/>
              </a:cxn>
            </a:cxnLst>
            <a:rect l="0" t="0" r="r" b="b"/>
            <a:pathLst>
              <a:path w="181" h="1111">
                <a:moveTo>
                  <a:pt x="0" y="952"/>
                </a:moveTo>
                <a:cubicBezTo>
                  <a:pt x="53" y="1031"/>
                  <a:pt x="106" y="1111"/>
                  <a:pt x="136" y="952"/>
                </a:cubicBezTo>
                <a:cubicBezTo>
                  <a:pt x="166" y="793"/>
                  <a:pt x="173" y="396"/>
                  <a:pt x="181"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页脚占位符 2"/>
          <p:cNvSpPr>
            <a:spLocks noGrp="1"/>
          </p:cNvSpPr>
          <p:nvPr>
            <p:ph type="ftr" sz="quarter" idx="11"/>
          </p:nvPr>
        </p:nvSpPr>
        <p:spPr/>
        <p:txBody>
          <a:bodyPr/>
          <a:lstStyle/>
          <a:p>
            <a:endParaRPr lang="en-US" altLang="zh-CN"/>
          </a:p>
          <a:p>
            <a:r>
              <a:rPr lang="en-US" altLang="zh-CN"/>
              <a:t>Prof. Q. Wang</a:t>
            </a:r>
          </a:p>
        </p:txBody>
      </p:sp>
      <p:sp>
        <p:nvSpPr>
          <p:cNvPr id="194562" name="Text Box 2"/>
          <p:cNvSpPr txBox="1">
            <a:spLocks noChangeArrowheads="1"/>
          </p:cNvSpPr>
          <p:nvPr/>
        </p:nvSpPr>
        <p:spPr bwMode="auto">
          <a:xfrm>
            <a:off x="468313" y="260350"/>
            <a:ext cx="8280400"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kumimoji="1" lang="zh-CN" altLang="en-US" sz="2400" b="1" dirty="0">
                <a:solidFill>
                  <a:srgbClr val="FFFF00"/>
                </a:solidFill>
                <a:effectLst/>
                <a:latin typeface="Times New Roman" pitchFamily="18" charset="0"/>
              </a:rPr>
              <a:t>对于先根的后继：</a:t>
            </a:r>
          </a:p>
          <a:p>
            <a:pPr algn="l">
              <a:spcBef>
                <a:spcPct val="20000"/>
              </a:spcBef>
            </a:pPr>
            <a:r>
              <a:rPr kumimoji="1" lang="en-US" altLang="zh-CN" sz="2400" dirty="0" smtClean="0">
                <a:effectLst/>
                <a:latin typeface="Times New Roman" pitchFamily="18" charset="0"/>
              </a:rPr>
              <a:t>1) </a:t>
            </a:r>
            <a:r>
              <a:rPr kumimoji="1" lang="zh-CN" altLang="en-US" sz="2400" dirty="0">
                <a:effectLst/>
                <a:latin typeface="Times New Roman" pitchFamily="18" charset="0"/>
              </a:rPr>
              <a:t>当一个结点有左子树时，其先根的后继为它的左子树的根结点；</a:t>
            </a:r>
          </a:p>
          <a:p>
            <a:pPr algn="l">
              <a:spcBef>
                <a:spcPct val="20000"/>
              </a:spcBef>
            </a:pPr>
            <a:r>
              <a:rPr kumimoji="1" lang="en-US" altLang="zh-CN" sz="2400" dirty="0" smtClean="0">
                <a:effectLst/>
                <a:latin typeface="Times New Roman" pitchFamily="18" charset="0"/>
              </a:rPr>
              <a:t>2) </a:t>
            </a:r>
            <a:r>
              <a:rPr kumimoji="1" lang="zh-CN" altLang="en-US" sz="2400" dirty="0">
                <a:effectLst/>
                <a:latin typeface="Times New Roman" pitchFamily="18" charset="0"/>
              </a:rPr>
              <a:t>当一个结点没有左子树但有右子树时，其先根的后继为它的右子树的根结点；</a:t>
            </a:r>
          </a:p>
          <a:p>
            <a:pPr algn="l">
              <a:spcBef>
                <a:spcPct val="20000"/>
              </a:spcBef>
            </a:pPr>
            <a:r>
              <a:rPr kumimoji="1" lang="en-US" altLang="zh-CN" sz="2400" dirty="0" smtClean="0">
                <a:effectLst/>
                <a:latin typeface="Times New Roman" pitchFamily="18" charset="0"/>
              </a:rPr>
              <a:t>3) </a:t>
            </a:r>
            <a:r>
              <a:rPr kumimoji="1" lang="zh-CN" altLang="en-US" sz="2400" dirty="0">
                <a:effectLst/>
                <a:latin typeface="Times New Roman" pitchFamily="18" charset="0"/>
              </a:rPr>
              <a:t>当一个结点为叶子结点时，先根顺序的后继恰好为其中序下右线索所指结点的右子树的根结点。	</a:t>
            </a:r>
          </a:p>
        </p:txBody>
      </p:sp>
      <p:grpSp>
        <p:nvGrpSpPr>
          <p:cNvPr id="194649" name="Group 89"/>
          <p:cNvGrpSpPr>
            <a:grpSpLocks/>
          </p:cNvGrpSpPr>
          <p:nvPr/>
        </p:nvGrpSpPr>
        <p:grpSpPr bwMode="auto">
          <a:xfrm>
            <a:off x="1835150" y="3286125"/>
            <a:ext cx="5929313" cy="3455988"/>
            <a:chOff x="1156" y="1600"/>
            <a:chExt cx="3735" cy="2754"/>
          </a:xfrm>
        </p:grpSpPr>
        <p:grpSp>
          <p:nvGrpSpPr>
            <p:cNvPr id="194566" name="Group 6"/>
            <p:cNvGrpSpPr>
              <a:grpSpLocks/>
            </p:cNvGrpSpPr>
            <p:nvPr/>
          </p:nvGrpSpPr>
          <p:grpSpPr bwMode="auto">
            <a:xfrm>
              <a:off x="2789" y="1842"/>
              <a:ext cx="408" cy="364"/>
              <a:chOff x="2653" y="1797"/>
              <a:chExt cx="408" cy="364"/>
            </a:xfrm>
          </p:grpSpPr>
          <p:sp>
            <p:nvSpPr>
              <p:cNvPr id="194567" name="Rectangle 7"/>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568" name="Rectangle 8"/>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A</a:t>
                </a:r>
              </a:p>
            </p:txBody>
          </p:sp>
          <p:sp>
            <p:nvSpPr>
              <p:cNvPr id="194569" name="Rectangle 9"/>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570" name="Rectangle 10"/>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571" name="Rectangle 11"/>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4572" name="Group 12"/>
            <p:cNvGrpSpPr>
              <a:grpSpLocks/>
            </p:cNvGrpSpPr>
            <p:nvPr/>
          </p:nvGrpSpPr>
          <p:grpSpPr bwMode="auto">
            <a:xfrm>
              <a:off x="2189" y="2387"/>
              <a:ext cx="408" cy="364"/>
              <a:chOff x="2653" y="1797"/>
              <a:chExt cx="408" cy="364"/>
            </a:xfrm>
          </p:grpSpPr>
          <p:sp>
            <p:nvSpPr>
              <p:cNvPr id="194573" name="Rectangle 13"/>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574" name="Rectangle 14"/>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B</a:t>
                </a:r>
              </a:p>
            </p:txBody>
          </p:sp>
          <p:sp>
            <p:nvSpPr>
              <p:cNvPr id="194575" name="Rectangle 15"/>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576" name="Rectangle 16"/>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577" name="Rectangle 17"/>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4578" name="Group 18"/>
            <p:cNvGrpSpPr>
              <a:grpSpLocks/>
            </p:cNvGrpSpPr>
            <p:nvPr/>
          </p:nvGrpSpPr>
          <p:grpSpPr bwMode="auto">
            <a:xfrm>
              <a:off x="3379" y="2387"/>
              <a:ext cx="408" cy="364"/>
              <a:chOff x="2653" y="1797"/>
              <a:chExt cx="408" cy="364"/>
            </a:xfrm>
          </p:grpSpPr>
          <p:sp>
            <p:nvSpPr>
              <p:cNvPr id="194579" name="Rectangle 19"/>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580" name="Rectangle 20"/>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E</a:t>
                </a:r>
              </a:p>
            </p:txBody>
          </p:sp>
          <p:sp>
            <p:nvSpPr>
              <p:cNvPr id="194581" name="Rectangle 21"/>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582" name="Rectangle 22"/>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583" name="Rectangle 23"/>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4584" name="Group 24"/>
            <p:cNvGrpSpPr>
              <a:grpSpLocks/>
            </p:cNvGrpSpPr>
            <p:nvPr/>
          </p:nvGrpSpPr>
          <p:grpSpPr bwMode="auto">
            <a:xfrm>
              <a:off x="1837" y="2931"/>
              <a:ext cx="408" cy="364"/>
              <a:chOff x="2653" y="1797"/>
              <a:chExt cx="408" cy="364"/>
            </a:xfrm>
          </p:grpSpPr>
          <p:sp>
            <p:nvSpPr>
              <p:cNvPr id="194585" name="Rectangle 25"/>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4586" name="Rectangle 26"/>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C</a:t>
                </a:r>
              </a:p>
            </p:txBody>
          </p:sp>
          <p:sp>
            <p:nvSpPr>
              <p:cNvPr id="194587" name="Rectangle 27"/>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4588" name="Rectangle 28"/>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589" name="Rectangle 29"/>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4590" name="Group 30"/>
            <p:cNvGrpSpPr>
              <a:grpSpLocks/>
            </p:cNvGrpSpPr>
            <p:nvPr/>
          </p:nvGrpSpPr>
          <p:grpSpPr bwMode="auto">
            <a:xfrm>
              <a:off x="2540" y="2931"/>
              <a:ext cx="408" cy="364"/>
              <a:chOff x="2653" y="1797"/>
              <a:chExt cx="408" cy="364"/>
            </a:xfrm>
          </p:grpSpPr>
          <p:sp>
            <p:nvSpPr>
              <p:cNvPr id="194591" name="Rectangle 31"/>
              <p:cNvSpPr>
                <a:spLocks noChangeArrowheads="1"/>
              </p:cNvSpPr>
              <p:nvPr/>
            </p:nvSpPr>
            <p:spPr bwMode="auto">
              <a:xfrm>
                <a:off x="2653"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4592" name="Rectangle 32"/>
              <p:cNvSpPr>
                <a:spLocks noChangeArrowheads="1"/>
              </p:cNvSpPr>
              <p:nvPr/>
            </p:nvSpPr>
            <p:spPr bwMode="auto">
              <a:xfrm>
                <a:off x="2789"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D</a:t>
                </a:r>
              </a:p>
            </p:txBody>
          </p:sp>
          <p:sp>
            <p:nvSpPr>
              <p:cNvPr id="194593" name="Rectangle 33"/>
              <p:cNvSpPr>
                <a:spLocks noChangeArrowheads="1"/>
              </p:cNvSpPr>
              <p:nvPr/>
            </p:nvSpPr>
            <p:spPr bwMode="auto">
              <a:xfrm>
                <a:off x="2925"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4594" name="Rectangle 34"/>
              <p:cNvSpPr>
                <a:spLocks noChangeArrowheads="1"/>
              </p:cNvSpPr>
              <p:nvPr/>
            </p:nvSpPr>
            <p:spPr bwMode="auto">
              <a:xfrm>
                <a:off x="2653" y="1979"/>
                <a:ext cx="204"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595" name="Rectangle 35"/>
              <p:cNvSpPr>
                <a:spLocks noChangeArrowheads="1"/>
              </p:cNvSpPr>
              <p:nvPr/>
            </p:nvSpPr>
            <p:spPr bwMode="auto">
              <a:xfrm>
                <a:off x="2857" y="1979"/>
                <a:ext cx="204"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4596" name="Group 36"/>
            <p:cNvGrpSpPr>
              <a:grpSpLocks/>
            </p:cNvGrpSpPr>
            <p:nvPr/>
          </p:nvGrpSpPr>
          <p:grpSpPr bwMode="auto">
            <a:xfrm>
              <a:off x="3243" y="2931"/>
              <a:ext cx="408" cy="364"/>
              <a:chOff x="2653" y="1797"/>
              <a:chExt cx="408" cy="364"/>
            </a:xfrm>
          </p:grpSpPr>
          <p:sp>
            <p:nvSpPr>
              <p:cNvPr id="194597" name="Rectangle 37"/>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4598" name="Rectangle 38"/>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F</a:t>
                </a:r>
              </a:p>
            </p:txBody>
          </p:sp>
          <p:sp>
            <p:nvSpPr>
              <p:cNvPr id="194599" name="Rectangle 39"/>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600" name="Rectangle 40"/>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01" name="Rectangle 41"/>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4602" name="Group 42"/>
            <p:cNvGrpSpPr>
              <a:grpSpLocks/>
            </p:cNvGrpSpPr>
            <p:nvPr/>
          </p:nvGrpSpPr>
          <p:grpSpPr bwMode="auto">
            <a:xfrm>
              <a:off x="3810" y="3385"/>
              <a:ext cx="408" cy="364"/>
              <a:chOff x="2653" y="1797"/>
              <a:chExt cx="408" cy="364"/>
            </a:xfrm>
          </p:grpSpPr>
          <p:sp>
            <p:nvSpPr>
              <p:cNvPr id="194603" name="Rectangle 43"/>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604" name="Rectangle 44"/>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G</a:t>
                </a:r>
              </a:p>
            </p:txBody>
          </p:sp>
          <p:sp>
            <p:nvSpPr>
              <p:cNvPr id="194605" name="Rectangle 45"/>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606" name="Rectangle 46"/>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07" name="Rectangle 47"/>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4608" name="Group 48"/>
            <p:cNvGrpSpPr>
              <a:grpSpLocks/>
            </p:cNvGrpSpPr>
            <p:nvPr/>
          </p:nvGrpSpPr>
          <p:grpSpPr bwMode="auto">
            <a:xfrm>
              <a:off x="3334" y="3884"/>
              <a:ext cx="408" cy="364"/>
              <a:chOff x="2653" y="1797"/>
              <a:chExt cx="408" cy="364"/>
            </a:xfrm>
          </p:grpSpPr>
          <p:sp>
            <p:nvSpPr>
              <p:cNvPr id="194609" name="Rectangle 49"/>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4610" name="Rectangle 50"/>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H</a:t>
                </a:r>
              </a:p>
            </p:txBody>
          </p:sp>
          <p:sp>
            <p:nvSpPr>
              <p:cNvPr id="194611" name="Rectangle 51"/>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4612" name="Rectangle 52"/>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13" name="Rectangle 53"/>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4614" name="Group 54"/>
            <p:cNvGrpSpPr>
              <a:grpSpLocks/>
            </p:cNvGrpSpPr>
            <p:nvPr/>
          </p:nvGrpSpPr>
          <p:grpSpPr bwMode="auto">
            <a:xfrm>
              <a:off x="4286" y="3884"/>
              <a:ext cx="408" cy="364"/>
              <a:chOff x="2653" y="1797"/>
              <a:chExt cx="408" cy="364"/>
            </a:xfrm>
          </p:grpSpPr>
          <p:sp>
            <p:nvSpPr>
              <p:cNvPr id="194615" name="Rectangle 55"/>
              <p:cNvSpPr>
                <a:spLocks noChangeArrowheads="1"/>
              </p:cNvSpPr>
              <p:nvPr/>
            </p:nvSpPr>
            <p:spPr bwMode="auto">
              <a:xfrm>
                <a:off x="2653"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4616" name="Rectangle 56"/>
              <p:cNvSpPr>
                <a:spLocks noChangeArrowheads="1"/>
              </p:cNvSpPr>
              <p:nvPr/>
            </p:nvSpPr>
            <p:spPr bwMode="auto">
              <a:xfrm>
                <a:off x="2789"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K</a:t>
                </a:r>
              </a:p>
            </p:txBody>
          </p:sp>
          <p:sp>
            <p:nvSpPr>
              <p:cNvPr id="194617" name="Rectangle 57"/>
              <p:cNvSpPr>
                <a:spLocks noChangeArrowheads="1"/>
              </p:cNvSpPr>
              <p:nvPr/>
            </p:nvSpPr>
            <p:spPr bwMode="auto">
              <a:xfrm>
                <a:off x="2925"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4618" name="Rectangle 58"/>
              <p:cNvSpPr>
                <a:spLocks noChangeArrowheads="1"/>
              </p:cNvSpPr>
              <p:nvPr/>
            </p:nvSpPr>
            <p:spPr bwMode="auto">
              <a:xfrm>
                <a:off x="2653" y="1979"/>
                <a:ext cx="204"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19" name="Rectangle 59"/>
              <p:cNvSpPr>
                <a:spLocks noChangeArrowheads="1"/>
              </p:cNvSpPr>
              <p:nvPr/>
            </p:nvSpPr>
            <p:spPr bwMode="auto">
              <a:xfrm>
                <a:off x="2857" y="1979"/>
                <a:ext cx="204"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4620" name="Group 60"/>
            <p:cNvGrpSpPr>
              <a:grpSpLocks/>
            </p:cNvGrpSpPr>
            <p:nvPr/>
          </p:nvGrpSpPr>
          <p:grpSpPr bwMode="auto">
            <a:xfrm>
              <a:off x="1882" y="1661"/>
              <a:ext cx="408" cy="364"/>
              <a:chOff x="2653" y="1797"/>
              <a:chExt cx="408" cy="364"/>
            </a:xfrm>
          </p:grpSpPr>
          <p:sp>
            <p:nvSpPr>
              <p:cNvPr id="194621" name="Rectangle 61"/>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622" name="Rectangle 62"/>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194623" name="Rectangle 63"/>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4624" name="Rectangle 64"/>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25" name="Rectangle 65"/>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94626" name="Line 66"/>
            <p:cNvSpPr>
              <a:spLocks noChangeShapeType="1"/>
            </p:cNvSpPr>
            <p:nvPr/>
          </p:nvSpPr>
          <p:spPr bwMode="auto">
            <a:xfrm flipH="1">
              <a:off x="2472" y="2160"/>
              <a:ext cx="408"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27" name="Line 67"/>
            <p:cNvSpPr>
              <a:spLocks noChangeShapeType="1"/>
            </p:cNvSpPr>
            <p:nvPr/>
          </p:nvSpPr>
          <p:spPr bwMode="auto">
            <a:xfrm flipH="1">
              <a:off x="1882" y="2659"/>
              <a:ext cx="408"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28" name="Line 68"/>
            <p:cNvSpPr>
              <a:spLocks noChangeShapeType="1"/>
            </p:cNvSpPr>
            <p:nvPr/>
          </p:nvSpPr>
          <p:spPr bwMode="auto">
            <a:xfrm flipH="1">
              <a:off x="3334" y="2659"/>
              <a:ext cx="136" cy="2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29" name="Line 69"/>
            <p:cNvSpPr>
              <a:spLocks noChangeShapeType="1"/>
            </p:cNvSpPr>
            <p:nvPr/>
          </p:nvSpPr>
          <p:spPr bwMode="auto">
            <a:xfrm flipH="1">
              <a:off x="3742" y="3611"/>
              <a:ext cx="136" cy="2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30" name="Line 70"/>
            <p:cNvSpPr>
              <a:spLocks noChangeShapeType="1"/>
            </p:cNvSpPr>
            <p:nvPr/>
          </p:nvSpPr>
          <p:spPr bwMode="auto">
            <a:xfrm>
              <a:off x="4150" y="3611"/>
              <a:ext cx="136" cy="2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31" name="Line 71"/>
            <p:cNvSpPr>
              <a:spLocks noChangeShapeType="1"/>
            </p:cNvSpPr>
            <p:nvPr/>
          </p:nvSpPr>
          <p:spPr bwMode="auto">
            <a:xfrm>
              <a:off x="3606" y="3203"/>
              <a:ext cx="136" cy="2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32" name="Line 72"/>
            <p:cNvSpPr>
              <a:spLocks noChangeShapeType="1"/>
            </p:cNvSpPr>
            <p:nvPr/>
          </p:nvSpPr>
          <p:spPr bwMode="auto">
            <a:xfrm>
              <a:off x="2517" y="2659"/>
              <a:ext cx="408"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33" name="Line 73"/>
            <p:cNvSpPr>
              <a:spLocks noChangeShapeType="1"/>
            </p:cNvSpPr>
            <p:nvPr/>
          </p:nvSpPr>
          <p:spPr bwMode="auto">
            <a:xfrm>
              <a:off x="3107" y="2160"/>
              <a:ext cx="408"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94634" name="Group 74"/>
            <p:cNvGrpSpPr>
              <a:grpSpLocks/>
            </p:cNvGrpSpPr>
            <p:nvPr/>
          </p:nvGrpSpPr>
          <p:grpSpPr bwMode="auto">
            <a:xfrm>
              <a:off x="1973" y="1933"/>
              <a:ext cx="816" cy="182"/>
              <a:chOff x="1837" y="1797"/>
              <a:chExt cx="816" cy="182"/>
            </a:xfrm>
          </p:grpSpPr>
          <p:sp>
            <p:nvSpPr>
              <p:cNvPr id="194635" name="Line 75"/>
              <p:cNvSpPr>
                <a:spLocks noChangeShapeType="1"/>
              </p:cNvSpPr>
              <p:nvPr/>
            </p:nvSpPr>
            <p:spPr bwMode="auto">
              <a:xfrm>
                <a:off x="1837" y="1797"/>
                <a:ext cx="0" cy="1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36" name="Line 76"/>
              <p:cNvSpPr>
                <a:spLocks noChangeShapeType="1"/>
              </p:cNvSpPr>
              <p:nvPr/>
            </p:nvSpPr>
            <p:spPr bwMode="auto">
              <a:xfrm>
                <a:off x="1837" y="1979"/>
                <a:ext cx="8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94637" name="Line 77"/>
            <p:cNvSpPr>
              <a:spLocks noChangeShapeType="1"/>
            </p:cNvSpPr>
            <p:nvPr/>
          </p:nvSpPr>
          <p:spPr bwMode="auto">
            <a:xfrm>
              <a:off x="1565" y="1752"/>
              <a:ext cx="31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38" name="Text Box 78"/>
            <p:cNvSpPr txBox="1">
              <a:spLocks noChangeArrowheads="1"/>
            </p:cNvSpPr>
            <p:nvPr/>
          </p:nvSpPr>
          <p:spPr bwMode="auto">
            <a:xfrm>
              <a:off x="1156" y="1600"/>
              <a:ext cx="393"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thrt</a:t>
              </a:r>
            </a:p>
          </p:txBody>
        </p:sp>
        <p:sp>
          <p:nvSpPr>
            <p:cNvPr id="194639" name="Freeform 79"/>
            <p:cNvSpPr>
              <a:spLocks/>
            </p:cNvSpPr>
            <p:nvPr/>
          </p:nvSpPr>
          <p:spPr bwMode="auto">
            <a:xfrm>
              <a:off x="2109" y="2795"/>
              <a:ext cx="250" cy="598"/>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40" name="Freeform 80"/>
            <p:cNvSpPr>
              <a:spLocks/>
            </p:cNvSpPr>
            <p:nvPr/>
          </p:nvSpPr>
          <p:spPr bwMode="auto">
            <a:xfrm flipH="1">
              <a:off x="2403" y="2787"/>
              <a:ext cx="250" cy="598"/>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41" name="Freeform 81"/>
            <p:cNvSpPr>
              <a:spLocks/>
            </p:cNvSpPr>
            <p:nvPr/>
          </p:nvSpPr>
          <p:spPr bwMode="auto">
            <a:xfrm>
              <a:off x="2835" y="2251"/>
              <a:ext cx="181" cy="1224"/>
            </a:xfrm>
            <a:custGeom>
              <a:avLst/>
              <a:gdLst>
                <a:gd name="T0" fmla="*/ 0 w 181"/>
                <a:gd name="T1" fmla="*/ 952 h 1111"/>
                <a:gd name="T2" fmla="*/ 136 w 181"/>
                <a:gd name="T3" fmla="*/ 952 h 1111"/>
                <a:gd name="T4" fmla="*/ 181 w 181"/>
                <a:gd name="T5" fmla="*/ 0 h 1111"/>
              </a:gdLst>
              <a:ahLst/>
              <a:cxnLst>
                <a:cxn ang="0">
                  <a:pos x="T0" y="T1"/>
                </a:cxn>
                <a:cxn ang="0">
                  <a:pos x="T2" y="T3"/>
                </a:cxn>
                <a:cxn ang="0">
                  <a:pos x="T4" y="T5"/>
                </a:cxn>
              </a:cxnLst>
              <a:rect l="0" t="0" r="r" b="b"/>
              <a:pathLst>
                <a:path w="181" h="1111">
                  <a:moveTo>
                    <a:pt x="0" y="952"/>
                  </a:moveTo>
                  <a:cubicBezTo>
                    <a:pt x="53" y="1031"/>
                    <a:pt x="106" y="1111"/>
                    <a:pt x="136" y="952"/>
                  </a:cubicBezTo>
                  <a:cubicBezTo>
                    <a:pt x="166" y="793"/>
                    <a:pt x="173" y="396"/>
                    <a:pt x="181"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42" name="Freeform 82"/>
            <p:cNvSpPr>
              <a:spLocks/>
            </p:cNvSpPr>
            <p:nvPr/>
          </p:nvSpPr>
          <p:spPr bwMode="auto">
            <a:xfrm flipH="1">
              <a:off x="3107" y="2251"/>
              <a:ext cx="181" cy="1224"/>
            </a:xfrm>
            <a:custGeom>
              <a:avLst/>
              <a:gdLst>
                <a:gd name="T0" fmla="*/ 0 w 181"/>
                <a:gd name="T1" fmla="*/ 952 h 1111"/>
                <a:gd name="T2" fmla="*/ 136 w 181"/>
                <a:gd name="T3" fmla="*/ 952 h 1111"/>
                <a:gd name="T4" fmla="*/ 181 w 181"/>
                <a:gd name="T5" fmla="*/ 0 h 1111"/>
              </a:gdLst>
              <a:ahLst/>
              <a:cxnLst>
                <a:cxn ang="0">
                  <a:pos x="T0" y="T1"/>
                </a:cxn>
                <a:cxn ang="0">
                  <a:pos x="T2" y="T3"/>
                </a:cxn>
                <a:cxn ang="0">
                  <a:pos x="T4" y="T5"/>
                </a:cxn>
              </a:cxnLst>
              <a:rect l="0" t="0" r="r" b="b"/>
              <a:pathLst>
                <a:path w="181" h="1111">
                  <a:moveTo>
                    <a:pt x="0" y="952"/>
                  </a:moveTo>
                  <a:cubicBezTo>
                    <a:pt x="53" y="1031"/>
                    <a:pt x="106" y="1111"/>
                    <a:pt x="136" y="952"/>
                  </a:cubicBezTo>
                  <a:cubicBezTo>
                    <a:pt x="166" y="793"/>
                    <a:pt x="173" y="396"/>
                    <a:pt x="181"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43" name="Freeform 83"/>
            <p:cNvSpPr>
              <a:spLocks/>
            </p:cNvSpPr>
            <p:nvPr/>
          </p:nvSpPr>
          <p:spPr bwMode="auto">
            <a:xfrm>
              <a:off x="3651" y="3756"/>
              <a:ext cx="250" cy="598"/>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44" name="Freeform 84"/>
            <p:cNvSpPr>
              <a:spLocks/>
            </p:cNvSpPr>
            <p:nvPr/>
          </p:nvSpPr>
          <p:spPr bwMode="auto">
            <a:xfrm flipH="1">
              <a:off x="4127" y="3748"/>
              <a:ext cx="250" cy="598"/>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45" name="Line 85"/>
            <p:cNvSpPr>
              <a:spLocks noChangeShapeType="1"/>
            </p:cNvSpPr>
            <p:nvPr/>
          </p:nvSpPr>
          <p:spPr bwMode="auto">
            <a:xfrm>
              <a:off x="3742" y="2659"/>
              <a:ext cx="408" cy="0"/>
            </a:xfrm>
            <a:prstGeom prst="line">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46" name="Freeform 86"/>
            <p:cNvSpPr>
              <a:spLocks/>
            </p:cNvSpPr>
            <p:nvPr/>
          </p:nvSpPr>
          <p:spPr bwMode="auto">
            <a:xfrm>
              <a:off x="3878" y="2750"/>
              <a:ext cx="1013" cy="1489"/>
            </a:xfrm>
            <a:custGeom>
              <a:avLst/>
              <a:gdLst>
                <a:gd name="T0" fmla="*/ 680 w 1013"/>
                <a:gd name="T1" fmla="*/ 1406 h 1489"/>
                <a:gd name="T2" fmla="*/ 862 w 1013"/>
                <a:gd name="T3" fmla="*/ 1451 h 1489"/>
                <a:gd name="T4" fmla="*/ 998 w 1013"/>
                <a:gd name="T5" fmla="*/ 1179 h 1489"/>
                <a:gd name="T6" fmla="*/ 771 w 1013"/>
                <a:gd name="T7" fmla="*/ 725 h 1489"/>
                <a:gd name="T8" fmla="*/ 0 w 1013"/>
                <a:gd name="T9" fmla="*/ 0 h 1489"/>
              </a:gdLst>
              <a:ahLst/>
              <a:cxnLst>
                <a:cxn ang="0">
                  <a:pos x="T0" y="T1"/>
                </a:cxn>
                <a:cxn ang="0">
                  <a:pos x="T2" y="T3"/>
                </a:cxn>
                <a:cxn ang="0">
                  <a:pos x="T4" y="T5"/>
                </a:cxn>
                <a:cxn ang="0">
                  <a:pos x="T6" y="T7"/>
                </a:cxn>
                <a:cxn ang="0">
                  <a:pos x="T8" y="T9"/>
                </a:cxn>
              </a:cxnLst>
              <a:rect l="0" t="0" r="r" b="b"/>
              <a:pathLst>
                <a:path w="1013" h="1489">
                  <a:moveTo>
                    <a:pt x="680" y="1406"/>
                  </a:moveTo>
                  <a:cubicBezTo>
                    <a:pt x="744" y="1447"/>
                    <a:pt x="809" y="1489"/>
                    <a:pt x="862" y="1451"/>
                  </a:cubicBezTo>
                  <a:cubicBezTo>
                    <a:pt x="915" y="1413"/>
                    <a:pt x="1013" y="1300"/>
                    <a:pt x="998" y="1179"/>
                  </a:cubicBezTo>
                  <a:cubicBezTo>
                    <a:pt x="983" y="1058"/>
                    <a:pt x="937" y="921"/>
                    <a:pt x="771" y="725"/>
                  </a:cubicBezTo>
                  <a:cubicBezTo>
                    <a:pt x="605" y="529"/>
                    <a:pt x="302" y="264"/>
                    <a:pt x="0"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47" name="Freeform 87"/>
            <p:cNvSpPr>
              <a:spLocks/>
            </p:cNvSpPr>
            <p:nvPr/>
          </p:nvSpPr>
          <p:spPr bwMode="auto">
            <a:xfrm>
              <a:off x="3213" y="3339"/>
              <a:ext cx="211" cy="1005"/>
            </a:xfrm>
            <a:custGeom>
              <a:avLst/>
              <a:gdLst>
                <a:gd name="T0" fmla="*/ 211 w 211"/>
                <a:gd name="T1" fmla="*/ 862 h 1005"/>
                <a:gd name="T2" fmla="*/ 121 w 211"/>
                <a:gd name="T3" fmla="*/ 998 h 1005"/>
                <a:gd name="T4" fmla="*/ 30 w 211"/>
                <a:gd name="T5" fmla="*/ 907 h 1005"/>
                <a:gd name="T6" fmla="*/ 30 w 211"/>
                <a:gd name="T7" fmla="*/ 635 h 1005"/>
                <a:gd name="T8" fmla="*/ 211 w 211"/>
                <a:gd name="T9" fmla="*/ 0 h 1005"/>
              </a:gdLst>
              <a:ahLst/>
              <a:cxnLst>
                <a:cxn ang="0">
                  <a:pos x="T0" y="T1"/>
                </a:cxn>
                <a:cxn ang="0">
                  <a:pos x="T2" y="T3"/>
                </a:cxn>
                <a:cxn ang="0">
                  <a:pos x="T4" y="T5"/>
                </a:cxn>
                <a:cxn ang="0">
                  <a:pos x="T6" y="T7"/>
                </a:cxn>
                <a:cxn ang="0">
                  <a:pos x="T8" y="T9"/>
                </a:cxn>
              </a:cxnLst>
              <a:rect l="0" t="0" r="r" b="b"/>
              <a:pathLst>
                <a:path w="211" h="1005">
                  <a:moveTo>
                    <a:pt x="211" y="862"/>
                  </a:moveTo>
                  <a:cubicBezTo>
                    <a:pt x="181" y="926"/>
                    <a:pt x="151" y="991"/>
                    <a:pt x="121" y="998"/>
                  </a:cubicBezTo>
                  <a:cubicBezTo>
                    <a:pt x="91" y="1005"/>
                    <a:pt x="45" y="967"/>
                    <a:pt x="30" y="907"/>
                  </a:cubicBezTo>
                  <a:cubicBezTo>
                    <a:pt x="15" y="847"/>
                    <a:pt x="0" y="786"/>
                    <a:pt x="30" y="635"/>
                  </a:cubicBezTo>
                  <a:cubicBezTo>
                    <a:pt x="60" y="484"/>
                    <a:pt x="135" y="242"/>
                    <a:pt x="211"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648" name="Line 88"/>
            <p:cNvSpPr>
              <a:spLocks noChangeShapeType="1"/>
            </p:cNvSpPr>
            <p:nvPr/>
          </p:nvSpPr>
          <p:spPr bwMode="auto">
            <a:xfrm flipH="1">
              <a:off x="1565" y="3203"/>
              <a:ext cx="362" cy="0"/>
            </a:xfrm>
            <a:prstGeom prst="line">
              <a:avLst/>
            </a:prstGeom>
            <a:noFill/>
            <a:ln w="3810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4562">
                                            <p:txEl>
                                              <p:pRg st="1" end="1"/>
                                            </p:txEl>
                                          </p:spTgt>
                                        </p:tgtEl>
                                        <p:attrNameLst>
                                          <p:attrName>style.visibility</p:attrName>
                                        </p:attrNameLst>
                                      </p:cBhvr>
                                      <p:to>
                                        <p:strVal val="visible"/>
                                      </p:to>
                                    </p:set>
                                    <p:anim calcmode="lin" valueType="num">
                                      <p:cBhvr>
                                        <p:cTn id="7" dur="1000" fill="hold"/>
                                        <p:tgtEl>
                                          <p:spTgt spid="19456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9456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62">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94562">
                                            <p:txEl>
                                              <p:pRg st="2" end="2"/>
                                            </p:txEl>
                                          </p:spTgt>
                                        </p:tgtEl>
                                        <p:attrNameLst>
                                          <p:attrName>style.visibility</p:attrName>
                                        </p:attrNameLst>
                                      </p:cBhvr>
                                      <p:to>
                                        <p:strVal val="visible"/>
                                      </p:to>
                                    </p:set>
                                    <p:anim calcmode="lin" valueType="num">
                                      <p:cBhvr>
                                        <p:cTn id="14" dur="1000" fill="hold"/>
                                        <p:tgtEl>
                                          <p:spTgt spid="19456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9456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456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94562">
                                            <p:txEl>
                                              <p:pRg st="3" end="3"/>
                                            </p:txEl>
                                          </p:spTgt>
                                        </p:tgtEl>
                                        <p:attrNameLst>
                                          <p:attrName>style.visibility</p:attrName>
                                        </p:attrNameLst>
                                      </p:cBhvr>
                                      <p:to>
                                        <p:strVal val="visible"/>
                                      </p:to>
                                    </p:set>
                                    <p:anim calcmode="lin" valueType="num">
                                      <p:cBhvr>
                                        <p:cTn id="21" dur="1000" fill="hold"/>
                                        <p:tgtEl>
                                          <p:spTgt spid="194562">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9456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945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页脚占位符 2"/>
          <p:cNvSpPr>
            <a:spLocks noGrp="1"/>
          </p:cNvSpPr>
          <p:nvPr>
            <p:ph type="ftr" sz="quarter" idx="11"/>
          </p:nvPr>
        </p:nvSpPr>
        <p:spPr/>
        <p:txBody>
          <a:bodyPr/>
          <a:lstStyle/>
          <a:p>
            <a:endParaRPr lang="en-US" altLang="zh-CN"/>
          </a:p>
          <a:p>
            <a:r>
              <a:rPr lang="en-US" altLang="zh-CN"/>
              <a:t>Prof. Q. Wang</a:t>
            </a:r>
          </a:p>
        </p:txBody>
      </p:sp>
      <p:sp>
        <p:nvSpPr>
          <p:cNvPr id="195586" name="Text Box 2"/>
          <p:cNvSpPr txBox="1">
            <a:spLocks noChangeArrowheads="1"/>
          </p:cNvSpPr>
          <p:nvPr/>
        </p:nvSpPr>
        <p:spPr bwMode="auto">
          <a:xfrm>
            <a:off x="468313" y="260350"/>
            <a:ext cx="8280400"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kumimoji="1" lang="zh-CN" altLang="en-US" sz="2400" b="1" dirty="0">
                <a:solidFill>
                  <a:srgbClr val="FFFF00"/>
                </a:solidFill>
                <a:effectLst/>
                <a:latin typeface="Times New Roman" pitchFamily="18" charset="0"/>
              </a:rPr>
              <a:t>对于后根的前驱：</a:t>
            </a:r>
          </a:p>
          <a:p>
            <a:pPr algn="l">
              <a:spcBef>
                <a:spcPct val="20000"/>
              </a:spcBef>
            </a:pPr>
            <a:r>
              <a:rPr kumimoji="1" lang="en-US" altLang="zh-CN" sz="2400" dirty="0" smtClean="0">
                <a:effectLst/>
                <a:latin typeface="Times New Roman" pitchFamily="18" charset="0"/>
              </a:rPr>
              <a:t>1) </a:t>
            </a:r>
            <a:r>
              <a:rPr kumimoji="1" lang="zh-CN" altLang="en-US" sz="2400" dirty="0">
                <a:effectLst/>
                <a:latin typeface="Times New Roman" pitchFamily="18" charset="0"/>
              </a:rPr>
              <a:t>当一个结点有右子树时，其后根的前驱为它的右子树的根结点；</a:t>
            </a:r>
          </a:p>
          <a:p>
            <a:pPr algn="l">
              <a:spcBef>
                <a:spcPct val="20000"/>
              </a:spcBef>
            </a:pPr>
            <a:r>
              <a:rPr kumimoji="1" lang="en-US" altLang="zh-CN" sz="2400" dirty="0" smtClean="0">
                <a:effectLst/>
                <a:latin typeface="Times New Roman" pitchFamily="18" charset="0"/>
              </a:rPr>
              <a:t>2) </a:t>
            </a:r>
            <a:r>
              <a:rPr kumimoji="1" lang="zh-CN" altLang="en-US" sz="2400" dirty="0">
                <a:effectLst/>
                <a:latin typeface="Times New Roman" pitchFamily="18" charset="0"/>
              </a:rPr>
              <a:t>当一个结点没有右子树但有左子树时，其后根的前驱为它的左子树的根结点；</a:t>
            </a:r>
          </a:p>
          <a:p>
            <a:pPr algn="l">
              <a:spcBef>
                <a:spcPct val="20000"/>
              </a:spcBef>
            </a:pPr>
            <a:r>
              <a:rPr kumimoji="1" lang="en-US" altLang="zh-CN" sz="2400" dirty="0" smtClean="0">
                <a:effectLst/>
                <a:latin typeface="Times New Roman" pitchFamily="18" charset="0"/>
              </a:rPr>
              <a:t>3) </a:t>
            </a:r>
            <a:r>
              <a:rPr kumimoji="1" lang="zh-CN" altLang="en-US" sz="2400" dirty="0">
                <a:effectLst/>
                <a:latin typeface="Times New Roman" pitchFamily="18" charset="0"/>
              </a:rPr>
              <a:t>当一个结点为叶子结点时，后根顺序的前驱恰好为其中序下左线索所指结点的左子树的根结点。</a:t>
            </a:r>
          </a:p>
        </p:txBody>
      </p:sp>
      <p:grpSp>
        <p:nvGrpSpPr>
          <p:cNvPr id="195590" name="Group 6"/>
          <p:cNvGrpSpPr>
            <a:grpSpLocks/>
          </p:cNvGrpSpPr>
          <p:nvPr/>
        </p:nvGrpSpPr>
        <p:grpSpPr bwMode="auto">
          <a:xfrm>
            <a:off x="1835150" y="3286125"/>
            <a:ext cx="5929313" cy="3455988"/>
            <a:chOff x="1156" y="1600"/>
            <a:chExt cx="3735" cy="2754"/>
          </a:xfrm>
        </p:grpSpPr>
        <p:grpSp>
          <p:nvGrpSpPr>
            <p:cNvPr id="195591" name="Group 7"/>
            <p:cNvGrpSpPr>
              <a:grpSpLocks/>
            </p:cNvGrpSpPr>
            <p:nvPr/>
          </p:nvGrpSpPr>
          <p:grpSpPr bwMode="auto">
            <a:xfrm>
              <a:off x="2789" y="1842"/>
              <a:ext cx="408" cy="364"/>
              <a:chOff x="2653" y="1797"/>
              <a:chExt cx="408" cy="364"/>
            </a:xfrm>
          </p:grpSpPr>
          <p:sp>
            <p:nvSpPr>
              <p:cNvPr id="195592" name="Rectangle 8"/>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593" name="Rectangle 9"/>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A</a:t>
                </a:r>
              </a:p>
            </p:txBody>
          </p:sp>
          <p:sp>
            <p:nvSpPr>
              <p:cNvPr id="195594" name="Rectangle 10"/>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595" name="Rectangle 11"/>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596" name="Rectangle 12"/>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597" name="Group 13"/>
            <p:cNvGrpSpPr>
              <a:grpSpLocks/>
            </p:cNvGrpSpPr>
            <p:nvPr/>
          </p:nvGrpSpPr>
          <p:grpSpPr bwMode="auto">
            <a:xfrm>
              <a:off x="2189" y="2387"/>
              <a:ext cx="408" cy="364"/>
              <a:chOff x="2653" y="1797"/>
              <a:chExt cx="408" cy="364"/>
            </a:xfrm>
          </p:grpSpPr>
          <p:sp>
            <p:nvSpPr>
              <p:cNvPr id="195598" name="Rectangle 14"/>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599" name="Rectangle 15"/>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B</a:t>
                </a:r>
              </a:p>
            </p:txBody>
          </p:sp>
          <p:sp>
            <p:nvSpPr>
              <p:cNvPr id="195600" name="Rectangle 16"/>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601" name="Rectangle 17"/>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602" name="Rectangle 18"/>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603" name="Group 19"/>
            <p:cNvGrpSpPr>
              <a:grpSpLocks/>
            </p:cNvGrpSpPr>
            <p:nvPr/>
          </p:nvGrpSpPr>
          <p:grpSpPr bwMode="auto">
            <a:xfrm>
              <a:off x="3379" y="2387"/>
              <a:ext cx="408" cy="364"/>
              <a:chOff x="2653" y="1797"/>
              <a:chExt cx="408" cy="364"/>
            </a:xfrm>
          </p:grpSpPr>
          <p:sp>
            <p:nvSpPr>
              <p:cNvPr id="195604" name="Rectangle 20"/>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605" name="Rectangle 21"/>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E</a:t>
                </a:r>
              </a:p>
            </p:txBody>
          </p:sp>
          <p:sp>
            <p:nvSpPr>
              <p:cNvPr id="195606" name="Rectangle 22"/>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607" name="Rectangle 23"/>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608" name="Rectangle 24"/>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609" name="Group 25"/>
            <p:cNvGrpSpPr>
              <a:grpSpLocks/>
            </p:cNvGrpSpPr>
            <p:nvPr/>
          </p:nvGrpSpPr>
          <p:grpSpPr bwMode="auto">
            <a:xfrm>
              <a:off x="1837" y="2931"/>
              <a:ext cx="408" cy="364"/>
              <a:chOff x="2653" y="1797"/>
              <a:chExt cx="408" cy="364"/>
            </a:xfrm>
          </p:grpSpPr>
          <p:sp>
            <p:nvSpPr>
              <p:cNvPr id="195610" name="Rectangle 26"/>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5611" name="Rectangle 27"/>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C</a:t>
                </a:r>
              </a:p>
            </p:txBody>
          </p:sp>
          <p:sp>
            <p:nvSpPr>
              <p:cNvPr id="195612" name="Rectangle 28"/>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5613" name="Rectangle 29"/>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614" name="Rectangle 30"/>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615" name="Group 31"/>
            <p:cNvGrpSpPr>
              <a:grpSpLocks/>
            </p:cNvGrpSpPr>
            <p:nvPr/>
          </p:nvGrpSpPr>
          <p:grpSpPr bwMode="auto">
            <a:xfrm>
              <a:off x="2540" y="2931"/>
              <a:ext cx="408" cy="364"/>
              <a:chOff x="2653" y="1797"/>
              <a:chExt cx="408" cy="364"/>
            </a:xfrm>
          </p:grpSpPr>
          <p:sp>
            <p:nvSpPr>
              <p:cNvPr id="195616" name="Rectangle 32"/>
              <p:cNvSpPr>
                <a:spLocks noChangeArrowheads="1"/>
              </p:cNvSpPr>
              <p:nvPr/>
            </p:nvSpPr>
            <p:spPr bwMode="auto">
              <a:xfrm>
                <a:off x="2653"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5617" name="Rectangle 33"/>
              <p:cNvSpPr>
                <a:spLocks noChangeArrowheads="1"/>
              </p:cNvSpPr>
              <p:nvPr/>
            </p:nvSpPr>
            <p:spPr bwMode="auto">
              <a:xfrm>
                <a:off x="2789"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D</a:t>
                </a:r>
              </a:p>
            </p:txBody>
          </p:sp>
          <p:sp>
            <p:nvSpPr>
              <p:cNvPr id="195618" name="Rectangle 34"/>
              <p:cNvSpPr>
                <a:spLocks noChangeArrowheads="1"/>
              </p:cNvSpPr>
              <p:nvPr/>
            </p:nvSpPr>
            <p:spPr bwMode="auto">
              <a:xfrm>
                <a:off x="2925"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5619" name="Rectangle 35"/>
              <p:cNvSpPr>
                <a:spLocks noChangeArrowheads="1"/>
              </p:cNvSpPr>
              <p:nvPr/>
            </p:nvSpPr>
            <p:spPr bwMode="auto">
              <a:xfrm>
                <a:off x="2653" y="1979"/>
                <a:ext cx="204"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620" name="Rectangle 36"/>
              <p:cNvSpPr>
                <a:spLocks noChangeArrowheads="1"/>
              </p:cNvSpPr>
              <p:nvPr/>
            </p:nvSpPr>
            <p:spPr bwMode="auto">
              <a:xfrm>
                <a:off x="2857" y="1979"/>
                <a:ext cx="204"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621" name="Group 37"/>
            <p:cNvGrpSpPr>
              <a:grpSpLocks/>
            </p:cNvGrpSpPr>
            <p:nvPr/>
          </p:nvGrpSpPr>
          <p:grpSpPr bwMode="auto">
            <a:xfrm>
              <a:off x="3243" y="2931"/>
              <a:ext cx="408" cy="364"/>
              <a:chOff x="2653" y="1797"/>
              <a:chExt cx="408" cy="364"/>
            </a:xfrm>
          </p:grpSpPr>
          <p:sp>
            <p:nvSpPr>
              <p:cNvPr id="195622" name="Rectangle 38"/>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5623" name="Rectangle 39"/>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F</a:t>
                </a:r>
              </a:p>
            </p:txBody>
          </p:sp>
          <p:sp>
            <p:nvSpPr>
              <p:cNvPr id="195624" name="Rectangle 40"/>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625" name="Rectangle 41"/>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626" name="Rectangle 42"/>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627" name="Group 43"/>
            <p:cNvGrpSpPr>
              <a:grpSpLocks/>
            </p:cNvGrpSpPr>
            <p:nvPr/>
          </p:nvGrpSpPr>
          <p:grpSpPr bwMode="auto">
            <a:xfrm>
              <a:off x="3810" y="3385"/>
              <a:ext cx="408" cy="364"/>
              <a:chOff x="2653" y="1797"/>
              <a:chExt cx="408" cy="364"/>
            </a:xfrm>
          </p:grpSpPr>
          <p:sp>
            <p:nvSpPr>
              <p:cNvPr id="195628" name="Rectangle 44"/>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629" name="Rectangle 45"/>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G</a:t>
                </a:r>
              </a:p>
            </p:txBody>
          </p:sp>
          <p:sp>
            <p:nvSpPr>
              <p:cNvPr id="195630" name="Rectangle 46"/>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631" name="Rectangle 47"/>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632" name="Rectangle 48"/>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633" name="Group 49"/>
            <p:cNvGrpSpPr>
              <a:grpSpLocks/>
            </p:cNvGrpSpPr>
            <p:nvPr/>
          </p:nvGrpSpPr>
          <p:grpSpPr bwMode="auto">
            <a:xfrm>
              <a:off x="3334" y="3884"/>
              <a:ext cx="408" cy="364"/>
              <a:chOff x="2653" y="1797"/>
              <a:chExt cx="408" cy="364"/>
            </a:xfrm>
          </p:grpSpPr>
          <p:sp>
            <p:nvSpPr>
              <p:cNvPr id="195634" name="Rectangle 50"/>
              <p:cNvSpPr>
                <a:spLocks noChangeArrowheads="1"/>
              </p:cNvSpPr>
              <p:nvPr/>
            </p:nvSpPr>
            <p:spPr bwMode="auto">
              <a:xfrm>
                <a:off x="2653"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5635" name="Rectangle 51"/>
              <p:cNvSpPr>
                <a:spLocks noChangeArrowheads="1"/>
              </p:cNvSpPr>
              <p:nvPr/>
            </p:nvSpPr>
            <p:spPr bwMode="auto">
              <a:xfrm>
                <a:off x="2789"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H</a:t>
                </a:r>
              </a:p>
            </p:txBody>
          </p:sp>
          <p:sp>
            <p:nvSpPr>
              <p:cNvPr id="195636" name="Rectangle 52"/>
              <p:cNvSpPr>
                <a:spLocks noChangeArrowheads="1"/>
              </p:cNvSpPr>
              <p:nvPr/>
            </p:nvSpPr>
            <p:spPr bwMode="auto">
              <a:xfrm>
                <a:off x="2925" y="1797"/>
                <a:ext cx="136"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5637" name="Rectangle 53"/>
              <p:cNvSpPr>
                <a:spLocks noChangeArrowheads="1"/>
              </p:cNvSpPr>
              <p:nvPr/>
            </p:nvSpPr>
            <p:spPr bwMode="auto">
              <a:xfrm>
                <a:off x="2653" y="1979"/>
                <a:ext cx="204"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638" name="Rectangle 54"/>
              <p:cNvSpPr>
                <a:spLocks noChangeArrowheads="1"/>
              </p:cNvSpPr>
              <p:nvPr/>
            </p:nvSpPr>
            <p:spPr bwMode="auto">
              <a:xfrm>
                <a:off x="2857" y="1979"/>
                <a:ext cx="204" cy="18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639" name="Group 55"/>
            <p:cNvGrpSpPr>
              <a:grpSpLocks/>
            </p:cNvGrpSpPr>
            <p:nvPr/>
          </p:nvGrpSpPr>
          <p:grpSpPr bwMode="auto">
            <a:xfrm>
              <a:off x="4286" y="3884"/>
              <a:ext cx="408" cy="364"/>
              <a:chOff x="2653" y="1797"/>
              <a:chExt cx="408" cy="364"/>
            </a:xfrm>
          </p:grpSpPr>
          <p:sp>
            <p:nvSpPr>
              <p:cNvPr id="195640" name="Rectangle 56"/>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5641" name="Rectangle 57"/>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K</a:t>
                </a:r>
              </a:p>
            </p:txBody>
          </p:sp>
          <p:sp>
            <p:nvSpPr>
              <p:cNvPr id="195642" name="Rectangle 58"/>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1</a:t>
                </a:r>
              </a:p>
            </p:txBody>
          </p:sp>
          <p:sp>
            <p:nvSpPr>
              <p:cNvPr id="195643" name="Rectangle 59"/>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644" name="Rectangle 60"/>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645" name="Group 61"/>
            <p:cNvGrpSpPr>
              <a:grpSpLocks/>
            </p:cNvGrpSpPr>
            <p:nvPr/>
          </p:nvGrpSpPr>
          <p:grpSpPr bwMode="auto">
            <a:xfrm>
              <a:off x="1882" y="1661"/>
              <a:ext cx="408" cy="364"/>
              <a:chOff x="2653" y="1797"/>
              <a:chExt cx="408" cy="364"/>
            </a:xfrm>
          </p:grpSpPr>
          <p:sp>
            <p:nvSpPr>
              <p:cNvPr id="195646" name="Rectangle 62"/>
              <p:cNvSpPr>
                <a:spLocks noChangeArrowheads="1"/>
              </p:cNvSpPr>
              <p:nvPr/>
            </p:nvSpPr>
            <p:spPr bwMode="auto">
              <a:xfrm>
                <a:off x="2653"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647" name="Rectangle 63"/>
              <p:cNvSpPr>
                <a:spLocks noChangeArrowheads="1"/>
              </p:cNvSpPr>
              <p:nvPr/>
            </p:nvSpPr>
            <p:spPr bwMode="auto">
              <a:xfrm>
                <a:off x="2789"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195648" name="Rectangle 64"/>
              <p:cNvSpPr>
                <a:spLocks noChangeArrowheads="1"/>
              </p:cNvSpPr>
              <p:nvPr/>
            </p:nvSpPr>
            <p:spPr bwMode="auto">
              <a:xfrm>
                <a:off x="2925" y="1797"/>
                <a:ext cx="136"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effectLst/>
                    <a:ea typeface="宋体" pitchFamily="2" charset="-122"/>
                  </a:rPr>
                  <a:t>0</a:t>
                </a:r>
              </a:p>
            </p:txBody>
          </p:sp>
          <p:sp>
            <p:nvSpPr>
              <p:cNvPr id="195649" name="Rectangle 65"/>
              <p:cNvSpPr>
                <a:spLocks noChangeArrowheads="1"/>
              </p:cNvSpPr>
              <p:nvPr/>
            </p:nvSpPr>
            <p:spPr bwMode="auto">
              <a:xfrm>
                <a:off x="2653"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650" name="Rectangle 66"/>
              <p:cNvSpPr>
                <a:spLocks noChangeArrowheads="1"/>
              </p:cNvSpPr>
              <p:nvPr/>
            </p:nvSpPr>
            <p:spPr bwMode="auto">
              <a:xfrm>
                <a:off x="2857" y="1979"/>
                <a:ext cx="204" cy="1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95651" name="Line 67"/>
            <p:cNvSpPr>
              <a:spLocks noChangeShapeType="1"/>
            </p:cNvSpPr>
            <p:nvPr/>
          </p:nvSpPr>
          <p:spPr bwMode="auto">
            <a:xfrm flipH="1">
              <a:off x="2472" y="2160"/>
              <a:ext cx="408"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52" name="Line 68"/>
            <p:cNvSpPr>
              <a:spLocks noChangeShapeType="1"/>
            </p:cNvSpPr>
            <p:nvPr/>
          </p:nvSpPr>
          <p:spPr bwMode="auto">
            <a:xfrm flipH="1">
              <a:off x="1882" y="2659"/>
              <a:ext cx="408"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53" name="Line 69"/>
            <p:cNvSpPr>
              <a:spLocks noChangeShapeType="1"/>
            </p:cNvSpPr>
            <p:nvPr/>
          </p:nvSpPr>
          <p:spPr bwMode="auto">
            <a:xfrm flipH="1">
              <a:off x="3334" y="2659"/>
              <a:ext cx="136" cy="2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54" name="Line 70"/>
            <p:cNvSpPr>
              <a:spLocks noChangeShapeType="1"/>
            </p:cNvSpPr>
            <p:nvPr/>
          </p:nvSpPr>
          <p:spPr bwMode="auto">
            <a:xfrm flipH="1">
              <a:off x="3742" y="3611"/>
              <a:ext cx="136" cy="2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55" name="Line 71"/>
            <p:cNvSpPr>
              <a:spLocks noChangeShapeType="1"/>
            </p:cNvSpPr>
            <p:nvPr/>
          </p:nvSpPr>
          <p:spPr bwMode="auto">
            <a:xfrm>
              <a:off x="4150" y="3611"/>
              <a:ext cx="136" cy="2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56" name="Line 72"/>
            <p:cNvSpPr>
              <a:spLocks noChangeShapeType="1"/>
            </p:cNvSpPr>
            <p:nvPr/>
          </p:nvSpPr>
          <p:spPr bwMode="auto">
            <a:xfrm>
              <a:off x="3606" y="3203"/>
              <a:ext cx="136" cy="2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57" name="Line 73"/>
            <p:cNvSpPr>
              <a:spLocks noChangeShapeType="1"/>
            </p:cNvSpPr>
            <p:nvPr/>
          </p:nvSpPr>
          <p:spPr bwMode="auto">
            <a:xfrm>
              <a:off x="2517" y="2659"/>
              <a:ext cx="408"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58" name="Line 74"/>
            <p:cNvSpPr>
              <a:spLocks noChangeShapeType="1"/>
            </p:cNvSpPr>
            <p:nvPr/>
          </p:nvSpPr>
          <p:spPr bwMode="auto">
            <a:xfrm>
              <a:off x="3107" y="2160"/>
              <a:ext cx="408" cy="2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95659" name="Group 75"/>
            <p:cNvGrpSpPr>
              <a:grpSpLocks/>
            </p:cNvGrpSpPr>
            <p:nvPr/>
          </p:nvGrpSpPr>
          <p:grpSpPr bwMode="auto">
            <a:xfrm>
              <a:off x="1973" y="1933"/>
              <a:ext cx="816" cy="182"/>
              <a:chOff x="1837" y="1797"/>
              <a:chExt cx="816" cy="182"/>
            </a:xfrm>
          </p:grpSpPr>
          <p:sp>
            <p:nvSpPr>
              <p:cNvPr id="195660" name="Line 76"/>
              <p:cNvSpPr>
                <a:spLocks noChangeShapeType="1"/>
              </p:cNvSpPr>
              <p:nvPr/>
            </p:nvSpPr>
            <p:spPr bwMode="auto">
              <a:xfrm>
                <a:off x="1837" y="1797"/>
                <a:ext cx="0" cy="1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61" name="Line 77"/>
              <p:cNvSpPr>
                <a:spLocks noChangeShapeType="1"/>
              </p:cNvSpPr>
              <p:nvPr/>
            </p:nvSpPr>
            <p:spPr bwMode="auto">
              <a:xfrm>
                <a:off x="1837" y="1979"/>
                <a:ext cx="8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95662" name="Line 78"/>
            <p:cNvSpPr>
              <a:spLocks noChangeShapeType="1"/>
            </p:cNvSpPr>
            <p:nvPr/>
          </p:nvSpPr>
          <p:spPr bwMode="auto">
            <a:xfrm>
              <a:off x="1565" y="1752"/>
              <a:ext cx="31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63" name="Text Box 79"/>
            <p:cNvSpPr txBox="1">
              <a:spLocks noChangeArrowheads="1"/>
            </p:cNvSpPr>
            <p:nvPr/>
          </p:nvSpPr>
          <p:spPr bwMode="auto">
            <a:xfrm>
              <a:off x="1156" y="1600"/>
              <a:ext cx="393"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thrt</a:t>
              </a:r>
            </a:p>
          </p:txBody>
        </p:sp>
        <p:sp>
          <p:nvSpPr>
            <p:cNvPr id="195664" name="Freeform 80"/>
            <p:cNvSpPr>
              <a:spLocks/>
            </p:cNvSpPr>
            <p:nvPr/>
          </p:nvSpPr>
          <p:spPr bwMode="auto">
            <a:xfrm>
              <a:off x="2109" y="2795"/>
              <a:ext cx="250" cy="598"/>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65" name="Freeform 81"/>
            <p:cNvSpPr>
              <a:spLocks/>
            </p:cNvSpPr>
            <p:nvPr/>
          </p:nvSpPr>
          <p:spPr bwMode="auto">
            <a:xfrm flipH="1">
              <a:off x="2403" y="2787"/>
              <a:ext cx="250" cy="598"/>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66" name="Freeform 82"/>
            <p:cNvSpPr>
              <a:spLocks/>
            </p:cNvSpPr>
            <p:nvPr/>
          </p:nvSpPr>
          <p:spPr bwMode="auto">
            <a:xfrm>
              <a:off x="2835" y="2251"/>
              <a:ext cx="181" cy="1224"/>
            </a:xfrm>
            <a:custGeom>
              <a:avLst/>
              <a:gdLst>
                <a:gd name="T0" fmla="*/ 0 w 181"/>
                <a:gd name="T1" fmla="*/ 952 h 1111"/>
                <a:gd name="T2" fmla="*/ 136 w 181"/>
                <a:gd name="T3" fmla="*/ 952 h 1111"/>
                <a:gd name="T4" fmla="*/ 181 w 181"/>
                <a:gd name="T5" fmla="*/ 0 h 1111"/>
              </a:gdLst>
              <a:ahLst/>
              <a:cxnLst>
                <a:cxn ang="0">
                  <a:pos x="T0" y="T1"/>
                </a:cxn>
                <a:cxn ang="0">
                  <a:pos x="T2" y="T3"/>
                </a:cxn>
                <a:cxn ang="0">
                  <a:pos x="T4" y="T5"/>
                </a:cxn>
              </a:cxnLst>
              <a:rect l="0" t="0" r="r" b="b"/>
              <a:pathLst>
                <a:path w="181" h="1111">
                  <a:moveTo>
                    <a:pt x="0" y="952"/>
                  </a:moveTo>
                  <a:cubicBezTo>
                    <a:pt x="53" y="1031"/>
                    <a:pt x="106" y="1111"/>
                    <a:pt x="136" y="952"/>
                  </a:cubicBezTo>
                  <a:cubicBezTo>
                    <a:pt x="166" y="793"/>
                    <a:pt x="173" y="396"/>
                    <a:pt x="181"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67" name="Freeform 83"/>
            <p:cNvSpPr>
              <a:spLocks/>
            </p:cNvSpPr>
            <p:nvPr/>
          </p:nvSpPr>
          <p:spPr bwMode="auto">
            <a:xfrm flipH="1">
              <a:off x="3107" y="2251"/>
              <a:ext cx="181" cy="1224"/>
            </a:xfrm>
            <a:custGeom>
              <a:avLst/>
              <a:gdLst>
                <a:gd name="T0" fmla="*/ 0 w 181"/>
                <a:gd name="T1" fmla="*/ 952 h 1111"/>
                <a:gd name="T2" fmla="*/ 136 w 181"/>
                <a:gd name="T3" fmla="*/ 952 h 1111"/>
                <a:gd name="T4" fmla="*/ 181 w 181"/>
                <a:gd name="T5" fmla="*/ 0 h 1111"/>
              </a:gdLst>
              <a:ahLst/>
              <a:cxnLst>
                <a:cxn ang="0">
                  <a:pos x="T0" y="T1"/>
                </a:cxn>
                <a:cxn ang="0">
                  <a:pos x="T2" y="T3"/>
                </a:cxn>
                <a:cxn ang="0">
                  <a:pos x="T4" y="T5"/>
                </a:cxn>
              </a:cxnLst>
              <a:rect l="0" t="0" r="r" b="b"/>
              <a:pathLst>
                <a:path w="181" h="1111">
                  <a:moveTo>
                    <a:pt x="0" y="952"/>
                  </a:moveTo>
                  <a:cubicBezTo>
                    <a:pt x="53" y="1031"/>
                    <a:pt x="106" y="1111"/>
                    <a:pt x="136" y="952"/>
                  </a:cubicBezTo>
                  <a:cubicBezTo>
                    <a:pt x="166" y="793"/>
                    <a:pt x="173" y="396"/>
                    <a:pt x="181"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68" name="Freeform 84"/>
            <p:cNvSpPr>
              <a:spLocks/>
            </p:cNvSpPr>
            <p:nvPr/>
          </p:nvSpPr>
          <p:spPr bwMode="auto">
            <a:xfrm>
              <a:off x="3651" y="3756"/>
              <a:ext cx="250" cy="598"/>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69" name="Freeform 85"/>
            <p:cNvSpPr>
              <a:spLocks/>
            </p:cNvSpPr>
            <p:nvPr/>
          </p:nvSpPr>
          <p:spPr bwMode="auto">
            <a:xfrm flipH="1">
              <a:off x="4127" y="3748"/>
              <a:ext cx="250" cy="598"/>
            </a:xfrm>
            <a:custGeom>
              <a:avLst/>
              <a:gdLst>
                <a:gd name="T0" fmla="*/ 0 w 250"/>
                <a:gd name="T1" fmla="*/ 408 h 598"/>
                <a:gd name="T2" fmla="*/ 91 w 250"/>
                <a:gd name="T3" fmla="*/ 590 h 598"/>
                <a:gd name="T4" fmla="*/ 227 w 250"/>
                <a:gd name="T5" fmla="*/ 454 h 598"/>
                <a:gd name="T6" fmla="*/ 227 w 250"/>
                <a:gd name="T7" fmla="*/ 0 h 598"/>
              </a:gdLst>
              <a:ahLst/>
              <a:cxnLst>
                <a:cxn ang="0">
                  <a:pos x="T0" y="T1"/>
                </a:cxn>
                <a:cxn ang="0">
                  <a:pos x="T2" y="T3"/>
                </a:cxn>
                <a:cxn ang="0">
                  <a:pos x="T4" y="T5"/>
                </a:cxn>
                <a:cxn ang="0">
                  <a:pos x="T6" y="T7"/>
                </a:cxn>
              </a:cxnLst>
              <a:rect l="0" t="0" r="r" b="b"/>
              <a:pathLst>
                <a:path w="250" h="598">
                  <a:moveTo>
                    <a:pt x="0" y="408"/>
                  </a:moveTo>
                  <a:cubicBezTo>
                    <a:pt x="26" y="495"/>
                    <a:pt x="53" y="582"/>
                    <a:pt x="91" y="590"/>
                  </a:cubicBezTo>
                  <a:cubicBezTo>
                    <a:pt x="129" y="598"/>
                    <a:pt x="204" y="552"/>
                    <a:pt x="227" y="454"/>
                  </a:cubicBezTo>
                  <a:cubicBezTo>
                    <a:pt x="250" y="356"/>
                    <a:pt x="238" y="178"/>
                    <a:pt x="227"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70" name="Line 86"/>
            <p:cNvSpPr>
              <a:spLocks noChangeShapeType="1"/>
            </p:cNvSpPr>
            <p:nvPr/>
          </p:nvSpPr>
          <p:spPr bwMode="auto">
            <a:xfrm>
              <a:off x="3742" y="2659"/>
              <a:ext cx="408" cy="0"/>
            </a:xfrm>
            <a:prstGeom prst="line">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71" name="Freeform 87"/>
            <p:cNvSpPr>
              <a:spLocks/>
            </p:cNvSpPr>
            <p:nvPr/>
          </p:nvSpPr>
          <p:spPr bwMode="auto">
            <a:xfrm>
              <a:off x="3878" y="2750"/>
              <a:ext cx="1013" cy="1489"/>
            </a:xfrm>
            <a:custGeom>
              <a:avLst/>
              <a:gdLst>
                <a:gd name="T0" fmla="*/ 680 w 1013"/>
                <a:gd name="T1" fmla="*/ 1406 h 1489"/>
                <a:gd name="T2" fmla="*/ 862 w 1013"/>
                <a:gd name="T3" fmla="*/ 1451 h 1489"/>
                <a:gd name="T4" fmla="*/ 998 w 1013"/>
                <a:gd name="T5" fmla="*/ 1179 h 1489"/>
                <a:gd name="T6" fmla="*/ 771 w 1013"/>
                <a:gd name="T7" fmla="*/ 725 h 1489"/>
                <a:gd name="T8" fmla="*/ 0 w 1013"/>
                <a:gd name="T9" fmla="*/ 0 h 1489"/>
              </a:gdLst>
              <a:ahLst/>
              <a:cxnLst>
                <a:cxn ang="0">
                  <a:pos x="T0" y="T1"/>
                </a:cxn>
                <a:cxn ang="0">
                  <a:pos x="T2" y="T3"/>
                </a:cxn>
                <a:cxn ang="0">
                  <a:pos x="T4" y="T5"/>
                </a:cxn>
                <a:cxn ang="0">
                  <a:pos x="T6" y="T7"/>
                </a:cxn>
                <a:cxn ang="0">
                  <a:pos x="T8" y="T9"/>
                </a:cxn>
              </a:cxnLst>
              <a:rect l="0" t="0" r="r" b="b"/>
              <a:pathLst>
                <a:path w="1013" h="1489">
                  <a:moveTo>
                    <a:pt x="680" y="1406"/>
                  </a:moveTo>
                  <a:cubicBezTo>
                    <a:pt x="744" y="1447"/>
                    <a:pt x="809" y="1489"/>
                    <a:pt x="862" y="1451"/>
                  </a:cubicBezTo>
                  <a:cubicBezTo>
                    <a:pt x="915" y="1413"/>
                    <a:pt x="1013" y="1300"/>
                    <a:pt x="998" y="1179"/>
                  </a:cubicBezTo>
                  <a:cubicBezTo>
                    <a:pt x="983" y="1058"/>
                    <a:pt x="937" y="921"/>
                    <a:pt x="771" y="725"/>
                  </a:cubicBezTo>
                  <a:cubicBezTo>
                    <a:pt x="605" y="529"/>
                    <a:pt x="302" y="264"/>
                    <a:pt x="0" y="0"/>
                  </a:cubicBezTo>
                </a:path>
              </a:pathLst>
            </a:custGeom>
            <a:noFill/>
            <a:ln w="38100" cap="flat" cmpd="sng">
              <a:solidFill>
                <a:srgbClr val="00CC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72" name="Freeform 88"/>
            <p:cNvSpPr>
              <a:spLocks/>
            </p:cNvSpPr>
            <p:nvPr/>
          </p:nvSpPr>
          <p:spPr bwMode="auto">
            <a:xfrm>
              <a:off x="3213" y="3339"/>
              <a:ext cx="211" cy="1005"/>
            </a:xfrm>
            <a:custGeom>
              <a:avLst/>
              <a:gdLst>
                <a:gd name="T0" fmla="*/ 211 w 211"/>
                <a:gd name="T1" fmla="*/ 862 h 1005"/>
                <a:gd name="T2" fmla="*/ 121 w 211"/>
                <a:gd name="T3" fmla="*/ 998 h 1005"/>
                <a:gd name="T4" fmla="*/ 30 w 211"/>
                <a:gd name="T5" fmla="*/ 907 h 1005"/>
                <a:gd name="T6" fmla="*/ 30 w 211"/>
                <a:gd name="T7" fmla="*/ 635 h 1005"/>
                <a:gd name="T8" fmla="*/ 211 w 211"/>
                <a:gd name="T9" fmla="*/ 0 h 1005"/>
              </a:gdLst>
              <a:ahLst/>
              <a:cxnLst>
                <a:cxn ang="0">
                  <a:pos x="T0" y="T1"/>
                </a:cxn>
                <a:cxn ang="0">
                  <a:pos x="T2" y="T3"/>
                </a:cxn>
                <a:cxn ang="0">
                  <a:pos x="T4" y="T5"/>
                </a:cxn>
                <a:cxn ang="0">
                  <a:pos x="T6" y="T7"/>
                </a:cxn>
                <a:cxn ang="0">
                  <a:pos x="T8" y="T9"/>
                </a:cxn>
              </a:cxnLst>
              <a:rect l="0" t="0" r="r" b="b"/>
              <a:pathLst>
                <a:path w="211" h="1005">
                  <a:moveTo>
                    <a:pt x="211" y="862"/>
                  </a:moveTo>
                  <a:cubicBezTo>
                    <a:pt x="181" y="926"/>
                    <a:pt x="151" y="991"/>
                    <a:pt x="121" y="998"/>
                  </a:cubicBezTo>
                  <a:cubicBezTo>
                    <a:pt x="91" y="1005"/>
                    <a:pt x="45" y="967"/>
                    <a:pt x="30" y="907"/>
                  </a:cubicBezTo>
                  <a:cubicBezTo>
                    <a:pt x="15" y="847"/>
                    <a:pt x="0" y="786"/>
                    <a:pt x="30" y="635"/>
                  </a:cubicBezTo>
                  <a:cubicBezTo>
                    <a:pt x="60" y="484"/>
                    <a:pt x="135" y="242"/>
                    <a:pt x="211" y="0"/>
                  </a:cubicBezTo>
                </a:path>
              </a:pathLst>
            </a:custGeom>
            <a:noFill/>
            <a:ln w="38100" cap="flat" cmpd="sng">
              <a:solidFill>
                <a:srgbClr val="FFFF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673" name="Line 89"/>
            <p:cNvSpPr>
              <a:spLocks noChangeShapeType="1"/>
            </p:cNvSpPr>
            <p:nvPr/>
          </p:nvSpPr>
          <p:spPr bwMode="auto">
            <a:xfrm flipH="1">
              <a:off x="1565" y="3203"/>
              <a:ext cx="362" cy="0"/>
            </a:xfrm>
            <a:prstGeom prst="line">
              <a:avLst/>
            </a:prstGeom>
            <a:noFill/>
            <a:ln w="3810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5586">
                                            <p:txEl>
                                              <p:pRg st="1" end="1"/>
                                            </p:txEl>
                                          </p:spTgt>
                                        </p:tgtEl>
                                        <p:attrNameLst>
                                          <p:attrName>style.visibility</p:attrName>
                                        </p:attrNameLst>
                                      </p:cBhvr>
                                      <p:to>
                                        <p:strVal val="visible"/>
                                      </p:to>
                                    </p:set>
                                    <p:anim calcmode="lin" valueType="num">
                                      <p:cBhvr>
                                        <p:cTn id="7" dur="1000" fill="hold"/>
                                        <p:tgtEl>
                                          <p:spTgt spid="19558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9558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5586">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95586">
                                            <p:txEl>
                                              <p:pRg st="2" end="2"/>
                                            </p:txEl>
                                          </p:spTgt>
                                        </p:tgtEl>
                                        <p:attrNameLst>
                                          <p:attrName>style.visibility</p:attrName>
                                        </p:attrNameLst>
                                      </p:cBhvr>
                                      <p:to>
                                        <p:strVal val="visible"/>
                                      </p:to>
                                    </p:set>
                                    <p:anim calcmode="lin" valueType="num">
                                      <p:cBhvr>
                                        <p:cTn id="14" dur="1000" fill="hold"/>
                                        <p:tgtEl>
                                          <p:spTgt spid="19558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9558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5586">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95586">
                                            <p:txEl>
                                              <p:pRg st="3" end="3"/>
                                            </p:txEl>
                                          </p:spTgt>
                                        </p:tgtEl>
                                        <p:attrNameLst>
                                          <p:attrName>style.visibility</p:attrName>
                                        </p:attrNameLst>
                                      </p:cBhvr>
                                      <p:to>
                                        <p:strVal val="visible"/>
                                      </p:to>
                                    </p:set>
                                    <p:anim calcmode="lin" valueType="num">
                                      <p:cBhvr>
                                        <p:cTn id="21" dur="1000" fill="hold"/>
                                        <p:tgtEl>
                                          <p:spTgt spid="195586">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9558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955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221186" name="Rectangle 2"/>
          <p:cNvSpPr>
            <a:spLocks noGrp="1" noChangeArrowheads="1"/>
          </p:cNvSpPr>
          <p:nvPr>
            <p:ph type="title"/>
          </p:nvPr>
        </p:nvSpPr>
        <p:spPr/>
        <p:txBody>
          <a:bodyPr/>
          <a:lstStyle/>
          <a:p>
            <a:r>
              <a:rPr lang="en-US" altLang="zh-CN"/>
              <a:t>Question</a:t>
            </a:r>
          </a:p>
        </p:txBody>
      </p:sp>
      <p:sp>
        <p:nvSpPr>
          <p:cNvPr id="221187" name="Rectangle 3"/>
          <p:cNvSpPr>
            <a:spLocks noGrp="1" noChangeArrowheads="1"/>
          </p:cNvSpPr>
          <p:nvPr>
            <p:ph type="body" idx="1"/>
          </p:nvPr>
        </p:nvSpPr>
        <p:spPr/>
        <p:txBody>
          <a:bodyPr/>
          <a:lstStyle/>
          <a:p>
            <a:r>
              <a:rPr lang="zh-CN" altLang="en-US" dirty="0">
                <a:effectLst/>
              </a:rPr>
              <a:t>在中序线索二叉树中，如何找先序下的前驱和后序下的后继结点？</a:t>
            </a:r>
          </a:p>
          <a:p>
            <a:endParaRPr lang="zh-CN" altLang="en-US" dirty="0">
              <a:effectLst/>
            </a:endParaRPr>
          </a:p>
          <a:p>
            <a:endParaRPr lang="zh-CN" altLang="en-US" dirty="0">
              <a:effectLst/>
            </a:endParaRPr>
          </a:p>
          <a:p>
            <a:r>
              <a:rPr lang="zh-CN" altLang="en-US" dirty="0">
                <a:effectLst/>
              </a:rPr>
              <a:t>在先序、中序和后序线索二叉树中插入一个结点，或者删除一个结点，二叉树中的线索将如何维护？</a:t>
            </a:r>
          </a:p>
          <a:p>
            <a:pPr lvl="1"/>
            <a:r>
              <a:rPr lang="zh-CN" altLang="en-US" dirty="0">
                <a:effectLst/>
              </a:rPr>
              <a:t>主要研究中序线索二叉树。</a:t>
            </a:r>
          </a:p>
        </p:txBody>
      </p:sp>
      <p:pic>
        <p:nvPicPr>
          <p:cNvPr id="221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2924175"/>
            <a:ext cx="88677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sp>
        <p:nvSpPr>
          <p:cNvPr id="109570" name="Rectangle 2"/>
          <p:cNvSpPr>
            <a:spLocks noGrp="1" noChangeArrowheads="1"/>
          </p:cNvSpPr>
          <p:nvPr>
            <p:ph type="title"/>
          </p:nvPr>
        </p:nvSpPr>
        <p:spPr/>
        <p:txBody>
          <a:bodyPr/>
          <a:lstStyle/>
          <a:p>
            <a:r>
              <a:rPr lang="en-US" altLang="zh-CN" sz="3600" dirty="0"/>
              <a:t>6.6 Representation of tree and forest</a:t>
            </a:r>
          </a:p>
        </p:txBody>
      </p:sp>
      <p:sp>
        <p:nvSpPr>
          <p:cNvPr id="109571" name="Text Box 3"/>
          <p:cNvSpPr txBox="1">
            <a:spLocks noChangeArrowheads="1"/>
          </p:cNvSpPr>
          <p:nvPr/>
        </p:nvSpPr>
        <p:spPr bwMode="auto">
          <a:xfrm>
            <a:off x="838200" y="25908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kumimoji="1" lang="zh-CN" altLang="zh-CN" sz="2400">
              <a:effectLst/>
              <a:latin typeface="Times New Roman" pitchFamily="18" charset="0"/>
              <a:ea typeface="宋体" pitchFamily="2" charset="-122"/>
            </a:endParaRPr>
          </a:p>
        </p:txBody>
      </p:sp>
      <p:sp>
        <p:nvSpPr>
          <p:cNvPr id="109572" name="Text Box 4"/>
          <p:cNvSpPr txBox="1">
            <a:spLocks noChangeArrowheads="1"/>
          </p:cNvSpPr>
          <p:nvPr/>
        </p:nvSpPr>
        <p:spPr bwMode="auto">
          <a:xfrm>
            <a:off x="539750" y="2565400"/>
            <a:ext cx="835342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200" dirty="0" smtClean="0">
                <a:effectLst/>
                <a:latin typeface="Times New Roman" pitchFamily="18" charset="0"/>
              </a:rPr>
              <a:t>        用</a:t>
            </a:r>
            <a:r>
              <a:rPr kumimoji="1" lang="zh-CN" altLang="en-US" sz="2200" dirty="0">
                <a:effectLst/>
                <a:latin typeface="Times New Roman" pitchFamily="18" charset="0"/>
              </a:rPr>
              <a:t>一组连续空间存储树的结点，并附设一个指示器指示其双亲结点的位置。结构类型如下：</a:t>
            </a:r>
          </a:p>
          <a:p>
            <a:pPr algn="l"/>
            <a:r>
              <a:rPr kumimoji="1" lang="en-US" altLang="zh-CN" sz="2200" dirty="0" err="1">
                <a:effectLst/>
                <a:latin typeface="Times New Roman" pitchFamily="18" charset="0"/>
              </a:rPr>
              <a:t>typedef</a:t>
            </a:r>
            <a:r>
              <a:rPr kumimoji="1" lang="en-US" altLang="zh-CN" sz="2200" dirty="0">
                <a:effectLst/>
                <a:latin typeface="Times New Roman" pitchFamily="18" charset="0"/>
              </a:rPr>
              <a:t> </a:t>
            </a:r>
            <a:r>
              <a:rPr kumimoji="1" lang="en-US" altLang="zh-CN" sz="2200" dirty="0" err="1">
                <a:effectLst/>
                <a:latin typeface="Times New Roman" pitchFamily="18" charset="0"/>
              </a:rPr>
              <a:t>struct</a:t>
            </a:r>
            <a:r>
              <a:rPr kumimoji="1" lang="en-US" altLang="zh-CN" sz="2200" dirty="0">
                <a:effectLst/>
                <a:latin typeface="Times New Roman" pitchFamily="18" charset="0"/>
              </a:rPr>
              <a:t>  </a:t>
            </a:r>
            <a:r>
              <a:rPr kumimoji="1" lang="en-US" altLang="zh-CN" sz="2200" dirty="0" err="1">
                <a:effectLst/>
                <a:latin typeface="Times New Roman" pitchFamily="18" charset="0"/>
              </a:rPr>
              <a:t>ParTreeNode</a:t>
            </a:r>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树中结点结构 *</a:t>
            </a:r>
            <a:r>
              <a:rPr kumimoji="1" lang="en-US" altLang="zh-CN" sz="2200" dirty="0">
                <a:solidFill>
                  <a:srgbClr val="00CC00"/>
                </a:solidFill>
                <a:effectLst/>
                <a:latin typeface="Times New Roman" pitchFamily="18" charset="0"/>
              </a:rPr>
              <a:t>/</a:t>
            </a:r>
          </a:p>
          <a:p>
            <a:pPr algn="l"/>
            <a:r>
              <a:rPr kumimoji="1" lang="en-US" altLang="zh-CN" sz="2200" dirty="0">
                <a:effectLst/>
                <a:latin typeface="Times New Roman" pitchFamily="18" charset="0"/>
              </a:rPr>
              <a:t>{ </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DataType</a:t>
            </a:r>
            <a:r>
              <a:rPr kumimoji="1" lang="en-US" altLang="zh-CN" sz="2200" dirty="0" smtClean="0">
                <a:effectLst/>
                <a:latin typeface="Times New Roman" pitchFamily="18" charset="0"/>
              </a:rPr>
              <a:t>  </a:t>
            </a:r>
            <a:r>
              <a:rPr kumimoji="1" lang="en-US" altLang="zh-CN" sz="2200" dirty="0">
                <a:effectLst/>
                <a:latin typeface="Times New Roman" pitchFamily="18" charset="0"/>
              </a:rPr>
              <a:t>info;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结点中的元素 *</a:t>
            </a:r>
            <a:r>
              <a:rPr kumimoji="1" lang="en-US" altLang="zh-CN" sz="2200" dirty="0">
                <a:solidFill>
                  <a:srgbClr val="00CC00"/>
                </a:solidFill>
                <a:effectLst/>
                <a:latin typeface="Times New Roman" pitchFamily="18" charset="0"/>
              </a:rPr>
              <a:t>/</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int</a:t>
            </a:r>
            <a:r>
              <a:rPr kumimoji="1" lang="en-US" altLang="zh-CN" sz="2200" dirty="0" smtClean="0">
                <a:effectLst/>
                <a:latin typeface="Times New Roman" pitchFamily="18" charset="0"/>
              </a:rPr>
              <a:t>  </a:t>
            </a:r>
            <a:r>
              <a:rPr kumimoji="1" lang="en-US" altLang="zh-CN" sz="2200" dirty="0">
                <a:effectLst/>
                <a:latin typeface="Times New Roman" pitchFamily="18" charset="0"/>
              </a:rPr>
              <a:t>parent;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结点的父结点位置 *</a:t>
            </a:r>
            <a:r>
              <a:rPr kumimoji="1" lang="en-US" altLang="zh-CN" sz="2200" dirty="0">
                <a:solidFill>
                  <a:srgbClr val="00CC00"/>
                </a:solidFill>
                <a:effectLst/>
                <a:latin typeface="Times New Roman" pitchFamily="18" charset="0"/>
              </a:rPr>
              <a:t>/</a:t>
            </a:r>
          </a:p>
          <a:p>
            <a:pPr algn="l"/>
            <a:r>
              <a:rPr kumimoji="1" lang="en-US" altLang="zh-CN" sz="2200" dirty="0">
                <a:effectLst/>
                <a:latin typeface="Times New Roman" pitchFamily="18" charset="0"/>
              </a:rPr>
              <a:t>}</a:t>
            </a:r>
            <a:r>
              <a:rPr kumimoji="1" lang="en-US" altLang="zh-CN" sz="2200" dirty="0" err="1">
                <a:effectLst/>
                <a:latin typeface="Times New Roman" pitchFamily="18" charset="0"/>
              </a:rPr>
              <a:t>ParTreeNode</a:t>
            </a:r>
            <a:r>
              <a:rPr kumimoji="1" lang="en-US" altLang="zh-CN" sz="2200" dirty="0">
                <a:effectLst/>
                <a:latin typeface="Times New Roman" pitchFamily="18" charset="0"/>
              </a:rPr>
              <a:t>;</a:t>
            </a:r>
          </a:p>
          <a:p>
            <a:pPr algn="l"/>
            <a:r>
              <a:rPr kumimoji="1" lang="en-US" altLang="zh-CN" sz="2200" dirty="0" err="1">
                <a:effectLst/>
                <a:latin typeface="Times New Roman" pitchFamily="18" charset="0"/>
              </a:rPr>
              <a:t>typedef</a:t>
            </a:r>
            <a:r>
              <a:rPr kumimoji="1" lang="en-US" altLang="zh-CN" sz="2200" dirty="0">
                <a:effectLst/>
                <a:latin typeface="Times New Roman" pitchFamily="18" charset="0"/>
              </a:rPr>
              <a:t>  </a:t>
            </a:r>
            <a:r>
              <a:rPr kumimoji="1" lang="en-US" altLang="zh-CN" sz="2200" dirty="0" err="1">
                <a:effectLst/>
                <a:latin typeface="Times New Roman" pitchFamily="18" charset="0"/>
              </a:rPr>
              <a:t>struct</a:t>
            </a:r>
            <a:r>
              <a:rPr kumimoji="1" lang="en-US" altLang="zh-CN" sz="2200" dirty="0">
                <a:effectLst/>
                <a:latin typeface="Times New Roman" pitchFamily="18" charset="0"/>
              </a:rPr>
              <a:t> </a:t>
            </a:r>
            <a:r>
              <a:rPr kumimoji="1" lang="en-US" altLang="zh-CN" sz="2200" dirty="0" err="1">
                <a:effectLst/>
                <a:latin typeface="Times New Roman" pitchFamily="18" charset="0"/>
              </a:rPr>
              <a:t>ParTree</a:t>
            </a:r>
            <a:endParaRPr kumimoji="1" lang="en-US" altLang="zh-CN" sz="2200" dirty="0">
              <a:effectLst/>
              <a:latin typeface="Times New Roman" pitchFamily="18" charset="0"/>
            </a:endParaRPr>
          </a:p>
          <a:p>
            <a:pPr algn="l"/>
            <a:r>
              <a:rPr kumimoji="1" lang="en-US" altLang="zh-CN" sz="2200" dirty="0">
                <a:effectLst/>
                <a:latin typeface="Times New Roman" pitchFamily="18" charset="0"/>
              </a:rPr>
              <a:t>{</a:t>
            </a:r>
          </a:p>
          <a:p>
            <a:pPr algn="l"/>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ParTreeNode</a:t>
            </a: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nodelist</a:t>
            </a:r>
            <a:r>
              <a:rPr kumimoji="1" lang="en-US" altLang="zh-CN" sz="2200" dirty="0" smtClean="0">
                <a:effectLst/>
                <a:latin typeface="Times New Roman" pitchFamily="18" charset="0"/>
              </a:rPr>
              <a:t>[</a:t>
            </a:r>
            <a:r>
              <a:rPr kumimoji="1" lang="en-US" altLang="zh-CN" sz="2200" dirty="0" err="1" smtClean="0">
                <a:effectLst/>
                <a:latin typeface="Times New Roman" pitchFamily="18" charset="0"/>
              </a:rPr>
              <a:t>MAXNUM</a:t>
            </a:r>
            <a:r>
              <a:rPr kumimoji="1" lang="en-US" altLang="zh-CN" sz="2200" dirty="0">
                <a:effectLst/>
                <a:latin typeface="Times New Roman" pitchFamily="18" charset="0"/>
              </a:rPr>
              <a:t>];</a:t>
            </a:r>
          </a:p>
          <a:p>
            <a:pPr algn="l"/>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int</a:t>
            </a:r>
            <a:r>
              <a:rPr kumimoji="1" lang="en-US" altLang="zh-CN" sz="2200" dirty="0" smtClean="0">
                <a:effectLst/>
                <a:latin typeface="Times New Roman" pitchFamily="18" charset="0"/>
              </a:rPr>
              <a:t>  </a:t>
            </a:r>
            <a:r>
              <a:rPr kumimoji="1" lang="en-US" altLang="zh-CN" sz="2200" dirty="0">
                <a:effectLst/>
                <a:latin typeface="Times New Roman" pitchFamily="18" charset="0"/>
              </a:rPr>
              <a:t>n;</a:t>
            </a:r>
          </a:p>
          <a:p>
            <a:pPr algn="l"/>
            <a:r>
              <a:rPr kumimoji="1" lang="en-US" altLang="zh-CN" sz="2200" dirty="0">
                <a:effectLst/>
                <a:latin typeface="Times New Roman" pitchFamily="18" charset="0"/>
              </a:rPr>
              <a:t>}</a:t>
            </a:r>
            <a:r>
              <a:rPr kumimoji="1" lang="en-US" altLang="zh-CN" sz="2200" dirty="0" err="1">
                <a:effectLst/>
                <a:latin typeface="Times New Roman" pitchFamily="18" charset="0"/>
              </a:rPr>
              <a:t>ParTree</a:t>
            </a:r>
            <a:r>
              <a:rPr kumimoji="1" lang="en-US" altLang="zh-CN" sz="2200" dirty="0">
                <a:effectLst/>
                <a:latin typeface="Times New Roman" pitchFamily="18" charset="0"/>
              </a:rPr>
              <a:t>, *</a:t>
            </a:r>
            <a:r>
              <a:rPr kumimoji="1" lang="en-US" altLang="zh-CN" sz="2200" dirty="0" err="1">
                <a:effectLst/>
                <a:latin typeface="Times New Roman" pitchFamily="18" charset="0"/>
              </a:rPr>
              <a:t>PParTree</a:t>
            </a:r>
            <a:r>
              <a:rPr kumimoji="1" lang="en-US" altLang="zh-CN" sz="2200" dirty="0">
                <a:effectLst/>
                <a:latin typeface="Times New Roman" pitchFamily="18" charset="0"/>
              </a:rPr>
              <a:t>;</a:t>
            </a:r>
          </a:p>
        </p:txBody>
      </p:sp>
      <p:sp>
        <p:nvSpPr>
          <p:cNvPr id="109573" name="Rectangle 5"/>
          <p:cNvSpPr>
            <a:spLocks noChangeArrowheads="1"/>
          </p:cNvSpPr>
          <p:nvPr/>
        </p:nvSpPr>
        <p:spPr bwMode="auto">
          <a:xfrm>
            <a:off x="355600" y="1397000"/>
            <a:ext cx="3549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6.6.1 Storage of Tree</a:t>
            </a:r>
            <a:endParaRPr lang="en-US" altLang="zh-CN" sz="2400" b="1">
              <a:effectLst/>
            </a:endParaRPr>
          </a:p>
        </p:txBody>
      </p:sp>
      <p:sp>
        <p:nvSpPr>
          <p:cNvPr id="109574" name="Rectangle 6"/>
          <p:cNvSpPr>
            <a:spLocks noChangeArrowheads="1"/>
          </p:cNvSpPr>
          <p:nvPr/>
        </p:nvSpPr>
        <p:spPr bwMode="auto">
          <a:xfrm>
            <a:off x="539750" y="1963738"/>
            <a:ext cx="5198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dirty="0" smtClean="0">
                <a:solidFill>
                  <a:srgbClr val="FFFF00"/>
                </a:solidFill>
                <a:effectLst/>
              </a:rPr>
              <a:t>(1) </a:t>
            </a:r>
            <a:r>
              <a:rPr lang="en-US" altLang="zh-CN" sz="2800" dirty="0">
                <a:solidFill>
                  <a:srgbClr val="FFFF00"/>
                </a:solidFill>
                <a:effectLst/>
              </a:rPr>
              <a:t>Parent method (</a:t>
            </a:r>
            <a:r>
              <a:rPr lang="zh-CN" altLang="en-US" sz="2800" dirty="0">
                <a:solidFill>
                  <a:srgbClr val="FFFF00"/>
                </a:solidFill>
                <a:effectLst/>
              </a:rPr>
              <a:t>双亲表示法</a:t>
            </a:r>
            <a:r>
              <a:rPr lang="en-US" altLang="zh-CN" sz="2800" dirty="0">
                <a:solidFill>
                  <a:srgbClr val="FFFF00"/>
                </a:solidFill>
                <a:effectLst/>
              </a:rPr>
              <a:t>)</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页脚占位符 4"/>
          <p:cNvSpPr>
            <a:spLocks noGrp="1"/>
          </p:cNvSpPr>
          <p:nvPr>
            <p:ph type="ftr" sz="quarter" idx="11"/>
          </p:nvPr>
        </p:nvSpPr>
        <p:spPr/>
        <p:txBody>
          <a:bodyPr/>
          <a:lstStyle/>
          <a:p>
            <a:endParaRPr lang="en-US" altLang="zh-CN"/>
          </a:p>
          <a:p>
            <a:r>
              <a:rPr lang="en-US" altLang="zh-CN"/>
              <a:t>Prof. Q. Wang</a:t>
            </a:r>
          </a:p>
        </p:txBody>
      </p:sp>
      <p:sp>
        <p:nvSpPr>
          <p:cNvPr id="110594" name="Text Box 2"/>
          <p:cNvSpPr txBox="1">
            <a:spLocks noChangeArrowheads="1"/>
          </p:cNvSpPr>
          <p:nvPr/>
        </p:nvSpPr>
        <p:spPr bwMode="auto">
          <a:xfrm>
            <a:off x="784225" y="830263"/>
            <a:ext cx="775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kumimoji="1" lang="zh-CN" altLang="zh-CN" sz="2400">
              <a:effectLst/>
              <a:latin typeface="Times New Roman" pitchFamily="18" charset="0"/>
              <a:ea typeface="宋体" pitchFamily="2" charset="-122"/>
            </a:endParaRPr>
          </a:p>
        </p:txBody>
      </p:sp>
      <p:sp>
        <p:nvSpPr>
          <p:cNvPr id="110595" name="Text Box 3"/>
          <p:cNvSpPr txBox="1">
            <a:spLocks noChangeArrowheads="1"/>
          </p:cNvSpPr>
          <p:nvPr/>
        </p:nvSpPr>
        <p:spPr bwMode="auto">
          <a:xfrm>
            <a:off x="366713" y="476250"/>
            <a:ext cx="8382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kumimoji="1" lang="zh-CN" altLang="en-US" sz="2400" dirty="0" smtClean="0">
                <a:effectLst/>
                <a:latin typeface="Times New Roman" pitchFamily="18" charset="0"/>
              </a:rPr>
              <a:t>        在</a:t>
            </a:r>
            <a:r>
              <a:rPr kumimoji="1" lang="zh-CN" altLang="en-US" sz="2400" dirty="0">
                <a:effectLst/>
                <a:latin typeface="Times New Roman" pitchFamily="18" charset="0"/>
              </a:rPr>
              <a:t>这种表示中，容易找到父结点及其所有的祖先；也能找到结点的子女和兄弟（虽然比较麻烦）。但它没有表示出结点之间的左右次序，所以无法求树中某个指定结点的最左子结点和右兄弟结点等基本运算。</a:t>
            </a:r>
          </a:p>
          <a:p>
            <a:pPr algn="just">
              <a:spcBef>
                <a:spcPct val="50000"/>
              </a:spcBef>
            </a:pPr>
            <a:r>
              <a:rPr kumimoji="1" lang="zh-CN" altLang="en-US" sz="2400" dirty="0" smtClean="0">
                <a:effectLst/>
                <a:latin typeface="Times New Roman" pitchFamily="18" charset="0"/>
              </a:rPr>
              <a:t>        改进</a:t>
            </a:r>
            <a:r>
              <a:rPr kumimoji="1" lang="zh-CN" altLang="en-US" sz="2400" dirty="0">
                <a:effectLst/>
                <a:latin typeface="Times New Roman" pitchFamily="18" charset="0"/>
              </a:rPr>
              <a:t>的</a:t>
            </a:r>
            <a:r>
              <a:rPr kumimoji="1" lang="zh-CN" altLang="en-US" sz="2400" dirty="0" smtClean="0">
                <a:effectLst/>
                <a:latin typeface="Times New Roman" pitchFamily="18" charset="0"/>
              </a:rPr>
              <a:t>方法</a:t>
            </a:r>
            <a:r>
              <a:rPr kumimoji="1" lang="zh-CN" altLang="en-US" sz="2400" dirty="0">
                <a:effectLst/>
                <a:latin typeface="Times New Roman" pitchFamily="18" charset="0"/>
              </a:rPr>
              <a:t>是按一种遍历次序在数组中存放结点。其中较常见的一种方法是</a:t>
            </a:r>
            <a:r>
              <a:rPr kumimoji="1" lang="zh-CN" altLang="en-US" sz="2400" b="1" dirty="0">
                <a:solidFill>
                  <a:srgbClr val="FFFF00"/>
                </a:solidFill>
                <a:effectLst/>
                <a:latin typeface="Times New Roman" pitchFamily="18" charset="0"/>
              </a:rPr>
              <a:t>依次存放树的先根序列</a:t>
            </a:r>
            <a:r>
              <a:rPr kumimoji="1" lang="zh-CN" altLang="en-US" sz="2400" dirty="0">
                <a:effectLst/>
                <a:latin typeface="Times New Roman" pitchFamily="18" charset="0"/>
              </a:rPr>
              <a:t>，如图：</a:t>
            </a:r>
          </a:p>
        </p:txBody>
      </p:sp>
      <p:grpSp>
        <p:nvGrpSpPr>
          <p:cNvPr id="110651" name="Group 59"/>
          <p:cNvGrpSpPr>
            <a:grpSpLocks/>
          </p:cNvGrpSpPr>
          <p:nvPr/>
        </p:nvGrpSpPr>
        <p:grpSpPr bwMode="auto">
          <a:xfrm>
            <a:off x="755650" y="3257550"/>
            <a:ext cx="3109913" cy="2763838"/>
            <a:chOff x="476" y="2052"/>
            <a:chExt cx="1959" cy="1741"/>
          </a:xfrm>
        </p:grpSpPr>
        <p:sp>
          <p:nvSpPr>
            <p:cNvPr id="110598" name="Oval 6"/>
            <p:cNvSpPr>
              <a:spLocks noChangeArrowheads="1"/>
            </p:cNvSpPr>
            <p:nvPr/>
          </p:nvSpPr>
          <p:spPr bwMode="auto">
            <a:xfrm>
              <a:off x="1455" y="2052"/>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dirty="0">
                  <a:solidFill>
                    <a:srgbClr val="FFFF00"/>
                  </a:solidFill>
                  <a:effectLst/>
                  <a:latin typeface="Times New Roman" pitchFamily="18" charset="0"/>
                  <a:ea typeface="宋体" pitchFamily="2" charset="-122"/>
                  <a:cs typeface="Times New Roman" pitchFamily="18" charset="0"/>
                </a:rPr>
                <a:t>a</a:t>
              </a:r>
            </a:p>
          </p:txBody>
        </p:sp>
        <p:sp>
          <p:nvSpPr>
            <p:cNvPr id="110599" name="Oval 7"/>
            <p:cNvSpPr>
              <a:spLocks noChangeArrowheads="1"/>
            </p:cNvSpPr>
            <p:nvPr/>
          </p:nvSpPr>
          <p:spPr bwMode="auto">
            <a:xfrm>
              <a:off x="1021" y="2432"/>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b</a:t>
              </a:r>
            </a:p>
          </p:txBody>
        </p:sp>
        <p:sp>
          <p:nvSpPr>
            <p:cNvPr id="110600" name="Oval 8"/>
            <p:cNvSpPr>
              <a:spLocks noChangeArrowheads="1"/>
            </p:cNvSpPr>
            <p:nvPr/>
          </p:nvSpPr>
          <p:spPr bwMode="auto">
            <a:xfrm>
              <a:off x="1998" y="2432"/>
              <a:ext cx="219"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c</a:t>
              </a:r>
            </a:p>
          </p:txBody>
        </p:sp>
        <p:sp>
          <p:nvSpPr>
            <p:cNvPr id="110601" name="Oval 9"/>
            <p:cNvSpPr>
              <a:spLocks noChangeArrowheads="1"/>
            </p:cNvSpPr>
            <p:nvPr/>
          </p:nvSpPr>
          <p:spPr bwMode="auto">
            <a:xfrm>
              <a:off x="476" y="3003"/>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d</a:t>
              </a:r>
            </a:p>
          </p:txBody>
        </p:sp>
        <p:sp>
          <p:nvSpPr>
            <p:cNvPr id="110602" name="Oval 10"/>
            <p:cNvSpPr>
              <a:spLocks noChangeArrowheads="1"/>
            </p:cNvSpPr>
            <p:nvPr/>
          </p:nvSpPr>
          <p:spPr bwMode="auto">
            <a:xfrm>
              <a:off x="1238" y="3003"/>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e</a:t>
              </a:r>
            </a:p>
          </p:txBody>
        </p:sp>
        <p:sp>
          <p:nvSpPr>
            <p:cNvPr id="110603" name="Oval 11"/>
            <p:cNvSpPr>
              <a:spLocks noChangeArrowheads="1"/>
            </p:cNvSpPr>
            <p:nvPr/>
          </p:nvSpPr>
          <p:spPr bwMode="auto">
            <a:xfrm>
              <a:off x="856" y="3576"/>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h</a:t>
              </a:r>
            </a:p>
          </p:txBody>
        </p:sp>
        <p:sp>
          <p:nvSpPr>
            <p:cNvPr id="110604" name="Oval 12"/>
            <p:cNvSpPr>
              <a:spLocks noChangeArrowheads="1"/>
            </p:cNvSpPr>
            <p:nvPr/>
          </p:nvSpPr>
          <p:spPr bwMode="auto">
            <a:xfrm>
              <a:off x="1238" y="3576"/>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i</a:t>
              </a:r>
            </a:p>
          </p:txBody>
        </p:sp>
        <p:sp>
          <p:nvSpPr>
            <p:cNvPr id="110605" name="Oval 13"/>
            <p:cNvSpPr>
              <a:spLocks noChangeArrowheads="1"/>
            </p:cNvSpPr>
            <p:nvPr/>
          </p:nvSpPr>
          <p:spPr bwMode="auto">
            <a:xfrm>
              <a:off x="1619" y="3576"/>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j</a:t>
              </a:r>
            </a:p>
          </p:txBody>
        </p:sp>
        <p:sp>
          <p:nvSpPr>
            <p:cNvPr id="110606" name="Oval 14"/>
            <p:cNvSpPr>
              <a:spLocks noChangeArrowheads="1"/>
            </p:cNvSpPr>
            <p:nvPr/>
          </p:nvSpPr>
          <p:spPr bwMode="auto">
            <a:xfrm>
              <a:off x="1835" y="3005"/>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f</a:t>
              </a:r>
            </a:p>
          </p:txBody>
        </p:sp>
        <p:sp>
          <p:nvSpPr>
            <p:cNvPr id="110607" name="Oval 15"/>
            <p:cNvSpPr>
              <a:spLocks noChangeArrowheads="1"/>
            </p:cNvSpPr>
            <p:nvPr/>
          </p:nvSpPr>
          <p:spPr bwMode="auto">
            <a:xfrm>
              <a:off x="2217" y="3005"/>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g</a:t>
              </a:r>
            </a:p>
          </p:txBody>
        </p:sp>
        <p:cxnSp>
          <p:nvCxnSpPr>
            <p:cNvPr id="110608" name="AutoShape 16"/>
            <p:cNvCxnSpPr>
              <a:cxnSpLocks noChangeShapeType="1"/>
              <a:stCxn id="110598" idx="3"/>
              <a:endCxn id="110599" idx="7"/>
            </p:cNvCxnSpPr>
            <p:nvPr/>
          </p:nvCxnSpPr>
          <p:spPr bwMode="auto">
            <a:xfrm flipH="1">
              <a:off x="1207" y="2246"/>
              <a:ext cx="280" cy="20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09" name="AutoShape 17"/>
            <p:cNvCxnSpPr>
              <a:cxnSpLocks noChangeShapeType="1"/>
              <a:stCxn id="110598" idx="5"/>
              <a:endCxn id="110600" idx="1"/>
            </p:cNvCxnSpPr>
            <p:nvPr/>
          </p:nvCxnSpPr>
          <p:spPr bwMode="auto">
            <a:xfrm>
              <a:off x="1641" y="2246"/>
              <a:ext cx="389" cy="20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10" name="AutoShape 18"/>
            <p:cNvCxnSpPr>
              <a:cxnSpLocks noChangeShapeType="1"/>
              <a:stCxn id="110599" idx="3"/>
              <a:endCxn id="110601" idx="0"/>
            </p:cNvCxnSpPr>
            <p:nvPr/>
          </p:nvCxnSpPr>
          <p:spPr bwMode="auto">
            <a:xfrm flipH="1">
              <a:off x="585" y="2627"/>
              <a:ext cx="468" cy="36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11" name="AutoShape 19"/>
            <p:cNvCxnSpPr>
              <a:cxnSpLocks noChangeShapeType="1"/>
              <a:stCxn id="110599" idx="5"/>
              <a:endCxn id="110602" idx="0"/>
            </p:cNvCxnSpPr>
            <p:nvPr/>
          </p:nvCxnSpPr>
          <p:spPr bwMode="auto">
            <a:xfrm>
              <a:off x="1207" y="2627"/>
              <a:ext cx="140" cy="36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12" name="AutoShape 20"/>
            <p:cNvCxnSpPr>
              <a:cxnSpLocks noChangeShapeType="1"/>
              <a:stCxn id="110600" idx="3"/>
              <a:endCxn id="110606" idx="0"/>
            </p:cNvCxnSpPr>
            <p:nvPr/>
          </p:nvCxnSpPr>
          <p:spPr bwMode="auto">
            <a:xfrm flipH="1">
              <a:off x="1945" y="2627"/>
              <a:ext cx="85"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13" name="AutoShape 21"/>
            <p:cNvCxnSpPr>
              <a:cxnSpLocks noChangeShapeType="1"/>
              <a:stCxn id="110600" idx="5"/>
              <a:endCxn id="110607" idx="0"/>
            </p:cNvCxnSpPr>
            <p:nvPr/>
          </p:nvCxnSpPr>
          <p:spPr bwMode="auto">
            <a:xfrm>
              <a:off x="2185" y="2627"/>
              <a:ext cx="141"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14" name="AutoShape 22"/>
            <p:cNvCxnSpPr>
              <a:cxnSpLocks noChangeShapeType="1"/>
              <a:stCxn id="110602" idx="3"/>
              <a:endCxn id="110603" idx="0"/>
            </p:cNvCxnSpPr>
            <p:nvPr/>
          </p:nvCxnSpPr>
          <p:spPr bwMode="auto">
            <a:xfrm flipH="1">
              <a:off x="966" y="3198"/>
              <a:ext cx="304"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15" name="AutoShape 23"/>
            <p:cNvCxnSpPr>
              <a:cxnSpLocks noChangeShapeType="1"/>
              <a:stCxn id="110602" idx="4"/>
              <a:endCxn id="110604" idx="0"/>
            </p:cNvCxnSpPr>
            <p:nvPr/>
          </p:nvCxnSpPr>
          <p:spPr bwMode="auto">
            <a:xfrm>
              <a:off x="1347" y="3230"/>
              <a:ext cx="0" cy="3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616" name="AutoShape 24"/>
            <p:cNvCxnSpPr>
              <a:cxnSpLocks noChangeShapeType="1"/>
              <a:stCxn id="110602" idx="5"/>
              <a:endCxn id="110605" idx="0"/>
            </p:cNvCxnSpPr>
            <p:nvPr/>
          </p:nvCxnSpPr>
          <p:spPr bwMode="auto">
            <a:xfrm>
              <a:off x="1424" y="3198"/>
              <a:ext cx="305"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0649" name="Group 57"/>
          <p:cNvGrpSpPr>
            <a:grpSpLocks/>
          </p:cNvGrpSpPr>
          <p:nvPr/>
        </p:nvGrpSpPr>
        <p:grpSpPr bwMode="auto">
          <a:xfrm>
            <a:off x="5002213" y="3284538"/>
            <a:ext cx="2162175" cy="3168650"/>
            <a:chOff x="3923" y="2069"/>
            <a:chExt cx="1362" cy="1996"/>
          </a:xfrm>
        </p:grpSpPr>
        <p:sp>
          <p:nvSpPr>
            <p:cNvPr id="110617" name="Rectangle 25"/>
            <p:cNvSpPr>
              <a:spLocks noChangeArrowheads="1"/>
            </p:cNvSpPr>
            <p:nvPr/>
          </p:nvSpPr>
          <p:spPr bwMode="auto">
            <a:xfrm>
              <a:off x="4194" y="2069"/>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info</a:t>
              </a:r>
            </a:p>
          </p:txBody>
        </p:sp>
        <p:sp>
          <p:nvSpPr>
            <p:cNvPr id="110618" name="Rectangle 26"/>
            <p:cNvSpPr>
              <a:spLocks noChangeArrowheads="1"/>
            </p:cNvSpPr>
            <p:nvPr/>
          </p:nvSpPr>
          <p:spPr bwMode="auto">
            <a:xfrm>
              <a:off x="4740" y="2069"/>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parent</a:t>
              </a:r>
            </a:p>
          </p:txBody>
        </p:sp>
        <p:sp>
          <p:nvSpPr>
            <p:cNvPr id="110619" name="Rectangle 27"/>
            <p:cNvSpPr>
              <a:spLocks noChangeArrowheads="1"/>
            </p:cNvSpPr>
            <p:nvPr/>
          </p:nvSpPr>
          <p:spPr bwMode="auto">
            <a:xfrm>
              <a:off x="4194" y="2251"/>
              <a:ext cx="545" cy="182"/>
            </a:xfrm>
            <a:prstGeom prst="rect">
              <a:avLst/>
            </a:prstGeom>
            <a:solidFill>
              <a:srgbClr val="CC0000">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a</a:t>
              </a:r>
            </a:p>
          </p:txBody>
        </p:sp>
        <p:sp>
          <p:nvSpPr>
            <p:cNvPr id="110620" name="Rectangle 28"/>
            <p:cNvSpPr>
              <a:spLocks noChangeArrowheads="1"/>
            </p:cNvSpPr>
            <p:nvPr/>
          </p:nvSpPr>
          <p:spPr bwMode="auto">
            <a:xfrm>
              <a:off x="4740" y="2251"/>
              <a:ext cx="545" cy="182"/>
            </a:xfrm>
            <a:prstGeom prst="rect">
              <a:avLst/>
            </a:prstGeom>
            <a:solidFill>
              <a:srgbClr val="CC0000">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-1</a:t>
              </a:r>
            </a:p>
          </p:txBody>
        </p:sp>
        <p:sp>
          <p:nvSpPr>
            <p:cNvPr id="110621" name="Rectangle 29"/>
            <p:cNvSpPr>
              <a:spLocks noChangeArrowheads="1"/>
            </p:cNvSpPr>
            <p:nvPr/>
          </p:nvSpPr>
          <p:spPr bwMode="auto">
            <a:xfrm>
              <a:off x="4194" y="2432"/>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b</a:t>
              </a:r>
            </a:p>
          </p:txBody>
        </p:sp>
        <p:sp>
          <p:nvSpPr>
            <p:cNvPr id="110622" name="Rectangle 30"/>
            <p:cNvSpPr>
              <a:spLocks noChangeArrowheads="1"/>
            </p:cNvSpPr>
            <p:nvPr/>
          </p:nvSpPr>
          <p:spPr bwMode="auto">
            <a:xfrm>
              <a:off x="4740" y="2432"/>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0</a:t>
              </a:r>
            </a:p>
          </p:txBody>
        </p:sp>
        <p:sp>
          <p:nvSpPr>
            <p:cNvPr id="110623" name="Rectangle 31"/>
            <p:cNvSpPr>
              <a:spLocks noChangeArrowheads="1"/>
            </p:cNvSpPr>
            <p:nvPr/>
          </p:nvSpPr>
          <p:spPr bwMode="auto">
            <a:xfrm>
              <a:off x="4194" y="2794"/>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e</a:t>
              </a:r>
            </a:p>
          </p:txBody>
        </p:sp>
        <p:sp>
          <p:nvSpPr>
            <p:cNvPr id="110624" name="Rectangle 32"/>
            <p:cNvSpPr>
              <a:spLocks noChangeArrowheads="1"/>
            </p:cNvSpPr>
            <p:nvPr/>
          </p:nvSpPr>
          <p:spPr bwMode="auto">
            <a:xfrm>
              <a:off x="4194" y="2614"/>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d</a:t>
              </a:r>
            </a:p>
          </p:txBody>
        </p:sp>
        <p:sp>
          <p:nvSpPr>
            <p:cNvPr id="110625" name="Rectangle 33"/>
            <p:cNvSpPr>
              <a:spLocks noChangeArrowheads="1"/>
            </p:cNvSpPr>
            <p:nvPr/>
          </p:nvSpPr>
          <p:spPr bwMode="auto">
            <a:xfrm>
              <a:off x="4739" y="2613"/>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1</a:t>
              </a:r>
            </a:p>
          </p:txBody>
        </p:sp>
        <p:sp>
          <p:nvSpPr>
            <p:cNvPr id="110626" name="Rectangle 34"/>
            <p:cNvSpPr>
              <a:spLocks noChangeArrowheads="1"/>
            </p:cNvSpPr>
            <p:nvPr/>
          </p:nvSpPr>
          <p:spPr bwMode="auto">
            <a:xfrm>
              <a:off x="4739" y="2794"/>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1</a:t>
              </a:r>
            </a:p>
          </p:txBody>
        </p:sp>
        <p:sp>
          <p:nvSpPr>
            <p:cNvPr id="110627" name="Rectangle 35"/>
            <p:cNvSpPr>
              <a:spLocks noChangeArrowheads="1"/>
            </p:cNvSpPr>
            <p:nvPr/>
          </p:nvSpPr>
          <p:spPr bwMode="auto">
            <a:xfrm>
              <a:off x="4194" y="2976"/>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h</a:t>
              </a:r>
            </a:p>
          </p:txBody>
        </p:sp>
        <p:sp>
          <p:nvSpPr>
            <p:cNvPr id="110628" name="Rectangle 36"/>
            <p:cNvSpPr>
              <a:spLocks noChangeArrowheads="1"/>
            </p:cNvSpPr>
            <p:nvPr/>
          </p:nvSpPr>
          <p:spPr bwMode="auto">
            <a:xfrm>
              <a:off x="4740" y="2976"/>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3</a:t>
              </a:r>
            </a:p>
          </p:txBody>
        </p:sp>
        <p:sp>
          <p:nvSpPr>
            <p:cNvPr id="110629" name="Rectangle 37"/>
            <p:cNvSpPr>
              <a:spLocks noChangeArrowheads="1"/>
            </p:cNvSpPr>
            <p:nvPr/>
          </p:nvSpPr>
          <p:spPr bwMode="auto">
            <a:xfrm>
              <a:off x="4194" y="3158"/>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i</a:t>
              </a:r>
            </a:p>
          </p:txBody>
        </p:sp>
        <p:sp>
          <p:nvSpPr>
            <p:cNvPr id="110630" name="Rectangle 38"/>
            <p:cNvSpPr>
              <a:spLocks noChangeArrowheads="1"/>
            </p:cNvSpPr>
            <p:nvPr/>
          </p:nvSpPr>
          <p:spPr bwMode="auto">
            <a:xfrm>
              <a:off x="4740" y="3158"/>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3</a:t>
              </a:r>
            </a:p>
          </p:txBody>
        </p:sp>
        <p:sp>
          <p:nvSpPr>
            <p:cNvPr id="110631" name="Rectangle 39"/>
            <p:cNvSpPr>
              <a:spLocks noChangeArrowheads="1"/>
            </p:cNvSpPr>
            <p:nvPr/>
          </p:nvSpPr>
          <p:spPr bwMode="auto">
            <a:xfrm>
              <a:off x="4194" y="3339"/>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j</a:t>
              </a:r>
            </a:p>
          </p:txBody>
        </p:sp>
        <p:sp>
          <p:nvSpPr>
            <p:cNvPr id="110632" name="Rectangle 40"/>
            <p:cNvSpPr>
              <a:spLocks noChangeArrowheads="1"/>
            </p:cNvSpPr>
            <p:nvPr/>
          </p:nvSpPr>
          <p:spPr bwMode="auto">
            <a:xfrm>
              <a:off x="4740" y="3339"/>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3</a:t>
              </a:r>
            </a:p>
          </p:txBody>
        </p:sp>
        <p:sp>
          <p:nvSpPr>
            <p:cNvPr id="110633" name="Rectangle 41"/>
            <p:cNvSpPr>
              <a:spLocks noChangeArrowheads="1"/>
            </p:cNvSpPr>
            <p:nvPr/>
          </p:nvSpPr>
          <p:spPr bwMode="auto">
            <a:xfrm>
              <a:off x="4194" y="3521"/>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c</a:t>
              </a:r>
            </a:p>
          </p:txBody>
        </p:sp>
        <p:sp>
          <p:nvSpPr>
            <p:cNvPr id="110634" name="Rectangle 42"/>
            <p:cNvSpPr>
              <a:spLocks noChangeArrowheads="1"/>
            </p:cNvSpPr>
            <p:nvPr/>
          </p:nvSpPr>
          <p:spPr bwMode="auto">
            <a:xfrm>
              <a:off x="4740" y="3521"/>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0</a:t>
              </a:r>
            </a:p>
          </p:txBody>
        </p:sp>
        <p:sp>
          <p:nvSpPr>
            <p:cNvPr id="110635" name="Rectangle 43"/>
            <p:cNvSpPr>
              <a:spLocks noChangeArrowheads="1"/>
            </p:cNvSpPr>
            <p:nvPr/>
          </p:nvSpPr>
          <p:spPr bwMode="auto">
            <a:xfrm>
              <a:off x="4194" y="3702"/>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f</a:t>
              </a:r>
            </a:p>
          </p:txBody>
        </p:sp>
        <p:sp>
          <p:nvSpPr>
            <p:cNvPr id="110636" name="Rectangle 44"/>
            <p:cNvSpPr>
              <a:spLocks noChangeArrowheads="1"/>
            </p:cNvSpPr>
            <p:nvPr/>
          </p:nvSpPr>
          <p:spPr bwMode="auto">
            <a:xfrm>
              <a:off x="4739" y="3702"/>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7</a:t>
              </a:r>
            </a:p>
          </p:txBody>
        </p:sp>
        <p:sp>
          <p:nvSpPr>
            <p:cNvPr id="110637" name="Rectangle 45"/>
            <p:cNvSpPr>
              <a:spLocks noChangeArrowheads="1"/>
            </p:cNvSpPr>
            <p:nvPr/>
          </p:nvSpPr>
          <p:spPr bwMode="auto">
            <a:xfrm>
              <a:off x="4194" y="3883"/>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g</a:t>
              </a:r>
            </a:p>
          </p:txBody>
        </p:sp>
        <p:sp>
          <p:nvSpPr>
            <p:cNvPr id="110638" name="Rectangle 46"/>
            <p:cNvSpPr>
              <a:spLocks noChangeArrowheads="1"/>
            </p:cNvSpPr>
            <p:nvPr/>
          </p:nvSpPr>
          <p:spPr bwMode="auto">
            <a:xfrm>
              <a:off x="4739" y="3883"/>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7</a:t>
              </a:r>
            </a:p>
          </p:txBody>
        </p:sp>
        <p:sp>
          <p:nvSpPr>
            <p:cNvPr id="110639" name="Rectangle 47"/>
            <p:cNvSpPr>
              <a:spLocks noChangeArrowheads="1"/>
            </p:cNvSpPr>
            <p:nvPr/>
          </p:nvSpPr>
          <p:spPr bwMode="auto">
            <a:xfrm>
              <a:off x="3923" y="2251"/>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0</a:t>
              </a:r>
            </a:p>
          </p:txBody>
        </p:sp>
        <p:sp>
          <p:nvSpPr>
            <p:cNvPr id="110640" name="Rectangle 48"/>
            <p:cNvSpPr>
              <a:spLocks noChangeArrowheads="1"/>
            </p:cNvSpPr>
            <p:nvPr/>
          </p:nvSpPr>
          <p:spPr bwMode="auto">
            <a:xfrm>
              <a:off x="3923" y="2433"/>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1</a:t>
              </a:r>
            </a:p>
          </p:txBody>
        </p:sp>
        <p:sp>
          <p:nvSpPr>
            <p:cNvPr id="110641" name="Rectangle 49"/>
            <p:cNvSpPr>
              <a:spLocks noChangeArrowheads="1"/>
            </p:cNvSpPr>
            <p:nvPr/>
          </p:nvSpPr>
          <p:spPr bwMode="auto">
            <a:xfrm>
              <a:off x="3923" y="2613"/>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2</a:t>
              </a:r>
            </a:p>
          </p:txBody>
        </p:sp>
        <p:sp>
          <p:nvSpPr>
            <p:cNvPr id="110642" name="Rectangle 50"/>
            <p:cNvSpPr>
              <a:spLocks noChangeArrowheads="1"/>
            </p:cNvSpPr>
            <p:nvPr/>
          </p:nvSpPr>
          <p:spPr bwMode="auto">
            <a:xfrm>
              <a:off x="3923" y="2795"/>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3</a:t>
              </a:r>
            </a:p>
          </p:txBody>
        </p:sp>
        <p:sp>
          <p:nvSpPr>
            <p:cNvPr id="110643" name="Rectangle 51"/>
            <p:cNvSpPr>
              <a:spLocks noChangeArrowheads="1"/>
            </p:cNvSpPr>
            <p:nvPr/>
          </p:nvSpPr>
          <p:spPr bwMode="auto">
            <a:xfrm>
              <a:off x="3923" y="2976"/>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4</a:t>
              </a:r>
            </a:p>
          </p:txBody>
        </p:sp>
        <p:sp>
          <p:nvSpPr>
            <p:cNvPr id="110644" name="Rectangle 52"/>
            <p:cNvSpPr>
              <a:spLocks noChangeArrowheads="1"/>
            </p:cNvSpPr>
            <p:nvPr/>
          </p:nvSpPr>
          <p:spPr bwMode="auto">
            <a:xfrm>
              <a:off x="3923" y="3158"/>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5</a:t>
              </a:r>
            </a:p>
          </p:txBody>
        </p:sp>
        <p:sp>
          <p:nvSpPr>
            <p:cNvPr id="110645" name="Rectangle 53"/>
            <p:cNvSpPr>
              <a:spLocks noChangeArrowheads="1"/>
            </p:cNvSpPr>
            <p:nvPr/>
          </p:nvSpPr>
          <p:spPr bwMode="auto">
            <a:xfrm>
              <a:off x="3923" y="3338"/>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6</a:t>
              </a:r>
            </a:p>
          </p:txBody>
        </p:sp>
        <p:sp>
          <p:nvSpPr>
            <p:cNvPr id="110646" name="Rectangle 54"/>
            <p:cNvSpPr>
              <a:spLocks noChangeArrowheads="1"/>
            </p:cNvSpPr>
            <p:nvPr/>
          </p:nvSpPr>
          <p:spPr bwMode="auto">
            <a:xfrm>
              <a:off x="3923" y="3520"/>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7</a:t>
              </a:r>
            </a:p>
          </p:txBody>
        </p:sp>
        <p:sp>
          <p:nvSpPr>
            <p:cNvPr id="110647" name="Rectangle 55"/>
            <p:cNvSpPr>
              <a:spLocks noChangeArrowheads="1"/>
            </p:cNvSpPr>
            <p:nvPr/>
          </p:nvSpPr>
          <p:spPr bwMode="auto">
            <a:xfrm>
              <a:off x="3923" y="3702"/>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8</a:t>
              </a:r>
            </a:p>
          </p:txBody>
        </p:sp>
        <p:sp>
          <p:nvSpPr>
            <p:cNvPr id="110648" name="Rectangle 56"/>
            <p:cNvSpPr>
              <a:spLocks noChangeArrowheads="1"/>
            </p:cNvSpPr>
            <p:nvPr/>
          </p:nvSpPr>
          <p:spPr bwMode="auto">
            <a:xfrm>
              <a:off x="3923" y="3884"/>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9</a:t>
              </a: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111618" name="Rectangle 2"/>
          <p:cNvSpPr>
            <a:spLocks noGrp="1" noChangeArrowheads="1"/>
          </p:cNvSpPr>
          <p:nvPr>
            <p:ph type="title"/>
          </p:nvPr>
        </p:nvSpPr>
        <p:spPr>
          <a:xfrm>
            <a:off x="542925" y="277813"/>
            <a:ext cx="5317481" cy="52322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dirty="0"/>
              <a:t>(</a:t>
            </a:r>
            <a:r>
              <a:rPr lang="en-US" altLang="zh-CN" sz="2800" dirty="0" smtClean="0"/>
              <a:t>2) Sub-list </a:t>
            </a:r>
            <a:r>
              <a:rPr lang="en-US" altLang="zh-CN" sz="2800" dirty="0"/>
              <a:t>method (</a:t>
            </a:r>
            <a:r>
              <a:rPr lang="zh-CN" altLang="en-US" sz="2800" dirty="0"/>
              <a:t>子表表示法</a:t>
            </a:r>
            <a:r>
              <a:rPr lang="en-US" altLang="zh-CN" sz="2800" dirty="0"/>
              <a:t>)</a:t>
            </a:r>
          </a:p>
        </p:txBody>
      </p:sp>
      <p:sp>
        <p:nvSpPr>
          <p:cNvPr id="111619" name="Text Box 3"/>
          <p:cNvSpPr txBox="1">
            <a:spLocks noChangeArrowheads="1"/>
          </p:cNvSpPr>
          <p:nvPr/>
        </p:nvSpPr>
        <p:spPr bwMode="auto">
          <a:xfrm>
            <a:off x="762000" y="14478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kumimoji="1" lang="zh-CN" altLang="zh-CN" sz="2400">
              <a:effectLst/>
              <a:latin typeface="Times New Roman" pitchFamily="18" charset="0"/>
              <a:ea typeface="宋体" pitchFamily="2" charset="-122"/>
            </a:endParaRPr>
          </a:p>
        </p:txBody>
      </p:sp>
      <p:sp>
        <p:nvSpPr>
          <p:cNvPr id="111620" name="Text Box 4"/>
          <p:cNvSpPr txBox="1">
            <a:spLocks noChangeArrowheads="1"/>
          </p:cNvSpPr>
          <p:nvPr/>
        </p:nvSpPr>
        <p:spPr bwMode="auto">
          <a:xfrm>
            <a:off x="473075" y="1141413"/>
            <a:ext cx="8491538" cy="53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zh-CN" altLang="en-US" sz="2400" dirty="0">
                <a:effectLst/>
                <a:latin typeface="Times New Roman" pitchFamily="18" charset="0"/>
              </a:rPr>
              <a:t>结点表中的每一元素又包含一个子表，存放该结点的所有子结点。结点表顺序存放，子表用链接表示，子表中的元素按从左到右的次序存放。结构类型如下：</a:t>
            </a:r>
          </a:p>
          <a:p>
            <a:pPr algn="l">
              <a:spcBef>
                <a:spcPts val="600"/>
              </a:spcBef>
            </a:pPr>
            <a:endParaRPr kumimoji="1" lang="zh-CN" altLang="en-US" sz="2400" dirty="0">
              <a:effectLst/>
              <a:latin typeface="Times New Roman" pitchFamily="18" charset="0"/>
            </a:endParaRPr>
          </a:p>
          <a:p>
            <a:pPr algn="l">
              <a:spcBef>
                <a:spcPts val="0"/>
              </a:spcBef>
            </a:pPr>
            <a:r>
              <a:rPr kumimoji="1" lang="en-US" altLang="zh-CN" sz="2200" dirty="0" err="1">
                <a:effectLst/>
                <a:latin typeface="Times New Roman" pitchFamily="18" charset="0"/>
              </a:rPr>
              <a:t>typedef</a:t>
            </a:r>
            <a:r>
              <a:rPr kumimoji="1" lang="en-US" altLang="zh-CN" sz="2200" dirty="0">
                <a:effectLst/>
                <a:latin typeface="Times New Roman" pitchFamily="18" charset="0"/>
              </a:rPr>
              <a:t> </a:t>
            </a:r>
            <a:r>
              <a:rPr kumimoji="1" lang="en-US" altLang="zh-CN" sz="2200" dirty="0" err="1">
                <a:effectLst/>
                <a:latin typeface="Times New Roman" pitchFamily="18" charset="0"/>
              </a:rPr>
              <a:t>struct</a:t>
            </a:r>
            <a:r>
              <a:rPr kumimoji="1" lang="en-US" altLang="zh-CN" sz="2200" dirty="0">
                <a:effectLst/>
                <a:latin typeface="Times New Roman" pitchFamily="18" charset="0"/>
              </a:rPr>
              <a:t> </a:t>
            </a:r>
            <a:r>
              <a:rPr kumimoji="1" lang="en-US" altLang="zh-CN" sz="2200" dirty="0" err="1">
                <a:effectLst/>
                <a:latin typeface="Times New Roman" pitchFamily="18" charset="0"/>
              </a:rPr>
              <a:t>EdgeNode</a:t>
            </a:r>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子表中结点的结构 *</a:t>
            </a:r>
            <a:r>
              <a:rPr kumimoji="1" lang="en-US" altLang="zh-CN" sz="2200" dirty="0">
                <a:solidFill>
                  <a:srgbClr val="00CC00"/>
                </a:solidFill>
                <a:effectLst/>
                <a:latin typeface="Times New Roman" pitchFamily="18" charset="0"/>
              </a:rPr>
              <a:t>/</a:t>
            </a:r>
          </a:p>
          <a:p>
            <a:pPr algn="l">
              <a:spcBef>
                <a:spcPts val="0"/>
              </a:spcBef>
            </a:pPr>
            <a:r>
              <a:rPr kumimoji="1" lang="en-US" altLang="zh-CN" sz="2200" dirty="0" smtClean="0">
                <a:effectLst/>
                <a:latin typeface="Times New Roman" pitchFamily="18" charset="0"/>
              </a:rPr>
              <a:t>{</a:t>
            </a:r>
          </a:p>
          <a:p>
            <a:pPr algn="l">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int</a:t>
            </a:r>
            <a:r>
              <a:rPr kumimoji="1" lang="en-US" altLang="zh-CN" sz="2200" dirty="0" smtClean="0">
                <a:effectLst/>
                <a:latin typeface="Times New Roman" pitchFamily="18" charset="0"/>
              </a:rPr>
              <a:t>  </a:t>
            </a:r>
            <a:r>
              <a:rPr kumimoji="1" lang="en-US" altLang="zh-CN" sz="2200" dirty="0" err="1">
                <a:effectLst/>
                <a:latin typeface="Times New Roman" pitchFamily="18" charset="0"/>
              </a:rPr>
              <a:t>node_position</a:t>
            </a:r>
            <a:r>
              <a:rPr kumimoji="1" lang="en-US" altLang="zh-CN" sz="2200" dirty="0">
                <a:effectLst/>
                <a:latin typeface="Times New Roman" pitchFamily="18" charset="0"/>
              </a:rPr>
              <a:t>;</a:t>
            </a:r>
          </a:p>
          <a:p>
            <a:pPr algn="l">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struct</a:t>
            </a:r>
            <a:r>
              <a:rPr kumimoji="1" lang="en-US" altLang="zh-CN" sz="2200" dirty="0" smtClean="0">
                <a:effectLst/>
                <a:latin typeface="Times New Roman" pitchFamily="18" charset="0"/>
              </a:rPr>
              <a:t> </a:t>
            </a:r>
            <a:r>
              <a:rPr kumimoji="1" lang="en-US" altLang="zh-CN" sz="2200" dirty="0" err="1">
                <a:effectLst/>
                <a:latin typeface="Times New Roman" pitchFamily="18" charset="0"/>
              </a:rPr>
              <a:t>EdgeNode</a:t>
            </a:r>
            <a:r>
              <a:rPr kumimoji="1" lang="en-US" altLang="zh-CN" sz="2200" dirty="0">
                <a:effectLst/>
                <a:latin typeface="Times New Roman" pitchFamily="18" charset="0"/>
              </a:rPr>
              <a:t>  *link;</a:t>
            </a:r>
          </a:p>
          <a:p>
            <a:pPr algn="l">
              <a:spcBef>
                <a:spcPts val="0"/>
              </a:spcBef>
            </a:pPr>
            <a:r>
              <a:rPr kumimoji="1" lang="en-US" altLang="zh-CN" sz="2200" dirty="0">
                <a:effectLst/>
                <a:latin typeface="Times New Roman" pitchFamily="18" charset="0"/>
              </a:rPr>
              <a:t>}</a:t>
            </a:r>
            <a:r>
              <a:rPr kumimoji="1" lang="en-US" altLang="zh-CN" sz="2200" dirty="0" err="1">
                <a:effectLst/>
                <a:latin typeface="Times New Roman" pitchFamily="18" charset="0"/>
              </a:rPr>
              <a:t>EdgeNode</a:t>
            </a:r>
            <a:r>
              <a:rPr kumimoji="1" lang="en-US" altLang="zh-CN" sz="2200" dirty="0" smtClean="0">
                <a:effectLst/>
                <a:latin typeface="Times New Roman" pitchFamily="18" charset="0"/>
              </a:rPr>
              <a:t>;</a:t>
            </a:r>
          </a:p>
          <a:p>
            <a:pPr algn="l">
              <a:spcBef>
                <a:spcPts val="0"/>
              </a:spcBef>
            </a:pPr>
            <a:endParaRPr kumimoji="1" lang="en-US" altLang="zh-CN" sz="2200" dirty="0">
              <a:effectLst/>
              <a:latin typeface="Times New Roman" pitchFamily="18" charset="0"/>
            </a:endParaRPr>
          </a:p>
          <a:p>
            <a:pPr algn="l">
              <a:spcBef>
                <a:spcPts val="0"/>
              </a:spcBef>
            </a:pPr>
            <a:r>
              <a:rPr kumimoji="1" lang="en-US" altLang="zh-CN" sz="2200" dirty="0" err="1">
                <a:effectLst/>
                <a:latin typeface="Times New Roman" pitchFamily="18" charset="0"/>
              </a:rPr>
              <a:t>typedef</a:t>
            </a:r>
            <a:r>
              <a:rPr kumimoji="1" lang="en-US" altLang="zh-CN" sz="2200" dirty="0">
                <a:effectLst/>
                <a:latin typeface="Times New Roman" pitchFamily="18" charset="0"/>
              </a:rPr>
              <a:t>  </a:t>
            </a:r>
            <a:r>
              <a:rPr kumimoji="1" lang="en-US" altLang="zh-CN" sz="2200" dirty="0" err="1">
                <a:effectLst/>
                <a:latin typeface="Times New Roman" pitchFamily="18" charset="0"/>
              </a:rPr>
              <a:t>struct</a:t>
            </a:r>
            <a:r>
              <a:rPr kumimoji="1" lang="en-US" altLang="zh-CN" sz="2200" dirty="0">
                <a:effectLst/>
                <a:latin typeface="Times New Roman" pitchFamily="18" charset="0"/>
              </a:rPr>
              <a:t> </a:t>
            </a:r>
            <a:r>
              <a:rPr kumimoji="1" lang="en-US" altLang="zh-CN" sz="2200" dirty="0" err="1">
                <a:effectLst/>
                <a:latin typeface="Times New Roman" pitchFamily="18" charset="0"/>
              </a:rPr>
              <a:t>ChiTreeNode</a:t>
            </a:r>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结点表中结点的结构 *</a:t>
            </a:r>
            <a:r>
              <a:rPr kumimoji="1" lang="en-US" altLang="zh-CN" sz="2200" dirty="0">
                <a:solidFill>
                  <a:srgbClr val="00CC00"/>
                </a:solidFill>
                <a:effectLst/>
                <a:latin typeface="Times New Roman" pitchFamily="18" charset="0"/>
              </a:rPr>
              <a:t>/</a:t>
            </a:r>
          </a:p>
          <a:p>
            <a:pPr algn="l">
              <a:spcBef>
                <a:spcPts val="0"/>
              </a:spcBef>
            </a:pPr>
            <a:r>
              <a:rPr kumimoji="1" lang="en-US" altLang="zh-CN" sz="2200" dirty="0" smtClean="0">
                <a:effectLst/>
                <a:latin typeface="Times New Roman" pitchFamily="18" charset="0"/>
              </a:rPr>
              <a:t>{</a:t>
            </a:r>
          </a:p>
          <a:p>
            <a:pPr algn="l">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DataType</a:t>
            </a:r>
            <a:r>
              <a:rPr kumimoji="1" lang="en-US" altLang="zh-CN" sz="2200" dirty="0" smtClean="0">
                <a:effectLst/>
                <a:latin typeface="Times New Roman" pitchFamily="18" charset="0"/>
              </a:rPr>
              <a:t>  </a:t>
            </a:r>
            <a:r>
              <a:rPr kumimoji="1" lang="en-US" altLang="zh-CN" sz="2200" dirty="0">
                <a:effectLst/>
                <a:latin typeface="Times New Roman" pitchFamily="18" charset="0"/>
              </a:rPr>
              <a:t>info;</a:t>
            </a:r>
          </a:p>
          <a:p>
            <a:pPr algn="l">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struct</a:t>
            </a:r>
            <a:r>
              <a:rPr kumimoji="1" lang="en-US" altLang="zh-CN" sz="2200" dirty="0" smtClean="0">
                <a:effectLst/>
                <a:latin typeface="Times New Roman" pitchFamily="18" charset="0"/>
              </a:rPr>
              <a:t> </a:t>
            </a:r>
            <a:r>
              <a:rPr kumimoji="1" lang="en-US" altLang="zh-CN" sz="2200" dirty="0" err="1">
                <a:effectLst/>
                <a:latin typeface="Times New Roman" pitchFamily="18" charset="0"/>
              </a:rPr>
              <a:t>EdgeNode</a:t>
            </a:r>
            <a:r>
              <a:rPr kumimoji="1" lang="en-US" altLang="zh-CN" sz="2200" dirty="0">
                <a:effectLst/>
                <a:latin typeface="Times New Roman" pitchFamily="18" charset="0"/>
              </a:rPr>
              <a:t> *children;</a:t>
            </a:r>
          </a:p>
          <a:p>
            <a:pPr algn="l">
              <a:spcBef>
                <a:spcPts val="0"/>
              </a:spcBef>
            </a:pPr>
            <a:r>
              <a:rPr kumimoji="1" lang="en-US" altLang="zh-CN" sz="2200" dirty="0">
                <a:effectLst/>
                <a:latin typeface="Times New Roman" pitchFamily="18" charset="0"/>
              </a:rPr>
              <a:t>}</a:t>
            </a:r>
            <a:r>
              <a:rPr kumimoji="1" lang="en-US" altLang="zh-CN" sz="2200" dirty="0" err="1">
                <a:effectLst/>
                <a:latin typeface="Times New Roman" pitchFamily="18" charset="0"/>
              </a:rPr>
              <a:t>ChiTreeNode</a:t>
            </a:r>
            <a:r>
              <a:rPr kumimoji="1" lang="en-US" altLang="zh-CN" sz="2200" dirty="0">
                <a:effectLst/>
                <a:latin typeface="Times New Roman" pitchFamily="18" charset="0"/>
              </a:rPr>
              <a:t>;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页脚占位符 2"/>
          <p:cNvSpPr>
            <a:spLocks noGrp="1"/>
          </p:cNvSpPr>
          <p:nvPr>
            <p:ph type="ftr" sz="quarter" idx="11"/>
          </p:nvPr>
        </p:nvSpPr>
        <p:spPr/>
        <p:txBody>
          <a:bodyPr/>
          <a:lstStyle/>
          <a:p>
            <a:endParaRPr lang="en-US" altLang="zh-CN"/>
          </a:p>
          <a:p>
            <a:r>
              <a:rPr lang="en-US" altLang="zh-CN"/>
              <a:t>Prof. Q. Wang</a:t>
            </a:r>
          </a:p>
        </p:txBody>
      </p:sp>
      <p:sp>
        <p:nvSpPr>
          <p:cNvPr id="112642" name="Text Box 2"/>
          <p:cNvSpPr txBox="1">
            <a:spLocks noChangeArrowheads="1"/>
          </p:cNvSpPr>
          <p:nvPr/>
        </p:nvSpPr>
        <p:spPr bwMode="auto">
          <a:xfrm>
            <a:off x="633413" y="427038"/>
            <a:ext cx="7467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0"/>
              </a:spcBef>
            </a:pPr>
            <a:r>
              <a:rPr kumimoji="1" lang="en-US" altLang="zh-CN" sz="2400" dirty="0" err="1">
                <a:effectLst/>
                <a:latin typeface="Times New Roman" pitchFamily="18" charset="0"/>
              </a:rPr>
              <a:t>typedef</a:t>
            </a:r>
            <a:r>
              <a:rPr kumimoji="1" lang="en-US" altLang="zh-CN" sz="2400" dirty="0">
                <a:effectLst/>
                <a:latin typeface="Times New Roman" pitchFamily="18" charset="0"/>
              </a:rPr>
              <a:t>  </a:t>
            </a:r>
            <a:r>
              <a:rPr kumimoji="1" lang="en-US" altLang="zh-CN" sz="2400" dirty="0" err="1">
                <a:effectLst/>
                <a:latin typeface="Times New Roman" pitchFamily="18" charset="0"/>
              </a:rPr>
              <a:t>struct</a:t>
            </a:r>
            <a:r>
              <a:rPr kumimoji="1" lang="en-US" altLang="zh-CN" sz="2400" dirty="0">
                <a:effectLst/>
                <a:latin typeface="Times New Roman" pitchFamily="18" charset="0"/>
              </a:rPr>
              <a:t> </a:t>
            </a:r>
            <a:r>
              <a:rPr kumimoji="1" lang="en-US" altLang="zh-CN" sz="2400" dirty="0" err="1">
                <a:effectLst/>
                <a:latin typeface="Times New Roman" pitchFamily="18" charset="0"/>
              </a:rPr>
              <a:t>ChiTree</a:t>
            </a:r>
            <a:r>
              <a:rPr kumimoji="1" lang="en-US" altLang="zh-CN" sz="2400" dirty="0">
                <a:effectLst/>
                <a:latin typeface="Times New Roman" pitchFamily="18" charset="0"/>
              </a:rPr>
              <a:t>	</a:t>
            </a:r>
            <a:r>
              <a:rPr kumimoji="1" lang="en-US" altLang="zh-CN" sz="2400" dirty="0">
                <a:solidFill>
                  <a:srgbClr val="00CC00"/>
                </a:solidFill>
                <a:effectLst/>
                <a:latin typeface="Times New Roman" pitchFamily="18" charset="0"/>
              </a:rPr>
              <a:t>/* </a:t>
            </a:r>
            <a:r>
              <a:rPr kumimoji="1" lang="zh-CN" altLang="en-US" sz="2400" dirty="0">
                <a:solidFill>
                  <a:srgbClr val="00CC00"/>
                </a:solidFill>
                <a:effectLst/>
                <a:latin typeface="Times New Roman" pitchFamily="18" charset="0"/>
              </a:rPr>
              <a:t>树结构 *</a:t>
            </a:r>
            <a:r>
              <a:rPr kumimoji="1" lang="en-US" altLang="zh-CN" sz="2400" dirty="0">
                <a:solidFill>
                  <a:srgbClr val="00CC00"/>
                </a:solidFill>
                <a:effectLst/>
                <a:latin typeface="Times New Roman" pitchFamily="18" charset="0"/>
              </a:rPr>
              <a:t>/</a:t>
            </a:r>
          </a:p>
          <a:p>
            <a:pPr algn="l">
              <a:spcBef>
                <a:spcPts val="0"/>
              </a:spcBef>
            </a:pPr>
            <a:r>
              <a:rPr kumimoji="1" lang="en-US" altLang="zh-CN" sz="2400" dirty="0">
                <a:effectLst/>
                <a:latin typeface="Times New Roman" pitchFamily="18" charset="0"/>
              </a:rPr>
              <a:t>{</a:t>
            </a:r>
          </a:p>
          <a:p>
            <a:pPr algn="l">
              <a:spcBef>
                <a:spcPts val="0"/>
              </a:spcBef>
            </a:pP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ChiTreeNode</a:t>
            </a:r>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node_list</a:t>
            </a:r>
            <a:r>
              <a:rPr kumimoji="1" lang="en-US" altLang="zh-CN" sz="2400" dirty="0" smtClean="0">
                <a:effectLst/>
                <a:latin typeface="Times New Roman" pitchFamily="18" charset="0"/>
              </a:rPr>
              <a:t>[</a:t>
            </a:r>
            <a:r>
              <a:rPr kumimoji="1" lang="en-US" altLang="zh-CN" sz="2400" dirty="0" err="1" smtClean="0">
                <a:effectLst/>
                <a:latin typeface="Times New Roman" pitchFamily="18" charset="0"/>
              </a:rPr>
              <a:t>MAXNUM</a:t>
            </a:r>
            <a:r>
              <a:rPr kumimoji="1" lang="en-US" altLang="zh-CN" sz="2400" dirty="0">
                <a:effectLst/>
                <a:latin typeface="Times New Roman" pitchFamily="18" charset="0"/>
              </a:rPr>
              <a:t>];</a:t>
            </a:r>
          </a:p>
          <a:p>
            <a:pPr algn="l">
              <a:spcBef>
                <a:spcPts val="0"/>
              </a:spcBef>
            </a:pP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int</a:t>
            </a:r>
            <a:r>
              <a:rPr kumimoji="1" lang="en-US" altLang="zh-CN" sz="2400" dirty="0" smtClean="0">
                <a:effectLst/>
                <a:latin typeface="Times New Roman" pitchFamily="18" charset="0"/>
              </a:rPr>
              <a:t>  </a:t>
            </a:r>
            <a:r>
              <a:rPr kumimoji="1" lang="en-US" altLang="zh-CN" sz="2400" dirty="0">
                <a:effectLst/>
                <a:latin typeface="Times New Roman" pitchFamily="18" charset="0"/>
              </a:rPr>
              <a:t>root;		</a:t>
            </a:r>
            <a:r>
              <a:rPr kumimoji="1" lang="en-US" altLang="zh-CN" sz="2400" dirty="0" smtClean="0">
                <a:effectLst/>
                <a:latin typeface="Times New Roman" pitchFamily="18" charset="0"/>
              </a:rPr>
              <a:t>	</a:t>
            </a:r>
            <a:r>
              <a:rPr kumimoji="1" lang="en-US" altLang="zh-CN" sz="2400" dirty="0" smtClean="0">
                <a:solidFill>
                  <a:srgbClr val="00CC00"/>
                </a:solidFill>
                <a:effectLst/>
                <a:latin typeface="Times New Roman" pitchFamily="18" charset="0"/>
              </a:rPr>
              <a:t>/* </a:t>
            </a:r>
            <a:r>
              <a:rPr kumimoji="1" lang="zh-CN" altLang="en-US" sz="2400" dirty="0">
                <a:solidFill>
                  <a:srgbClr val="00CC00"/>
                </a:solidFill>
                <a:effectLst/>
                <a:latin typeface="Times New Roman" pitchFamily="18" charset="0"/>
              </a:rPr>
              <a:t>根结点的位置 *</a:t>
            </a:r>
            <a:r>
              <a:rPr kumimoji="1" lang="en-US" altLang="zh-CN" sz="2400" dirty="0">
                <a:solidFill>
                  <a:srgbClr val="00CC00"/>
                </a:solidFill>
                <a:effectLst/>
                <a:latin typeface="Times New Roman" pitchFamily="18" charset="0"/>
              </a:rPr>
              <a:t>/</a:t>
            </a:r>
          </a:p>
          <a:p>
            <a:pPr algn="l">
              <a:spcBef>
                <a:spcPts val="0"/>
              </a:spcBef>
            </a:pP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int</a:t>
            </a:r>
            <a:r>
              <a:rPr kumimoji="1" lang="en-US" altLang="zh-CN" sz="2400" dirty="0" smtClean="0">
                <a:effectLst/>
                <a:latin typeface="Times New Roman" pitchFamily="18" charset="0"/>
              </a:rPr>
              <a:t>  </a:t>
            </a:r>
            <a:r>
              <a:rPr kumimoji="1" lang="en-US" altLang="zh-CN" sz="2400" dirty="0">
                <a:effectLst/>
                <a:latin typeface="Times New Roman" pitchFamily="18" charset="0"/>
              </a:rPr>
              <a:t>n;			</a:t>
            </a:r>
            <a:r>
              <a:rPr kumimoji="1" lang="en-US" altLang="zh-CN" sz="2400" dirty="0">
                <a:solidFill>
                  <a:srgbClr val="00CC00"/>
                </a:solidFill>
                <a:effectLst/>
                <a:latin typeface="Times New Roman" pitchFamily="18" charset="0"/>
              </a:rPr>
              <a:t>/* </a:t>
            </a:r>
            <a:r>
              <a:rPr kumimoji="1" lang="zh-CN" altLang="en-US" sz="2400" dirty="0">
                <a:solidFill>
                  <a:srgbClr val="00CC00"/>
                </a:solidFill>
                <a:effectLst/>
                <a:latin typeface="Times New Roman" pitchFamily="18" charset="0"/>
              </a:rPr>
              <a:t>结点的个数 *</a:t>
            </a:r>
            <a:r>
              <a:rPr kumimoji="1" lang="en-US" altLang="zh-CN" sz="2400" dirty="0">
                <a:solidFill>
                  <a:srgbClr val="00CC00"/>
                </a:solidFill>
                <a:effectLst/>
                <a:latin typeface="Times New Roman" pitchFamily="18" charset="0"/>
              </a:rPr>
              <a:t>/</a:t>
            </a:r>
          </a:p>
          <a:p>
            <a:pPr algn="l">
              <a:spcBef>
                <a:spcPts val="0"/>
              </a:spcBef>
            </a:pPr>
            <a:r>
              <a:rPr kumimoji="1" lang="en-US" altLang="zh-CN" sz="2400" dirty="0">
                <a:effectLst/>
                <a:latin typeface="Times New Roman" pitchFamily="18" charset="0"/>
              </a:rPr>
              <a:t>}</a:t>
            </a:r>
            <a:r>
              <a:rPr kumimoji="1" lang="en-US" altLang="zh-CN" sz="2400" dirty="0" err="1">
                <a:effectLst/>
                <a:latin typeface="Times New Roman" pitchFamily="18" charset="0"/>
              </a:rPr>
              <a:t>ChiTree</a:t>
            </a:r>
            <a:r>
              <a:rPr kumimoji="1" lang="en-US" altLang="zh-CN" sz="2400" dirty="0">
                <a:effectLst/>
                <a:latin typeface="Times New Roman" pitchFamily="18" charset="0"/>
              </a:rPr>
              <a:t>, *</a:t>
            </a:r>
            <a:r>
              <a:rPr kumimoji="1" lang="en-US" altLang="zh-CN" sz="2400" dirty="0" err="1">
                <a:effectLst/>
                <a:latin typeface="Times New Roman" pitchFamily="18" charset="0"/>
              </a:rPr>
              <a:t>PChiTree</a:t>
            </a:r>
            <a:r>
              <a:rPr kumimoji="1" lang="en-US" altLang="zh-CN" sz="2400" dirty="0">
                <a:effectLst/>
                <a:latin typeface="Times New Roman" pitchFamily="18" charset="0"/>
              </a:rPr>
              <a:t>;	</a:t>
            </a:r>
          </a:p>
        </p:txBody>
      </p:sp>
      <p:sp>
        <p:nvSpPr>
          <p:cNvPr id="112645" name="Rectangle 5"/>
          <p:cNvSpPr>
            <a:spLocks noChangeArrowheads="1"/>
          </p:cNvSpPr>
          <p:nvPr/>
        </p:nvSpPr>
        <p:spPr bwMode="auto">
          <a:xfrm>
            <a:off x="681038" y="3284538"/>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info</a:t>
            </a:r>
          </a:p>
        </p:txBody>
      </p:sp>
      <p:sp>
        <p:nvSpPr>
          <p:cNvPr id="112646" name="Rectangle 6"/>
          <p:cNvSpPr>
            <a:spLocks noChangeArrowheads="1"/>
          </p:cNvSpPr>
          <p:nvPr/>
        </p:nvSpPr>
        <p:spPr bwMode="auto">
          <a:xfrm>
            <a:off x="1547813" y="3284538"/>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children</a:t>
            </a:r>
          </a:p>
        </p:txBody>
      </p:sp>
      <p:sp>
        <p:nvSpPr>
          <p:cNvPr id="112647" name="Rectangle 7"/>
          <p:cNvSpPr>
            <a:spLocks noChangeArrowheads="1"/>
          </p:cNvSpPr>
          <p:nvPr/>
        </p:nvSpPr>
        <p:spPr bwMode="auto">
          <a:xfrm>
            <a:off x="681038" y="3573463"/>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a</a:t>
            </a:r>
          </a:p>
        </p:txBody>
      </p:sp>
      <p:sp>
        <p:nvSpPr>
          <p:cNvPr id="112648" name="Rectangle 8"/>
          <p:cNvSpPr>
            <a:spLocks noChangeArrowheads="1"/>
          </p:cNvSpPr>
          <p:nvPr/>
        </p:nvSpPr>
        <p:spPr bwMode="auto">
          <a:xfrm>
            <a:off x="1547813" y="3573463"/>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2649" name="Rectangle 9"/>
          <p:cNvSpPr>
            <a:spLocks noChangeArrowheads="1"/>
          </p:cNvSpPr>
          <p:nvPr/>
        </p:nvSpPr>
        <p:spPr bwMode="auto">
          <a:xfrm>
            <a:off x="681038" y="3860800"/>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b</a:t>
            </a:r>
          </a:p>
        </p:txBody>
      </p:sp>
      <p:sp>
        <p:nvSpPr>
          <p:cNvPr id="112650" name="Rectangle 10"/>
          <p:cNvSpPr>
            <a:spLocks noChangeArrowheads="1"/>
          </p:cNvSpPr>
          <p:nvPr/>
        </p:nvSpPr>
        <p:spPr bwMode="auto">
          <a:xfrm>
            <a:off x="1547813" y="3860800"/>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2651" name="Rectangle 11"/>
          <p:cNvSpPr>
            <a:spLocks noChangeArrowheads="1"/>
          </p:cNvSpPr>
          <p:nvPr/>
        </p:nvSpPr>
        <p:spPr bwMode="auto">
          <a:xfrm>
            <a:off x="681038" y="4435475"/>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e</a:t>
            </a:r>
          </a:p>
        </p:txBody>
      </p:sp>
      <p:sp>
        <p:nvSpPr>
          <p:cNvPr id="112652" name="Rectangle 12"/>
          <p:cNvSpPr>
            <a:spLocks noChangeArrowheads="1"/>
          </p:cNvSpPr>
          <p:nvPr/>
        </p:nvSpPr>
        <p:spPr bwMode="auto">
          <a:xfrm>
            <a:off x="681038" y="4149725"/>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d</a:t>
            </a:r>
          </a:p>
        </p:txBody>
      </p:sp>
      <p:sp>
        <p:nvSpPr>
          <p:cNvPr id="112653" name="Rectangle 13"/>
          <p:cNvSpPr>
            <a:spLocks noChangeArrowheads="1"/>
          </p:cNvSpPr>
          <p:nvPr/>
        </p:nvSpPr>
        <p:spPr bwMode="auto">
          <a:xfrm>
            <a:off x="1546225" y="4148138"/>
            <a:ext cx="865188"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2654" name="Rectangle 14"/>
          <p:cNvSpPr>
            <a:spLocks noChangeArrowheads="1"/>
          </p:cNvSpPr>
          <p:nvPr/>
        </p:nvSpPr>
        <p:spPr bwMode="auto">
          <a:xfrm>
            <a:off x="1546225" y="4435475"/>
            <a:ext cx="865188"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2655" name="Rectangle 15"/>
          <p:cNvSpPr>
            <a:spLocks noChangeArrowheads="1"/>
          </p:cNvSpPr>
          <p:nvPr/>
        </p:nvSpPr>
        <p:spPr bwMode="auto">
          <a:xfrm>
            <a:off x="681038" y="4724400"/>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h</a:t>
            </a:r>
          </a:p>
        </p:txBody>
      </p:sp>
      <p:sp>
        <p:nvSpPr>
          <p:cNvPr id="112656" name="Rectangle 16"/>
          <p:cNvSpPr>
            <a:spLocks noChangeArrowheads="1"/>
          </p:cNvSpPr>
          <p:nvPr/>
        </p:nvSpPr>
        <p:spPr bwMode="auto">
          <a:xfrm>
            <a:off x="1547813" y="4724400"/>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2657" name="Rectangle 17"/>
          <p:cNvSpPr>
            <a:spLocks noChangeArrowheads="1"/>
          </p:cNvSpPr>
          <p:nvPr/>
        </p:nvSpPr>
        <p:spPr bwMode="auto">
          <a:xfrm>
            <a:off x="681038" y="5013325"/>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i</a:t>
            </a:r>
          </a:p>
        </p:txBody>
      </p:sp>
      <p:sp>
        <p:nvSpPr>
          <p:cNvPr id="112658" name="Rectangle 18"/>
          <p:cNvSpPr>
            <a:spLocks noChangeArrowheads="1"/>
          </p:cNvSpPr>
          <p:nvPr/>
        </p:nvSpPr>
        <p:spPr bwMode="auto">
          <a:xfrm>
            <a:off x="1547813" y="5013325"/>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2659" name="Rectangle 19"/>
          <p:cNvSpPr>
            <a:spLocks noChangeArrowheads="1"/>
          </p:cNvSpPr>
          <p:nvPr/>
        </p:nvSpPr>
        <p:spPr bwMode="auto">
          <a:xfrm>
            <a:off x="681038" y="5300663"/>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j</a:t>
            </a:r>
          </a:p>
        </p:txBody>
      </p:sp>
      <p:sp>
        <p:nvSpPr>
          <p:cNvPr id="112660" name="Rectangle 20"/>
          <p:cNvSpPr>
            <a:spLocks noChangeArrowheads="1"/>
          </p:cNvSpPr>
          <p:nvPr/>
        </p:nvSpPr>
        <p:spPr bwMode="auto">
          <a:xfrm>
            <a:off x="1547813" y="5300663"/>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2661" name="Rectangle 21"/>
          <p:cNvSpPr>
            <a:spLocks noChangeArrowheads="1"/>
          </p:cNvSpPr>
          <p:nvPr/>
        </p:nvSpPr>
        <p:spPr bwMode="auto">
          <a:xfrm>
            <a:off x="681038" y="5589588"/>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c</a:t>
            </a:r>
          </a:p>
        </p:txBody>
      </p:sp>
      <p:sp>
        <p:nvSpPr>
          <p:cNvPr id="112662" name="Rectangle 22"/>
          <p:cNvSpPr>
            <a:spLocks noChangeArrowheads="1"/>
          </p:cNvSpPr>
          <p:nvPr/>
        </p:nvSpPr>
        <p:spPr bwMode="auto">
          <a:xfrm>
            <a:off x="1547813" y="5589588"/>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2663" name="Rectangle 23"/>
          <p:cNvSpPr>
            <a:spLocks noChangeArrowheads="1"/>
          </p:cNvSpPr>
          <p:nvPr/>
        </p:nvSpPr>
        <p:spPr bwMode="auto">
          <a:xfrm>
            <a:off x="681038" y="5876925"/>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f</a:t>
            </a:r>
          </a:p>
        </p:txBody>
      </p:sp>
      <p:sp>
        <p:nvSpPr>
          <p:cNvPr id="112664" name="Rectangle 24"/>
          <p:cNvSpPr>
            <a:spLocks noChangeArrowheads="1"/>
          </p:cNvSpPr>
          <p:nvPr/>
        </p:nvSpPr>
        <p:spPr bwMode="auto">
          <a:xfrm>
            <a:off x="1546225" y="5876925"/>
            <a:ext cx="865188"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2665" name="Rectangle 25"/>
          <p:cNvSpPr>
            <a:spLocks noChangeArrowheads="1"/>
          </p:cNvSpPr>
          <p:nvPr/>
        </p:nvSpPr>
        <p:spPr bwMode="auto">
          <a:xfrm>
            <a:off x="681038" y="6164263"/>
            <a:ext cx="8651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g</a:t>
            </a:r>
          </a:p>
        </p:txBody>
      </p:sp>
      <p:sp>
        <p:nvSpPr>
          <p:cNvPr id="112666" name="Rectangle 26"/>
          <p:cNvSpPr>
            <a:spLocks noChangeArrowheads="1"/>
          </p:cNvSpPr>
          <p:nvPr/>
        </p:nvSpPr>
        <p:spPr bwMode="auto">
          <a:xfrm>
            <a:off x="1546225" y="6164263"/>
            <a:ext cx="865188"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2667" name="Rectangle 27"/>
          <p:cNvSpPr>
            <a:spLocks noChangeArrowheads="1"/>
          </p:cNvSpPr>
          <p:nvPr/>
        </p:nvSpPr>
        <p:spPr bwMode="auto">
          <a:xfrm>
            <a:off x="250825" y="3573463"/>
            <a:ext cx="3603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dirty="0">
                <a:effectLst/>
                <a:latin typeface="+mn-lt"/>
                <a:ea typeface="宋体" pitchFamily="2" charset="-122"/>
              </a:rPr>
              <a:t>0</a:t>
            </a:r>
          </a:p>
        </p:txBody>
      </p:sp>
      <p:sp>
        <p:nvSpPr>
          <p:cNvPr id="112668" name="Rectangle 28"/>
          <p:cNvSpPr>
            <a:spLocks noChangeArrowheads="1"/>
          </p:cNvSpPr>
          <p:nvPr/>
        </p:nvSpPr>
        <p:spPr bwMode="auto">
          <a:xfrm>
            <a:off x="250825" y="3862388"/>
            <a:ext cx="3603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1</a:t>
            </a:r>
          </a:p>
        </p:txBody>
      </p:sp>
      <p:sp>
        <p:nvSpPr>
          <p:cNvPr id="112669" name="Rectangle 29"/>
          <p:cNvSpPr>
            <a:spLocks noChangeArrowheads="1"/>
          </p:cNvSpPr>
          <p:nvPr/>
        </p:nvSpPr>
        <p:spPr bwMode="auto">
          <a:xfrm>
            <a:off x="250825" y="4148138"/>
            <a:ext cx="3603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2</a:t>
            </a:r>
          </a:p>
        </p:txBody>
      </p:sp>
      <p:sp>
        <p:nvSpPr>
          <p:cNvPr id="112670" name="Rectangle 30"/>
          <p:cNvSpPr>
            <a:spLocks noChangeArrowheads="1"/>
          </p:cNvSpPr>
          <p:nvPr/>
        </p:nvSpPr>
        <p:spPr bwMode="auto">
          <a:xfrm>
            <a:off x="250825" y="4437063"/>
            <a:ext cx="3603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3</a:t>
            </a:r>
          </a:p>
        </p:txBody>
      </p:sp>
      <p:sp>
        <p:nvSpPr>
          <p:cNvPr id="112671" name="Rectangle 31"/>
          <p:cNvSpPr>
            <a:spLocks noChangeArrowheads="1"/>
          </p:cNvSpPr>
          <p:nvPr/>
        </p:nvSpPr>
        <p:spPr bwMode="auto">
          <a:xfrm>
            <a:off x="250825" y="4724400"/>
            <a:ext cx="36036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4</a:t>
            </a:r>
          </a:p>
        </p:txBody>
      </p:sp>
      <p:sp>
        <p:nvSpPr>
          <p:cNvPr id="112672" name="Rectangle 32"/>
          <p:cNvSpPr>
            <a:spLocks noChangeArrowheads="1"/>
          </p:cNvSpPr>
          <p:nvPr/>
        </p:nvSpPr>
        <p:spPr bwMode="auto">
          <a:xfrm>
            <a:off x="250825" y="5013325"/>
            <a:ext cx="36036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5</a:t>
            </a:r>
          </a:p>
        </p:txBody>
      </p:sp>
      <p:sp>
        <p:nvSpPr>
          <p:cNvPr id="112673" name="Rectangle 33"/>
          <p:cNvSpPr>
            <a:spLocks noChangeArrowheads="1"/>
          </p:cNvSpPr>
          <p:nvPr/>
        </p:nvSpPr>
        <p:spPr bwMode="auto">
          <a:xfrm>
            <a:off x="250825" y="5299075"/>
            <a:ext cx="36036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6</a:t>
            </a:r>
          </a:p>
        </p:txBody>
      </p:sp>
      <p:sp>
        <p:nvSpPr>
          <p:cNvPr id="112674" name="Rectangle 34"/>
          <p:cNvSpPr>
            <a:spLocks noChangeArrowheads="1"/>
          </p:cNvSpPr>
          <p:nvPr/>
        </p:nvSpPr>
        <p:spPr bwMode="auto">
          <a:xfrm>
            <a:off x="250825" y="5588000"/>
            <a:ext cx="36036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7</a:t>
            </a:r>
          </a:p>
        </p:txBody>
      </p:sp>
      <p:sp>
        <p:nvSpPr>
          <p:cNvPr id="112675" name="Rectangle 35"/>
          <p:cNvSpPr>
            <a:spLocks noChangeArrowheads="1"/>
          </p:cNvSpPr>
          <p:nvPr/>
        </p:nvSpPr>
        <p:spPr bwMode="auto">
          <a:xfrm>
            <a:off x="250825" y="5876925"/>
            <a:ext cx="36036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8</a:t>
            </a:r>
          </a:p>
        </p:txBody>
      </p:sp>
      <p:sp>
        <p:nvSpPr>
          <p:cNvPr id="112676" name="Rectangle 36"/>
          <p:cNvSpPr>
            <a:spLocks noChangeArrowheads="1"/>
          </p:cNvSpPr>
          <p:nvPr/>
        </p:nvSpPr>
        <p:spPr bwMode="auto">
          <a:xfrm>
            <a:off x="250825" y="6165850"/>
            <a:ext cx="36036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9</a:t>
            </a:r>
          </a:p>
        </p:txBody>
      </p:sp>
      <p:sp>
        <p:nvSpPr>
          <p:cNvPr id="112677" name="Line 37"/>
          <p:cNvSpPr>
            <a:spLocks noChangeShapeType="1"/>
          </p:cNvSpPr>
          <p:nvPr/>
        </p:nvSpPr>
        <p:spPr bwMode="auto">
          <a:xfrm>
            <a:off x="1906588" y="3716338"/>
            <a:ext cx="900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2680" name="Group 40"/>
          <p:cNvGrpSpPr>
            <a:grpSpLocks noChangeAspect="1"/>
          </p:cNvGrpSpPr>
          <p:nvPr/>
        </p:nvGrpSpPr>
        <p:grpSpPr bwMode="auto">
          <a:xfrm>
            <a:off x="4040188" y="3954463"/>
            <a:ext cx="139700" cy="103187"/>
            <a:chOff x="249" y="3884"/>
            <a:chExt cx="182" cy="136"/>
          </a:xfrm>
        </p:grpSpPr>
        <p:sp>
          <p:nvSpPr>
            <p:cNvPr id="112678" name="Line 38"/>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679" name="Line 39"/>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2681" name="Group 41"/>
          <p:cNvGrpSpPr>
            <a:grpSpLocks noChangeAspect="1"/>
          </p:cNvGrpSpPr>
          <p:nvPr/>
        </p:nvGrpSpPr>
        <p:grpSpPr bwMode="auto">
          <a:xfrm>
            <a:off x="1835150" y="6237288"/>
            <a:ext cx="230188" cy="171450"/>
            <a:chOff x="249" y="3884"/>
            <a:chExt cx="182" cy="136"/>
          </a:xfrm>
        </p:grpSpPr>
        <p:sp>
          <p:nvSpPr>
            <p:cNvPr id="112682" name="Line 42"/>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683" name="Line 43"/>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2684" name="Group 44"/>
          <p:cNvGrpSpPr>
            <a:grpSpLocks noChangeAspect="1"/>
          </p:cNvGrpSpPr>
          <p:nvPr/>
        </p:nvGrpSpPr>
        <p:grpSpPr bwMode="auto">
          <a:xfrm>
            <a:off x="1835150" y="5949950"/>
            <a:ext cx="230188" cy="171450"/>
            <a:chOff x="249" y="3884"/>
            <a:chExt cx="182" cy="136"/>
          </a:xfrm>
        </p:grpSpPr>
        <p:sp>
          <p:nvSpPr>
            <p:cNvPr id="112685" name="Line 45"/>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686" name="Line 46"/>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2687" name="Group 47"/>
          <p:cNvGrpSpPr>
            <a:grpSpLocks noChangeAspect="1"/>
          </p:cNvGrpSpPr>
          <p:nvPr/>
        </p:nvGrpSpPr>
        <p:grpSpPr bwMode="auto">
          <a:xfrm>
            <a:off x="1835150" y="5373688"/>
            <a:ext cx="230188" cy="171450"/>
            <a:chOff x="249" y="3884"/>
            <a:chExt cx="182" cy="136"/>
          </a:xfrm>
        </p:grpSpPr>
        <p:sp>
          <p:nvSpPr>
            <p:cNvPr id="112688" name="Line 48"/>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689" name="Line 49"/>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2690" name="Group 50"/>
          <p:cNvGrpSpPr>
            <a:grpSpLocks noChangeAspect="1"/>
          </p:cNvGrpSpPr>
          <p:nvPr/>
        </p:nvGrpSpPr>
        <p:grpSpPr bwMode="auto">
          <a:xfrm>
            <a:off x="1835150" y="5086350"/>
            <a:ext cx="230188" cy="171450"/>
            <a:chOff x="249" y="3884"/>
            <a:chExt cx="182" cy="136"/>
          </a:xfrm>
        </p:grpSpPr>
        <p:sp>
          <p:nvSpPr>
            <p:cNvPr id="112691" name="Line 51"/>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692" name="Line 52"/>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2693" name="Group 53"/>
          <p:cNvGrpSpPr>
            <a:grpSpLocks noChangeAspect="1"/>
          </p:cNvGrpSpPr>
          <p:nvPr/>
        </p:nvGrpSpPr>
        <p:grpSpPr bwMode="auto">
          <a:xfrm>
            <a:off x="1835150" y="4797425"/>
            <a:ext cx="230188" cy="171450"/>
            <a:chOff x="249" y="3884"/>
            <a:chExt cx="182" cy="136"/>
          </a:xfrm>
        </p:grpSpPr>
        <p:sp>
          <p:nvSpPr>
            <p:cNvPr id="112694" name="Line 54"/>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695" name="Line 55"/>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2696" name="Group 56"/>
          <p:cNvGrpSpPr>
            <a:grpSpLocks noChangeAspect="1"/>
          </p:cNvGrpSpPr>
          <p:nvPr/>
        </p:nvGrpSpPr>
        <p:grpSpPr bwMode="auto">
          <a:xfrm>
            <a:off x="1835150" y="4221163"/>
            <a:ext cx="230188" cy="171450"/>
            <a:chOff x="249" y="3884"/>
            <a:chExt cx="182" cy="136"/>
          </a:xfrm>
        </p:grpSpPr>
        <p:sp>
          <p:nvSpPr>
            <p:cNvPr id="112697" name="Line 57"/>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698" name="Line 58"/>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112699" name="Line 59"/>
          <p:cNvSpPr>
            <a:spLocks noChangeShapeType="1"/>
          </p:cNvSpPr>
          <p:nvPr/>
        </p:nvSpPr>
        <p:spPr bwMode="auto">
          <a:xfrm>
            <a:off x="1906588" y="4005263"/>
            <a:ext cx="900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700" name="Line 60"/>
          <p:cNvSpPr>
            <a:spLocks noChangeShapeType="1"/>
          </p:cNvSpPr>
          <p:nvPr/>
        </p:nvSpPr>
        <p:spPr bwMode="auto">
          <a:xfrm>
            <a:off x="1906588" y="4581525"/>
            <a:ext cx="900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701" name="Line 61"/>
          <p:cNvSpPr>
            <a:spLocks noChangeShapeType="1"/>
          </p:cNvSpPr>
          <p:nvPr/>
        </p:nvSpPr>
        <p:spPr bwMode="auto">
          <a:xfrm>
            <a:off x="1906588" y="5734050"/>
            <a:ext cx="900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2704" name="Group 64"/>
          <p:cNvGrpSpPr>
            <a:grpSpLocks/>
          </p:cNvGrpSpPr>
          <p:nvPr/>
        </p:nvGrpSpPr>
        <p:grpSpPr bwMode="auto">
          <a:xfrm>
            <a:off x="2809875" y="3611563"/>
            <a:ext cx="431800" cy="215900"/>
            <a:chOff x="2357" y="2275"/>
            <a:chExt cx="272" cy="136"/>
          </a:xfrm>
        </p:grpSpPr>
        <p:sp>
          <p:nvSpPr>
            <p:cNvPr id="112702" name="Rectangle 62"/>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1</a:t>
              </a:r>
            </a:p>
          </p:txBody>
        </p:sp>
        <p:sp>
          <p:nvSpPr>
            <p:cNvPr id="112703" name="Rectangle 63"/>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2705" name="Group 65"/>
          <p:cNvGrpSpPr>
            <a:grpSpLocks/>
          </p:cNvGrpSpPr>
          <p:nvPr/>
        </p:nvGrpSpPr>
        <p:grpSpPr bwMode="auto">
          <a:xfrm>
            <a:off x="3784600" y="3611563"/>
            <a:ext cx="431800" cy="215900"/>
            <a:chOff x="2357" y="2275"/>
            <a:chExt cx="272" cy="136"/>
          </a:xfrm>
        </p:grpSpPr>
        <p:sp>
          <p:nvSpPr>
            <p:cNvPr id="112706" name="Rectangle 66"/>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7</a:t>
              </a:r>
            </a:p>
          </p:txBody>
        </p:sp>
        <p:sp>
          <p:nvSpPr>
            <p:cNvPr id="112707" name="Rectangle 67"/>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2708" name="Line 68"/>
          <p:cNvSpPr>
            <a:spLocks noChangeShapeType="1"/>
          </p:cNvSpPr>
          <p:nvPr/>
        </p:nvSpPr>
        <p:spPr bwMode="auto">
          <a:xfrm>
            <a:off x="3135313" y="3716338"/>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2709" name="Group 69"/>
          <p:cNvGrpSpPr>
            <a:grpSpLocks/>
          </p:cNvGrpSpPr>
          <p:nvPr/>
        </p:nvGrpSpPr>
        <p:grpSpPr bwMode="auto">
          <a:xfrm>
            <a:off x="2809875" y="3898900"/>
            <a:ext cx="431800" cy="215900"/>
            <a:chOff x="2357" y="2275"/>
            <a:chExt cx="272" cy="136"/>
          </a:xfrm>
        </p:grpSpPr>
        <p:sp>
          <p:nvSpPr>
            <p:cNvPr id="112710" name="Rectangle 70"/>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2</a:t>
              </a:r>
            </a:p>
          </p:txBody>
        </p:sp>
        <p:sp>
          <p:nvSpPr>
            <p:cNvPr id="112711" name="Rectangle 71"/>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2712" name="Group 72"/>
          <p:cNvGrpSpPr>
            <a:grpSpLocks/>
          </p:cNvGrpSpPr>
          <p:nvPr/>
        </p:nvGrpSpPr>
        <p:grpSpPr bwMode="auto">
          <a:xfrm>
            <a:off x="3784600" y="3898900"/>
            <a:ext cx="431800" cy="215900"/>
            <a:chOff x="2357" y="2275"/>
            <a:chExt cx="272" cy="136"/>
          </a:xfrm>
        </p:grpSpPr>
        <p:sp>
          <p:nvSpPr>
            <p:cNvPr id="112713" name="Rectangle 73"/>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3</a:t>
              </a:r>
            </a:p>
          </p:txBody>
        </p:sp>
        <p:sp>
          <p:nvSpPr>
            <p:cNvPr id="112714" name="Rectangle 74"/>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2715" name="Line 75"/>
          <p:cNvSpPr>
            <a:spLocks noChangeShapeType="1"/>
          </p:cNvSpPr>
          <p:nvPr/>
        </p:nvSpPr>
        <p:spPr bwMode="auto">
          <a:xfrm>
            <a:off x="3135313" y="4003675"/>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2716" name="Group 76"/>
          <p:cNvGrpSpPr>
            <a:grpSpLocks/>
          </p:cNvGrpSpPr>
          <p:nvPr/>
        </p:nvGrpSpPr>
        <p:grpSpPr bwMode="auto">
          <a:xfrm>
            <a:off x="2809875" y="4475163"/>
            <a:ext cx="431800" cy="215900"/>
            <a:chOff x="2357" y="2275"/>
            <a:chExt cx="272" cy="136"/>
          </a:xfrm>
        </p:grpSpPr>
        <p:sp>
          <p:nvSpPr>
            <p:cNvPr id="112717" name="Rectangle 77"/>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4</a:t>
              </a:r>
            </a:p>
          </p:txBody>
        </p:sp>
        <p:sp>
          <p:nvSpPr>
            <p:cNvPr id="112718" name="Rectangle 78"/>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2719" name="Group 79"/>
          <p:cNvGrpSpPr>
            <a:grpSpLocks/>
          </p:cNvGrpSpPr>
          <p:nvPr/>
        </p:nvGrpSpPr>
        <p:grpSpPr bwMode="auto">
          <a:xfrm>
            <a:off x="3784600" y="4475163"/>
            <a:ext cx="431800" cy="215900"/>
            <a:chOff x="2357" y="2275"/>
            <a:chExt cx="272" cy="136"/>
          </a:xfrm>
        </p:grpSpPr>
        <p:sp>
          <p:nvSpPr>
            <p:cNvPr id="112720" name="Rectangle 80"/>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5</a:t>
              </a:r>
            </a:p>
          </p:txBody>
        </p:sp>
        <p:sp>
          <p:nvSpPr>
            <p:cNvPr id="112721" name="Rectangle 81"/>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2722" name="Line 82"/>
          <p:cNvSpPr>
            <a:spLocks noChangeShapeType="1"/>
          </p:cNvSpPr>
          <p:nvPr/>
        </p:nvSpPr>
        <p:spPr bwMode="auto">
          <a:xfrm>
            <a:off x="3135313" y="4579938"/>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2723" name="Group 83"/>
          <p:cNvGrpSpPr>
            <a:grpSpLocks/>
          </p:cNvGrpSpPr>
          <p:nvPr/>
        </p:nvGrpSpPr>
        <p:grpSpPr bwMode="auto">
          <a:xfrm>
            <a:off x="4745038" y="4470400"/>
            <a:ext cx="431800" cy="215900"/>
            <a:chOff x="2357" y="2275"/>
            <a:chExt cx="272" cy="136"/>
          </a:xfrm>
        </p:grpSpPr>
        <p:sp>
          <p:nvSpPr>
            <p:cNvPr id="112724" name="Rectangle 84"/>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6</a:t>
              </a:r>
            </a:p>
          </p:txBody>
        </p:sp>
        <p:sp>
          <p:nvSpPr>
            <p:cNvPr id="112725" name="Rectangle 85"/>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2726" name="Line 86"/>
          <p:cNvSpPr>
            <a:spLocks noChangeShapeType="1"/>
          </p:cNvSpPr>
          <p:nvPr/>
        </p:nvSpPr>
        <p:spPr bwMode="auto">
          <a:xfrm>
            <a:off x="4097338" y="4575175"/>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2727" name="Group 87"/>
          <p:cNvGrpSpPr>
            <a:grpSpLocks/>
          </p:cNvGrpSpPr>
          <p:nvPr/>
        </p:nvGrpSpPr>
        <p:grpSpPr bwMode="auto">
          <a:xfrm>
            <a:off x="2809875" y="5627688"/>
            <a:ext cx="431800" cy="215900"/>
            <a:chOff x="2357" y="2275"/>
            <a:chExt cx="272" cy="136"/>
          </a:xfrm>
        </p:grpSpPr>
        <p:sp>
          <p:nvSpPr>
            <p:cNvPr id="112728" name="Rectangle 88"/>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8</a:t>
              </a:r>
            </a:p>
          </p:txBody>
        </p:sp>
        <p:sp>
          <p:nvSpPr>
            <p:cNvPr id="112729" name="Rectangle 89"/>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2730" name="Group 90"/>
          <p:cNvGrpSpPr>
            <a:grpSpLocks/>
          </p:cNvGrpSpPr>
          <p:nvPr/>
        </p:nvGrpSpPr>
        <p:grpSpPr bwMode="auto">
          <a:xfrm>
            <a:off x="3784600" y="5627688"/>
            <a:ext cx="431800" cy="215900"/>
            <a:chOff x="2357" y="2275"/>
            <a:chExt cx="272" cy="136"/>
          </a:xfrm>
        </p:grpSpPr>
        <p:sp>
          <p:nvSpPr>
            <p:cNvPr id="112731" name="Rectangle 91"/>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9</a:t>
              </a:r>
            </a:p>
          </p:txBody>
        </p:sp>
        <p:sp>
          <p:nvSpPr>
            <p:cNvPr id="112732" name="Rectangle 92"/>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2733" name="Line 93"/>
          <p:cNvSpPr>
            <a:spLocks noChangeShapeType="1"/>
          </p:cNvSpPr>
          <p:nvPr/>
        </p:nvSpPr>
        <p:spPr bwMode="auto">
          <a:xfrm>
            <a:off x="3135313" y="5732463"/>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2734" name="Group 94"/>
          <p:cNvGrpSpPr>
            <a:grpSpLocks noChangeAspect="1"/>
          </p:cNvGrpSpPr>
          <p:nvPr/>
        </p:nvGrpSpPr>
        <p:grpSpPr bwMode="auto">
          <a:xfrm>
            <a:off x="4040188" y="5673725"/>
            <a:ext cx="139700" cy="103188"/>
            <a:chOff x="249" y="3884"/>
            <a:chExt cx="182" cy="136"/>
          </a:xfrm>
        </p:grpSpPr>
        <p:sp>
          <p:nvSpPr>
            <p:cNvPr id="112735" name="Line 95"/>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736" name="Line 96"/>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2737" name="Group 97"/>
          <p:cNvGrpSpPr>
            <a:grpSpLocks noChangeAspect="1"/>
          </p:cNvGrpSpPr>
          <p:nvPr/>
        </p:nvGrpSpPr>
        <p:grpSpPr bwMode="auto">
          <a:xfrm>
            <a:off x="4040188" y="3665538"/>
            <a:ext cx="139700" cy="103187"/>
            <a:chOff x="249" y="3884"/>
            <a:chExt cx="182" cy="136"/>
          </a:xfrm>
        </p:grpSpPr>
        <p:sp>
          <p:nvSpPr>
            <p:cNvPr id="112738" name="Line 98"/>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739" name="Line 99"/>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2740" name="Group 100"/>
          <p:cNvGrpSpPr>
            <a:grpSpLocks noChangeAspect="1"/>
          </p:cNvGrpSpPr>
          <p:nvPr/>
        </p:nvGrpSpPr>
        <p:grpSpPr bwMode="auto">
          <a:xfrm>
            <a:off x="4994275" y="4533900"/>
            <a:ext cx="139700" cy="103188"/>
            <a:chOff x="249" y="3884"/>
            <a:chExt cx="182" cy="136"/>
          </a:xfrm>
        </p:grpSpPr>
        <p:sp>
          <p:nvSpPr>
            <p:cNvPr id="112741" name="Line 101"/>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2742" name="Line 102"/>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2743" name="Group 103"/>
          <p:cNvGrpSpPr>
            <a:grpSpLocks/>
          </p:cNvGrpSpPr>
          <p:nvPr/>
        </p:nvGrpSpPr>
        <p:grpSpPr bwMode="auto">
          <a:xfrm>
            <a:off x="5651500" y="3257550"/>
            <a:ext cx="3109913" cy="2763838"/>
            <a:chOff x="476" y="2052"/>
            <a:chExt cx="1959" cy="1741"/>
          </a:xfrm>
        </p:grpSpPr>
        <p:sp>
          <p:nvSpPr>
            <p:cNvPr id="112744" name="Oval 104"/>
            <p:cNvSpPr>
              <a:spLocks noChangeArrowheads="1"/>
            </p:cNvSpPr>
            <p:nvPr/>
          </p:nvSpPr>
          <p:spPr bwMode="auto">
            <a:xfrm>
              <a:off x="1455" y="2052"/>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a</a:t>
              </a:r>
            </a:p>
          </p:txBody>
        </p:sp>
        <p:sp>
          <p:nvSpPr>
            <p:cNvPr id="112745" name="Oval 105"/>
            <p:cNvSpPr>
              <a:spLocks noChangeArrowheads="1"/>
            </p:cNvSpPr>
            <p:nvPr/>
          </p:nvSpPr>
          <p:spPr bwMode="auto">
            <a:xfrm>
              <a:off x="1021" y="2432"/>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b</a:t>
              </a:r>
            </a:p>
          </p:txBody>
        </p:sp>
        <p:sp>
          <p:nvSpPr>
            <p:cNvPr id="112746" name="Oval 106"/>
            <p:cNvSpPr>
              <a:spLocks noChangeArrowheads="1"/>
            </p:cNvSpPr>
            <p:nvPr/>
          </p:nvSpPr>
          <p:spPr bwMode="auto">
            <a:xfrm>
              <a:off x="1998" y="2432"/>
              <a:ext cx="219"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c</a:t>
              </a:r>
            </a:p>
          </p:txBody>
        </p:sp>
        <p:sp>
          <p:nvSpPr>
            <p:cNvPr id="112747" name="Oval 107"/>
            <p:cNvSpPr>
              <a:spLocks noChangeArrowheads="1"/>
            </p:cNvSpPr>
            <p:nvPr/>
          </p:nvSpPr>
          <p:spPr bwMode="auto">
            <a:xfrm>
              <a:off x="476" y="3003"/>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d</a:t>
              </a:r>
            </a:p>
          </p:txBody>
        </p:sp>
        <p:sp>
          <p:nvSpPr>
            <p:cNvPr id="112748" name="Oval 108"/>
            <p:cNvSpPr>
              <a:spLocks noChangeArrowheads="1"/>
            </p:cNvSpPr>
            <p:nvPr/>
          </p:nvSpPr>
          <p:spPr bwMode="auto">
            <a:xfrm>
              <a:off x="1238" y="3003"/>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e</a:t>
              </a:r>
            </a:p>
          </p:txBody>
        </p:sp>
        <p:sp>
          <p:nvSpPr>
            <p:cNvPr id="112749" name="Oval 109"/>
            <p:cNvSpPr>
              <a:spLocks noChangeArrowheads="1"/>
            </p:cNvSpPr>
            <p:nvPr/>
          </p:nvSpPr>
          <p:spPr bwMode="auto">
            <a:xfrm>
              <a:off x="856" y="3576"/>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h</a:t>
              </a:r>
            </a:p>
          </p:txBody>
        </p:sp>
        <p:sp>
          <p:nvSpPr>
            <p:cNvPr id="112750" name="Oval 110"/>
            <p:cNvSpPr>
              <a:spLocks noChangeArrowheads="1"/>
            </p:cNvSpPr>
            <p:nvPr/>
          </p:nvSpPr>
          <p:spPr bwMode="auto">
            <a:xfrm>
              <a:off x="1238" y="3576"/>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i</a:t>
              </a:r>
            </a:p>
          </p:txBody>
        </p:sp>
        <p:sp>
          <p:nvSpPr>
            <p:cNvPr id="112751" name="Oval 111"/>
            <p:cNvSpPr>
              <a:spLocks noChangeArrowheads="1"/>
            </p:cNvSpPr>
            <p:nvPr/>
          </p:nvSpPr>
          <p:spPr bwMode="auto">
            <a:xfrm>
              <a:off x="1619" y="3576"/>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j</a:t>
              </a:r>
            </a:p>
          </p:txBody>
        </p:sp>
        <p:sp>
          <p:nvSpPr>
            <p:cNvPr id="112752" name="Oval 112"/>
            <p:cNvSpPr>
              <a:spLocks noChangeArrowheads="1"/>
            </p:cNvSpPr>
            <p:nvPr/>
          </p:nvSpPr>
          <p:spPr bwMode="auto">
            <a:xfrm>
              <a:off x="1835" y="3005"/>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f</a:t>
              </a:r>
            </a:p>
          </p:txBody>
        </p:sp>
        <p:sp>
          <p:nvSpPr>
            <p:cNvPr id="112753" name="Oval 113"/>
            <p:cNvSpPr>
              <a:spLocks noChangeArrowheads="1"/>
            </p:cNvSpPr>
            <p:nvPr/>
          </p:nvSpPr>
          <p:spPr bwMode="auto">
            <a:xfrm>
              <a:off x="2217" y="3005"/>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g</a:t>
              </a:r>
            </a:p>
          </p:txBody>
        </p:sp>
        <p:cxnSp>
          <p:nvCxnSpPr>
            <p:cNvPr id="112754" name="AutoShape 114"/>
            <p:cNvCxnSpPr>
              <a:cxnSpLocks noChangeShapeType="1"/>
              <a:stCxn id="112744" idx="3"/>
              <a:endCxn id="112745" idx="7"/>
            </p:cNvCxnSpPr>
            <p:nvPr/>
          </p:nvCxnSpPr>
          <p:spPr bwMode="auto">
            <a:xfrm flipH="1">
              <a:off x="1207" y="2246"/>
              <a:ext cx="280" cy="20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55" name="AutoShape 115"/>
            <p:cNvCxnSpPr>
              <a:cxnSpLocks noChangeShapeType="1"/>
              <a:stCxn id="112744" idx="5"/>
              <a:endCxn id="112746" idx="1"/>
            </p:cNvCxnSpPr>
            <p:nvPr/>
          </p:nvCxnSpPr>
          <p:spPr bwMode="auto">
            <a:xfrm>
              <a:off x="1641" y="2246"/>
              <a:ext cx="389" cy="20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56" name="AutoShape 116"/>
            <p:cNvCxnSpPr>
              <a:cxnSpLocks noChangeShapeType="1"/>
              <a:stCxn id="112745" idx="3"/>
              <a:endCxn id="112747" idx="0"/>
            </p:cNvCxnSpPr>
            <p:nvPr/>
          </p:nvCxnSpPr>
          <p:spPr bwMode="auto">
            <a:xfrm flipH="1">
              <a:off x="585" y="2627"/>
              <a:ext cx="468" cy="36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57" name="AutoShape 117"/>
            <p:cNvCxnSpPr>
              <a:cxnSpLocks noChangeShapeType="1"/>
              <a:stCxn id="112745" idx="5"/>
              <a:endCxn id="112748" idx="0"/>
            </p:cNvCxnSpPr>
            <p:nvPr/>
          </p:nvCxnSpPr>
          <p:spPr bwMode="auto">
            <a:xfrm>
              <a:off x="1207" y="2627"/>
              <a:ext cx="140" cy="36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58" name="AutoShape 118"/>
            <p:cNvCxnSpPr>
              <a:cxnSpLocks noChangeShapeType="1"/>
              <a:stCxn id="112746" idx="3"/>
              <a:endCxn id="112752" idx="0"/>
            </p:cNvCxnSpPr>
            <p:nvPr/>
          </p:nvCxnSpPr>
          <p:spPr bwMode="auto">
            <a:xfrm flipH="1">
              <a:off x="1945" y="2627"/>
              <a:ext cx="85"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59" name="AutoShape 119"/>
            <p:cNvCxnSpPr>
              <a:cxnSpLocks noChangeShapeType="1"/>
              <a:stCxn id="112746" idx="5"/>
              <a:endCxn id="112753" idx="0"/>
            </p:cNvCxnSpPr>
            <p:nvPr/>
          </p:nvCxnSpPr>
          <p:spPr bwMode="auto">
            <a:xfrm>
              <a:off x="2185" y="2627"/>
              <a:ext cx="141"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60" name="AutoShape 120"/>
            <p:cNvCxnSpPr>
              <a:cxnSpLocks noChangeShapeType="1"/>
              <a:stCxn id="112748" idx="3"/>
              <a:endCxn id="112749" idx="0"/>
            </p:cNvCxnSpPr>
            <p:nvPr/>
          </p:nvCxnSpPr>
          <p:spPr bwMode="auto">
            <a:xfrm flipH="1">
              <a:off x="966" y="3198"/>
              <a:ext cx="304"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61" name="AutoShape 121"/>
            <p:cNvCxnSpPr>
              <a:cxnSpLocks noChangeShapeType="1"/>
              <a:stCxn id="112748" idx="4"/>
              <a:endCxn id="112750" idx="0"/>
            </p:cNvCxnSpPr>
            <p:nvPr/>
          </p:nvCxnSpPr>
          <p:spPr bwMode="auto">
            <a:xfrm>
              <a:off x="1347" y="3230"/>
              <a:ext cx="0" cy="3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62" name="AutoShape 122"/>
            <p:cNvCxnSpPr>
              <a:cxnSpLocks noChangeShapeType="1"/>
              <a:stCxn id="112748" idx="5"/>
              <a:endCxn id="112751" idx="0"/>
            </p:cNvCxnSpPr>
            <p:nvPr/>
          </p:nvCxnSpPr>
          <p:spPr bwMode="auto">
            <a:xfrm>
              <a:off x="1424" y="3198"/>
              <a:ext cx="305"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页脚占位符 2"/>
          <p:cNvSpPr>
            <a:spLocks noGrp="1"/>
          </p:cNvSpPr>
          <p:nvPr>
            <p:ph type="ftr" sz="quarter" idx="11"/>
          </p:nvPr>
        </p:nvSpPr>
        <p:spPr/>
        <p:txBody>
          <a:bodyPr/>
          <a:lstStyle/>
          <a:p>
            <a:endParaRPr lang="en-US" altLang="zh-CN"/>
          </a:p>
          <a:p>
            <a:r>
              <a:rPr lang="en-US" altLang="zh-CN"/>
              <a:t>Prof. Q. Wang</a:t>
            </a:r>
          </a:p>
        </p:txBody>
      </p:sp>
      <p:sp>
        <p:nvSpPr>
          <p:cNvPr id="113666" name="Rectangle 2"/>
          <p:cNvSpPr>
            <a:spLocks noGrp="1" noChangeArrowheads="1"/>
          </p:cNvSpPr>
          <p:nvPr>
            <p:ph type="title" idx="4294967295"/>
          </p:nvPr>
        </p:nvSpPr>
        <p:spPr>
          <a:xfrm>
            <a:off x="141288" y="260350"/>
            <a:ext cx="8956298" cy="52322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dirty="0" smtClean="0"/>
              <a:t>(3) Left-child right-sibling </a:t>
            </a:r>
            <a:r>
              <a:rPr lang="en-US" altLang="zh-CN" sz="2800" dirty="0"/>
              <a:t>method (</a:t>
            </a:r>
            <a:r>
              <a:rPr lang="zh-CN" altLang="en-US" sz="2800" dirty="0"/>
              <a:t>左孩子右兄弟表示法</a:t>
            </a:r>
            <a:r>
              <a:rPr lang="en-US" altLang="zh-CN" sz="2800" dirty="0"/>
              <a:t>)</a:t>
            </a:r>
          </a:p>
        </p:txBody>
      </p:sp>
      <p:sp>
        <p:nvSpPr>
          <p:cNvPr id="113667" name="Text Box 3"/>
          <p:cNvSpPr txBox="1">
            <a:spLocks noChangeArrowheads="1"/>
          </p:cNvSpPr>
          <p:nvPr/>
        </p:nvSpPr>
        <p:spPr bwMode="auto">
          <a:xfrm>
            <a:off x="3924300" y="981075"/>
            <a:ext cx="36279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err="1">
                <a:effectLst/>
                <a:latin typeface="Times New Roman" pitchFamily="18" charset="0"/>
                <a:ea typeface="宋体" pitchFamily="2" charset="-122"/>
              </a:rPr>
              <a:t>typedef</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struct</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CSNode</a:t>
            </a:r>
            <a:endParaRPr kumimoji="1" lang="en-US" altLang="zh-CN" sz="2400" dirty="0">
              <a:effectLst/>
              <a:latin typeface="Times New Roman" pitchFamily="18" charset="0"/>
              <a:ea typeface="宋体" pitchFamily="2" charset="-122"/>
            </a:endParaRPr>
          </a:p>
          <a:p>
            <a:pPr algn="l"/>
            <a:r>
              <a:rPr kumimoji="1" lang="en-US" altLang="zh-CN" sz="2400" dirty="0">
                <a:effectLst/>
                <a:latin typeface="Times New Roman" pitchFamily="18" charset="0"/>
                <a:ea typeface="宋体" pitchFamily="2" charset="-122"/>
              </a:rPr>
              <a:t>{</a:t>
            </a:r>
          </a:p>
          <a:p>
            <a:pPr algn="l"/>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r>
              <a:rPr kumimoji="1" lang="en-US" altLang="zh-CN" sz="2400" dirty="0" err="1" smtClean="0">
                <a:effectLst/>
                <a:latin typeface="Times New Roman" pitchFamily="18" charset="0"/>
                <a:ea typeface="宋体" pitchFamily="2" charset="-122"/>
              </a:rPr>
              <a:t>DataType</a:t>
            </a:r>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info</a:t>
            </a:r>
            <a:r>
              <a:rPr kumimoji="1" lang="en-US" altLang="zh-CN" sz="2400" dirty="0">
                <a:effectLst/>
                <a:latin typeface="Times New Roman" pitchFamily="18" charset="0"/>
                <a:ea typeface="宋体" pitchFamily="2" charset="-122"/>
              </a:rPr>
              <a:t>;</a:t>
            </a:r>
          </a:p>
          <a:p>
            <a:pPr algn="l"/>
            <a:r>
              <a:rPr kumimoji="1" lang="en-US" altLang="zh-CN" sz="2400" dirty="0">
                <a:solidFill>
                  <a:srgbClr val="FFFF00"/>
                </a:solidFill>
                <a:effectLst/>
                <a:latin typeface="Times New Roman" pitchFamily="18" charset="0"/>
                <a:ea typeface="宋体" pitchFamily="2" charset="-122"/>
              </a:rPr>
              <a:t> </a:t>
            </a:r>
            <a:r>
              <a:rPr kumimoji="1" lang="en-US" altLang="zh-CN" sz="2400" dirty="0" smtClean="0">
                <a:solidFill>
                  <a:srgbClr val="FFFF00"/>
                </a:solidFill>
                <a:effectLst/>
                <a:latin typeface="Times New Roman" pitchFamily="18" charset="0"/>
                <a:ea typeface="宋体" pitchFamily="2" charset="-122"/>
              </a:rPr>
              <a:t>   </a:t>
            </a:r>
            <a:r>
              <a:rPr kumimoji="1" lang="en-US" altLang="zh-CN" sz="2400" dirty="0" err="1" smtClean="0">
                <a:solidFill>
                  <a:srgbClr val="FFFF00"/>
                </a:solidFill>
                <a:effectLst/>
                <a:latin typeface="Times New Roman" pitchFamily="18" charset="0"/>
                <a:ea typeface="宋体" pitchFamily="2" charset="-122"/>
              </a:rPr>
              <a:t>struct</a:t>
            </a:r>
            <a:r>
              <a:rPr kumimoji="1" lang="en-US" altLang="zh-CN" sz="2400" dirty="0" smtClean="0">
                <a:solidFill>
                  <a:srgbClr val="FFFF00"/>
                </a:solidFill>
                <a:effectLst/>
                <a:latin typeface="Times New Roman" pitchFamily="18" charset="0"/>
                <a:ea typeface="宋体" pitchFamily="2" charset="-122"/>
              </a:rPr>
              <a:t> </a:t>
            </a:r>
            <a:r>
              <a:rPr kumimoji="1" lang="en-US" altLang="zh-CN" sz="2400" dirty="0" err="1" smtClean="0">
                <a:solidFill>
                  <a:srgbClr val="FFFF00"/>
                </a:solidFill>
                <a:effectLst/>
                <a:latin typeface="Times New Roman" pitchFamily="18" charset="0"/>
                <a:ea typeface="宋体" pitchFamily="2" charset="-122"/>
              </a:rPr>
              <a:t>CSNode</a:t>
            </a:r>
            <a:r>
              <a:rPr kumimoji="1" lang="en-US" altLang="zh-CN" sz="2400" dirty="0">
                <a:solidFill>
                  <a:srgbClr val="FFFF00"/>
                </a:solidFill>
                <a:effectLst/>
                <a:latin typeface="Times New Roman" pitchFamily="18" charset="0"/>
                <a:ea typeface="宋体" pitchFamily="2" charset="-122"/>
              </a:rPr>
              <a:t> </a:t>
            </a:r>
            <a:r>
              <a:rPr kumimoji="1" lang="en-US" altLang="zh-CN" sz="2400" dirty="0" smtClean="0">
                <a:solidFill>
                  <a:srgbClr val="FFFF00"/>
                </a:solidFill>
                <a:effectLst/>
                <a:latin typeface="Times New Roman" pitchFamily="18" charset="0"/>
                <a:ea typeface="宋体" pitchFamily="2" charset="-122"/>
              </a:rPr>
              <a:t> *</a:t>
            </a:r>
            <a:r>
              <a:rPr kumimoji="1" lang="en-US" altLang="zh-CN" sz="2400" dirty="0" err="1" smtClean="0">
                <a:solidFill>
                  <a:srgbClr val="FFFF00"/>
                </a:solidFill>
                <a:effectLst/>
                <a:latin typeface="Times New Roman" pitchFamily="18" charset="0"/>
                <a:ea typeface="宋体" pitchFamily="2" charset="-122"/>
              </a:rPr>
              <a:t>lchild</a:t>
            </a:r>
            <a:r>
              <a:rPr kumimoji="1" lang="en-US" altLang="zh-CN" sz="2400" dirty="0">
                <a:solidFill>
                  <a:srgbClr val="FFFF00"/>
                </a:solidFill>
                <a:effectLst/>
                <a:latin typeface="Times New Roman" pitchFamily="18" charset="0"/>
                <a:ea typeface="宋体" pitchFamily="2" charset="-122"/>
              </a:rPr>
              <a:t>;</a:t>
            </a:r>
          </a:p>
          <a:p>
            <a:pPr algn="l"/>
            <a:r>
              <a:rPr kumimoji="1" lang="en-US" altLang="zh-CN" sz="2400" dirty="0">
                <a:solidFill>
                  <a:srgbClr val="FFFF00"/>
                </a:solidFill>
                <a:effectLst/>
                <a:latin typeface="Times New Roman" pitchFamily="18" charset="0"/>
                <a:ea typeface="宋体" pitchFamily="2" charset="-122"/>
              </a:rPr>
              <a:t> </a:t>
            </a:r>
            <a:r>
              <a:rPr kumimoji="1" lang="en-US" altLang="zh-CN" sz="2400" dirty="0" smtClean="0">
                <a:solidFill>
                  <a:srgbClr val="FFFF00"/>
                </a:solidFill>
                <a:effectLst/>
                <a:latin typeface="Times New Roman" pitchFamily="18" charset="0"/>
                <a:ea typeface="宋体" pitchFamily="2" charset="-122"/>
              </a:rPr>
              <a:t>   </a:t>
            </a:r>
            <a:r>
              <a:rPr kumimoji="1" lang="en-US" altLang="zh-CN" sz="2400" dirty="0" err="1" smtClean="0">
                <a:solidFill>
                  <a:srgbClr val="FFFF00"/>
                </a:solidFill>
                <a:effectLst/>
                <a:latin typeface="Times New Roman" pitchFamily="18" charset="0"/>
                <a:ea typeface="宋体" pitchFamily="2" charset="-122"/>
              </a:rPr>
              <a:t>struct</a:t>
            </a:r>
            <a:r>
              <a:rPr kumimoji="1" lang="en-US" altLang="zh-CN" sz="2400" dirty="0" smtClean="0">
                <a:solidFill>
                  <a:srgbClr val="FFFF00"/>
                </a:solidFill>
                <a:effectLst/>
                <a:latin typeface="Times New Roman" pitchFamily="18" charset="0"/>
                <a:ea typeface="宋体" pitchFamily="2" charset="-122"/>
              </a:rPr>
              <a:t> </a:t>
            </a:r>
            <a:r>
              <a:rPr kumimoji="1" lang="en-US" altLang="zh-CN" sz="2400" dirty="0" err="1" smtClean="0">
                <a:solidFill>
                  <a:srgbClr val="FFFF00"/>
                </a:solidFill>
                <a:effectLst/>
                <a:latin typeface="Times New Roman" pitchFamily="18" charset="0"/>
                <a:ea typeface="宋体" pitchFamily="2" charset="-122"/>
              </a:rPr>
              <a:t>CSNode</a:t>
            </a:r>
            <a:r>
              <a:rPr kumimoji="1" lang="en-US" altLang="zh-CN" sz="2400" dirty="0">
                <a:solidFill>
                  <a:srgbClr val="FFFF00"/>
                </a:solidFill>
                <a:effectLst/>
                <a:latin typeface="Times New Roman" pitchFamily="18" charset="0"/>
                <a:ea typeface="宋体" pitchFamily="2" charset="-122"/>
              </a:rPr>
              <a:t> </a:t>
            </a:r>
            <a:r>
              <a:rPr kumimoji="1" lang="en-US" altLang="zh-CN" sz="2400" dirty="0" smtClean="0">
                <a:solidFill>
                  <a:srgbClr val="FFFF00"/>
                </a:solidFill>
                <a:effectLst/>
                <a:latin typeface="Times New Roman" pitchFamily="18" charset="0"/>
                <a:ea typeface="宋体" pitchFamily="2" charset="-122"/>
              </a:rPr>
              <a:t> *</a:t>
            </a:r>
            <a:r>
              <a:rPr kumimoji="1" lang="en-US" altLang="zh-CN" sz="2400" dirty="0" err="1" smtClean="0">
                <a:solidFill>
                  <a:srgbClr val="FFFF00"/>
                </a:solidFill>
                <a:effectLst/>
                <a:latin typeface="Times New Roman" pitchFamily="18" charset="0"/>
                <a:ea typeface="宋体" pitchFamily="2" charset="-122"/>
              </a:rPr>
              <a:t>rsibling</a:t>
            </a:r>
            <a:r>
              <a:rPr kumimoji="1" lang="en-US" altLang="zh-CN" sz="2400" dirty="0">
                <a:solidFill>
                  <a:srgbClr val="FFFF00"/>
                </a:solidFill>
                <a:effectLst/>
                <a:latin typeface="Times New Roman" pitchFamily="18" charset="0"/>
                <a:ea typeface="宋体" pitchFamily="2" charset="-122"/>
              </a:rPr>
              <a:t>;</a:t>
            </a:r>
          </a:p>
          <a:p>
            <a:pPr algn="l"/>
            <a:r>
              <a:rPr kumimoji="1" lang="en-US" altLang="zh-CN" sz="2400" dirty="0">
                <a:effectLst/>
                <a:latin typeface="Times New Roman" pitchFamily="18" charset="0"/>
                <a:ea typeface="宋体" pitchFamily="2" charset="-122"/>
              </a:rPr>
              <a:t>}</a:t>
            </a:r>
            <a:r>
              <a:rPr kumimoji="1" lang="en-US" altLang="zh-CN" sz="2400" dirty="0" err="1">
                <a:effectLst/>
                <a:latin typeface="Times New Roman" pitchFamily="18" charset="0"/>
                <a:ea typeface="宋体" pitchFamily="2" charset="-122"/>
              </a:rPr>
              <a:t>CSTree</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PCSTree</a:t>
            </a:r>
            <a:r>
              <a:rPr kumimoji="1" lang="en-US" altLang="zh-CN" sz="2400" dirty="0">
                <a:effectLst/>
                <a:latin typeface="Times New Roman" pitchFamily="18" charset="0"/>
                <a:ea typeface="宋体" pitchFamily="2" charset="-122"/>
              </a:rPr>
              <a:t>;</a:t>
            </a:r>
          </a:p>
        </p:txBody>
      </p:sp>
      <p:grpSp>
        <p:nvGrpSpPr>
          <p:cNvPr id="113672" name="Group 8"/>
          <p:cNvGrpSpPr>
            <a:grpSpLocks/>
          </p:cNvGrpSpPr>
          <p:nvPr/>
        </p:nvGrpSpPr>
        <p:grpSpPr bwMode="auto">
          <a:xfrm>
            <a:off x="2516188" y="3434408"/>
            <a:ext cx="431800" cy="215900"/>
            <a:chOff x="2357" y="2275"/>
            <a:chExt cx="272" cy="136"/>
          </a:xfrm>
        </p:grpSpPr>
        <p:sp>
          <p:nvSpPr>
            <p:cNvPr id="113673" name="Rectangle 9"/>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a</a:t>
              </a:r>
            </a:p>
          </p:txBody>
        </p:sp>
        <p:sp>
          <p:nvSpPr>
            <p:cNvPr id="113674" name="Rectangle 10"/>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3675" name="Group 11"/>
          <p:cNvGrpSpPr>
            <a:grpSpLocks noChangeAspect="1"/>
          </p:cNvGrpSpPr>
          <p:nvPr/>
        </p:nvGrpSpPr>
        <p:grpSpPr bwMode="auto">
          <a:xfrm>
            <a:off x="2771775" y="3488383"/>
            <a:ext cx="139700" cy="103187"/>
            <a:chOff x="249" y="3884"/>
            <a:chExt cx="182" cy="136"/>
          </a:xfrm>
        </p:grpSpPr>
        <p:sp>
          <p:nvSpPr>
            <p:cNvPr id="113676" name="Line 12"/>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677" name="Line 13"/>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113683" name="Rectangle 19"/>
          <p:cNvSpPr>
            <a:spLocks noChangeArrowheads="1"/>
          </p:cNvSpPr>
          <p:nvPr/>
        </p:nvSpPr>
        <p:spPr bwMode="auto">
          <a:xfrm>
            <a:off x="2300288" y="3434408"/>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nvGrpSpPr>
          <p:cNvPr id="113684" name="Group 20"/>
          <p:cNvGrpSpPr>
            <a:grpSpLocks noChangeAspect="1"/>
          </p:cNvGrpSpPr>
          <p:nvPr/>
        </p:nvGrpSpPr>
        <p:grpSpPr bwMode="auto">
          <a:xfrm>
            <a:off x="2774950" y="4783138"/>
            <a:ext cx="139700" cy="103187"/>
            <a:chOff x="249" y="3884"/>
            <a:chExt cx="182" cy="136"/>
          </a:xfrm>
        </p:grpSpPr>
        <p:sp>
          <p:nvSpPr>
            <p:cNvPr id="113685" name="Line 21"/>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686" name="Line 22"/>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3687" name="Group 23"/>
          <p:cNvGrpSpPr>
            <a:grpSpLocks/>
          </p:cNvGrpSpPr>
          <p:nvPr/>
        </p:nvGrpSpPr>
        <p:grpSpPr bwMode="auto">
          <a:xfrm>
            <a:off x="1939925" y="4011613"/>
            <a:ext cx="431800" cy="215900"/>
            <a:chOff x="2357" y="2275"/>
            <a:chExt cx="272" cy="136"/>
          </a:xfrm>
        </p:grpSpPr>
        <p:sp>
          <p:nvSpPr>
            <p:cNvPr id="113688" name="Rectangle 24"/>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b</a:t>
              </a:r>
            </a:p>
          </p:txBody>
        </p:sp>
        <p:sp>
          <p:nvSpPr>
            <p:cNvPr id="113689" name="Rectangle 25"/>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3693" name="Rectangle 29"/>
          <p:cNvSpPr>
            <a:spLocks noChangeArrowheads="1"/>
          </p:cNvSpPr>
          <p:nvPr/>
        </p:nvSpPr>
        <p:spPr bwMode="auto">
          <a:xfrm>
            <a:off x="1724025" y="4011613"/>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nvGrpSpPr>
          <p:cNvPr id="113694" name="Group 30"/>
          <p:cNvGrpSpPr>
            <a:grpSpLocks/>
          </p:cNvGrpSpPr>
          <p:nvPr/>
        </p:nvGrpSpPr>
        <p:grpSpPr bwMode="auto">
          <a:xfrm>
            <a:off x="3124200" y="4029075"/>
            <a:ext cx="431800" cy="215900"/>
            <a:chOff x="2357" y="2275"/>
            <a:chExt cx="272" cy="136"/>
          </a:xfrm>
        </p:grpSpPr>
        <p:sp>
          <p:nvSpPr>
            <p:cNvPr id="113695" name="Rectangle 31"/>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c</a:t>
              </a:r>
            </a:p>
          </p:txBody>
        </p:sp>
        <p:sp>
          <p:nvSpPr>
            <p:cNvPr id="113696" name="Rectangle 32"/>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3697" name="Group 33"/>
          <p:cNvGrpSpPr>
            <a:grpSpLocks noChangeAspect="1"/>
          </p:cNvGrpSpPr>
          <p:nvPr/>
        </p:nvGrpSpPr>
        <p:grpSpPr bwMode="auto">
          <a:xfrm>
            <a:off x="3379788" y="4083050"/>
            <a:ext cx="139700" cy="103188"/>
            <a:chOff x="249" y="3884"/>
            <a:chExt cx="182" cy="136"/>
          </a:xfrm>
        </p:grpSpPr>
        <p:sp>
          <p:nvSpPr>
            <p:cNvPr id="113698" name="Line 34"/>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699" name="Line 35"/>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113700" name="Rectangle 36"/>
          <p:cNvSpPr>
            <a:spLocks noChangeArrowheads="1"/>
          </p:cNvSpPr>
          <p:nvPr/>
        </p:nvSpPr>
        <p:spPr bwMode="auto">
          <a:xfrm>
            <a:off x="2908300" y="4029075"/>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nvGrpSpPr>
          <p:cNvPr id="113701" name="Group 37"/>
          <p:cNvGrpSpPr>
            <a:grpSpLocks/>
          </p:cNvGrpSpPr>
          <p:nvPr/>
        </p:nvGrpSpPr>
        <p:grpSpPr bwMode="auto">
          <a:xfrm>
            <a:off x="900113" y="4725988"/>
            <a:ext cx="431800" cy="215900"/>
            <a:chOff x="2357" y="2275"/>
            <a:chExt cx="272" cy="136"/>
          </a:xfrm>
        </p:grpSpPr>
        <p:sp>
          <p:nvSpPr>
            <p:cNvPr id="113702" name="Rectangle 38"/>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d</a:t>
              </a:r>
            </a:p>
          </p:txBody>
        </p:sp>
        <p:sp>
          <p:nvSpPr>
            <p:cNvPr id="113703" name="Rectangle 39"/>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3704" name="Group 40"/>
          <p:cNvGrpSpPr>
            <a:grpSpLocks noChangeAspect="1"/>
          </p:cNvGrpSpPr>
          <p:nvPr/>
        </p:nvGrpSpPr>
        <p:grpSpPr bwMode="auto">
          <a:xfrm>
            <a:off x="719138" y="4783138"/>
            <a:ext cx="139700" cy="103187"/>
            <a:chOff x="249" y="3884"/>
            <a:chExt cx="182" cy="136"/>
          </a:xfrm>
        </p:grpSpPr>
        <p:sp>
          <p:nvSpPr>
            <p:cNvPr id="113705" name="Line 41"/>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06" name="Line 42"/>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113707" name="Rectangle 43"/>
          <p:cNvSpPr>
            <a:spLocks noChangeArrowheads="1"/>
          </p:cNvSpPr>
          <p:nvPr/>
        </p:nvSpPr>
        <p:spPr bwMode="auto">
          <a:xfrm>
            <a:off x="684213" y="4725988"/>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nvGrpSpPr>
          <p:cNvPr id="113708" name="Group 44"/>
          <p:cNvGrpSpPr>
            <a:grpSpLocks/>
          </p:cNvGrpSpPr>
          <p:nvPr/>
        </p:nvGrpSpPr>
        <p:grpSpPr bwMode="auto">
          <a:xfrm>
            <a:off x="2084388" y="4725988"/>
            <a:ext cx="431800" cy="215900"/>
            <a:chOff x="2357" y="2275"/>
            <a:chExt cx="272" cy="136"/>
          </a:xfrm>
        </p:grpSpPr>
        <p:sp>
          <p:nvSpPr>
            <p:cNvPr id="113709" name="Rectangle 45"/>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e</a:t>
              </a:r>
            </a:p>
          </p:txBody>
        </p:sp>
        <p:sp>
          <p:nvSpPr>
            <p:cNvPr id="113710" name="Rectangle 46"/>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3711" name="Group 47"/>
          <p:cNvGrpSpPr>
            <a:grpSpLocks noChangeAspect="1"/>
          </p:cNvGrpSpPr>
          <p:nvPr/>
        </p:nvGrpSpPr>
        <p:grpSpPr bwMode="auto">
          <a:xfrm>
            <a:off x="2339975" y="4783138"/>
            <a:ext cx="139700" cy="103187"/>
            <a:chOff x="249" y="3884"/>
            <a:chExt cx="182" cy="136"/>
          </a:xfrm>
        </p:grpSpPr>
        <p:sp>
          <p:nvSpPr>
            <p:cNvPr id="113712" name="Line 48"/>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13" name="Line 49"/>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113714" name="Rectangle 50"/>
          <p:cNvSpPr>
            <a:spLocks noChangeArrowheads="1"/>
          </p:cNvSpPr>
          <p:nvPr/>
        </p:nvSpPr>
        <p:spPr bwMode="auto">
          <a:xfrm>
            <a:off x="1868488" y="4725988"/>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nvGrpSpPr>
          <p:cNvPr id="113715" name="Group 51"/>
          <p:cNvGrpSpPr>
            <a:grpSpLocks/>
          </p:cNvGrpSpPr>
          <p:nvPr/>
        </p:nvGrpSpPr>
        <p:grpSpPr bwMode="auto">
          <a:xfrm>
            <a:off x="2947988" y="4727575"/>
            <a:ext cx="431800" cy="215900"/>
            <a:chOff x="2357" y="2275"/>
            <a:chExt cx="272" cy="136"/>
          </a:xfrm>
        </p:grpSpPr>
        <p:sp>
          <p:nvSpPr>
            <p:cNvPr id="113716" name="Rectangle 52"/>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f</a:t>
              </a:r>
            </a:p>
          </p:txBody>
        </p:sp>
        <p:sp>
          <p:nvSpPr>
            <p:cNvPr id="113717" name="Rectangle 53"/>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3721" name="Rectangle 57"/>
          <p:cNvSpPr>
            <a:spLocks noChangeArrowheads="1"/>
          </p:cNvSpPr>
          <p:nvPr/>
        </p:nvSpPr>
        <p:spPr bwMode="auto">
          <a:xfrm>
            <a:off x="2732088" y="4727575"/>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nvGrpSpPr>
          <p:cNvPr id="113722" name="Group 58"/>
          <p:cNvGrpSpPr>
            <a:grpSpLocks/>
          </p:cNvGrpSpPr>
          <p:nvPr/>
        </p:nvGrpSpPr>
        <p:grpSpPr bwMode="auto">
          <a:xfrm>
            <a:off x="4132263" y="4727575"/>
            <a:ext cx="431800" cy="215900"/>
            <a:chOff x="2357" y="2275"/>
            <a:chExt cx="272" cy="136"/>
          </a:xfrm>
        </p:grpSpPr>
        <p:sp>
          <p:nvSpPr>
            <p:cNvPr id="113723" name="Rectangle 59"/>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g</a:t>
              </a:r>
            </a:p>
          </p:txBody>
        </p:sp>
        <p:sp>
          <p:nvSpPr>
            <p:cNvPr id="113724" name="Rectangle 60"/>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3725" name="Group 61"/>
          <p:cNvGrpSpPr>
            <a:grpSpLocks noChangeAspect="1"/>
          </p:cNvGrpSpPr>
          <p:nvPr/>
        </p:nvGrpSpPr>
        <p:grpSpPr bwMode="auto">
          <a:xfrm>
            <a:off x="4387850" y="4783138"/>
            <a:ext cx="139700" cy="103187"/>
            <a:chOff x="249" y="3884"/>
            <a:chExt cx="182" cy="136"/>
          </a:xfrm>
        </p:grpSpPr>
        <p:sp>
          <p:nvSpPr>
            <p:cNvPr id="113726" name="Line 62"/>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27" name="Line 63"/>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113728" name="Rectangle 64"/>
          <p:cNvSpPr>
            <a:spLocks noChangeArrowheads="1"/>
          </p:cNvSpPr>
          <p:nvPr/>
        </p:nvSpPr>
        <p:spPr bwMode="auto">
          <a:xfrm>
            <a:off x="3916363" y="4727575"/>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nvGrpSpPr>
          <p:cNvPr id="113729" name="Group 65"/>
          <p:cNvGrpSpPr>
            <a:grpSpLocks/>
          </p:cNvGrpSpPr>
          <p:nvPr/>
        </p:nvGrpSpPr>
        <p:grpSpPr bwMode="auto">
          <a:xfrm>
            <a:off x="1187450" y="5508625"/>
            <a:ext cx="431800" cy="215900"/>
            <a:chOff x="2357" y="2275"/>
            <a:chExt cx="272" cy="136"/>
          </a:xfrm>
        </p:grpSpPr>
        <p:sp>
          <p:nvSpPr>
            <p:cNvPr id="113730" name="Rectangle 66"/>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h</a:t>
              </a:r>
            </a:p>
          </p:txBody>
        </p:sp>
        <p:sp>
          <p:nvSpPr>
            <p:cNvPr id="113731" name="Rectangle 67"/>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3735" name="Rectangle 71"/>
          <p:cNvSpPr>
            <a:spLocks noChangeArrowheads="1"/>
          </p:cNvSpPr>
          <p:nvPr/>
        </p:nvSpPr>
        <p:spPr bwMode="auto">
          <a:xfrm>
            <a:off x="971550" y="5508625"/>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nvGrpSpPr>
          <p:cNvPr id="113736" name="Group 72"/>
          <p:cNvGrpSpPr>
            <a:grpSpLocks/>
          </p:cNvGrpSpPr>
          <p:nvPr/>
        </p:nvGrpSpPr>
        <p:grpSpPr bwMode="auto">
          <a:xfrm>
            <a:off x="2266950" y="5508625"/>
            <a:ext cx="431800" cy="215900"/>
            <a:chOff x="2357" y="2275"/>
            <a:chExt cx="272" cy="136"/>
          </a:xfrm>
        </p:grpSpPr>
        <p:sp>
          <p:nvSpPr>
            <p:cNvPr id="113737" name="Rectangle 73"/>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i</a:t>
              </a:r>
            </a:p>
          </p:txBody>
        </p:sp>
        <p:sp>
          <p:nvSpPr>
            <p:cNvPr id="113738" name="Rectangle 74"/>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3742" name="Rectangle 78"/>
          <p:cNvSpPr>
            <a:spLocks noChangeArrowheads="1"/>
          </p:cNvSpPr>
          <p:nvPr/>
        </p:nvSpPr>
        <p:spPr bwMode="auto">
          <a:xfrm>
            <a:off x="2051050" y="5508625"/>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nvGrpSpPr>
          <p:cNvPr id="113743" name="Group 79"/>
          <p:cNvGrpSpPr>
            <a:grpSpLocks/>
          </p:cNvGrpSpPr>
          <p:nvPr/>
        </p:nvGrpSpPr>
        <p:grpSpPr bwMode="auto">
          <a:xfrm>
            <a:off x="3308350" y="5508625"/>
            <a:ext cx="431800" cy="215900"/>
            <a:chOff x="2357" y="2275"/>
            <a:chExt cx="272" cy="136"/>
          </a:xfrm>
        </p:grpSpPr>
        <p:sp>
          <p:nvSpPr>
            <p:cNvPr id="113744" name="Rectangle 80"/>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j</a:t>
              </a:r>
            </a:p>
          </p:txBody>
        </p:sp>
        <p:sp>
          <p:nvSpPr>
            <p:cNvPr id="113745" name="Rectangle 81"/>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3746" name="Group 82"/>
          <p:cNvGrpSpPr>
            <a:grpSpLocks noChangeAspect="1"/>
          </p:cNvGrpSpPr>
          <p:nvPr/>
        </p:nvGrpSpPr>
        <p:grpSpPr bwMode="auto">
          <a:xfrm>
            <a:off x="3563938" y="5565775"/>
            <a:ext cx="139700" cy="103188"/>
            <a:chOff x="249" y="3884"/>
            <a:chExt cx="182" cy="136"/>
          </a:xfrm>
        </p:grpSpPr>
        <p:sp>
          <p:nvSpPr>
            <p:cNvPr id="113747" name="Line 83"/>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48" name="Line 84"/>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113749" name="Rectangle 85"/>
          <p:cNvSpPr>
            <a:spLocks noChangeArrowheads="1"/>
          </p:cNvSpPr>
          <p:nvPr/>
        </p:nvSpPr>
        <p:spPr bwMode="auto">
          <a:xfrm>
            <a:off x="3092450" y="5508625"/>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sp>
        <p:nvSpPr>
          <p:cNvPr id="113750" name="Rectangle 86"/>
          <p:cNvSpPr>
            <a:spLocks noChangeArrowheads="1"/>
          </p:cNvSpPr>
          <p:nvPr/>
        </p:nvSpPr>
        <p:spPr bwMode="auto">
          <a:xfrm>
            <a:off x="2406650" y="2931170"/>
            <a:ext cx="358775"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sp>
        <p:nvSpPr>
          <p:cNvPr id="113751" name="Line 87"/>
          <p:cNvSpPr>
            <a:spLocks noChangeShapeType="1"/>
          </p:cNvSpPr>
          <p:nvPr/>
        </p:nvSpPr>
        <p:spPr bwMode="auto">
          <a:xfrm flipH="1">
            <a:off x="1866900" y="3578870"/>
            <a:ext cx="504825"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52" name="Line 88"/>
          <p:cNvSpPr>
            <a:spLocks noChangeShapeType="1"/>
          </p:cNvSpPr>
          <p:nvPr/>
        </p:nvSpPr>
        <p:spPr bwMode="auto">
          <a:xfrm>
            <a:off x="1974850" y="3002608"/>
            <a:ext cx="431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56" name="Text Box 92"/>
          <p:cNvSpPr txBox="1">
            <a:spLocks noChangeArrowheads="1"/>
          </p:cNvSpPr>
          <p:nvPr/>
        </p:nvSpPr>
        <p:spPr bwMode="auto">
          <a:xfrm>
            <a:off x="1631950" y="2708920"/>
            <a:ext cx="2616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a:solidFill>
                  <a:srgbClr val="FFFF00"/>
                </a:solidFill>
                <a:effectLst/>
                <a:latin typeface="+mn-lt"/>
                <a:ea typeface="宋体" pitchFamily="2" charset="-122"/>
              </a:rPr>
              <a:t>t</a:t>
            </a:r>
          </a:p>
        </p:txBody>
      </p:sp>
      <p:sp>
        <p:nvSpPr>
          <p:cNvPr id="113757" name="Line 93"/>
          <p:cNvSpPr>
            <a:spLocks noChangeShapeType="1"/>
          </p:cNvSpPr>
          <p:nvPr/>
        </p:nvSpPr>
        <p:spPr bwMode="auto">
          <a:xfrm>
            <a:off x="2586037" y="3074045"/>
            <a:ext cx="0" cy="288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58" name="Line 94"/>
          <p:cNvSpPr>
            <a:spLocks noChangeShapeType="1"/>
          </p:cNvSpPr>
          <p:nvPr/>
        </p:nvSpPr>
        <p:spPr bwMode="auto">
          <a:xfrm flipH="1">
            <a:off x="1003300" y="4149725"/>
            <a:ext cx="86360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59" name="Line 95"/>
          <p:cNvSpPr>
            <a:spLocks noChangeShapeType="1"/>
          </p:cNvSpPr>
          <p:nvPr/>
        </p:nvSpPr>
        <p:spPr bwMode="auto">
          <a:xfrm>
            <a:off x="1292225" y="4833938"/>
            <a:ext cx="574675" cy="15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60" name="Line 96"/>
          <p:cNvSpPr>
            <a:spLocks noChangeShapeType="1"/>
          </p:cNvSpPr>
          <p:nvPr/>
        </p:nvSpPr>
        <p:spPr bwMode="auto">
          <a:xfrm>
            <a:off x="3308350" y="4833938"/>
            <a:ext cx="574675" cy="15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61" name="Line 97"/>
          <p:cNvSpPr>
            <a:spLocks noChangeShapeType="1"/>
          </p:cNvSpPr>
          <p:nvPr/>
        </p:nvSpPr>
        <p:spPr bwMode="auto">
          <a:xfrm flipH="1">
            <a:off x="2947988" y="4149725"/>
            <a:ext cx="8255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3762" name="Group 98"/>
          <p:cNvGrpSpPr>
            <a:grpSpLocks noChangeAspect="1"/>
          </p:cNvGrpSpPr>
          <p:nvPr/>
        </p:nvGrpSpPr>
        <p:grpSpPr bwMode="auto">
          <a:xfrm>
            <a:off x="3140075" y="5564188"/>
            <a:ext cx="139700" cy="103187"/>
            <a:chOff x="249" y="3884"/>
            <a:chExt cx="182" cy="136"/>
          </a:xfrm>
        </p:grpSpPr>
        <p:sp>
          <p:nvSpPr>
            <p:cNvPr id="113763" name="Line 99"/>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64" name="Line 100"/>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3765" name="Group 101"/>
          <p:cNvGrpSpPr>
            <a:grpSpLocks noChangeAspect="1"/>
          </p:cNvGrpSpPr>
          <p:nvPr/>
        </p:nvGrpSpPr>
        <p:grpSpPr bwMode="auto">
          <a:xfrm>
            <a:off x="2084388" y="5564188"/>
            <a:ext cx="139700" cy="103187"/>
            <a:chOff x="249" y="3884"/>
            <a:chExt cx="182" cy="136"/>
          </a:xfrm>
        </p:grpSpPr>
        <p:sp>
          <p:nvSpPr>
            <p:cNvPr id="113766" name="Line 102"/>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67" name="Line 103"/>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3768" name="Group 104"/>
          <p:cNvGrpSpPr>
            <a:grpSpLocks noChangeAspect="1"/>
          </p:cNvGrpSpPr>
          <p:nvPr/>
        </p:nvGrpSpPr>
        <p:grpSpPr bwMode="auto">
          <a:xfrm>
            <a:off x="1003300" y="5564188"/>
            <a:ext cx="139700" cy="103187"/>
            <a:chOff x="249" y="3884"/>
            <a:chExt cx="182" cy="136"/>
          </a:xfrm>
        </p:grpSpPr>
        <p:sp>
          <p:nvSpPr>
            <p:cNvPr id="113769" name="Line 105"/>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70" name="Line 106"/>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113771" name="Line 107"/>
          <p:cNvSpPr>
            <a:spLocks noChangeShapeType="1"/>
          </p:cNvSpPr>
          <p:nvPr/>
        </p:nvSpPr>
        <p:spPr bwMode="auto">
          <a:xfrm flipH="1">
            <a:off x="1292225" y="4870450"/>
            <a:ext cx="719138" cy="5762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72" name="Line 108"/>
          <p:cNvSpPr>
            <a:spLocks noChangeShapeType="1"/>
          </p:cNvSpPr>
          <p:nvPr/>
        </p:nvSpPr>
        <p:spPr bwMode="auto">
          <a:xfrm>
            <a:off x="1543050" y="5608638"/>
            <a:ext cx="503238" cy="15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73" name="Line 109"/>
          <p:cNvSpPr>
            <a:spLocks noChangeShapeType="1"/>
          </p:cNvSpPr>
          <p:nvPr/>
        </p:nvSpPr>
        <p:spPr bwMode="auto">
          <a:xfrm>
            <a:off x="2589213" y="5608638"/>
            <a:ext cx="503237" cy="15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74" name="Line 110"/>
          <p:cNvSpPr>
            <a:spLocks noChangeShapeType="1"/>
          </p:cNvSpPr>
          <p:nvPr/>
        </p:nvSpPr>
        <p:spPr bwMode="auto">
          <a:xfrm>
            <a:off x="2300288" y="4121150"/>
            <a:ext cx="574675" cy="1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3775" name="Group 111"/>
          <p:cNvGrpSpPr>
            <a:grpSpLocks noChangeAspect="1"/>
          </p:cNvGrpSpPr>
          <p:nvPr/>
        </p:nvGrpSpPr>
        <p:grpSpPr bwMode="auto">
          <a:xfrm>
            <a:off x="3956050" y="4783138"/>
            <a:ext cx="139700" cy="103187"/>
            <a:chOff x="249" y="3884"/>
            <a:chExt cx="182" cy="136"/>
          </a:xfrm>
        </p:grpSpPr>
        <p:sp>
          <p:nvSpPr>
            <p:cNvPr id="113776" name="Line 112"/>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3777" name="Line 113"/>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3778" name="Group 114"/>
          <p:cNvGrpSpPr>
            <a:grpSpLocks/>
          </p:cNvGrpSpPr>
          <p:nvPr/>
        </p:nvGrpSpPr>
        <p:grpSpPr bwMode="auto">
          <a:xfrm>
            <a:off x="5651500" y="3257550"/>
            <a:ext cx="3109913" cy="2763838"/>
            <a:chOff x="476" y="2052"/>
            <a:chExt cx="1959" cy="1741"/>
          </a:xfrm>
        </p:grpSpPr>
        <p:sp>
          <p:nvSpPr>
            <p:cNvPr id="113779" name="Oval 115"/>
            <p:cNvSpPr>
              <a:spLocks noChangeArrowheads="1"/>
            </p:cNvSpPr>
            <p:nvPr/>
          </p:nvSpPr>
          <p:spPr bwMode="auto">
            <a:xfrm>
              <a:off x="1455" y="2052"/>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dirty="0">
                  <a:solidFill>
                    <a:srgbClr val="FFFF00"/>
                  </a:solidFill>
                  <a:effectLst/>
                  <a:latin typeface="Times New Roman" pitchFamily="18" charset="0"/>
                  <a:ea typeface="宋体" pitchFamily="2" charset="-122"/>
                  <a:cs typeface="Times New Roman" pitchFamily="18" charset="0"/>
                </a:rPr>
                <a:t>a</a:t>
              </a:r>
            </a:p>
          </p:txBody>
        </p:sp>
        <p:sp>
          <p:nvSpPr>
            <p:cNvPr id="113780" name="Oval 116"/>
            <p:cNvSpPr>
              <a:spLocks noChangeArrowheads="1"/>
            </p:cNvSpPr>
            <p:nvPr/>
          </p:nvSpPr>
          <p:spPr bwMode="auto">
            <a:xfrm>
              <a:off x="1021" y="2432"/>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b</a:t>
              </a:r>
            </a:p>
          </p:txBody>
        </p:sp>
        <p:sp>
          <p:nvSpPr>
            <p:cNvPr id="113781" name="Oval 117"/>
            <p:cNvSpPr>
              <a:spLocks noChangeArrowheads="1"/>
            </p:cNvSpPr>
            <p:nvPr/>
          </p:nvSpPr>
          <p:spPr bwMode="auto">
            <a:xfrm>
              <a:off x="1998" y="2432"/>
              <a:ext cx="219"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c</a:t>
              </a:r>
            </a:p>
          </p:txBody>
        </p:sp>
        <p:sp>
          <p:nvSpPr>
            <p:cNvPr id="113782" name="Oval 118"/>
            <p:cNvSpPr>
              <a:spLocks noChangeArrowheads="1"/>
            </p:cNvSpPr>
            <p:nvPr/>
          </p:nvSpPr>
          <p:spPr bwMode="auto">
            <a:xfrm>
              <a:off x="476" y="3003"/>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d</a:t>
              </a:r>
            </a:p>
          </p:txBody>
        </p:sp>
        <p:sp>
          <p:nvSpPr>
            <p:cNvPr id="113783" name="Oval 119"/>
            <p:cNvSpPr>
              <a:spLocks noChangeArrowheads="1"/>
            </p:cNvSpPr>
            <p:nvPr/>
          </p:nvSpPr>
          <p:spPr bwMode="auto">
            <a:xfrm>
              <a:off x="1238" y="3003"/>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e</a:t>
              </a:r>
            </a:p>
          </p:txBody>
        </p:sp>
        <p:sp>
          <p:nvSpPr>
            <p:cNvPr id="113784" name="Oval 120"/>
            <p:cNvSpPr>
              <a:spLocks noChangeArrowheads="1"/>
            </p:cNvSpPr>
            <p:nvPr/>
          </p:nvSpPr>
          <p:spPr bwMode="auto">
            <a:xfrm>
              <a:off x="856" y="3576"/>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h</a:t>
              </a:r>
            </a:p>
          </p:txBody>
        </p:sp>
        <p:sp>
          <p:nvSpPr>
            <p:cNvPr id="113785" name="Oval 121"/>
            <p:cNvSpPr>
              <a:spLocks noChangeArrowheads="1"/>
            </p:cNvSpPr>
            <p:nvPr/>
          </p:nvSpPr>
          <p:spPr bwMode="auto">
            <a:xfrm>
              <a:off x="1238" y="3576"/>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i</a:t>
              </a:r>
            </a:p>
          </p:txBody>
        </p:sp>
        <p:sp>
          <p:nvSpPr>
            <p:cNvPr id="113786" name="Oval 122"/>
            <p:cNvSpPr>
              <a:spLocks noChangeArrowheads="1"/>
            </p:cNvSpPr>
            <p:nvPr/>
          </p:nvSpPr>
          <p:spPr bwMode="auto">
            <a:xfrm>
              <a:off x="1619" y="3576"/>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j</a:t>
              </a:r>
            </a:p>
          </p:txBody>
        </p:sp>
        <p:sp>
          <p:nvSpPr>
            <p:cNvPr id="113787" name="Oval 123"/>
            <p:cNvSpPr>
              <a:spLocks noChangeArrowheads="1"/>
            </p:cNvSpPr>
            <p:nvPr/>
          </p:nvSpPr>
          <p:spPr bwMode="auto">
            <a:xfrm>
              <a:off x="1835" y="3005"/>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f</a:t>
              </a:r>
            </a:p>
          </p:txBody>
        </p:sp>
        <p:sp>
          <p:nvSpPr>
            <p:cNvPr id="113788" name="Oval 124"/>
            <p:cNvSpPr>
              <a:spLocks noChangeArrowheads="1"/>
            </p:cNvSpPr>
            <p:nvPr/>
          </p:nvSpPr>
          <p:spPr bwMode="auto">
            <a:xfrm>
              <a:off x="2217" y="3005"/>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g</a:t>
              </a:r>
            </a:p>
          </p:txBody>
        </p:sp>
        <p:cxnSp>
          <p:nvCxnSpPr>
            <p:cNvPr id="113789" name="AutoShape 125"/>
            <p:cNvCxnSpPr>
              <a:cxnSpLocks noChangeShapeType="1"/>
              <a:stCxn id="113779" idx="3"/>
              <a:endCxn id="113780" idx="7"/>
            </p:cNvCxnSpPr>
            <p:nvPr/>
          </p:nvCxnSpPr>
          <p:spPr bwMode="auto">
            <a:xfrm flipH="1">
              <a:off x="1207" y="2246"/>
              <a:ext cx="280" cy="20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790" name="AutoShape 126"/>
            <p:cNvCxnSpPr>
              <a:cxnSpLocks noChangeShapeType="1"/>
              <a:stCxn id="113779" idx="5"/>
              <a:endCxn id="113781" idx="1"/>
            </p:cNvCxnSpPr>
            <p:nvPr/>
          </p:nvCxnSpPr>
          <p:spPr bwMode="auto">
            <a:xfrm>
              <a:off x="1641" y="2246"/>
              <a:ext cx="389" cy="20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791" name="AutoShape 127"/>
            <p:cNvCxnSpPr>
              <a:cxnSpLocks noChangeShapeType="1"/>
              <a:stCxn id="113780" idx="3"/>
              <a:endCxn id="113782" idx="0"/>
            </p:cNvCxnSpPr>
            <p:nvPr/>
          </p:nvCxnSpPr>
          <p:spPr bwMode="auto">
            <a:xfrm flipH="1">
              <a:off x="585" y="2627"/>
              <a:ext cx="468" cy="36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792" name="AutoShape 128"/>
            <p:cNvCxnSpPr>
              <a:cxnSpLocks noChangeShapeType="1"/>
              <a:stCxn id="113780" idx="5"/>
              <a:endCxn id="113783" idx="0"/>
            </p:cNvCxnSpPr>
            <p:nvPr/>
          </p:nvCxnSpPr>
          <p:spPr bwMode="auto">
            <a:xfrm>
              <a:off x="1207" y="2627"/>
              <a:ext cx="140" cy="36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793" name="AutoShape 129"/>
            <p:cNvCxnSpPr>
              <a:cxnSpLocks noChangeShapeType="1"/>
              <a:stCxn id="113781" idx="3"/>
              <a:endCxn id="113787" idx="0"/>
            </p:cNvCxnSpPr>
            <p:nvPr/>
          </p:nvCxnSpPr>
          <p:spPr bwMode="auto">
            <a:xfrm flipH="1">
              <a:off x="1945" y="2627"/>
              <a:ext cx="85"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794" name="AutoShape 130"/>
            <p:cNvCxnSpPr>
              <a:cxnSpLocks noChangeShapeType="1"/>
              <a:stCxn id="113781" idx="5"/>
              <a:endCxn id="113788" idx="0"/>
            </p:cNvCxnSpPr>
            <p:nvPr/>
          </p:nvCxnSpPr>
          <p:spPr bwMode="auto">
            <a:xfrm>
              <a:off x="2185" y="2627"/>
              <a:ext cx="141"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795" name="AutoShape 131"/>
            <p:cNvCxnSpPr>
              <a:cxnSpLocks noChangeShapeType="1"/>
              <a:stCxn id="113783" idx="3"/>
              <a:endCxn id="113784" idx="0"/>
            </p:cNvCxnSpPr>
            <p:nvPr/>
          </p:nvCxnSpPr>
          <p:spPr bwMode="auto">
            <a:xfrm flipH="1">
              <a:off x="966" y="3198"/>
              <a:ext cx="304"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796" name="AutoShape 132"/>
            <p:cNvCxnSpPr>
              <a:cxnSpLocks noChangeShapeType="1"/>
              <a:stCxn id="113783" idx="4"/>
              <a:endCxn id="113785" idx="0"/>
            </p:cNvCxnSpPr>
            <p:nvPr/>
          </p:nvCxnSpPr>
          <p:spPr bwMode="auto">
            <a:xfrm>
              <a:off x="1347" y="3230"/>
              <a:ext cx="0" cy="33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797" name="AutoShape 133"/>
            <p:cNvCxnSpPr>
              <a:cxnSpLocks noChangeShapeType="1"/>
              <a:stCxn id="113783" idx="5"/>
              <a:endCxn id="113786" idx="0"/>
            </p:cNvCxnSpPr>
            <p:nvPr/>
          </p:nvCxnSpPr>
          <p:spPr bwMode="auto">
            <a:xfrm>
              <a:off x="1424" y="3198"/>
              <a:ext cx="305" cy="36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页脚占位符 2"/>
          <p:cNvSpPr>
            <a:spLocks noGrp="1"/>
          </p:cNvSpPr>
          <p:nvPr>
            <p:ph type="ftr" sz="quarter" idx="11"/>
          </p:nvPr>
        </p:nvSpPr>
        <p:spPr/>
        <p:txBody>
          <a:bodyPr/>
          <a:lstStyle/>
          <a:p>
            <a:endParaRPr lang="en-US" altLang="zh-CN"/>
          </a:p>
          <a:p>
            <a:r>
              <a:rPr lang="en-US" altLang="zh-CN"/>
              <a:t>Prof. Q. Wang</a:t>
            </a:r>
          </a:p>
        </p:txBody>
      </p:sp>
      <p:sp>
        <p:nvSpPr>
          <p:cNvPr id="114690" name="Rectangle 2"/>
          <p:cNvSpPr>
            <a:spLocks noGrp="1" noChangeArrowheads="1"/>
          </p:cNvSpPr>
          <p:nvPr>
            <p:ph type="title" idx="4294967295"/>
          </p:nvPr>
        </p:nvSpPr>
        <p:spPr>
          <a:xfrm>
            <a:off x="457200" y="508000"/>
            <a:ext cx="4259263" cy="760413"/>
          </a:xfrm>
        </p:spPr>
        <p:txBody>
          <a:bodyPr/>
          <a:lstStyle/>
          <a:p>
            <a:pPr algn="l"/>
            <a:r>
              <a:rPr lang="en-US" altLang="zh-CN" sz="2800" b="1"/>
              <a:t>6.2.2  Storage of Forest</a:t>
            </a:r>
          </a:p>
        </p:txBody>
      </p:sp>
      <p:sp>
        <p:nvSpPr>
          <p:cNvPr id="114693" name="Rectangle 5"/>
          <p:cNvSpPr>
            <a:spLocks noChangeArrowheads="1"/>
          </p:cNvSpPr>
          <p:nvPr/>
        </p:nvSpPr>
        <p:spPr bwMode="auto">
          <a:xfrm>
            <a:off x="611188" y="1557338"/>
            <a:ext cx="5198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dirty="0" smtClean="0">
                <a:solidFill>
                  <a:srgbClr val="FFFF00"/>
                </a:solidFill>
                <a:effectLst/>
              </a:rPr>
              <a:t>(1) </a:t>
            </a:r>
            <a:r>
              <a:rPr lang="en-US" altLang="zh-CN" sz="2800" dirty="0">
                <a:solidFill>
                  <a:srgbClr val="FFFF00"/>
                </a:solidFill>
                <a:effectLst/>
              </a:rPr>
              <a:t>Parent method (</a:t>
            </a:r>
            <a:r>
              <a:rPr lang="zh-CN" altLang="en-US" sz="2800" dirty="0">
                <a:solidFill>
                  <a:srgbClr val="FFFF00"/>
                </a:solidFill>
                <a:effectLst/>
              </a:rPr>
              <a:t>双亲表示法</a:t>
            </a:r>
            <a:r>
              <a:rPr lang="en-US" altLang="zh-CN" sz="2800" dirty="0">
                <a:solidFill>
                  <a:srgbClr val="FFFF00"/>
                </a:solidFill>
                <a:effectLst/>
              </a:rPr>
              <a:t>)</a:t>
            </a:r>
          </a:p>
        </p:txBody>
      </p:sp>
      <p:grpSp>
        <p:nvGrpSpPr>
          <p:cNvPr id="114694" name="Group 6"/>
          <p:cNvGrpSpPr>
            <a:grpSpLocks/>
          </p:cNvGrpSpPr>
          <p:nvPr/>
        </p:nvGrpSpPr>
        <p:grpSpPr bwMode="auto">
          <a:xfrm>
            <a:off x="6011863" y="2349500"/>
            <a:ext cx="2162175" cy="3168650"/>
            <a:chOff x="3923" y="2069"/>
            <a:chExt cx="1362" cy="1996"/>
          </a:xfrm>
        </p:grpSpPr>
        <p:sp>
          <p:nvSpPr>
            <p:cNvPr id="114695" name="Rectangle 7"/>
            <p:cNvSpPr>
              <a:spLocks noChangeArrowheads="1"/>
            </p:cNvSpPr>
            <p:nvPr/>
          </p:nvSpPr>
          <p:spPr bwMode="auto">
            <a:xfrm>
              <a:off x="4194" y="2069"/>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info</a:t>
              </a:r>
            </a:p>
          </p:txBody>
        </p:sp>
        <p:sp>
          <p:nvSpPr>
            <p:cNvPr id="114696" name="Rectangle 8"/>
            <p:cNvSpPr>
              <a:spLocks noChangeArrowheads="1"/>
            </p:cNvSpPr>
            <p:nvPr/>
          </p:nvSpPr>
          <p:spPr bwMode="auto">
            <a:xfrm>
              <a:off x="4740" y="2069"/>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parent</a:t>
              </a:r>
            </a:p>
          </p:txBody>
        </p:sp>
        <p:sp>
          <p:nvSpPr>
            <p:cNvPr id="114697" name="Rectangle 9"/>
            <p:cNvSpPr>
              <a:spLocks noChangeArrowheads="1"/>
            </p:cNvSpPr>
            <p:nvPr/>
          </p:nvSpPr>
          <p:spPr bwMode="auto">
            <a:xfrm>
              <a:off x="4194" y="2251"/>
              <a:ext cx="545" cy="182"/>
            </a:xfrm>
            <a:prstGeom prst="rect">
              <a:avLst/>
            </a:prstGeom>
            <a:solidFill>
              <a:srgbClr val="CC0000">
                <a:alpha val="70000"/>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A</a:t>
              </a:r>
            </a:p>
          </p:txBody>
        </p:sp>
        <p:sp>
          <p:nvSpPr>
            <p:cNvPr id="114698" name="Rectangle 10"/>
            <p:cNvSpPr>
              <a:spLocks noChangeArrowheads="1"/>
            </p:cNvSpPr>
            <p:nvPr/>
          </p:nvSpPr>
          <p:spPr bwMode="auto">
            <a:xfrm>
              <a:off x="4740" y="2251"/>
              <a:ext cx="545" cy="182"/>
            </a:xfrm>
            <a:prstGeom prst="rect">
              <a:avLst/>
            </a:prstGeom>
            <a:solidFill>
              <a:srgbClr val="CC0000">
                <a:alpha val="70000"/>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-1</a:t>
              </a:r>
            </a:p>
          </p:txBody>
        </p:sp>
        <p:sp>
          <p:nvSpPr>
            <p:cNvPr id="114699" name="Rectangle 11"/>
            <p:cNvSpPr>
              <a:spLocks noChangeArrowheads="1"/>
            </p:cNvSpPr>
            <p:nvPr/>
          </p:nvSpPr>
          <p:spPr bwMode="auto">
            <a:xfrm>
              <a:off x="4194" y="2432"/>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B</a:t>
              </a:r>
            </a:p>
          </p:txBody>
        </p:sp>
        <p:sp>
          <p:nvSpPr>
            <p:cNvPr id="114700" name="Rectangle 12"/>
            <p:cNvSpPr>
              <a:spLocks noChangeArrowheads="1"/>
            </p:cNvSpPr>
            <p:nvPr/>
          </p:nvSpPr>
          <p:spPr bwMode="auto">
            <a:xfrm>
              <a:off x="4740" y="2432"/>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0</a:t>
              </a:r>
            </a:p>
          </p:txBody>
        </p:sp>
        <p:sp>
          <p:nvSpPr>
            <p:cNvPr id="114701" name="Rectangle 13"/>
            <p:cNvSpPr>
              <a:spLocks noChangeArrowheads="1"/>
            </p:cNvSpPr>
            <p:nvPr/>
          </p:nvSpPr>
          <p:spPr bwMode="auto">
            <a:xfrm>
              <a:off x="4194" y="2794"/>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K</a:t>
              </a:r>
            </a:p>
          </p:txBody>
        </p:sp>
        <p:sp>
          <p:nvSpPr>
            <p:cNvPr id="114702" name="Rectangle 14"/>
            <p:cNvSpPr>
              <a:spLocks noChangeArrowheads="1"/>
            </p:cNvSpPr>
            <p:nvPr/>
          </p:nvSpPr>
          <p:spPr bwMode="auto">
            <a:xfrm>
              <a:off x="4194" y="2614"/>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C</a:t>
              </a:r>
            </a:p>
          </p:txBody>
        </p:sp>
        <p:sp>
          <p:nvSpPr>
            <p:cNvPr id="114703" name="Rectangle 15"/>
            <p:cNvSpPr>
              <a:spLocks noChangeArrowheads="1"/>
            </p:cNvSpPr>
            <p:nvPr/>
          </p:nvSpPr>
          <p:spPr bwMode="auto">
            <a:xfrm>
              <a:off x="4739" y="2613"/>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0</a:t>
              </a:r>
            </a:p>
          </p:txBody>
        </p:sp>
        <p:sp>
          <p:nvSpPr>
            <p:cNvPr id="114704" name="Rectangle 16"/>
            <p:cNvSpPr>
              <a:spLocks noChangeArrowheads="1"/>
            </p:cNvSpPr>
            <p:nvPr/>
          </p:nvSpPr>
          <p:spPr bwMode="auto">
            <a:xfrm>
              <a:off x="4739" y="2794"/>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2</a:t>
              </a:r>
            </a:p>
          </p:txBody>
        </p:sp>
        <p:sp>
          <p:nvSpPr>
            <p:cNvPr id="114705" name="Rectangle 17"/>
            <p:cNvSpPr>
              <a:spLocks noChangeArrowheads="1"/>
            </p:cNvSpPr>
            <p:nvPr/>
          </p:nvSpPr>
          <p:spPr bwMode="auto">
            <a:xfrm>
              <a:off x="4194" y="2976"/>
              <a:ext cx="545" cy="182"/>
            </a:xfrm>
            <a:prstGeom prst="rect">
              <a:avLst/>
            </a:prstGeom>
            <a:solidFill>
              <a:srgbClr val="CC0000">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D</a:t>
              </a:r>
            </a:p>
          </p:txBody>
        </p:sp>
        <p:sp>
          <p:nvSpPr>
            <p:cNvPr id="114706" name="Rectangle 18"/>
            <p:cNvSpPr>
              <a:spLocks noChangeArrowheads="1"/>
            </p:cNvSpPr>
            <p:nvPr/>
          </p:nvSpPr>
          <p:spPr bwMode="auto">
            <a:xfrm>
              <a:off x="4740" y="2976"/>
              <a:ext cx="545" cy="182"/>
            </a:xfrm>
            <a:prstGeom prst="rect">
              <a:avLst/>
            </a:prstGeom>
            <a:solidFill>
              <a:srgbClr val="CC0000">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-1</a:t>
              </a:r>
            </a:p>
          </p:txBody>
        </p:sp>
        <p:sp>
          <p:nvSpPr>
            <p:cNvPr id="114707" name="Rectangle 19"/>
            <p:cNvSpPr>
              <a:spLocks noChangeArrowheads="1"/>
            </p:cNvSpPr>
            <p:nvPr/>
          </p:nvSpPr>
          <p:spPr bwMode="auto">
            <a:xfrm>
              <a:off x="4194" y="3158"/>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E</a:t>
              </a:r>
            </a:p>
          </p:txBody>
        </p:sp>
        <p:sp>
          <p:nvSpPr>
            <p:cNvPr id="114708" name="Rectangle 20"/>
            <p:cNvSpPr>
              <a:spLocks noChangeArrowheads="1"/>
            </p:cNvSpPr>
            <p:nvPr/>
          </p:nvSpPr>
          <p:spPr bwMode="auto">
            <a:xfrm>
              <a:off x="4740" y="3158"/>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4</a:t>
              </a:r>
            </a:p>
          </p:txBody>
        </p:sp>
        <p:sp>
          <p:nvSpPr>
            <p:cNvPr id="114709" name="Rectangle 21"/>
            <p:cNvSpPr>
              <a:spLocks noChangeArrowheads="1"/>
            </p:cNvSpPr>
            <p:nvPr/>
          </p:nvSpPr>
          <p:spPr bwMode="auto">
            <a:xfrm>
              <a:off x="4194" y="3339"/>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H</a:t>
              </a:r>
            </a:p>
          </p:txBody>
        </p:sp>
        <p:sp>
          <p:nvSpPr>
            <p:cNvPr id="114710" name="Rectangle 22"/>
            <p:cNvSpPr>
              <a:spLocks noChangeArrowheads="1"/>
            </p:cNvSpPr>
            <p:nvPr/>
          </p:nvSpPr>
          <p:spPr bwMode="auto">
            <a:xfrm>
              <a:off x="4740" y="3339"/>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5</a:t>
              </a:r>
            </a:p>
          </p:txBody>
        </p:sp>
        <p:sp>
          <p:nvSpPr>
            <p:cNvPr id="114711" name="Rectangle 23"/>
            <p:cNvSpPr>
              <a:spLocks noChangeArrowheads="1"/>
            </p:cNvSpPr>
            <p:nvPr/>
          </p:nvSpPr>
          <p:spPr bwMode="auto">
            <a:xfrm>
              <a:off x="4194" y="3521"/>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F</a:t>
              </a:r>
            </a:p>
          </p:txBody>
        </p:sp>
        <p:sp>
          <p:nvSpPr>
            <p:cNvPr id="114712" name="Rectangle 24"/>
            <p:cNvSpPr>
              <a:spLocks noChangeArrowheads="1"/>
            </p:cNvSpPr>
            <p:nvPr/>
          </p:nvSpPr>
          <p:spPr bwMode="auto">
            <a:xfrm>
              <a:off x="4740" y="3521"/>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4</a:t>
              </a:r>
            </a:p>
          </p:txBody>
        </p:sp>
        <p:sp>
          <p:nvSpPr>
            <p:cNvPr id="114713" name="Rectangle 25"/>
            <p:cNvSpPr>
              <a:spLocks noChangeArrowheads="1"/>
            </p:cNvSpPr>
            <p:nvPr/>
          </p:nvSpPr>
          <p:spPr bwMode="auto">
            <a:xfrm>
              <a:off x="4194" y="3702"/>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J</a:t>
              </a:r>
            </a:p>
          </p:txBody>
        </p:sp>
        <p:sp>
          <p:nvSpPr>
            <p:cNvPr id="114714" name="Rectangle 26"/>
            <p:cNvSpPr>
              <a:spLocks noChangeArrowheads="1"/>
            </p:cNvSpPr>
            <p:nvPr/>
          </p:nvSpPr>
          <p:spPr bwMode="auto">
            <a:xfrm>
              <a:off x="4739" y="3702"/>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7</a:t>
              </a:r>
            </a:p>
          </p:txBody>
        </p:sp>
        <p:sp>
          <p:nvSpPr>
            <p:cNvPr id="114715" name="Rectangle 27"/>
            <p:cNvSpPr>
              <a:spLocks noChangeArrowheads="1"/>
            </p:cNvSpPr>
            <p:nvPr/>
          </p:nvSpPr>
          <p:spPr bwMode="auto">
            <a:xfrm>
              <a:off x="4194" y="3883"/>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G</a:t>
              </a:r>
            </a:p>
          </p:txBody>
        </p:sp>
        <p:sp>
          <p:nvSpPr>
            <p:cNvPr id="114716" name="Rectangle 28"/>
            <p:cNvSpPr>
              <a:spLocks noChangeArrowheads="1"/>
            </p:cNvSpPr>
            <p:nvPr/>
          </p:nvSpPr>
          <p:spPr bwMode="auto">
            <a:xfrm>
              <a:off x="4739" y="3883"/>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latin typeface="+mn-lt"/>
                  <a:ea typeface="宋体" pitchFamily="2" charset="-122"/>
                </a:rPr>
                <a:t>4</a:t>
              </a:r>
            </a:p>
          </p:txBody>
        </p:sp>
        <p:sp>
          <p:nvSpPr>
            <p:cNvPr id="114717" name="Rectangle 29"/>
            <p:cNvSpPr>
              <a:spLocks noChangeArrowheads="1"/>
            </p:cNvSpPr>
            <p:nvPr/>
          </p:nvSpPr>
          <p:spPr bwMode="auto">
            <a:xfrm>
              <a:off x="3923" y="2251"/>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0</a:t>
              </a:r>
            </a:p>
          </p:txBody>
        </p:sp>
        <p:sp>
          <p:nvSpPr>
            <p:cNvPr id="114718" name="Rectangle 30"/>
            <p:cNvSpPr>
              <a:spLocks noChangeArrowheads="1"/>
            </p:cNvSpPr>
            <p:nvPr/>
          </p:nvSpPr>
          <p:spPr bwMode="auto">
            <a:xfrm>
              <a:off x="3923" y="2433"/>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1</a:t>
              </a:r>
            </a:p>
          </p:txBody>
        </p:sp>
        <p:sp>
          <p:nvSpPr>
            <p:cNvPr id="114719" name="Rectangle 31"/>
            <p:cNvSpPr>
              <a:spLocks noChangeArrowheads="1"/>
            </p:cNvSpPr>
            <p:nvPr/>
          </p:nvSpPr>
          <p:spPr bwMode="auto">
            <a:xfrm>
              <a:off x="3923" y="2613"/>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2</a:t>
              </a:r>
            </a:p>
          </p:txBody>
        </p:sp>
        <p:sp>
          <p:nvSpPr>
            <p:cNvPr id="114720" name="Rectangle 32"/>
            <p:cNvSpPr>
              <a:spLocks noChangeArrowheads="1"/>
            </p:cNvSpPr>
            <p:nvPr/>
          </p:nvSpPr>
          <p:spPr bwMode="auto">
            <a:xfrm>
              <a:off x="3923" y="2795"/>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3</a:t>
              </a:r>
            </a:p>
          </p:txBody>
        </p:sp>
        <p:sp>
          <p:nvSpPr>
            <p:cNvPr id="114721" name="Rectangle 33"/>
            <p:cNvSpPr>
              <a:spLocks noChangeArrowheads="1"/>
            </p:cNvSpPr>
            <p:nvPr/>
          </p:nvSpPr>
          <p:spPr bwMode="auto">
            <a:xfrm>
              <a:off x="3923" y="2976"/>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4</a:t>
              </a:r>
            </a:p>
          </p:txBody>
        </p:sp>
        <p:sp>
          <p:nvSpPr>
            <p:cNvPr id="114722" name="Rectangle 34"/>
            <p:cNvSpPr>
              <a:spLocks noChangeArrowheads="1"/>
            </p:cNvSpPr>
            <p:nvPr/>
          </p:nvSpPr>
          <p:spPr bwMode="auto">
            <a:xfrm>
              <a:off x="3923" y="3158"/>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5</a:t>
              </a:r>
            </a:p>
          </p:txBody>
        </p:sp>
        <p:sp>
          <p:nvSpPr>
            <p:cNvPr id="114723" name="Rectangle 35"/>
            <p:cNvSpPr>
              <a:spLocks noChangeArrowheads="1"/>
            </p:cNvSpPr>
            <p:nvPr/>
          </p:nvSpPr>
          <p:spPr bwMode="auto">
            <a:xfrm>
              <a:off x="3923" y="3338"/>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6</a:t>
              </a:r>
            </a:p>
          </p:txBody>
        </p:sp>
        <p:sp>
          <p:nvSpPr>
            <p:cNvPr id="114724" name="Rectangle 36"/>
            <p:cNvSpPr>
              <a:spLocks noChangeArrowheads="1"/>
            </p:cNvSpPr>
            <p:nvPr/>
          </p:nvSpPr>
          <p:spPr bwMode="auto">
            <a:xfrm>
              <a:off x="3923" y="3520"/>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7</a:t>
              </a:r>
            </a:p>
          </p:txBody>
        </p:sp>
        <p:sp>
          <p:nvSpPr>
            <p:cNvPr id="114725" name="Rectangle 37"/>
            <p:cNvSpPr>
              <a:spLocks noChangeArrowheads="1"/>
            </p:cNvSpPr>
            <p:nvPr/>
          </p:nvSpPr>
          <p:spPr bwMode="auto">
            <a:xfrm>
              <a:off x="3923" y="3702"/>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8</a:t>
              </a:r>
            </a:p>
          </p:txBody>
        </p:sp>
        <p:sp>
          <p:nvSpPr>
            <p:cNvPr id="114726" name="Rectangle 38"/>
            <p:cNvSpPr>
              <a:spLocks noChangeArrowheads="1"/>
            </p:cNvSpPr>
            <p:nvPr/>
          </p:nvSpPr>
          <p:spPr bwMode="auto">
            <a:xfrm>
              <a:off x="3923" y="3884"/>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latin typeface="+mn-lt"/>
                  <a:ea typeface="宋体" pitchFamily="2" charset="-122"/>
                </a:rPr>
                <a:t>9</a:t>
              </a:r>
            </a:p>
          </p:txBody>
        </p:sp>
      </p:grpSp>
      <p:grpSp>
        <p:nvGrpSpPr>
          <p:cNvPr id="114750" name="Group 62"/>
          <p:cNvGrpSpPr>
            <a:grpSpLocks/>
          </p:cNvGrpSpPr>
          <p:nvPr/>
        </p:nvGrpSpPr>
        <p:grpSpPr bwMode="auto">
          <a:xfrm>
            <a:off x="728663" y="2679700"/>
            <a:ext cx="4478337" cy="1912938"/>
            <a:chOff x="459" y="1688"/>
            <a:chExt cx="2821" cy="1205"/>
          </a:xfrm>
        </p:grpSpPr>
        <p:sp>
          <p:nvSpPr>
            <p:cNvPr id="114728" name="Oval 40"/>
            <p:cNvSpPr>
              <a:spLocks noChangeArrowheads="1"/>
            </p:cNvSpPr>
            <p:nvPr/>
          </p:nvSpPr>
          <p:spPr bwMode="auto">
            <a:xfrm>
              <a:off x="893" y="1706"/>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A</a:t>
              </a:r>
            </a:p>
          </p:txBody>
        </p:sp>
        <p:sp>
          <p:nvSpPr>
            <p:cNvPr id="114729" name="Oval 41"/>
            <p:cNvSpPr>
              <a:spLocks noChangeArrowheads="1"/>
            </p:cNvSpPr>
            <p:nvPr/>
          </p:nvSpPr>
          <p:spPr bwMode="auto">
            <a:xfrm>
              <a:off x="459" y="2086"/>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B</a:t>
              </a:r>
            </a:p>
          </p:txBody>
        </p:sp>
        <p:sp>
          <p:nvSpPr>
            <p:cNvPr id="114730" name="Oval 42"/>
            <p:cNvSpPr>
              <a:spLocks noChangeArrowheads="1"/>
            </p:cNvSpPr>
            <p:nvPr/>
          </p:nvSpPr>
          <p:spPr bwMode="auto">
            <a:xfrm>
              <a:off x="1436" y="2086"/>
              <a:ext cx="219"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C</a:t>
              </a:r>
            </a:p>
          </p:txBody>
        </p:sp>
        <p:sp>
          <p:nvSpPr>
            <p:cNvPr id="114731" name="Oval 43"/>
            <p:cNvSpPr>
              <a:spLocks noChangeArrowheads="1"/>
            </p:cNvSpPr>
            <p:nvPr/>
          </p:nvSpPr>
          <p:spPr bwMode="auto">
            <a:xfrm>
              <a:off x="1891" y="2659"/>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H</a:t>
              </a:r>
            </a:p>
          </p:txBody>
        </p:sp>
        <p:sp>
          <p:nvSpPr>
            <p:cNvPr id="114732" name="Oval 44"/>
            <p:cNvSpPr>
              <a:spLocks noChangeArrowheads="1"/>
            </p:cNvSpPr>
            <p:nvPr/>
          </p:nvSpPr>
          <p:spPr bwMode="auto">
            <a:xfrm>
              <a:off x="2507" y="1688"/>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D</a:t>
              </a:r>
            </a:p>
          </p:txBody>
        </p:sp>
        <p:sp>
          <p:nvSpPr>
            <p:cNvPr id="114733" name="Oval 45"/>
            <p:cNvSpPr>
              <a:spLocks noChangeArrowheads="1"/>
            </p:cNvSpPr>
            <p:nvPr/>
          </p:nvSpPr>
          <p:spPr bwMode="auto">
            <a:xfrm>
              <a:off x="1890" y="2069"/>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E</a:t>
              </a:r>
            </a:p>
          </p:txBody>
        </p:sp>
        <p:sp>
          <p:nvSpPr>
            <p:cNvPr id="114734" name="Oval 46"/>
            <p:cNvSpPr>
              <a:spLocks noChangeArrowheads="1"/>
            </p:cNvSpPr>
            <p:nvPr/>
          </p:nvSpPr>
          <p:spPr bwMode="auto">
            <a:xfrm>
              <a:off x="2507" y="2069"/>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F</a:t>
              </a:r>
            </a:p>
          </p:txBody>
        </p:sp>
        <p:sp>
          <p:nvSpPr>
            <p:cNvPr id="114735" name="Oval 47"/>
            <p:cNvSpPr>
              <a:spLocks noChangeArrowheads="1"/>
            </p:cNvSpPr>
            <p:nvPr/>
          </p:nvSpPr>
          <p:spPr bwMode="auto">
            <a:xfrm>
              <a:off x="3061" y="2079"/>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G</a:t>
              </a:r>
            </a:p>
          </p:txBody>
        </p:sp>
        <p:sp>
          <p:nvSpPr>
            <p:cNvPr id="114736" name="Oval 48"/>
            <p:cNvSpPr>
              <a:spLocks noChangeArrowheads="1"/>
            </p:cNvSpPr>
            <p:nvPr/>
          </p:nvSpPr>
          <p:spPr bwMode="auto">
            <a:xfrm>
              <a:off x="1093" y="2676"/>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K</a:t>
              </a:r>
            </a:p>
          </p:txBody>
        </p:sp>
        <p:sp>
          <p:nvSpPr>
            <p:cNvPr id="114737" name="Oval 49"/>
            <p:cNvSpPr>
              <a:spLocks noChangeArrowheads="1"/>
            </p:cNvSpPr>
            <p:nvPr/>
          </p:nvSpPr>
          <p:spPr bwMode="auto">
            <a:xfrm>
              <a:off x="2381" y="2659"/>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J</a:t>
              </a:r>
            </a:p>
          </p:txBody>
        </p:sp>
        <p:cxnSp>
          <p:nvCxnSpPr>
            <p:cNvPr id="114738" name="AutoShape 50"/>
            <p:cNvCxnSpPr>
              <a:cxnSpLocks noChangeShapeType="1"/>
              <a:stCxn id="114728" idx="3"/>
              <a:endCxn id="114729" idx="7"/>
            </p:cNvCxnSpPr>
            <p:nvPr/>
          </p:nvCxnSpPr>
          <p:spPr bwMode="auto">
            <a:xfrm flipH="1">
              <a:off x="645" y="1891"/>
              <a:ext cx="280" cy="2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39" name="AutoShape 51"/>
            <p:cNvCxnSpPr>
              <a:cxnSpLocks noChangeShapeType="1"/>
              <a:stCxn id="114728" idx="5"/>
              <a:endCxn id="114730" idx="1"/>
            </p:cNvCxnSpPr>
            <p:nvPr/>
          </p:nvCxnSpPr>
          <p:spPr bwMode="auto">
            <a:xfrm>
              <a:off x="1079" y="1891"/>
              <a:ext cx="390" cy="2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42" name="AutoShape 54"/>
            <p:cNvCxnSpPr>
              <a:cxnSpLocks noChangeShapeType="1"/>
              <a:stCxn id="114730" idx="3"/>
              <a:endCxn id="114736" idx="0"/>
            </p:cNvCxnSpPr>
            <p:nvPr/>
          </p:nvCxnSpPr>
          <p:spPr bwMode="auto">
            <a:xfrm flipH="1">
              <a:off x="1203" y="2272"/>
              <a:ext cx="265" cy="4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44" name="AutoShape 56"/>
            <p:cNvCxnSpPr>
              <a:cxnSpLocks noChangeShapeType="1"/>
              <a:stCxn id="114732" idx="3"/>
              <a:endCxn id="114733" idx="0"/>
            </p:cNvCxnSpPr>
            <p:nvPr/>
          </p:nvCxnSpPr>
          <p:spPr bwMode="auto">
            <a:xfrm flipH="1">
              <a:off x="2000" y="1874"/>
              <a:ext cx="539" cy="19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45" name="AutoShape 57"/>
            <p:cNvCxnSpPr>
              <a:cxnSpLocks noChangeShapeType="1"/>
              <a:stCxn id="114732" idx="4"/>
              <a:endCxn id="114734" idx="0"/>
            </p:cNvCxnSpPr>
            <p:nvPr/>
          </p:nvCxnSpPr>
          <p:spPr bwMode="auto">
            <a:xfrm>
              <a:off x="2616" y="1906"/>
              <a:ext cx="0" cy="1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46" name="AutoShape 58"/>
            <p:cNvCxnSpPr>
              <a:cxnSpLocks noChangeShapeType="1"/>
              <a:stCxn id="114732" idx="5"/>
              <a:endCxn id="114735" idx="0"/>
            </p:cNvCxnSpPr>
            <p:nvPr/>
          </p:nvCxnSpPr>
          <p:spPr bwMode="auto">
            <a:xfrm>
              <a:off x="2693" y="1874"/>
              <a:ext cx="478" cy="20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47" name="AutoShape 59"/>
            <p:cNvCxnSpPr>
              <a:cxnSpLocks noChangeShapeType="1"/>
              <a:stCxn id="114733" idx="4"/>
              <a:endCxn id="114731" idx="0"/>
            </p:cNvCxnSpPr>
            <p:nvPr/>
          </p:nvCxnSpPr>
          <p:spPr bwMode="auto">
            <a:xfrm>
              <a:off x="2000" y="2295"/>
              <a:ext cx="0" cy="3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48" name="AutoShape 60"/>
            <p:cNvCxnSpPr>
              <a:cxnSpLocks noChangeShapeType="1"/>
              <a:stCxn id="114734" idx="4"/>
              <a:endCxn id="114737" idx="0"/>
            </p:cNvCxnSpPr>
            <p:nvPr/>
          </p:nvCxnSpPr>
          <p:spPr bwMode="auto">
            <a:xfrm flipH="1">
              <a:off x="2490" y="2286"/>
              <a:ext cx="126" cy="37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4"/>
          <p:cNvSpPr>
            <a:spLocks noGrp="1"/>
          </p:cNvSpPr>
          <p:nvPr>
            <p:ph type="ftr" sz="quarter" idx="11"/>
          </p:nvPr>
        </p:nvSpPr>
        <p:spPr/>
        <p:txBody>
          <a:bodyPr/>
          <a:lstStyle/>
          <a:p>
            <a:endParaRPr lang="en-US" altLang="zh-CN"/>
          </a:p>
          <a:p>
            <a:r>
              <a:rPr lang="en-US" altLang="zh-CN"/>
              <a:t>Prof. Q. Wang</a:t>
            </a:r>
          </a:p>
        </p:txBody>
      </p:sp>
      <p:sp>
        <p:nvSpPr>
          <p:cNvPr id="132098" name="Rectangle 2"/>
          <p:cNvSpPr>
            <a:spLocks noGrp="1" noChangeArrowheads="1"/>
          </p:cNvSpPr>
          <p:nvPr>
            <p:ph type="title"/>
          </p:nvPr>
        </p:nvSpPr>
        <p:spPr/>
        <p:txBody>
          <a:bodyPr/>
          <a:lstStyle/>
          <a:p>
            <a:r>
              <a:rPr lang="en-US" altLang="zh-CN"/>
              <a:t>Discussion</a:t>
            </a:r>
          </a:p>
        </p:txBody>
      </p:sp>
      <p:sp>
        <p:nvSpPr>
          <p:cNvPr id="132099" name="Rectangle 3"/>
          <p:cNvSpPr>
            <a:spLocks noGrp="1" noChangeArrowheads="1"/>
          </p:cNvSpPr>
          <p:nvPr>
            <p:ph type="body" idx="1"/>
          </p:nvPr>
        </p:nvSpPr>
        <p:spPr/>
        <p:txBody>
          <a:bodyPr/>
          <a:lstStyle/>
          <a:p>
            <a:r>
              <a:rPr lang="en-US" altLang="zh-CN" dirty="0">
                <a:effectLst/>
              </a:rPr>
              <a:t>Storage design of tree</a:t>
            </a:r>
          </a:p>
          <a:p>
            <a:pPr lvl="1"/>
            <a:r>
              <a:rPr lang="en-US" altLang="zh-CN" dirty="0">
                <a:effectLst/>
              </a:rPr>
              <a:t>Fixed multiple-branch list</a:t>
            </a:r>
          </a:p>
          <a:p>
            <a:pPr lvl="2"/>
            <a:r>
              <a:rPr lang="en-US" altLang="zh-CN" dirty="0">
                <a:effectLst/>
              </a:rPr>
              <a:t>Number of branch</a:t>
            </a:r>
            <a:r>
              <a:rPr lang="zh-CN" altLang="en-US" dirty="0">
                <a:effectLst/>
              </a:rPr>
              <a:t>：</a:t>
            </a:r>
            <a:r>
              <a:rPr lang="en-US" altLang="zh-CN" dirty="0">
                <a:effectLst/>
              </a:rPr>
              <a:t>tree’s degree</a:t>
            </a:r>
          </a:p>
          <a:p>
            <a:pPr lvl="1"/>
            <a:endParaRPr lang="en-US" altLang="zh-CN" dirty="0">
              <a:effectLst/>
            </a:endParaRPr>
          </a:p>
          <a:p>
            <a:pPr lvl="1"/>
            <a:endParaRPr lang="en-US" altLang="zh-CN" dirty="0">
              <a:effectLst/>
            </a:endParaRPr>
          </a:p>
          <a:p>
            <a:pPr lvl="2"/>
            <a:r>
              <a:rPr lang="en-US" altLang="zh-CN" dirty="0">
                <a:effectLst/>
              </a:rPr>
              <a:t>Null Pointer</a:t>
            </a:r>
            <a:r>
              <a:rPr lang="zh-CN" altLang="en-US" dirty="0">
                <a:effectLst/>
              </a:rPr>
              <a:t>？</a:t>
            </a:r>
          </a:p>
          <a:p>
            <a:pPr lvl="1"/>
            <a:r>
              <a:rPr lang="en-US" altLang="zh-CN" dirty="0">
                <a:effectLst/>
              </a:rPr>
              <a:t>Variable multiple-branch list</a:t>
            </a:r>
          </a:p>
          <a:p>
            <a:pPr lvl="2"/>
            <a:r>
              <a:rPr lang="en-US" altLang="zh-CN" dirty="0">
                <a:effectLst/>
              </a:rPr>
              <a:t>Number of branch</a:t>
            </a:r>
            <a:r>
              <a:rPr lang="zh-CN" altLang="en-US" dirty="0">
                <a:effectLst/>
              </a:rPr>
              <a:t>：</a:t>
            </a:r>
            <a:r>
              <a:rPr lang="en-US" altLang="zh-CN" dirty="0">
                <a:effectLst/>
              </a:rPr>
              <a:t>node’s degree</a:t>
            </a:r>
          </a:p>
        </p:txBody>
      </p:sp>
      <p:sp>
        <p:nvSpPr>
          <p:cNvPr id="132101" name="Rectangle 5"/>
          <p:cNvSpPr>
            <a:spLocks noChangeArrowheads="1"/>
          </p:cNvSpPr>
          <p:nvPr/>
        </p:nvSpPr>
        <p:spPr bwMode="auto">
          <a:xfrm>
            <a:off x="762000" y="3357563"/>
            <a:ext cx="7543800" cy="533400"/>
          </a:xfrm>
          <a:prstGeom prst="rect">
            <a:avLst/>
          </a:prstGeom>
          <a:solidFill>
            <a:srgbClr val="FFFFCC"/>
          </a:solidFill>
          <a:ln w="28575">
            <a:solidFill>
              <a:srgbClr val="FF0000"/>
            </a:solidFill>
            <a:miter lim="800000"/>
            <a:headEnd/>
            <a:tailEnd/>
          </a:ln>
          <a:effectLst>
            <a:outerShdw dist="107763" dir="2700000" algn="ctr" rotWithShape="0">
              <a:schemeClr val="tx2">
                <a:alpha val="50000"/>
              </a:schemeClr>
            </a:outerShdw>
          </a:effectLst>
        </p:spPr>
        <p:txBody>
          <a:bodyPr wrap="none" anchor="ctr"/>
          <a:lstStyle/>
          <a:p>
            <a:pPr algn="l"/>
            <a:r>
              <a:rPr kumimoji="1" lang="en-US" altLang="zh-CN" sz="2800" b="1" i="1">
                <a:solidFill>
                  <a:srgbClr val="0000FF"/>
                </a:solidFill>
                <a:effectLst/>
                <a:latin typeface="Times New Roman" pitchFamily="18" charset="0"/>
                <a:ea typeface="黑体" pitchFamily="2" charset="-122"/>
              </a:rPr>
              <a:t> data </a:t>
            </a:r>
          </a:p>
        </p:txBody>
      </p:sp>
      <p:sp>
        <p:nvSpPr>
          <p:cNvPr id="132102" name="Line 6"/>
          <p:cNvSpPr>
            <a:spLocks noChangeShapeType="1"/>
          </p:cNvSpPr>
          <p:nvPr/>
        </p:nvSpPr>
        <p:spPr bwMode="auto">
          <a:xfrm>
            <a:off x="1905000" y="3357563"/>
            <a:ext cx="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zh-CN" altLang="en-US"/>
          </a:p>
        </p:txBody>
      </p:sp>
      <p:sp>
        <p:nvSpPr>
          <p:cNvPr id="132103" name="Text Box 7"/>
          <p:cNvSpPr txBox="1">
            <a:spLocks noChangeArrowheads="1"/>
          </p:cNvSpPr>
          <p:nvPr/>
        </p:nvSpPr>
        <p:spPr bwMode="auto">
          <a:xfrm>
            <a:off x="1965325" y="3357563"/>
            <a:ext cx="1082675" cy="519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a:r>
              <a:rPr kumimoji="1" lang="en-US" altLang="zh-CN" sz="2800" b="1" i="1">
                <a:solidFill>
                  <a:srgbClr val="0000FF"/>
                </a:solidFill>
                <a:effectLst/>
                <a:latin typeface="Times New Roman" pitchFamily="18" charset="0"/>
                <a:ea typeface="黑体" pitchFamily="2" charset="-122"/>
              </a:rPr>
              <a:t>child</a:t>
            </a:r>
            <a:r>
              <a:rPr kumimoji="1" lang="en-US" altLang="zh-CN" sz="2800" b="1" baseline="-25000">
                <a:solidFill>
                  <a:srgbClr val="0000FF"/>
                </a:solidFill>
                <a:effectLst/>
                <a:latin typeface="Times New Roman" pitchFamily="18" charset="0"/>
                <a:ea typeface="黑体" pitchFamily="2" charset="-122"/>
              </a:rPr>
              <a:t>1</a:t>
            </a:r>
            <a:endParaRPr kumimoji="1" lang="en-US" altLang="zh-CN" sz="2400">
              <a:solidFill>
                <a:srgbClr val="0000FF"/>
              </a:solidFill>
              <a:effectLst/>
              <a:ea typeface="黑体" pitchFamily="2" charset="-122"/>
            </a:endParaRPr>
          </a:p>
        </p:txBody>
      </p:sp>
      <p:sp>
        <p:nvSpPr>
          <p:cNvPr id="132104" name="Line 8"/>
          <p:cNvSpPr>
            <a:spLocks noChangeShapeType="1"/>
          </p:cNvSpPr>
          <p:nvPr/>
        </p:nvSpPr>
        <p:spPr bwMode="auto">
          <a:xfrm>
            <a:off x="3048000" y="3357563"/>
            <a:ext cx="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zh-CN" altLang="en-US"/>
          </a:p>
        </p:txBody>
      </p:sp>
      <p:sp>
        <p:nvSpPr>
          <p:cNvPr id="132105" name="Text Box 9"/>
          <p:cNvSpPr txBox="1">
            <a:spLocks noChangeArrowheads="1"/>
          </p:cNvSpPr>
          <p:nvPr/>
        </p:nvSpPr>
        <p:spPr bwMode="auto">
          <a:xfrm>
            <a:off x="3124200" y="3357563"/>
            <a:ext cx="1035050" cy="519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spAutoFit/>
          </a:bodyPr>
          <a:lstStyle/>
          <a:p>
            <a:pPr algn="l"/>
            <a:r>
              <a:rPr kumimoji="1" lang="en-US" altLang="zh-CN" sz="2800" b="1" i="1">
                <a:solidFill>
                  <a:srgbClr val="0000FF"/>
                </a:solidFill>
                <a:effectLst/>
                <a:latin typeface="Times New Roman" pitchFamily="18" charset="0"/>
                <a:ea typeface="黑体" pitchFamily="2" charset="-122"/>
              </a:rPr>
              <a:t>child</a:t>
            </a:r>
            <a:r>
              <a:rPr kumimoji="1" lang="en-US" altLang="zh-CN" sz="2800" b="1" baseline="-25000">
                <a:solidFill>
                  <a:srgbClr val="0000FF"/>
                </a:solidFill>
                <a:effectLst/>
                <a:latin typeface="Times New Roman" pitchFamily="18" charset="0"/>
                <a:ea typeface="黑体" pitchFamily="2" charset="-122"/>
              </a:rPr>
              <a:t>2</a:t>
            </a:r>
            <a:endParaRPr kumimoji="1" lang="en-US" altLang="zh-CN" sz="2400">
              <a:solidFill>
                <a:srgbClr val="0000FF"/>
              </a:solidFill>
              <a:effectLst/>
              <a:ea typeface="黑体" pitchFamily="2" charset="-122"/>
            </a:endParaRPr>
          </a:p>
        </p:txBody>
      </p:sp>
      <p:sp>
        <p:nvSpPr>
          <p:cNvPr id="132106" name="Line 10"/>
          <p:cNvSpPr>
            <a:spLocks noChangeShapeType="1"/>
          </p:cNvSpPr>
          <p:nvPr/>
        </p:nvSpPr>
        <p:spPr bwMode="auto">
          <a:xfrm>
            <a:off x="4267200" y="3357563"/>
            <a:ext cx="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zh-CN" altLang="en-US"/>
          </a:p>
        </p:txBody>
      </p:sp>
      <p:sp>
        <p:nvSpPr>
          <p:cNvPr id="132107" name="Text Box 11"/>
          <p:cNvSpPr txBox="1">
            <a:spLocks noChangeArrowheads="1"/>
          </p:cNvSpPr>
          <p:nvPr/>
        </p:nvSpPr>
        <p:spPr bwMode="auto">
          <a:xfrm>
            <a:off x="4343400" y="3357563"/>
            <a:ext cx="1035050" cy="519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spAutoFit/>
          </a:bodyPr>
          <a:lstStyle/>
          <a:p>
            <a:pPr algn="l"/>
            <a:r>
              <a:rPr kumimoji="1" lang="en-US" altLang="zh-CN" sz="2800" b="1" i="1">
                <a:solidFill>
                  <a:srgbClr val="0000FF"/>
                </a:solidFill>
                <a:effectLst/>
                <a:latin typeface="Times New Roman" pitchFamily="18" charset="0"/>
                <a:ea typeface="黑体" pitchFamily="2" charset="-122"/>
              </a:rPr>
              <a:t>child</a:t>
            </a:r>
            <a:r>
              <a:rPr kumimoji="1" lang="en-US" altLang="zh-CN" sz="2800" b="1" baseline="-25000">
                <a:solidFill>
                  <a:srgbClr val="0000FF"/>
                </a:solidFill>
                <a:effectLst/>
                <a:latin typeface="Times New Roman" pitchFamily="18" charset="0"/>
                <a:ea typeface="黑体" pitchFamily="2" charset="-122"/>
              </a:rPr>
              <a:t>3</a:t>
            </a:r>
            <a:endParaRPr kumimoji="1" lang="en-US" altLang="zh-CN" sz="2400">
              <a:solidFill>
                <a:srgbClr val="0000FF"/>
              </a:solidFill>
              <a:effectLst/>
              <a:ea typeface="黑体" pitchFamily="2" charset="-122"/>
            </a:endParaRPr>
          </a:p>
        </p:txBody>
      </p:sp>
      <p:sp>
        <p:nvSpPr>
          <p:cNvPr id="132108" name="Line 12"/>
          <p:cNvSpPr>
            <a:spLocks noChangeShapeType="1"/>
          </p:cNvSpPr>
          <p:nvPr/>
        </p:nvSpPr>
        <p:spPr bwMode="auto">
          <a:xfrm>
            <a:off x="5486400" y="3357563"/>
            <a:ext cx="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zh-CN" altLang="en-US"/>
          </a:p>
        </p:txBody>
      </p:sp>
      <p:sp>
        <p:nvSpPr>
          <p:cNvPr id="132109" name="Line 13"/>
          <p:cNvSpPr>
            <a:spLocks noChangeShapeType="1"/>
          </p:cNvSpPr>
          <p:nvPr/>
        </p:nvSpPr>
        <p:spPr bwMode="auto">
          <a:xfrm>
            <a:off x="5715000" y="3662363"/>
            <a:ext cx="990600" cy="0"/>
          </a:xfrm>
          <a:prstGeom prst="line">
            <a:avLst/>
          </a:prstGeom>
          <a:noFill/>
          <a:ln w="7620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zh-CN" altLang="en-US"/>
          </a:p>
        </p:txBody>
      </p:sp>
      <p:sp>
        <p:nvSpPr>
          <p:cNvPr id="132110" name="Line 14"/>
          <p:cNvSpPr>
            <a:spLocks noChangeShapeType="1"/>
          </p:cNvSpPr>
          <p:nvPr/>
        </p:nvSpPr>
        <p:spPr bwMode="auto">
          <a:xfrm>
            <a:off x="6934200" y="3357563"/>
            <a:ext cx="0" cy="533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zh-CN" altLang="en-US"/>
          </a:p>
        </p:txBody>
      </p:sp>
      <p:sp>
        <p:nvSpPr>
          <p:cNvPr id="132111" name="Text Box 15"/>
          <p:cNvSpPr txBox="1">
            <a:spLocks noChangeArrowheads="1"/>
          </p:cNvSpPr>
          <p:nvPr/>
        </p:nvSpPr>
        <p:spPr bwMode="auto">
          <a:xfrm>
            <a:off x="7070725" y="3357563"/>
            <a:ext cx="1035050" cy="519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spAutoFit/>
          </a:bodyPr>
          <a:lstStyle/>
          <a:p>
            <a:pPr algn="l"/>
            <a:r>
              <a:rPr kumimoji="1" lang="en-US" altLang="zh-CN" sz="2800" b="1" i="1">
                <a:solidFill>
                  <a:srgbClr val="0000FF"/>
                </a:solidFill>
                <a:effectLst/>
                <a:latin typeface="Times New Roman" pitchFamily="18" charset="0"/>
                <a:ea typeface="黑体" pitchFamily="2" charset="-122"/>
              </a:rPr>
              <a:t>child</a:t>
            </a:r>
            <a:r>
              <a:rPr kumimoji="1" lang="en-US" altLang="zh-CN" sz="2800" b="1" i="1" baseline="-25000">
                <a:solidFill>
                  <a:srgbClr val="0000FF"/>
                </a:solidFill>
                <a:effectLst/>
                <a:latin typeface="Times New Roman" pitchFamily="18" charset="0"/>
                <a:ea typeface="黑体" pitchFamily="2" charset="-122"/>
              </a:rPr>
              <a:t>d</a:t>
            </a:r>
            <a:endParaRPr kumimoji="1" lang="en-US" altLang="zh-CN" sz="2400">
              <a:solidFill>
                <a:srgbClr val="0000FF"/>
              </a:solidFill>
              <a:effectLst/>
              <a:ea typeface="黑体" pitchFamily="2" charset="-122"/>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页脚占位符 2"/>
          <p:cNvSpPr>
            <a:spLocks noGrp="1"/>
          </p:cNvSpPr>
          <p:nvPr>
            <p:ph type="ftr" sz="quarter" idx="11"/>
          </p:nvPr>
        </p:nvSpPr>
        <p:spPr/>
        <p:txBody>
          <a:bodyPr/>
          <a:lstStyle/>
          <a:p>
            <a:endParaRPr lang="en-US" altLang="zh-CN"/>
          </a:p>
          <a:p>
            <a:r>
              <a:rPr lang="en-US" altLang="zh-CN"/>
              <a:t>Prof. Q. Wang</a:t>
            </a:r>
          </a:p>
        </p:txBody>
      </p:sp>
      <p:sp>
        <p:nvSpPr>
          <p:cNvPr id="115716" name="Rectangle 1028"/>
          <p:cNvSpPr>
            <a:spLocks noChangeArrowheads="1"/>
          </p:cNvSpPr>
          <p:nvPr/>
        </p:nvSpPr>
        <p:spPr bwMode="auto">
          <a:xfrm>
            <a:off x="457200" y="277813"/>
            <a:ext cx="4857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dirty="0" smtClean="0">
                <a:solidFill>
                  <a:srgbClr val="FFFF00"/>
                </a:solidFill>
                <a:effectLst/>
              </a:rPr>
              <a:t>(2) </a:t>
            </a:r>
            <a:r>
              <a:rPr lang="en-US" altLang="zh-CN" sz="2800" dirty="0">
                <a:solidFill>
                  <a:srgbClr val="FFFF00"/>
                </a:solidFill>
                <a:effectLst/>
              </a:rPr>
              <a:t>Sub-list form (</a:t>
            </a:r>
            <a:r>
              <a:rPr lang="zh-CN" altLang="en-US" sz="2800" dirty="0">
                <a:solidFill>
                  <a:srgbClr val="FFFF00"/>
                </a:solidFill>
                <a:effectLst/>
              </a:rPr>
              <a:t>子表表示法</a:t>
            </a:r>
            <a:r>
              <a:rPr lang="en-US" altLang="zh-CN" sz="2800" dirty="0">
                <a:solidFill>
                  <a:srgbClr val="FFFF00"/>
                </a:solidFill>
                <a:effectLst/>
              </a:rPr>
              <a:t>)</a:t>
            </a:r>
          </a:p>
        </p:txBody>
      </p:sp>
      <p:grpSp>
        <p:nvGrpSpPr>
          <p:cNvPr id="115843" name="Group 1155"/>
          <p:cNvGrpSpPr>
            <a:grpSpLocks/>
          </p:cNvGrpSpPr>
          <p:nvPr/>
        </p:nvGrpSpPr>
        <p:grpSpPr bwMode="auto">
          <a:xfrm>
            <a:off x="4197350" y="4508500"/>
            <a:ext cx="4478338" cy="1912938"/>
            <a:chOff x="2644" y="2840"/>
            <a:chExt cx="2821" cy="1205"/>
          </a:xfrm>
        </p:grpSpPr>
        <p:sp>
          <p:nvSpPr>
            <p:cNvPr id="115719" name="Oval 1031"/>
            <p:cNvSpPr>
              <a:spLocks noChangeArrowheads="1"/>
            </p:cNvSpPr>
            <p:nvPr/>
          </p:nvSpPr>
          <p:spPr bwMode="auto">
            <a:xfrm>
              <a:off x="3078" y="2858"/>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A</a:t>
              </a:r>
            </a:p>
          </p:txBody>
        </p:sp>
        <p:sp>
          <p:nvSpPr>
            <p:cNvPr id="115720" name="Oval 1032"/>
            <p:cNvSpPr>
              <a:spLocks noChangeArrowheads="1"/>
            </p:cNvSpPr>
            <p:nvPr/>
          </p:nvSpPr>
          <p:spPr bwMode="auto">
            <a:xfrm>
              <a:off x="2644" y="3238"/>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B</a:t>
              </a:r>
            </a:p>
          </p:txBody>
        </p:sp>
        <p:sp>
          <p:nvSpPr>
            <p:cNvPr id="115721" name="Oval 1033"/>
            <p:cNvSpPr>
              <a:spLocks noChangeArrowheads="1"/>
            </p:cNvSpPr>
            <p:nvPr/>
          </p:nvSpPr>
          <p:spPr bwMode="auto">
            <a:xfrm>
              <a:off x="3621" y="3238"/>
              <a:ext cx="219"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C</a:t>
              </a:r>
            </a:p>
          </p:txBody>
        </p:sp>
        <p:sp>
          <p:nvSpPr>
            <p:cNvPr id="115722" name="Oval 1034"/>
            <p:cNvSpPr>
              <a:spLocks noChangeArrowheads="1"/>
            </p:cNvSpPr>
            <p:nvPr/>
          </p:nvSpPr>
          <p:spPr bwMode="auto">
            <a:xfrm>
              <a:off x="4059" y="3811"/>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H</a:t>
              </a:r>
            </a:p>
          </p:txBody>
        </p:sp>
        <p:sp>
          <p:nvSpPr>
            <p:cNvPr id="115723" name="Oval 1035"/>
            <p:cNvSpPr>
              <a:spLocks noChangeArrowheads="1"/>
            </p:cNvSpPr>
            <p:nvPr/>
          </p:nvSpPr>
          <p:spPr bwMode="auto">
            <a:xfrm>
              <a:off x="4692" y="2840"/>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D</a:t>
              </a:r>
            </a:p>
          </p:txBody>
        </p:sp>
        <p:sp>
          <p:nvSpPr>
            <p:cNvPr id="115724" name="Oval 1036"/>
            <p:cNvSpPr>
              <a:spLocks noChangeArrowheads="1"/>
            </p:cNvSpPr>
            <p:nvPr/>
          </p:nvSpPr>
          <p:spPr bwMode="auto">
            <a:xfrm>
              <a:off x="4075" y="3221"/>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E</a:t>
              </a:r>
            </a:p>
          </p:txBody>
        </p:sp>
        <p:sp>
          <p:nvSpPr>
            <p:cNvPr id="115725" name="Oval 1037"/>
            <p:cNvSpPr>
              <a:spLocks noChangeArrowheads="1"/>
            </p:cNvSpPr>
            <p:nvPr/>
          </p:nvSpPr>
          <p:spPr bwMode="auto">
            <a:xfrm>
              <a:off x="4692" y="3221"/>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F</a:t>
              </a:r>
            </a:p>
          </p:txBody>
        </p:sp>
        <p:sp>
          <p:nvSpPr>
            <p:cNvPr id="115726" name="Oval 1038"/>
            <p:cNvSpPr>
              <a:spLocks noChangeArrowheads="1"/>
            </p:cNvSpPr>
            <p:nvPr/>
          </p:nvSpPr>
          <p:spPr bwMode="auto">
            <a:xfrm>
              <a:off x="5246" y="3231"/>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G</a:t>
              </a:r>
            </a:p>
          </p:txBody>
        </p:sp>
        <p:sp>
          <p:nvSpPr>
            <p:cNvPr id="115727" name="Oval 1039"/>
            <p:cNvSpPr>
              <a:spLocks noChangeArrowheads="1"/>
            </p:cNvSpPr>
            <p:nvPr/>
          </p:nvSpPr>
          <p:spPr bwMode="auto">
            <a:xfrm>
              <a:off x="3278" y="3828"/>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K</a:t>
              </a:r>
            </a:p>
          </p:txBody>
        </p:sp>
        <p:sp>
          <p:nvSpPr>
            <p:cNvPr id="115728" name="Oval 1040"/>
            <p:cNvSpPr>
              <a:spLocks noChangeArrowheads="1"/>
            </p:cNvSpPr>
            <p:nvPr/>
          </p:nvSpPr>
          <p:spPr bwMode="auto">
            <a:xfrm>
              <a:off x="4566" y="3811"/>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J</a:t>
              </a:r>
            </a:p>
          </p:txBody>
        </p:sp>
        <p:cxnSp>
          <p:nvCxnSpPr>
            <p:cNvPr id="115729" name="AutoShape 1041"/>
            <p:cNvCxnSpPr>
              <a:cxnSpLocks noChangeShapeType="1"/>
              <a:stCxn id="115719" idx="3"/>
              <a:endCxn id="115720" idx="7"/>
            </p:cNvCxnSpPr>
            <p:nvPr/>
          </p:nvCxnSpPr>
          <p:spPr bwMode="auto">
            <a:xfrm flipH="1">
              <a:off x="2830" y="3043"/>
              <a:ext cx="280" cy="2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30" name="AutoShape 1042"/>
            <p:cNvCxnSpPr>
              <a:cxnSpLocks noChangeShapeType="1"/>
              <a:stCxn id="115719" idx="5"/>
              <a:endCxn id="115721" idx="1"/>
            </p:cNvCxnSpPr>
            <p:nvPr/>
          </p:nvCxnSpPr>
          <p:spPr bwMode="auto">
            <a:xfrm>
              <a:off x="3264" y="3043"/>
              <a:ext cx="390" cy="2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31" name="AutoShape 1043"/>
            <p:cNvCxnSpPr>
              <a:cxnSpLocks noChangeShapeType="1"/>
              <a:stCxn id="115721" idx="3"/>
              <a:endCxn id="115727" idx="0"/>
            </p:cNvCxnSpPr>
            <p:nvPr/>
          </p:nvCxnSpPr>
          <p:spPr bwMode="auto">
            <a:xfrm flipH="1">
              <a:off x="3388" y="3424"/>
              <a:ext cx="265" cy="4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32" name="AutoShape 1044"/>
            <p:cNvCxnSpPr>
              <a:cxnSpLocks noChangeShapeType="1"/>
              <a:stCxn id="115723" idx="3"/>
              <a:endCxn id="115724" idx="0"/>
            </p:cNvCxnSpPr>
            <p:nvPr/>
          </p:nvCxnSpPr>
          <p:spPr bwMode="auto">
            <a:xfrm flipH="1">
              <a:off x="4185" y="3026"/>
              <a:ext cx="539" cy="19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33" name="AutoShape 1045"/>
            <p:cNvCxnSpPr>
              <a:cxnSpLocks noChangeShapeType="1"/>
              <a:stCxn id="115723" idx="4"/>
              <a:endCxn id="115725" idx="0"/>
            </p:cNvCxnSpPr>
            <p:nvPr/>
          </p:nvCxnSpPr>
          <p:spPr bwMode="auto">
            <a:xfrm>
              <a:off x="4801" y="3058"/>
              <a:ext cx="0" cy="1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34" name="AutoShape 1046"/>
            <p:cNvCxnSpPr>
              <a:cxnSpLocks noChangeShapeType="1"/>
              <a:stCxn id="115723" idx="5"/>
              <a:endCxn id="115726" idx="0"/>
            </p:cNvCxnSpPr>
            <p:nvPr/>
          </p:nvCxnSpPr>
          <p:spPr bwMode="auto">
            <a:xfrm>
              <a:off x="4878" y="3026"/>
              <a:ext cx="478" cy="20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35" name="AutoShape 1047"/>
            <p:cNvCxnSpPr>
              <a:cxnSpLocks noChangeShapeType="1"/>
              <a:stCxn id="115724" idx="4"/>
              <a:endCxn id="115722" idx="0"/>
            </p:cNvCxnSpPr>
            <p:nvPr/>
          </p:nvCxnSpPr>
          <p:spPr bwMode="auto">
            <a:xfrm flipH="1">
              <a:off x="4168" y="3447"/>
              <a:ext cx="17" cy="3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736" name="AutoShape 1048"/>
            <p:cNvCxnSpPr>
              <a:cxnSpLocks noChangeShapeType="1"/>
              <a:stCxn id="115725" idx="4"/>
              <a:endCxn id="115728" idx="0"/>
            </p:cNvCxnSpPr>
            <p:nvPr/>
          </p:nvCxnSpPr>
          <p:spPr bwMode="auto">
            <a:xfrm flipH="1">
              <a:off x="4675" y="3438"/>
              <a:ext cx="126" cy="37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842" name="Group 1154"/>
          <p:cNvGrpSpPr>
            <a:grpSpLocks/>
          </p:cNvGrpSpPr>
          <p:nvPr/>
        </p:nvGrpSpPr>
        <p:grpSpPr bwMode="auto">
          <a:xfrm>
            <a:off x="684213" y="1052513"/>
            <a:ext cx="4968875" cy="3168650"/>
            <a:chOff x="431" y="663"/>
            <a:chExt cx="3130" cy="1996"/>
          </a:xfrm>
        </p:grpSpPr>
        <p:sp>
          <p:nvSpPr>
            <p:cNvPr id="115738" name="Rectangle 1050"/>
            <p:cNvSpPr>
              <a:spLocks noChangeArrowheads="1"/>
            </p:cNvSpPr>
            <p:nvPr/>
          </p:nvSpPr>
          <p:spPr bwMode="auto">
            <a:xfrm>
              <a:off x="702" y="663"/>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info</a:t>
              </a:r>
            </a:p>
          </p:txBody>
        </p:sp>
        <p:sp>
          <p:nvSpPr>
            <p:cNvPr id="115739" name="Rectangle 1051"/>
            <p:cNvSpPr>
              <a:spLocks noChangeArrowheads="1"/>
            </p:cNvSpPr>
            <p:nvPr/>
          </p:nvSpPr>
          <p:spPr bwMode="auto">
            <a:xfrm>
              <a:off x="1248" y="663"/>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children</a:t>
              </a:r>
            </a:p>
          </p:txBody>
        </p:sp>
        <p:sp>
          <p:nvSpPr>
            <p:cNvPr id="115740" name="Rectangle 1052"/>
            <p:cNvSpPr>
              <a:spLocks noChangeArrowheads="1"/>
            </p:cNvSpPr>
            <p:nvPr/>
          </p:nvSpPr>
          <p:spPr bwMode="auto">
            <a:xfrm>
              <a:off x="702" y="845"/>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A</a:t>
              </a:r>
            </a:p>
          </p:txBody>
        </p:sp>
        <p:sp>
          <p:nvSpPr>
            <p:cNvPr id="115741" name="Rectangle 1053"/>
            <p:cNvSpPr>
              <a:spLocks noChangeArrowheads="1"/>
            </p:cNvSpPr>
            <p:nvPr/>
          </p:nvSpPr>
          <p:spPr bwMode="auto">
            <a:xfrm>
              <a:off x="1248" y="845"/>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5742" name="Rectangle 1054"/>
            <p:cNvSpPr>
              <a:spLocks noChangeArrowheads="1"/>
            </p:cNvSpPr>
            <p:nvPr/>
          </p:nvSpPr>
          <p:spPr bwMode="auto">
            <a:xfrm>
              <a:off x="702" y="1026"/>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B</a:t>
              </a:r>
            </a:p>
          </p:txBody>
        </p:sp>
        <p:sp>
          <p:nvSpPr>
            <p:cNvPr id="115743" name="Rectangle 1055"/>
            <p:cNvSpPr>
              <a:spLocks noChangeArrowheads="1"/>
            </p:cNvSpPr>
            <p:nvPr/>
          </p:nvSpPr>
          <p:spPr bwMode="auto">
            <a:xfrm>
              <a:off x="1248" y="1026"/>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5744" name="Rectangle 1056"/>
            <p:cNvSpPr>
              <a:spLocks noChangeArrowheads="1"/>
            </p:cNvSpPr>
            <p:nvPr/>
          </p:nvSpPr>
          <p:spPr bwMode="auto">
            <a:xfrm>
              <a:off x="702" y="1388"/>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K</a:t>
              </a:r>
            </a:p>
          </p:txBody>
        </p:sp>
        <p:sp>
          <p:nvSpPr>
            <p:cNvPr id="115745" name="Rectangle 1057"/>
            <p:cNvSpPr>
              <a:spLocks noChangeArrowheads="1"/>
            </p:cNvSpPr>
            <p:nvPr/>
          </p:nvSpPr>
          <p:spPr bwMode="auto">
            <a:xfrm>
              <a:off x="702" y="1208"/>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C</a:t>
              </a:r>
            </a:p>
          </p:txBody>
        </p:sp>
        <p:sp>
          <p:nvSpPr>
            <p:cNvPr id="115746" name="Rectangle 1058"/>
            <p:cNvSpPr>
              <a:spLocks noChangeArrowheads="1"/>
            </p:cNvSpPr>
            <p:nvPr/>
          </p:nvSpPr>
          <p:spPr bwMode="auto">
            <a:xfrm>
              <a:off x="1247" y="1207"/>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5747" name="Rectangle 1059"/>
            <p:cNvSpPr>
              <a:spLocks noChangeArrowheads="1"/>
            </p:cNvSpPr>
            <p:nvPr/>
          </p:nvSpPr>
          <p:spPr bwMode="auto">
            <a:xfrm>
              <a:off x="1247" y="1388"/>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5748" name="Rectangle 1060"/>
            <p:cNvSpPr>
              <a:spLocks noChangeArrowheads="1"/>
            </p:cNvSpPr>
            <p:nvPr/>
          </p:nvSpPr>
          <p:spPr bwMode="auto">
            <a:xfrm>
              <a:off x="702" y="1570"/>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D</a:t>
              </a:r>
            </a:p>
          </p:txBody>
        </p:sp>
        <p:sp>
          <p:nvSpPr>
            <p:cNvPr id="115749" name="Rectangle 1061"/>
            <p:cNvSpPr>
              <a:spLocks noChangeArrowheads="1"/>
            </p:cNvSpPr>
            <p:nvPr/>
          </p:nvSpPr>
          <p:spPr bwMode="auto">
            <a:xfrm>
              <a:off x="1248" y="1570"/>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5750" name="Rectangle 1062"/>
            <p:cNvSpPr>
              <a:spLocks noChangeArrowheads="1"/>
            </p:cNvSpPr>
            <p:nvPr/>
          </p:nvSpPr>
          <p:spPr bwMode="auto">
            <a:xfrm>
              <a:off x="702" y="1752"/>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E</a:t>
              </a:r>
            </a:p>
          </p:txBody>
        </p:sp>
        <p:sp>
          <p:nvSpPr>
            <p:cNvPr id="115751" name="Rectangle 1063"/>
            <p:cNvSpPr>
              <a:spLocks noChangeArrowheads="1"/>
            </p:cNvSpPr>
            <p:nvPr/>
          </p:nvSpPr>
          <p:spPr bwMode="auto">
            <a:xfrm>
              <a:off x="1248" y="1752"/>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5752" name="Rectangle 1064"/>
            <p:cNvSpPr>
              <a:spLocks noChangeArrowheads="1"/>
            </p:cNvSpPr>
            <p:nvPr/>
          </p:nvSpPr>
          <p:spPr bwMode="auto">
            <a:xfrm>
              <a:off x="702" y="1933"/>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H</a:t>
              </a:r>
            </a:p>
          </p:txBody>
        </p:sp>
        <p:sp>
          <p:nvSpPr>
            <p:cNvPr id="115753" name="Rectangle 1065"/>
            <p:cNvSpPr>
              <a:spLocks noChangeArrowheads="1"/>
            </p:cNvSpPr>
            <p:nvPr/>
          </p:nvSpPr>
          <p:spPr bwMode="auto">
            <a:xfrm>
              <a:off x="1248" y="1933"/>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5754" name="Rectangle 1066"/>
            <p:cNvSpPr>
              <a:spLocks noChangeArrowheads="1"/>
            </p:cNvSpPr>
            <p:nvPr/>
          </p:nvSpPr>
          <p:spPr bwMode="auto">
            <a:xfrm>
              <a:off x="702" y="2115"/>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F</a:t>
              </a:r>
            </a:p>
          </p:txBody>
        </p:sp>
        <p:sp>
          <p:nvSpPr>
            <p:cNvPr id="115755" name="Rectangle 1067"/>
            <p:cNvSpPr>
              <a:spLocks noChangeArrowheads="1"/>
            </p:cNvSpPr>
            <p:nvPr/>
          </p:nvSpPr>
          <p:spPr bwMode="auto">
            <a:xfrm>
              <a:off x="1248" y="2115"/>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5756" name="Rectangle 1068"/>
            <p:cNvSpPr>
              <a:spLocks noChangeArrowheads="1"/>
            </p:cNvSpPr>
            <p:nvPr/>
          </p:nvSpPr>
          <p:spPr bwMode="auto">
            <a:xfrm>
              <a:off x="702" y="2296"/>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J</a:t>
              </a:r>
            </a:p>
          </p:txBody>
        </p:sp>
        <p:sp>
          <p:nvSpPr>
            <p:cNvPr id="115757" name="Rectangle 1069"/>
            <p:cNvSpPr>
              <a:spLocks noChangeArrowheads="1"/>
            </p:cNvSpPr>
            <p:nvPr/>
          </p:nvSpPr>
          <p:spPr bwMode="auto">
            <a:xfrm>
              <a:off x="1247" y="2296"/>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5758" name="Rectangle 1070"/>
            <p:cNvSpPr>
              <a:spLocks noChangeArrowheads="1"/>
            </p:cNvSpPr>
            <p:nvPr/>
          </p:nvSpPr>
          <p:spPr bwMode="auto">
            <a:xfrm>
              <a:off x="702" y="2477"/>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G</a:t>
              </a:r>
            </a:p>
          </p:txBody>
        </p:sp>
        <p:sp>
          <p:nvSpPr>
            <p:cNvPr id="115759" name="Rectangle 1071"/>
            <p:cNvSpPr>
              <a:spLocks noChangeArrowheads="1"/>
            </p:cNvSpPr>
            <p:nvPr/>
          </p:nvSpPr>
          <p:spPr bwMode="auto">
            <a:xfrm>
              <a:off x="1247" y="2477"/>
              <a:ext cx="545" cy="1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800" b="1">
                <a:solidFill>
                  <a:srgbClr val="FFFF00"/>
                </a:solidFill>
                <a:effectLst/>
                <a:latin typeface="+mn-lt"/>
                <a:ea typeface="宋体" pitchFamily="2" charset="-122"/>
              </a:endParaRPr>
            </a:p>
          </p:txBody>
        </p:sp>
        <p:sp>
          <p:nvSpPr>
            <p:cNvPr id="115760" name="Rectangle 1072"/>
            <p:cNvSpPr>
              <a:spLocks noChangeArrowheads="1"/>
            </p:cNvSpPr>
            <p:nvPr/>
          </p:nvSpPr>
          <p:spPr bwMode="auto">
            <a:xfrm>
              <a:off x="431" y="845"/>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0</a:t>
              </a:r>
            </a:p>
          </p:txBody>
        </p:sp>
        <p:sp>
          <p:nvSpPr>
            <p:cNvPr id="115761" name="Rectangle 1073"/>
            <p:cNvSpPr>
              <a:spLocks noChangeArrowheads="1"/>
            </p:cNvSpPr>
            <p:nvPr/>
          </p:nvSpPr>
          <p:spPr bwMode="auto">
            <a:xfrm>
              <a:off x="431" y="1027"/>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1</a:t>
              </a:r>
            </a:p>
          </p:txBody>
        </p:sp>
        <p:sp>
          <p:nvSpPr>
            <p:cNvPr id="115762" name="Rectangle 1074"/>
            <p:cNvSpPr>
              <a:spLocks noChangeArrowheads="1"/>
            </p:cNvSpPr>
            <p:nvPr/>
          </p:nvSpPr>
          <p:spPr bwMode="auto">
            <a:xfrm>
              <a:off x="431" y="1207"/>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2</a:t>
              </a:r>
            </a:p>
          </p:txBody>
        </p:sp>
        <p:sp>
          <p:nvSpPr>
            <p:cNvPr id="115763" name="Rectangle 1075"/>
            <p:cNvSpPr>
              <a:spLocks noChangeArrowheads="1"/>
            </p:cNvSpPr>
            <p:nvPr/>
          </p:nvSpPr>
          <p:spPr bwMode="auto">
            <a:xfrm>
              <a:off x="431" y="1389"/>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3</a:t>
              </a:r>
            </a:p>
          </p:txBody>
        </p:sp>
        <p:sp>
          <p:nvSpPr>
            <p:cNvPr id="115764" name="Rectangle 1076"/>
            <p:cNvSpPr>
              <a:spLocks noChangeArrowheads="1"/>
            </p:cNvSpPr>
            <p:nvPr/>
          </p:nvSpPr>
          <p:spPr bwMode="auto">
            <a:xfrm>
              <a:off x="431" y="1570"/>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4</a:t>
              </a:r>
            </a:p>
          </p:txBody>
        </p:sp>
        <p:sp>
          <p:nvSpPr>
            <p:cNvPr id="115765" name="Rectangle 1077"/>
            <p:cNvSpPr>
              <a:spLocks noChangeArrowheads="1"/>
            </p:cNvSpPr>
            <p:nvPr/>
          </p:nvSpPr>
          <p:spPr bwMode="auto">
            <a:xfrm>
              <a:off x="431" y="1752"/>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5</a:t>
              </a:r>
            </a:p>
          </p:txBody>
        </p:sp>
        <p:sp>
          <p:nvSpPr>
            <p:cNvPr id="115766" name="Rectangle 1078"/>
            <p:cNvSpPr>
              <a:spLocks noChangeArrowheads="1"/>
            </p:cNvSpPr>
            <p:nvPr/>
          </p:nvSpPr>
          <p:spPr bwMode="auto">
            <a:xfrm>
              <a:off x="431" y="1932"/>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6</a:t>
              </a:r>
            </a:p>
          </p:txBody>
        </p:sp>
        <p:sp>
          <p:nvSpPr>
            <p:cNvPr id="115767" name="Rectangle 1079"/>
            <p:cNvSpPr>
              <a:spLocks noChangeArrowheads="1"/>
            </p:cNvSpPr>
            <p:nvPr/>
          </p:nvSpPr>
          <p:spPr bwMode="auto">
            <a:xfrm>
              <a:off x="431" y="2114"/>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7</a:t>
              </a:r>
            </a:p>
          </p:txBody>
        </p:sp>
        <p:sp>
          <p:nvSpPr>
            <p:cNvPr id="115768" name="Rectangle 1080"/>
            <p:cNvSpPr>
              <a:spLocks noChangeArrowheads="1"/>
            </p:cNvSpPr>
            <p:nvPr/>
          </p:nvSpPr>
          <p:spPr bwMode="auto">
            <a:xfrm>
              <a:off x="431" y="2296"/>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8</a:t>
              </a:r>
            </a:p>
          </p:txBody>
        </p:sp>
        <p:sp>
          <p:nvSpPr>
            <p:cNvPr id="115769" name="Rectangle 1081"/>
            <p:cNvSpPr>
              <a:spLocks noChangeArrowheads="1"/>
            </p:cNvSpPr>
            <p:nvPr/>
          </p:nvSpPr>
          <p:spPr bwMode="auto">
            <a:xfrm>
              <a:off x="431" y="2478"/>
              <a:ext cx="22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latin typeface="+mn-lt"/>
                  <a:ea typeface="宋体" pitchFamily="2" charset="-122"/>
                </a:rPr>
                <a:t>9</a:t>
              </a:r>
            </a:p>
          </p:txBody>
        </p:sp>
        <p:grpSp>
          <p:nvGrpSpPr>
            <p:cNvPr id="115773" name="Group 1085"/>
            <p:cNvGrpSpPr>
              <a:grpSpLocks noChangeAspect="1"/>
            </p:cNvGrpSpPr>
            <p:nvPr/>
          </p:nvGrpSpPr>
          <p:grpSpPr bwMode="auto">
            <a:xfrm>
              <a:off x="1474" y="1071"/>
              <a:ext cx="88" cy="65"/>
              <a:chOff x="249" y="3884"/>
              <a:chExt cx="182" cy="136"/>
            </a:xfrm>
          </p:grpSpPr>
          <p:sp>
            <p:nvSpPr>
              <p:cNvPr id="115774" name="Line 1086"/>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5775" name="Line 1087"/>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5776" name="Group 1088"/>
            <p:cNvGrpSpPr>
              <a:grpSpLocks noChangeAspect="1"/>
            </p:cNvGrpSpPr>
            <p:nvPr/>
          </p:nvGrpSpPr>
          <p:grpSpPr bwMode="auto">
            <a:xfrm>
              <a:off x="1474" y="1434"/>
              <a:ext cx="88" cy="65"/>
              <a:chOff x="249" y="3884"/>
              <a:chExt cx="182" cy="136"/>
            </a:xfrm>
          </p:grpSpPr>
          <p:sp>
            <p:nvSpPr>
              <p:cNvPr id="115777" name="Line 1089"/>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5778" name="Line 1090"/>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5779" name="Group 1091"/>
            <p:cNvGrpSpPr>
              <a:grpSpLocks noChangeAspect="1"/>
            </p:cNvGrpSpPr>
            <p:nvPr/>
          </p:nvGrpSpPr>
          <p:grpSpPr bwMode="auto">
            <a:xfrm>
              <a:off x="1474" y="1979"/>
              <a:ext cx="88" cy="65"/>
              <a:chOff x="249" y="3884"/>
              <a:chExt cx="182" cy="136"/>
            </a:xfrm>
          </p:grpSpPr>
          <p:sp>
            <p:nvSpPr>
              <p:cNvPr id="115780" name="Line 1092"/>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5781" name="Line 1093"/>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5782" name="Group 1094"/>
            <p:cNvGrpSpPr>
              <a:grpSpLocks noChangeAspect="1"/>
            </p:cNvGrpSpPr>
            <p:nvPr/>
          </p:nvGrpSpPr>
          <p:grpSpPr bwMode="auto">
            <a:xfrm>
              <a:off x="1474" y="2341"/>
              <a:ext cx="88" cy="65"/>
              <a:chOff x="249" y="3884"/>
              <a:chExt cx="182" cy="136"/>
            </a:xfrm>
          </p:grpSpPr>
          <p:sp>
            <p:nvSpPr>
              <p:cNvPr id="115783" name="Line 1095"/>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5784" name="Line 1096"/>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5785" name="Group 1097"/>
            <p:cNvGrpSpPr>
              <a:grpSpLocks noChangeAspect="1"/>
            </p:cNvGrpSpPr>
            <p:nvPr/>
          </p:nvGrpSpPr>
          <p:grpSpPr bwMode="auto">
            <a:xfrm>
              <a:off x="1474" y="2523"/>
              <a:ext cx="88" cy="65"/>
              <a:chOff x="249" y="3884"/>
              <a:chExt cx="182" cy="136"/>
            </a:xfrm>
          </p:grpSpPr>
          <p:sp>
            <p:nvSpPr>
              <p:cNvPr id="115786" name="Line 1098"/>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5787" name="Line 1099"/>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115788" name="Line 1100"/>
            <p:cNvSpPr>
              <a:spLocks noChangeShapeType="1"/>
            </p:cNvSpPr>
            <p:nvPr/>
          </p:nvSpPr>
          <p:spPr bwMode="auto">
            <a:xfrm>
              <a:off x="1447" y="938"/>
              <a:ext cx="5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5789" name="Group 1101"/>
            <p:cNvGrpSpPr>
              <a:grpSpLocks/>
            </p:cNvGrpSpPr>
            <p:nvPr/>
          </p:nvGrpSpPr>
          <p:grpSpPr bwMode="auto">
            <a:xfrm>
              <a:off x="2024" y="872"/>
              <a:ext cx="272" cy="136"/>
              <a:chOff x="2357" y="2275"/>
              <a:chExt cx="272" cy="136"/>
            </a:xfrm>
          </p:grpSpPr>
          <p:sp>
            <p:nvSpPr>
              <p:cNvPr id="115790" name="Rectangle 1102"/>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1</a:t>
                </a:r>
              </a:p>
            </p:txBody>
          </p:sp>
          <p:sp>
            <p:nvSpPr>
              <p:cNvPr id="115791" name="Rectangle 1103"/>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5792" name="Group 1104"/>
            <p:cNvGrpSpPr>
              <a:grpSpLocks/>
            </p:cNvGrpSpPr>
            <p:nvPr/>
          </p:nvGrpSpPr>
          <p:grpSpPr bwMode="auto">
            <a:xfrm>
              <a:off x="2638" y="872"/>
              <a:ext cx="272" cy="136"/>
              <a:chOff x="2357" y="2275"/>
              <a:chExt cx="272" cy="136"/>
            </a:xfrm>
          </p:grpSpPr>
          <p:sp>
            <p:nvSpPr>
              <p:cNvPr id="115793" name="Rectangle 1105"/>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2</a:t>
                </a:r>
              </a:p>
            </p:txBody>
          </p:sp>
          <p:sp>
            <p:nvSpPr>
              <p:cNvPr id="115794" name="Rectangle 1106"/>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5795" name="Line 1107"/>
            <p:cNvSpPr>
              <a:spLocks noChangeShapeType="1"/>
            </p:cNvSpPr>
            <p:nvPr/>
          </p:nvSpPr>
          <p:spPr bwMode="auto">
            <a:xfrm>
              <a:off x="2229" y="938"/>
              <a:ext cx="4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5796" name="Group 1108"/>
            <p:cNvGrpSpPr>
              <a:grpSpLocks noChangeAspect="1"/>
            </p:cNvGrpSpPr>
            <p:nvPr/>
          </p:nvGrpSpPr>
          <p:grpSpPr bwMode="auto">
            <a:xfrm>
              <a:off x="2799" y="906"/>
              <a:ext cx="88" cy="65"/>
              <a:chOff x="249" y="3884"/>
              <a:chExt cx="182" cy="136"/>
            </a:xfrm>
          </p:grpSpPr>
          <p:sp>
            <p:nvSpPr>
              <p:cNvPr id="115797" name="Line 1109"/>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5798" name="Line 1110"/>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115799" name="Line 1111"/>
            <p:cNvSpPr>
              <a:spLocks noChangeShapeType="1"/>
            </p:cNvSpPr>
            <p:nvPr/>
          </p:nvSpPr>
          <p:spPr bwMode="auto">
            <a:xfrm>
              <a:off x="1447" y="1663"/>
              <a:ext cx="5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5800" name="Group 1112"/>
            <p:cNvGrpSpPr>
              <a:grpSpLocks/>
            </p:cNvGrpSpPr>
            <p:nvPr/>
          </p:nvGrpSpPr>
          <p:grpSpPr bwMode="auto">
            <a:xfrm>
              <a:off x="2018" y="1597"/>
              <a:ext cx="272" cy="136"/>
              <a:chOff x="2357" y="2275"/>
              <a:chExt cx="272" cy="136"/>
            </a:xfrm>
          </p:grpSpPr>
          <p:sp>
            <p:nvSpPr>
              <p:cNvPr id="115801" name="Rectangle 1113"/>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5</a:t>
                </a:r>
              </a:p>
            </p:txBody>
          </p:sp>
          <p:sp>
            <p:nvSpPr>
              <p:cNvPr id="115802" name="Rectangle 1114"/>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115803" name="Group 1115"/>
            <p:cNvGrpSpPr>
              <a:grpSpLocks/>
            </p:cNvGrpSpPr>
            <p:nvPr/>
          </p:nvGrpSpPr>
          <p:grpSpPr bwMode="auto">
            <a:xfrm>
              <a:off x="2674" y="1597"/>
              <a:ext cx="272" cy="136"/>
              <a:chOff x="2357" y="2275"/>
              <a:chExt cx="272" cy="136"/>
            </a:xfrm>
          </p:grpSpPr>
          <p:sp>
            <p:nvSpPr>
              <p:cNvPr id="115804" name="Rectangle 1116"/>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7</a:t>
                </a:r>
              </a:p>
            </p:txBody>
          </p:sp>
          <p:sp>
            <p:nvSpPr>
              <p:cNvPr id="115805" name="Rectangle 1117"/>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5806" name="Line 1118"/>
            <p:cNvSpPr>
              <a:spLocks noChangeShapeType="1"/>
            </p:cNvSpPr>
            <p:nvPr/>
          </p:nvSpPr>
          <p:spPr bwMode="auto">
            <a:xfrm>
              <a:off x="2265" y="1663"/>
              <a:ext cx="4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5810" name="Group 1122"/>
            <p:cNvGrpSpPr>
              <a:grpSpLocks/>
            </p:cNvGrpSpPr>
            <p:nvPr/>
          </p:nvGrpSpPr>
          <p:grpSpPr bwMode="auto">
            <a:xfrm>
              <a:off x="3289" y="1598"/>
              <a:ext cx="272" cy="136"/>
              <a:chOff x="2357" y="2275"/>
              <a:chExt cx="272" cy="136"/>
            </a:xfrm>
          </p:grpSpPr>
          <p:sp>
            <p:nvSpPr>
              <p:cNvPr id="115811" name="Rectangle 1123"/>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9</a:t>
                </a:r>
              </a:p>
            </p:txBody>
          </p:sp>
          <p:sp>
            <p:nvSpPr>
              <p:cNvPr id="115812" name="Rectangle 1124"/>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5813" name="Line 1125"/>
            <p:cNvSpPr>
              <a:spLocks noChangeShapeType="1"/>
            </p:cNvSpPr>
            <p:nvPr/>
          </p:nvSpPr>
          <p:spPr bwMode="auto">
            <a:xfrm>
              <a:off x="2880" y="1664"/>
              <a:ext cx="4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5814" name="Group 1126"/>
            <p:cNvGrpSpPr>
              <a:grpSpLocks noChangeAspect="1"/>
            </p:cNvGrpSpPr>
            <p:nvPr/>
          </p:nvGrpSpPr>
          <p:grpSpPr bwMode="auto">
            <a:xfrm>
              <a:off x="3450" y="1632"/>
              <a:ext cx="88" cy="65"/>
              <a:chOff x="249" y="3884"/>
              <a:chExt cx="182" cy="136"/>
            </a:xfrm>
          </p:grpSpPr>
          <p:sp>
            <p:nvSpPr>
              <p:cNvPr id="115815" name="Line 1127"/>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5816" name="Line 1128"/>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5817" name="Group 1129"/>
            <p:cNvGrpSpPr>
              <a:grpSpLocks/>
            </p:cNvGrpSpPr>
            <p:nvPr/>
          </p:nvGrpSpPr>
          <p:grpSpPr bwMode="auto">
            <a:xfrm>
              <a:off x="2019" y="1208"/>
              <a:ext cx="272" cy="136"/>
              <a:chOff x="2357" y="2275"/>
              <a:chExt cx="272" cy="136"/>
            </a:xfrm>
          </p:grpSpPr>
          <p:sp>
            <p:nvSpPr>
              <p:cNvPr id="115818" name="Rectangle 1130"/>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3</a:t>
                </a:r>
              </a:p>
            </p:txBody>
          </p:sp>
          <p:sp>
            <p:nvSpPr>
              <p:cNvPr id="115819" name="Rectangle 1131"/>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5820" name="Line 1132"/>
            <p:cNvSpPr>
              <a:spLocks noChangeShapeType="1"/>
            </p:cNvSpPr>
            <p:nvPr/>
          </p:nvSpPr>
          <p:spPr bwMode="auto">
            <a:xfrm>
              <a:off x="1447" y="1274"/>
              <a:ext cx="5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5821" name="Group 1133"/>
            <p:cNvGrpSpPr>
              <a:grpSpLocks noChangeAspect="1"/>
            </p:cNvGrpSpPr>
            <p:nvPr/>
          </p:nvGrpSpPr>
          <p:grpSpPr bwMode="auto">
            <a:xfrm>
              <a:off x="2180" y="1242"/>
              <a:ext cx="88" cy="65"/>
              <a:chOff x="249" y="3884"/>
              <a:chExt cx="182" cy="136"/>
            </a:xfrm>
          </p:grpSpPr>
          <p:sp>
            <p:nvSpPr>
              <p:cNvPr id="115822" name="Line 1134"/>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5823" name="Line 1135"/>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5828" name="Group 1140"/>
            <p:cNvGrpSpPr>
              <a:grpSpLocks/>
            </p:cNvGrpSpPr>
            <p:nvPr/>
          </p:nvGrpSpPr>
          <p:grpSpPr bwMode="auto">
            <a:xfrm>
              <a:off x="2022" y="1770"/>
              <a:ext cx="272" cy="136"/>
              <a:chOff x="2357" y="2275"/>
              <a:chExt cx="272" cy="136"/>
            </a:xfrm>
          </p:grpSpPr>
          <p:sp>
            <p:nvSpPr>
              <p:cNvPr id="115829" name="Rectangle 1141"/>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6</a:t>
                </a:r>
              </a:p>
            </p:txBody>
          </p:sp>
          <p:sp>
            <p:nvSpPr>
              <p:cNvPr id="115830" name="Rectangle 1142"/>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5831" name="Line 1143"/>
            <p:cNvSpPr>
              <a:spLocks noChangeShapeType="1"/>
            </p:cNvSpPr>
            <p:nvPr/>
          </p:nvSpPr>
          <p:spPr bwMode="auto">
            <a:xfrm>
              <a:off x="1456" y="1836"/>
              <a:ext cx="5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5832" name="Group 1144"/>
            <p:cNvGrpSpPr>
              <a:grpSpLocks noChangeAspect="1"/>
            </p:cNvGrpSpPr>
            <p:nvPr/>
          </p:nvGrpSpPr>
          <p:grpSpPr bwMode="auto">
            <a:xfrm>
              <a:off x="2183" y="1804"/>
              <a:ext cx="88" cy="65"/>
              <a:chOff x="249" y="3884"/>
              <a:chExt cx="182" cy="136"/>
            </a:xfrm>
          </p:grpSpPr>
          <p:sp>
            <p:nvSpPr>
              <p:cNvPr id="115833" name="Line 1145"/>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5834" name="Line 1146"/>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5835" name="Group 1147"/>
            <p:cNvGrpSpPr>
              <a:grpSpLocks/>
            </p:cNvGrpSpPr>
            <p:nvPr/>
          </p:nvGrpSpPr>
          <p:grpSpPr bwMode="auto">
            <a:xfrm>
              <a:off x="2018" y="2133"/>
              <a:ext cx="272" cy="136"/>
              <a:chOff x="2357" y="2275"/>
              <a:chExt cx="272" cy="136"/>
            </a:xfrm>
          </p:grpSpPr>
          <p:sp>
            <p:nvSpPr>
              <p:cNvPr id="115836" name="Rectangle 1148"/>
              <p:cNvSpPr>
                <a:spLocks noChangeArrowheads="1"/>
              </p:cNvSpPr>
              <p:nvPr/>
            </p:nvSpPr>
            <p:spPr bwMode="auto">
              <a:xfrm>
                <a:off x="2357"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8</a:t>
                </a:r>
              </a:p>
            </p:txBody>
          </p:sp>
          <p:sp>
            <p:nvSpPr>
              <p:cNvPr id="115837" name="Rectangle 1149"/>
              <p:cNvSpPr>
                <a:spLocks noChangeArrowheads="1"/>
              </p:cNvSpPr>
              <p:nvPr/>
            </p:nvSpPr>
            <p:spPr bwMode="auto">
              <a:xfrm>
                <a:off x="2493" y="2275"/>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115838" name="Line 1150"/>
            <p:cNvSpPr>
              <a:spLocks noChangeShapeType="1"/>
            </p:cNvSpPr>
            <p:nvPr/>
          </p:nvSpPr>
          <p:spPr bwMode="auto">
            <a:xfrm>
              <a:off x="1447" y="2199"/>
              <a:ext cx="5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115839" name="Group 1151"/>
            <p:cNvGrpSpPr>
              <a:grpSpLocks noChangeAspect="1"/>
            </p:cNvGrpSpPr>
            <p:nvPr/>
          </p:nvGrpSpPr>
          <p:grpSpPr bwMode="auto">
            <a:xfrm>
              <a:off x="2179" y="2167"/>
              <a:ext cx="88" cy="65"/>
              <a:chOff x="249" y="3884"/>
              <a:chExt cx="182" cy="136"/>
            </a:xfrm>
          </p:grpSpPr>
          <p:sp>
            <p:nvSpPr>
              <p:cNvPr id="115840" name="Line 1152"/>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115841" name="Line 1153"/>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页脚占位符 2"/>
          <p:cNvSpPr>
            <a:spLocks noGrp="1"/>
          </p:cNvSpPr>
          <p:nvPr>
            <p:ph type="ftr" sz="quarter" idx="11"/>
          </p:nvPr>
        </p:nvSpPr>
        <p:spPr/>
        <p:txBody>
          <a:bodyPr/>
          <a:lstStyle/>
          <a:p>
            <a:endParaRPr lang="en-US" altLang="zh-CN"/>
          </a:p>
          <a:p>
            <a:r>
              <a:rPr lang="en-US" altLang="zh-CN"/>
              <a:t>Prof. Q. Wang</a:t>
            </a:r>
          </a:p>
        </p:txBody>
      </p:sp>
      <p:grpSp>
        <p:nvGrpSpPr>
          <p:cNvPr id="211070" name="Group 126"/>
          <p:cNvGrpSpPr>
            <a:grpSpLocks/>
          </p:cNvGrpSpPr>
          <p:nvPr/>
        </p:nvGrpSpPr>
        <p:grpSpPr bwMode="auto">
          <a:xfrm>
            <a:off x="1960563" y="3933825"/>
            <a:ext cx="4478337" cy="1912938"/>
            <a:chOff x="1235" y="2478"/>
            <a:chExt cx="2821" cy="1205"/>
          </a:xfrm>
        </p:grpSpPr>
        <p:sp>
          <p:nvSpPr>
            <p:cNvPr id="210951" name="Oval 7"/>
            <p:cNvSpPr>
              <a:spLocks noChangeArrowheads="1"/>
            </p:cNvSpPr>
            <p:nvPr/>
          </p:nvSpPr>
          <p:spPr bwMode="auto">
            <a:xfrm>
              <a:off x="1669" y="2496"/>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A</a:t>
              </a:r>
            </a:p>
          </p:txBody>
        </p:sp>
        <p:sp>
          <p:nvSpPr>
            <p:cNvPr id="210952" name="Oval 8"/>
            <p:cNvSpPr>
              <a:spLocks noChangeArrowheads="1"/>
            </p:cNvSpPr>
            <p:nvPr/>
          </p:nvSpPr>
          <p:spPr bwMode="auto">
            <a:xfrm>
              <a:off x="1235" y="2876"/>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B</a:t>
              </a:r>
            </a:p>
          </p:txBody>
        </p:sp>
        <p:sp>
          <p:nvSpPr>
            <p:cNvPr id="210953" name="Oval 9"/>
            <p:cNvSpPr>
              <a:spLocks noChangeArrowheads="1"/>
            </p:cNvSpPr>
            <p:nvPr/>
          </p:nvSpPr>
          <p:spPr bwMode="auto">
            <a:xfrm>
              <a:off x="2212" y="2876"/>
              <a:ext cx="219"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C</a:t>
              </a:r>
            </a:p>
          </p:txBody>
        </p:sp>
        <p:sp>
          <p:nvSpPr>
            <p:cNvPr id="210954" name="Oval 10"/>
            <p:cNvSpPr>
              <a:spLocks noChangeArrowheads="1"/>
            </p:cNvSpPr>
            <p:nvPr/>
          </p:nvSpPr>
          <p:spPr bwMode="auto">
            <a:xfrm>
              <a:off x="2653" y="3449"/>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H</a:t>
              </a:r>
            </a:p>
          </p:txBody>
        </p:sp>
        <p:sp>
          <p:nvSpPr>
            <p:cNvPr id="210955" name="Oval 11"/>
            <p:cNvSpPr>
              <a:spLocks noChangeArrowheads="1"/>
            </p:cNvSpPr>
            <p:nvPr/>
          </p:nvSpPr>
          <p:spPr bwMode="auto">
            <a:xfrm>
              <a:off x="3283" y="2478"/>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D</a:t>
              </a:r>
            </a:p>
          </p:txBody>
        </p:sp>
        <p:sp>
          <p:nvSpPr>
            <p:cNvPr id="210956" name="Oval 12"/>
            <p:cNvSpPr>
              <a:spLocks noChangeArrowheads="1"/>
            </p:cNvSpPr>
            <p:nvPr/>
          </p:nvSpPr>
          <p:spPr bwMode="auto">
            <a:xfrm>
              <a:off x="2666" y="2859"/>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E</a:t>
              </a:r>
            </a:p>
          </p:txBody>
        </p:sp>
        <p:sp>
          <p:nvSpPr>
            <p:cNvPr id="210957" name="Oval 13"/>
            <p:cNvSpPr>
              <a:spLocks noChangeArrowheads="1"/>
            </p:cNvSpPr>
            <p:nvPr/>
          </p:nvSpPr>
          <p:spPr bwMode="auto">
            <a:xfrm>
              <a:off x="3283" y="2859"/>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F</a:t>
              </a:r>
            </a:p>
          </p:txBody>
        </p:sp>
        <p:sp>
          <p:nvSpPr>
            <p:cNvPr id="210958" name="Oval 14"/>
            <p:cNvSpPr>
              <a:spLocks noChangeArrowheads="1"/>
            </p:cNvSpPr>
            <p:nvPr/>
          </p:nvSpPr>
          <p:spPr bwMode="auto">
            <a:xfrm>
              <a:off x="3837" y="2869"/>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G</a:t>
              </a:r>
            </a:p>
          </p:txBody>
        </p:sp>
        <p:sp>
          <p:nvSpPr>
            <p:cNvPr id="210959" name="Oval 15"/>
            <p:cNvSpPr>
              <a:spLocks noChangeArrowheads="1"/>
            </p:cNvSpPr>
            <p:nvPr/>
          </p:nvSpPr>
          <p:spPr bwMode="auto">
            <a:xfrm>
              <a:off x="1869" y="3466"/>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K</a:t>
              </a:r>
            </a:p>
          </p:txBody>
        </p:sp>
        <p:sp>
          <p:nvSpPr>
            <p:cNvPr id="210960" name="Oval 16"/>
            <p:cNvSpPr>
              <a:spLocks noChangeArrowheads="1"/>
            </p:cNvSpPr>
            <p:nvPr/>
          </p:nvSpPr>
          <p:spPr bwMode="auto">
            <a:xfrm>
              <a:off x="3157" y="3449"/>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J</a:t>
              </a:r>
            </a:p>
          </p:txBody>
        </p:sp>
        <p:cxnSp>
          <p:nvCxnSpPr>
            <p:cNvPr id="210961" name="AutoShape 17"/>
            <p:cNvCxnSpPr>
              <a:cxnSpLocks noChangeShapeType="1"/>
              <a:stCxn id="210951" idx="3"/>
              <a:endCxn id="210952" idx="7"/>
            </p:cNvCxnSpPr>
            <p:nvPr/>
          </p:nvCxnSpPr>
          <p:spPr bwMode="auto">
            <a:xfrm flipH="1">
              <a:off x="1421" y="2681"/>
              <a:ext cx="280" cy="2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62" name="AutoShape 18"/>
            <p:cNvCxnSpPr>
              <a:cxnSpLocks noChangeShapeType="1"/>
              <a:stCxn id="210951" idx="5"/>
              <a:endCxn id="210953" idx="1"/>
            </p:cNvCxnSpPr>
            <p:nvPr/>
          </p:nvCxnSpPr>
          <p:spPr bwMode="auto">
            <a:xfrm>
              <a:off x="1855" y="2681"/>
              <a:ext cx="390" cy="2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63" name="AutoShape 19"/>
            <p:cNvCxnSpPr>
              <a:cxnSpLocks noChangeShapeType="1"/>
              <a:stCxn id="210953" idx="3"/>
              <a:endCxn id="210959" idx="0"/>
            </p:cNvCxnSpPr>
            <p:nvPr/>
          </p:nvCxnSpPr>
          <p:spPr bwMode="auto">
            <a:xfrm flipH="1">
              <a:off x="1979" y="3062"/>
              <a:ext cx="265" cy="4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64" name="AutoShape 20"/>
            <p:cNvCxnSpPr>
              <a:cxnSpLocks noChangeShapeType="1"/>
              <a:stCxn id="210955" idx="3"/>
              <a:endCxn id="210956" idx="0"/>
            </p:cNvCxnSpPr>
            <p:nvPr/>
          </p:nvCxnSpPr>
          <p:spPr bwMode="auto">
            <a:xfrm flipH="1">
              <a:off x="2776" y="2664"/>
              <a:ext cx="539" cy="19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65" name="AutoShape 21"/>
            <p:cNvCxnSpPr>
              <a:cxnSpLocks noChangeShapeType="1"/>
              <a:stCxn id="210955" idx="4"/>
              <a:endCxn id="210957" idx="0"/>
            </p:cNvCxnSpPr>
            <p:nvPr/>
          </p:nvCxnSpPr>
          <p:spPr bwMode="auto">
            <a:xfrm>
              <a:off x="3392" y="2696"/>
              <a:ext cx="0" cy="1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66" name="AutoShape 22"/>
            <p:cNvCxnSpPr>
              <a:cxnSpLocks noChangeShapeType="1"/>
              <a:stCxn id="210955" idx="5"/>
              <a:endCxn id="210958" idx="0"/>
            </p:cNvCxnSpPr>
            <p:nvPr/>
          </p:nvCxnSpPr>
          <p:spPr bwMode="auto">
            <a:xfrm>
              <a:off x="3469" y="2664"/>
              <a:ext cx="478" cy="20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67" name="AutoShape 23"/>
            <p:cNvCxnSpPr>
              <a:cxnSpLocks noChangeShapeType="1"/>
              <a:stCxn id="210956" idx="4"/>
              <a:endCxn id="210954" idx="0"/>
            </p:cNvCxnSpPr>
            <p:nvPr/>
          </p:nvCxnSpPr>
          <p:spPr bwMode="auto">
            <a:xfrm flipH="1">
              <a:off x="2762" y="3085"/>
              <a:ext cx="14" cy="35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968" name="AutoShape 24"/>
            <p:cNvCxnSpPr>
              <a:cxnSpLocks noChangeShapeType="1"/>
              <a:stCxn id="210957" idx="4"/>
              <a:endCxn id="210960" idx="0"/>
            </p:cNvCxnSpPr>
            <p:nvPr/>
          </p:nvCxnSpPr>
          <p:spPr bwMode="auto">
            <a:xfrm flipH="1">
              <a:off x="3266" y="3076"/>
              <a:ext cx="126" cy="37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 name="组合 9"/>
          <p:cNvGrpSpPr/>
          <p:nvPr/>
        </p:nvGrpSpPr>
        <p:grpSpPr>
          <a:xfrm>
            <a:off x="3316288" y="1417539"/>
            <a:ext cx="647700" cy="215900"/>
            <a:chOff x="3316288" y="1633538"/>
            <a:chExt cx="647700" cy="215900"/>
          </a:xfrm>
        </p:grpSpPr>
        <p:grpSp>
          <p:nvGrpSpPr>
            <p:cNvPr id="210969" name="Group 25"/>
            <p:cNvGrpSpPr>
              <a:grpSpLocks/>
            </p:cNvGrpSpPr>
            <p:nvPr/>
          </p:nvGrpSpPr>
          <p:grpSpPr bwMode="auto">
            <a:xfrm>
              <a:off x="3532188" y="1633538"/>
              <a:ext cx="431800" cy="215900"/>
              <a:chOff x="2357" y="2275"/>
              <a:chExt cx="272" cy="136"/>
            </a:xfrm>
          </p:grpSpPr>
          <p:sp>
            <p:nvSpPr>
              <p:cNvPr id="210970" name="Rectangle 26"/>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A</a:t>
                </a:r>
              </a:p>
            </p:txBody>
          </p:sp>
          <p:sp>
            <p:nvSpPr>
              <p:cNvPr id="210971" name="Rectangle 27"/>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0975" name="Rectangle 31"/>
            <p:cNvSpPr>
              <a:spLocks noChangeArrowheads="1"/>
            </p:cNvSpPr>
            <p:nvPr/>
          </p:nvSpPr>
          <p:spPr bwMode="auto">
            <a:xfrm>
              <a:off x="3316288" y="1633538"/>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210976" name="Group 32"/>
          <p:cNvGrpSpPr>
            <a:grpSpLocks noChangeAspect="1"/>
          </p:cNvGrpSpPr>
          <p:nvPr/>
        </p:nvGrpSpPr>
        <p:grpSpPr bwMode="auto">
          <a:xfrm>
            <a:off x="3708400" y="2955231"/>
            <a:ext cx="139700" cy="103187"/>
            <a:chOff x="249" y="3884"/>
            <a:chExt cx="182" cy="136"/>
          </a:xfrm>
        </p:grpSpPr>
        <p:sp>
          <p:nvSpPr>
            <p:cNvPr id="210977" name="Line 33"/>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0978" name="Line 34"/>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2" name="组合 1"/>
          <p:cNvGrpSpPr/>
          <p:nvPr/>
        </p:nvGrpSpPr>
        <p:grpSpPr>
          <a:xfrm>
            <a:off x="2740025" y="2170113"/>
            <a:ext cx="647700" cy="215900"/>
            <a:chOff x="2740025" y="2138363"/>
            <a:chExt cx="647700" cy="215900"/>
          </a:xfrm>
        </p:grpSpPr>
        <p:grpSp>
          <p:nvGrpSpPr>
            <p:cNvPr id="210979" name="Group 35"/>
            <p:cNvGrpSpPr>
              <a:grpSpLocks/>
            </p:cNvGrpSpPr>
            <p:nvPr/>
          </p:nvGrpSpPr>
          <p:grpSpPr bwMode="auto">
            <a:xfrm>
              <a:off x="2955925" y="2138363"/>
              <a:ext cx="431800" cy="215900"/>
              <a:chOff x="2357" y="2275"/>
              <a:chExt cx="272" cy="136"/>
            </a:xfrm>
          </p:grpSpPr>
          <p:sp>
            <p:nvSpPr>
              <p:cNvPr id="210980" name="Rectangle 36"/>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B</a:t>
                </a:r>
              </a:p>
            </p:txBody>
          </p:sp>
          <p:sp>
            <p:nvSpPr>
              <p:cNvPr id="210981" name="Rectangle 37"/>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0982" name="Rectangle 38"/>
            <p:cNvSpPr>
              <a:spLocks noChangeArrowheads="1"/>
            </p:cNvSpPr>
            <p:nvPr/>
          </p:nvSpPr>
          <p:spPr bwMode="auto">
            <a:xfrm>
              <a:off x="2740025" y="2138363"/>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210986" name="Group 42"/>
          <p:cNvGrpSpPr>
            <a:grpSpLocks noChangeAspect="1"/>
          </p:cNvGrpSpPr>
          <p:nvPr/>
        </p:nvGrpSpPr>
        <p:grpSpPr bwMode="auto">
          <a:xfrm>
            <a:off x="4395788" y="2209800"/>
            <a:ext cx="139700" cy="103188"/>
            <a:chOff x="249" y="3884"/>
            <a:chExt cx="182" cy="136"/>
          </a:xfrm>
        </p:grpSpPr>
        <p:sp>
          <p:nvSpPr>
            <p:cNvPr id="210987" name="Line 43"/>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0988" name="Line 44"/>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3" name="组合 2"/>
          <p:cNvGrpSpPr/>
          <p:nvPr/>
        </p:nvGrpSpPr>
        <p:grpSpPr>
          <a:xfrm>
            <a:off x="3924300" y="2170113"/>
            <a:ext cx="647700" cy="215900"/>
            <a:chOff x="3924300" y="2155825"/>
            <a:chExt cx="647700" cy="215900"/>
          </a:xfrm>
        </p:grpSpPr>
        <p:grpSp>
          <p:nvGrpSpPr>
            <p:cNvPr id="210983" name="Group 39"/>
            <p:cNvGrpSpPr>
              <a:grpSpLocks/>
            </p:cNvGrpSpPr>
            <p:nvPr/>
          </p:nvGrpSpPr>
          <p:grpSpPr bwMode="auto">
            <a:xfrm>
              <a:off x="4140200" y="2155825"/>
              <a:ext cx="431800" cy="215900"/>
              <a:chOff x="2357" y="2275"/>
              <a:chExt cx="272" cy="136"/>
            </a:xfrm>
          </p:grpSpPr>
          <p:sp>
            <p:nvSpPr>
              <p:cNvPr id="210984" name="Rectangle 40"/>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C</a:t>
                </a:r>
              </a:p>
            </p:txBody>
          </p:sp>
          <p:sp>
            <p:nvSpPr>
              <p:cNvPr id="210985" name="Rectangle 41"/>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0989" name="Rectangle 45"/>
            <p:cNvSpPr>
              <a:spLocks noChangeArrowheads="1"/>
            </p:cNvSpPr>
            <p:nvPr/>
          </p:nvSpPr>
          <p:spPr bwMode="auto">
            <a:xfrm>
              <a:off x="3924300" y="2155825"/>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4" name="组合 3"/>
          <p:cNvGrpSpPr/>
          <p:nvPr/>
        </p:nvGrpSpPr>
        <p:grpSpPr>
          <a:xfrm>
            <a:off x="4827588" y="2170113"/>
            <a:ext cx="647700" cy="215900"/>
            <a:chOff x="4827588" y="2168525"/>
            <a:chExt cx="647700" cy="215900"/>
          </a:xfrm>
        </p:grpSpPr>
        <p:grpSp>
          <p:nvGrpSpPr>
            <p:cNvPr id="210990" name="Group 46"/>
            <p:cNvGrpSpPr>
              <a:grpSpLocks/>
            </p:cNvGrpSpPr>
            <p:nvPr/>
          </p:nvGrpSpPr>
          <p:grpSpPr bwMode="auto">
            <a:xfrm>
              <a:off x="5043488" y="2168525"/>
              <a:ext cx="431800" cy="215900"/>
              <a:chOff x="2357" y="2275"/>
              <a:chExt cx="272" cy="136"/>
            </a:xfrm>
          </p:grpSpPr>
          <p:sp>
            <p:nvSpPr>
              <p:cNvPr id="210991" name="Rectangle 47"/>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dirty="0">
                    <a:solidFill>
                      <a:srgbClr val="FFFF00"/>
                    </a:solidFill>
                    <a:effectLst/>
                    <a:latin typeface="+mn-lt"/>
                    <a:ea typeface="宋体" pitchFamily="2" charset="-122"/>
                  </a:rPr>
                  <a:t>E</a:t>
                </a:r>
              </a:p>
            </p:txBody>
          </p:sp>
          <p:sp>
            <p:nvSpPr>
              <p:cNvPr id="210992" name="Rectangle 48"/>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0996" name="Rectangle 52"/>
            <p:cNvSpPr>
              <a:spLocks noChangeArrowheads="1"/>
            </p:cNvSpPr>
            <p:nvPr/>
          </p:nvSpPr>
          <p:spPr bwMode="auto">
            <a:xfrm>
              <a:off x="4827588" y="2168525"/>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211000" name="Group 56"/>
          <p:cNvGrpSpPr>
            <a:grpSpLocks noChangeAspect="1"/>
          </p:cNvGrpSpPr>
          <p:nvPr/>
        </p:nvGrpSpPr>
        <p:grpSpPr bwMode="auto">
          <a:xfrm>
            <a:off x="5435600" y="2971106"/>
            <a:ext cx="139700" cy="103187"/>
            <a:chOff x="249" y="3884"/>
            <a:chExt cx="182" cy="136"/>
          </a:xfrm>
        </p:grpSpPr>
        <p:sp>
          <p:nvSpPr>
            <p:cNvPr id="211001" name="Line 57"/>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02" name="Line 58"/>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5" name="组合 4"/>
          <p:cNvGrpSpPr/>
          <p:nvPr/>
        </p:nvGrpSpPr>
        <p:grpSpPr>
          <a:xfrm>
            <a:off x="6011863" y="2170113"/>
            <a:ext cx="647700" cy="215900"/>
            <a:chOff x="6011863" y="2168525"/>
            <a:chExt cx="647700" cy="215900"/>
          </a:xfrm>
        </p:grpSpPr>
        <p:grpSp>
          <p:nvGrpSpPr>
            <p:cNvPr id="210997" name="Group 53"/>
            <p:cNvGrpSpPr>
              <a:grpSpLocks/>
            </p:cNvGrpSpPr>
            <p:nvPr/>
          </p:nvGrpSpPr>
          <p:grpSpPr bwMode="auto">
            <a:xfrm>
              <a:off x="6227763" y="2168525"/>
              <a:ext cx="431800" cy="215900"/>
              <a:chOff x="2357" y="2275"/>
              <a:chExt cx="272" cy="136"/>
            </a:xfrm>
          </p:grpSpPr>
          <p:sp>
            <p:nvSpPr>
              <p:cNvPr id="210998" name="Rectangle 54"/>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F</a:t>
                </a:r>
              </a:p>
            </p:txBody>
          </p:sp>
          <p:sp>
            <p:nvSpPr>
              <p:cNvPr id="210999" name="Rectangle 55"/>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1003" name="Rectangle 59"/>
            <p:cNvSpPr>
              <a:spLocks noChangeArrowheads="1"/>
            </p:cNvSpPr>
            <p:nvPr/>
          </p:nvSpPr>
          <p:spPr bwMode="auto">
            <a:xfrm>
              <a:off x="6011863" y="2168525"/>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7" name="组合 6"/>
          <p:cNvGrpSpPr/>
          <p:nvPr/>
        </p:nvGrpSpPr>
        <p:grpSpPr>
          <a:xfrm>
            <a:off x="3636963" y="2925068"/>
            <a:ext cx="647700" cy="215900"/>
            <a:chOff x="3636963" y="2781300"/>
            <a:chExt cx="647700" cy="215900"/>
          </a:xfrm>
        </p:grpSpPr>
        <p:grpSp>
          <p:nvGrpSpPr>
            <p:cNvPr id="211004" name="Group 60"/>
            <p:cNvGrpSpPr>
              <a:grpSpLocks/>
            </p:cNvGrpSpPr>
            <p:nvPr/>
          </p:nvGrpSpPr>
          <p:grpSpPr bwMode="auto">
            <a:xfrm>
              <a:off x="3852863" y="2781300"/>
              <a:ext cx="431800" cy="215900"/>
              <a:chOff x="2357" y="2275"/>
              <a:chExt cx="272" cy="136"/>
            </a:xfrm>
          </p:grpSpPr>
          <p:sp>
            <p:nvSpPr>
              <p:cNvPr id="211005" name="Rectangle 61"/>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K</a:t>
                </a:r>
              </a:p>
            </p:txBody>
          </p:sp>
          <p:sp>
            <p:nvSpPr>
              <p:cNvPr id="211006" name="Rectangle 62"/>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1007" name="Rectangle 63"/>
            <p:cNvSpPr>
              <a:spLocks noChangeArrowheads="1"/>
            </p:cNvSpPr>
            <p:nvPr/>
          </p:nvSpPr>
          <p:spPr bwMode="auto">
            <a:xfrm>
              <a:off x="3636963" y="2781300"/>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211011" name="Group 67"/>
          <p:cNvGrpSpPr>
            <a:grpSpLocks noChangeAspect="1"/>
          </p:cNvGrpSpPr>
          <p:nvPr/>
        </p:nvGrpSpPr>
        <p:grpSpPr bwMode="auto">
          <a:xfrm>
            <a:off x="7635875" y="2209800"/>
            <a:ext cx="139700" cy="103188"/>
            <a:chOff x="249" y="3884"/>
            <a:chExt cx="182" cy="136"/>
          </a:xfrm>
        </p:grpSpPr>
        <p:sp>
          <p:nvSpPr>
            <p:cNvPr id="211012" name="Line 68"/>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13" name="Line 69"/>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6" name="组合 5"/>
          <p:cNvGrpSpPr/>
          <p:nvPr/>
        </p:nvGrpSpPr>
        <p:grpSpPr>
          <a:xfrm>
            <a:off x="7164388" y="2170113"/>
            <a:ext cx="647700" cy="215900"/>
            <a:chOff x="7164388" y="2170113"/>
            <a:chExt cx="647700" cy="215900"/>
          </a:xfrm>
        </p:grpSpPr>
        <p:grpSp>
          <p:nvGrpSpPr>
            <p:cNvPr id="211008" name="Group 64"/>
            <p:cNvGrpSpPr>
              <a:grpSpLocks/>
            </p:cNvGrpSpPr>
            <p:nvPr/>
          </p:nvGrpSpPr>
          <p:grpSpPr bwMode="auto">
            <a:xfrm>
              <a:off x="7380288" y="2170113"/>
              <a:ext cx="431800" cy="215900"/>
              <a:chOff x="2357" y="2275"/>
              <a:chExt cx="272" cy="136"/>
            </a:xfrm>
          </p:grpSpPr>
          <p:sp>
            <p:nvSpPr>
              <p:cNvPr id="211009" name="Rectangle 65"/>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G</a:t>
                </a:r>
              </a:p>
            </p:txBody>
          </p:sp>
          <p:sp>
            <p:nvSpPr>
              <p:cNvPr id="211010" name="Rectangle 66"/>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1014" name="Rectangle 70"/>
            <p:cNvSpPr>
              <a:spLocks noChangeArrowheads="1"/>
            </p:cNvSpPr>
            <p:nvPr/>
          </p:nvSpPr>
          <p:spPr bwMode="auto">
            <a:xfrm>
              <a:off x="7164388" y="2170113"/>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8" name="组合 7"/>
          <p:cNvGrpSpPr/>
          <p:nvPr/>
        </p:nvGrpSpPr>
        <p:grpSpPr>
          <a:xfrm>
            <a:off x="4970463" y="2925068"/>
            <a:ext cx="647700" cy="215900"/>
            <a:chOff x="4970463" y="2806700"/>
            <a:chExt cx="647700" cy="215900"/>
          </a:xfrm>
        </p:grpSpPr>
        <p:grpSp>
          <p:nvGrpSpPr>
            <p:cNvPr id="211015" name="Group 71"/>
            <p:cNvGrpSpPr>
              <a:grpSpLocks/>
            </p:cNvGrpSpPr>
            <p:nvPr/>
          </p:nvGrpSpPr>
          <p:grpSpPr bwMode="auto">
            <a:xfrm>
              <a:off x="5186363" y="2806700"/>
              <a:ext cx="431800" cy="215900"/>
              <a:chOff x="2357" y="2275"/>
              <a:chExt cx="272" cy="136"/>
            </a:xfrm>
          </p:grpSpPr>
          <p:sp>
            <p:nvSpPr>
              <p:cNvPr id="211016" name="Rectangle 72"/>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H</a:t>
                </a:r>
              </a:p>
            </p:txBody>
          </p:sp>
          <p:sp>
            <p:nvSpPr>
              <p:cNvPr id="211017" name="Rectangle 73"/>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1018" name="Rectangle 74"/>
            <p:cNvSpPr>
              <a:spLocks noChangeArrowheads="1"/>
            </p:cNvSpPr>
            <p:nvPr/>
          </p:nvSpPr>
          <p:spPr bwMode="auto">
            <a:xfrm>
              <a:off x="4970463" y="2806700"/>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211026" name="Group 82"/>
          <p:cNvGrpSpPr>
            <a:grpSpLocks noChangeAspect="1"/>
          </p:cNvGrpSpPr>
          <p:nvPr/>
        </p:nvGrpSpPr>
        <p:grpSpPr bwMode="auto">
          <a:xfrm>
            <a:off x="4826000" y="1469926"/>
            <a:ext cx="139700" cy="103188"/>
            <a:chOff x="249" y="3884"/>
            <a:chExt cx="182" cy="136"/>
          </a:xfrm>
        </p:grpSpPr>
        <p:sp>
          <p:nvSpPr>
            <p:cNvPr id="211027" name="Line 83"/>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28" name="Line 84"/>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11" name="组合 10"/>
          <p:cNvGrpSpPr/>
          <p:nvPr/>
        </p:nvGrpSpPr>
        <p:grpSpPr>
          <a:xfrm>
            <a:off x="4354513" y="1412776"/>
            <a:ext cx="647700" cy="215900"/>
            <a:chOff x="4354513" y="1628775"/>
            <a:chExt cx="647700" cy="215900"/>
          </a:xfrm>
        </p:grpSpPr>
        <p:grpSp>
          <p:nvGrpSpPr>
            <p:cNvPr id="211023" name="Group 79"/>
            <p:cNvGrpSpPr>
              <a:grpSpLocks/>
            </p:cNvGrpSpPr>
            <p:nvPr/>
          </p:nvGrpSpPr>
          <p:grpSpPr bwMode="auto">
            <a:xfrm>
              <a:off x="4570413" y="1628775"/>
              <a:ext cx="431800" cy="215900"/>
              <a:chOff x="2357" y="2275"/>
              <a:chExt cx="272" cy="136"/>
            </a:xfrm>
          </p:grpSpPr>
          <p:sp>
            <p:nvSpPr>
              <p:cNvPr id="211024" name="Rectangle 80"/>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D</a:t>
                </a:r>
              </a:p>
            </p:txBody>
          </p:sp>
          <p:sp>
            <p:nvSpPr>
              <p:cNvPr id="211025" name="Rectangle 81"/>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1029" name="Rectangle 85"/>
            <p:cNvSpPr>
              <a:spLocks noChangeArrowheads="1"/>
            </p:cNvSpPr>
            <p:nvPr/>
          </p:nvSpPr>
          <p:spPr bwMode="auto">
            <a:xfrm>
              <a:off x="4354513" y="1628775"/>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1031" name="Line 87"/>
          <p:cNvSpPr>
            <a:spLocks noChangeShapeType="1"/>
          </p:cNvSpPr>
          <p:nvPr/>
        </p:nvSpPr>
        <p:spPr bwMode="auto">
          <a:xfrm flipH="1">
            <a:off x="2882899" y="1525490"/>
            <a:ext cx="504825" cy="61287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36" name="Line 92"/>
          <p:cNvSpPr>
            <a:spLocks noChangeShapeType="1"/>
          </p:cNvSpPr>
          <p:nvPr/>
        </p:nvSpPr>
        <p:spPr bwMode="auto">
          <a:xfrm>
            <a:off x="5435600" y="2276475"/>
            <a:ext cx="574675" cy="1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37" name="Line 93"/>
          <p:cNvSpPr>
            <a:spLocks noChangeShapeType="1"/>
          </p:cNvSpPr>
          <p:nvPr/>
        </p:nvSpPr>
        <p:spPr bwMode="auto">
          <a:xfrm>
            <a:off x="6556375" y="2276475"/>
            <a:ext cx="574675" cy="1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38" name="Line 94"/>
          <p:cNvSpPr>
            <a:spLocks noChangeShapeType="1"/>
          </p:cNvSpPr>
          <p:nvPr/>
        </p:nvSpPr>
        <p:spPr bwMode="auto">
          <a:xfrm flipH="1">
            <a:off x="3963988" y="2276475"/>
            <a:ext cx="84137" cy="61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211039" name="Group 95"/>
          <p:cNvGrpSpPr>
            <a:grpSpLocks noChangeAspect="1"/>
          </p:cNvGrpSpPr>
          <p:nvPr/>
        </p:nvGrpSpPr>
        <p:grpSpPr bwMode="auto">
          <a:xfrm>
            <a:off x="2786063" y="2209800"/>
            <a:ext cx="139700" cy="103188"/>
            <a:chOff x="249" y="3884"/>
            <a:chExt cx="182" cy="136"/>
          </a:xfrm>
        </p:grpSpPr>
        <p:sp>
          <p:nvSpPr>
            <p:cNvPr id="211040" name="Line 96"/>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41" name="Line 97"/>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211045" name="Group 101"/>
          <p:cNvGrpSpPr>
            <a:grpSpLocks noChangeAspect="1"/>
          </p:cNvGrpSpPr>
          <p:nvPr/>
        </p:nvGrpSpPr>
        <p:grpSpPr bwMode="auto">
          <a:xfrm>
            <a:off x="5002213" y="2980631"/>
            <a:ext cx="139700" cy="103187"/>
            <a:chOff x="249" y="3884"/>
            <a:chExt cx="182" cy="136"/>
          </a:xfrm>
        </p:grpSpPr>
        <p:sp>
          <p:nvSpPr>
            <p:cNvPr id="211046" name="Line 102"/>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47" name="Line 103"/>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211048" name="Line 104"/>
          <p:cNvSpPr>
            <a:spLocks noChangeShapeType="1"/>
          </p:cNvSpPr>
          <p:nvPr/>
        </p:nvSpPr>
        <p:spPr bwMode="auto">
          <a:xfrm>
            <a:off x="4932363" y="2276475"/>
            <a:ext cx="358775" cy="61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50" name="Line 106"/>
          <p:cNvSpPr>
            <a:spLocks noChangeShapeType="1"/>
          </p:cNvSpPr>
          <p:nvPr/>
        </p:nvSpPr>
        <p:spPr bwMode="auto">
          <a:xfrm>
            <a:off x="3851275" y="1512789"/>
            <a:ext cx="503238" cy="15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51" name="Line 107"/>
          <p:cNvSpPr>
            <a:spLocks noChangeShapeType="1"/>
          </p:cNvSpPr>
          <p:nvPr/>
        </p:nvSpPr>
        <p:spPr bwMode="auto">
          <a:xfrm>
            <a:off x="3316288" y="2247900"/>
            <a:ext cx="574675" cy="1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nvGrpSpPr>
          <p:cNvPr id="211052" name="Group 108"/>
          <p:cNvGrpSpPr>
            <a:grpSpLocks noChangeAspect="1"/>
          </p:cNvGrpSpPr>
          <p:nvPr/>
        </p:nvGrpSpPr>
        <p:grpSpPr bwMode="auto">
          <a:xfrm>
            <a:off x="7204075" y="2209800"/>
            <a:ext cx="139700" cy="103188"/>
            <a:chOff x="249" y="3884"/>
            <a:chExt cx="182" cy="136"/>
          </a:xfrm>
        </p:grpSpPr>
        <p:sp>
          <p:nvSpPr>
            <p:cNvPr id="211053" name="Line 109"/>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54" name="Line 110"/>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211055" name="Group 111"/>
          <p:cNvGrpSpPr>
            <a:grpSpLocks noChangeAspect="1"/>
          </p:cNvGrpSpPr>
          <p:nvPr/>
        </p:nvGrpSpPr>
        <p:grpSpPr bwMode="auto">
          <a:xfrm>
            <a:off x="4102100" y="2956818"/>
            <a:ext cx="139700" cy="103188"/>
            <a:chOff x="249" y="3884"/>
            <a:chExt cx="182" cy="136"/>
          </a:xfrm>
        </p:grpSpPr>
        <p:sp>
          <p:nvSpPr>
            <p:cNvPr id="211056" name="Line 112"/>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57" name="Line 113"/>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211058" name="Group 114"/>
          <p:cNvGrpSpPr>
            <a:grpSpLocks noChangeAspect="1"/>
          </p:cNvGrpSpPr>
          <p:nvPr/>
        </p:nvGrpSpPr>
        <p:grpSpPr bwMode="auto">
          <a:xfrm>
            <a:off x="6621463" y="2971106"/>
            <a:ext cx="139700" cy="103187"/>
            <a:chOff x="249" y="3884"/>
            <a:chExt cx="182" cy="136"/>
          </a:xfrm>
        </p:grpSpPr>
        <p:sp>
          <p:nvSpPr>
            <p:cNvPr id="211059" name="Line 115"/>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60" name="Line 116"/>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grpSp>
        <p:nvGrpSpPr>
          <p:cNvPr id="9" name="组合 8"/>
          <p:cNvGrpSpPr/>
          <p:nvPr/>
        </p:nvGrpSpPr>
        <p:grpSpPr>
          <a:xfrm>
            <a:off x="6156325" y="2925068"/>
            <a:ext cx="647700" cy="215900"/>
            <a:chOff x="6156325" y="2806700"/>
            <a:chExt cx="647700" cy="215900"/>
          </a:xfrm>
        </p:grpSpPr>
        <p:grpSp>
          <p:nvGrpSpPr>
            <p:cNvPr id="211061" name="Group 117"/>
            <p:cNvGrpSpPr>
              <a:grpSpLocks/>
            </p:cNvGrpSpPr>
            <p:nvPr/>
          </p:nvGrpSpPr>
          <p:grpSpPr bwMode="auto">
            <a:xfrm>
              <a:off x="6372225" y="2806700"/>
              <a:ext cx="431800" cy="215900"/>
              <a:chOff x="2357" y="2275"/>
              <a:chExt cx="272" cy="136"/>
            </a:xfrm>
          </p:grpSpPr>
          <p:sp>
            <p:nvSpPr>
              <p:cNvPr id="211062" name="Rectangle 118"/>
              <p:cNvSpPr>
                <a:spLocks noChangeArrowheads="1"/>
              </p:cNvSpPr>
              <p:nvPr/>
            </p:nvSpPr>
            <p:spPr bwMode="auto">
              <a:xfrm>
                <a:off x="2357"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latin typeface="+mn-lt"/>
                    <a:ea typeface="宋体" pitchFamily="2" charset="-122"/>
                  </a:rPr>
                  <a:t>J</a:t>
                </a:r>
              </a:p>
            </p:txBody>
          </p:sp>
          <p:sp>
            <p:nvSpPr>
              <p:cNvPr id="211063" name="Rectangle 119"/>
              <p:cNvSpPr>
                <a:spLocks noChangeArrowheads="1"/>
              </p:cNvSpPr>
              <p:nvPr/>
            </p:nvSpPr>
            <p:spPr bwMode="auto">
              <a:xfrm>
                <a:off x="2493" y="2275"/>
                <a:ext cx="136" cy="1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sp>
          <p:nvSpPr>
            <p:cNvPr id="211064" name="Rectangle 120"/>
            <p:cNvSpPr>
              <a:spLocks noChangeArrowheads="1"/>
            </p:cNvSpPr>
            <p:nvPr/>
          </p:nvSpPr>
          <p:spPr bwMode="auto">
            <a:xfrm>
              <a:off x="6156325" y="2806700"/>
              <a:ext cx="215900" cy="21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latin typeface="+mn-lt"/>
              </a:endParaRPr>
            </a:p>
          </p:txBody>
        </p:sp>
      </p:grpSp>
      <p:grpSp>
        <p:nvGrpSpPr>
          <p:cNvPr id="211065" name="Group 121"/>
          <p:cNvGrpSpPr>
            <a:grpSpLocks noChangeAspect="1"/>
          </p:cNvGrpSpPr>
          <p:nvPr/>
        </p:nvGrpSpPr>
        <p:grpSpPr bwMode="auto">
          <a:xfrm>
            <a:off x="6188075" y="2980631"/>
            <a:ext cx="139700" cy="103187"/>
            <a:chOff x="249" y="3884"/>
            <a:chExt cx="182" cy="136"/>
          </a:xfrm>
        </p:grpSpPr>
        <p:sp>
          <p:nvSpPr>
            <p:cNvPr id="211066" name="Line 122"/>
            <p:cNvSpPr>
              <a:spLocks noChangeAspect="1" noChangeShapeType="1"/>
            </p:cNvSpPr>
            <p:nvPr/>
          </p:nvSpPr>
          <p:spPr bwMode="auto">
            <a:xfrm flipV="1">
              <a:off x="249"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67" name="Line 123"/>
            <p:cNvSpPr>
              <a:spLocks noChangeAspect="1" noChangeShapeType="1"/>
            </p:cNvSpPr>
            <p:nvPr/>
          </p:nvSpPr>
          <p:spPr bwMode="auto">
            <a:xfrm>
              <a:off x="340" y="3884"/>
              <a:ext cx="91"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grpSp>
      <p:sp>
        <p:nvSpPr>
          <p:cNvPr id="211068" name="Line 124"/>
          <p:cNvSpPr>
            <a:spLocks noChangeShapeType="1"/>
          </p:cNvSpPr>
          <p:nvPr/>
        </p:nvSpPr>
        <p:spPr bwMode="auto">
          <a:xfrm>
            <a:off x="6118225" y="2276475"/>
            <a:ext cx="358775" cy="61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69" name="Line 125"/>
          <p:cNvSpPr>
            <a:spLocks noChangeShapeType="1"/>
          </p:cNvSpPr>
          <p:nvPr/>
        </p:nvSpPr>
        <p:spPr bwMode="auto">
          <a:xfrm>
            <a:off x="4456113" y="1512789"/>
            <a:ext cx="504000" cy="61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800">
              <a:latin typeface="+mn-lt"/>
            </a:endParaRPr>
          </a:p>
        </p:txBody>
      </p:sp>
      <p:sp>
        <p:nvSpPr>
          <p:cNvPr id="211071" name="Rectangle 127"/>
          <p:cNvSpPr>
            <a:spLocks noChangeArrowheads="1"/>
          </p:cNvSpPr>
          <p:nvPr/>
        </p:nvSpPr>
        <p:spPr bwMode="auto">
          <a:xfrm>
            <a:off x="141288" y="260350"/>
            <a:ext cx="89562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dirty="0" smtClean="0">
                <a:solidFill>
                  <a:srgbClr val="FFFF00"/>
                </a:solidFill>
                <a:effectLst/>
              </a:rPr>
              <a:t>(3) Left-child right-sibling </a:t>
            </a:r>
            <a:r>
              <a:rPr lang="en-US" altLang="zh-CN" sz="2800" dirty="0">
                <a:solidFill>
                  <a:srgbClr val="FFFF00"/>
                </a:solidFill>
                <a:effectLst/>
              </a:rPr>
              <a:t>method (</a:t>
            </a:r>
            <a:r>
              <a:rPr lang="zh-CN" altLang="en-US" sz="2800" dirty="0">
                <a:solidFill>
                  <a:srgbClr val="FFFF00"/>
                </a:solidFill>
                <a:effectLst/>
              </a:rPr>
              <a:t>左孩子右兄弟表示法</a:t>
            </a:r>
            <a:r>
              <a:rPr lang="en-US" altLang="zh-CN" sz="2800" dirty="0">
                <a:solidFill>
                  <a:srgbClr val="FFFF00"/>
                </a:solidFill>
                <a:effectLst/>
              </a:rPr>
              <a: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页脚占位符 4"/>
          <p:cNvSpPr>
            <a:spLocks noGrp="1"/>
          </p:cNvSpPr>
          <p:nvPr>
            <p:ph type="ftr" sz="quarter" idx="11"/>
          </p:nvPr>
        </p:nvSpPr>
        <p:spPr/>
        <p:txBody>
          <a:bodyPr/>
          <a:lstStyle/>
          <a:p>
            <a:endParaRPr lang="en-US" altLang="zh-CN"/>
          </a:p>
          <a:p>
            <a:r>
              <a:rPr lang="en-US" altLang="zh-CN"/>
              <a:t>Prof. Q. Wang</a:t>
            </a:r>
          </a:p>
        </p:txBody>
      </p:sp>
      <p:sp>
        <p:nvSpPr>
          <p:cNvPr id="116742" name="Rectangle 6"/>
          <p:cNvSpPr>
            <a:spLocks noGrp="1" noChangeArrowheads="1"/>
          </p:cNvSpPr>
          <p:nvPr>
            <p:ph type="title"/>
          </p:nvPr>
        </p:nvSpPr>
        <p:spPr/>
        <p:txBody>
          <a:bodyPr/>
          <a:lstStyle/>
          <a:p>
            <a:r>
              <a:rPr lang="en-US" altLang="zh-CN" sz="4000"/>
              <a:t>6.7 Traversal of Tree and Forest</a:t>
            </a:r>
          </a:p>
        </p:txBody>
      </p:sp>
      <p:sp>
        <p:nvSpPr>
          <p:cNvPr id="116739" name="Text Box 3"/>
          <p:cNvSpPr txBox="1">
            <a:spLocks noChangeArrowheads="1"/>
          </p:cNvSpPr>
          <p:nvPr/>
        </p:nvSpPr>
        <p:spPr bwMode="auto">
          <a:xfrm>
            <a:off x="250825" y="2600325"/>
            <a:ext cx="6326188"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30000"/>
              </a:spcBef>
            </a:pPr>
            <a:r>
              <a:rPr kumimoji="1" lang="en-US" altLang="zh-CN" sz="2400" dirty="0">
                <a:effectLst/>
              </a:rPr>
              <a:t>1. Definition of traversal (</a:t>
            </a:r>
            <a:r>
              <a:rPr kumimoji="1" lang="zh-CN" altLang="en-US" sz="2400" dirty="0">
                <a:effectLst/>
              </a:rPr>
              <a:t>遍历的定义</a:t>
            </a:r>
            <a:r>
              <a:rPr kumimoji="1" lang="en-US" altLang="zh-CN" sz="2400" dirty="0">
                <a:effectLst/>
              </a:rPr>
              <a:t>)</a:t>
            </a:r>
          </a:p>
          <a:p>
            <a:pPr algn="l">
              <a:spcBef>
                <a:spcPct val="30000"/>
              </a:spcBef>
            </a:pPr>
            <a:r>
              <a:rPr kumimoji="1" lang="en-US" altLang="zh-CN" sz="2400" dirty="0">
                <a:effectLst/>
              </a:rPr>
              <a:t>2. Traversal methods (</a:t>
            </a:r>
            <a:r>
              <a:rPr kumimoji="1" lang="zh-CN" altLang="en-US" sz="2400" dirty="0">
                <a:effectLst/>
              </a:rPr>
              <a:t>遍历的方法</a:t>
            </a:r>
            <a:r>
              <a:rPr kumimoji="1" lang="en-US" altLang="zh-CN" sz="2400" dirty="0">
                <a:effectLst/>
              </a:rPr>
              <a:t>)</a:t>
            </a:r>
          </a:p>
          <a:p>
            <a:pPr algn="l">
              <a:spcBef>
                <a:spcPct val="30000"/>
              </a:spcBef>
            </a:pPr>
            <a:r>
              <a:rPr kumimoji="1" lang="en-US" altLang="zh-CN" sz="2400" dirty="0">
                <a:effectLst/>
              </a:rPr>
              <a:t>   </a:t>
            </a:r>
            <a:r>
              <a:rPr kumimoji="1" lang="zh-CN" altLang="en-US" sz="2400" dirty="0">
                <a:effectLst/>
              </a:rPr>
              <a:t>（</a:t>
            </a:r>
            <a:r>
              <a:rPr kumimoji="1" lang="en-US" altLang="zh-CN" sz="2400" dirty="0">
                <a:effectLst/>
              </a:rPr>
              <a:t>1</a:t>
            </a:r>
            <a:r>
              <a:rPr kumimoji="1" lang="zh-CN" altLang="en-US" sz="2400" dirty="0">
                <a:effectLst/>
              </a:rPr>
              <a:t>）深度方向（以右图为例）</a:t>
            </a:r>
          </a:p>
          <a:p>
            <a:pPr algn="l">
              <a:spcBef>
                <a:spcPct val="30000"/>
              </a:spcBef>
            </a:pPr>
            <a:r>
              <a:rPr kumimoji="1" lang="zh-CN" altLang="en-US" sz="2400" dirty="0">
                <a:effectLst/>
              </a:rPr>
              <a:t>	</a:t>
            </a:r>
            <a:r>
              <a:rPr kumimoji="1" lang="en-US" altLang="zh-CN" sz="2400" dirty="0">
                <a:effectLst/>
              </a:rPr>
              <a:t>a. </a:t>
            </a:r>
            <a:r>
              <a:rPr kumimoji="1" lang="zh-CN" altLang="en-US" sz="2400" dirty="0">
                <a:effectLst/>
              </a:rPr>
              <a:t>先根次序 </a:t>
            </a:r>
            <a:r>
              <a:rPr kumimoji="1" lang="en-US" altLang="zh-CN" sz="2400" dirty="0">
                <a:effectLst/>
              </a:rPr>
              <a:t>(1, 2, 3, 5, 8, 9, 6, 10, 4, 7)</a:t>
            </a:r>
          </a:p>
          <a:p>
            <a:pPr algn="l">
              <a:spcBef>
                <a:spcPct val="30000"/>
              </a:spcBef>
            </a:pPr>
            <a:r>
              <a:rPr kumimoji="1" lang="en-US" altLang="zh-CN" sz="2400" dirty="0">
                <a:effectLst/>
              </a:rPr>
              <a:t>	b. </a:t>
            </a:r>
            <a:r>
              <a:rPr kumimoji="1" lang="zh-CN" altLang="en-US" sz="2400" dirty="0">
                <a:effectLst/>
              </a:rPr>
              <a:t>后根次序 </a:t>
            </a:r>
            <a:r>
              <a:rPr kumimoji="1" lang="en-US" altLang="zh-CN" sz="2400" dirty="0">
                <a:effectLst/>
              </a:rPr>
              <a:t>(2, 8, 9, 5, 10, 6, 3, 7, 4, 1)</a:t>
            </a:r>
          </a:p>
          <a:p>
            <a:pPr algn="l">
              <a:spcBef>
                <a:spcPct val="30000"/>
              </a:spcBef>
            </a:pPr>
            <a:r>
              <a:rPr kumimoji="1" lang="en-US" altLang="zh-CN" sz="2400" dirty="0">
                <a:effectLst/>
              </a:rPr>
              <a:t>   </a:t>
            </a:r>
            <a:r>
              <a:rPr kumimoji="1" lang="zh-CN" altLang="en-US" sz="2400" dirty="0">
                <a:effectLst/>
              </a:rPr>
              <a:t>（</a:t>
            </a:r>
            <a:r>
              <a:rPr kumimoji="1" lang="en-US" altLang="zh-CN" sz="2400" dirty="0">
                <a:effectLst/>
              </a:rPr>
              <a:t>2</a:t>
            </a:r>
            <a:r>
              <a:rPr kumimoji="1" lang="zh-CN" altLang="en-US" sz="2400" dirty="0">
                <a:effectLst/>
              </a:rPr>
              <a:t>）广度方向</a:t>
            </a:r>
          </a:p>
          <a:p>
            <a:pPr algn="l">
              <a:spcBef>
                <a:spcPct val="30000"/>
              </a:spcBef>
            </a:pPr>
            <a:r>
              <a:rPr kumimoji="1" lang="zh-CN" altLang="en-US" sz="2400" dirty="0">
                <a:effectLst/>
              </a:rPr>
              <a:t>	层次序列 </a:t>
            </a:r>
            <a:r>
              <a:rPr kumimoji="1" lang="en-US" altLang="zh-CN" sz="2400" dirty="0">
                <a:effectLst/>
              </a:rPr>
              <a:t>(1, 2, 3, 4, 5, 6, 7, 8, 9, 10</a:t>
            </a:r>
            <a:r>
              <a:rPr kumimoji="1" lang="zh-CN" altLang="en-US" sz="2400" dirty="0">
                <a:effectLst/>
              </a:rPr>
              <a:t>）</a:t>
            </a:r>
          </a:p>
        </p:txBody>
      </p:sp>
      <p:sp>
        <p:nvSpPr>
          <p:cNvPr id="116741" name="Rectangle 5"/>
          <p:cNvSpPr>
            <a:spLocks noChangeArrowheads="1"/>
          </p:cNvSpPr>
          <p:nvPr/>
        </p:nvSpPr>
        <p:spPr bwMode="auto">
          <a:xfrm>
            <a:off x="250825" y="1627188"/>
            <a:ext cx="388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6.7.1 Traversal of Tree </a:t>
            </a:r>
          </a:p>
        </p:txBody>
      </p:sp>
      <p:sp>
        <p:nvSpPr>
          <p:cNvPr id="116744" name="Oval 8"/>
          <p:cNvSpPr>
            <a:spLocks noChangeArrowheads="1"/>
          </p:cNvSpPr>
          <p:nvPr/>
        </p:nvSpPr>
        <p:spPr bwMode="auto">
          <a:xfrm>
            <a:off x="7380288" y="1341438"/>
            <a:ext cx="358775" cy="360362"/>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1</a:t>
            </a:r>
          </a:p>
        </p:txBody>
      </p:sp>
      <p:sp>
        <p:nvSpPr>
          <p:cNvPr id="116745" name="Oval 9"/>
          <p:cNvSpPr>
            <a:spLocks noChangeArrowheads="1"/>
          </p:cNvSpPr>
          <p:nvPr/>
        </p:nvSpPr>
        <p:spPr bwMode="auto">
          <a:xfrm>
            <a:off x="6588125" y="2024063"/>
            <a:ext cx="358775" cy="360362"/>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2</a:t>
            </a:r>
          </a:p>
        </p:txBody>
      </p:sp>
      <p:sp>
        <p:nvSpPr>
          <p:cNvPr id="116746" name="Oval 10"/>
          <p:cNvSpPr>
            <a:spLocks noChangeArrowheads="1"/>
          </p:cNvSpPr>
          <p:nvPr/>
        </p:nvSpPr>
        <p:spPr bwMode="auto">
          <a:xfrm>
            <a:off x="7380288" y="2024063"/>
            <a:ext cx="358775" cy="360362"/>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3</a:t>
            </a:r>
          </a:p>
        </p:txBody>
      </p:sp>
      <p:sp>
        <p:nvSpPr>
          <p:cNvPr id="116747" name="Oval 11"/>
          <p:cNvSpPr>
            <a:spLocks noChangeArrowheads="1"/>
          </p:cNvSpPr>
          <p:nvPr/>
        </p:nvSpPr>
        <p:spPr bwMode="auto">
          <a:xfrm>
            <a:off x="8172450" y="2024063"/>
            <a:ext cx="358775" cy="360362"/>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4</a:t>
            </a:r>
          </a:p>
        </p:txBody>
      </p:sp>
      <p:sp>
        <p:nvSpPr>
          <p:cNvPr id="116748" name="Oval 12"/>
          <p:cNvSpPr>
            <a:spLocks noChangeArrowheads="1"/>
          </p:cNvSpPr>
          <p:nvPr/>
        </p:nvSpPr>
        <p:spPr bwMode="auto">
          <a:xfrm>
            <a:off x="6948488" y="2708275"/>
            <a:ext cx="358775" cy="360363"/>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5</a:t>
            </a:r>
          </a:p>
        </p:txBody>
      </p:sp>
      <p:sp>
        <p:nvSpPr>
          <p:cNvPr id="116749" name="Oval 13"/>
          <p:cNvSpPr>
            <a:spLocks noChangeArrowheads="1"/>
          </p:cNvSpPr>
          <p:nvPr/>
        </p:nvSpPr>
        <p:spPr bwMode="auto">
          <a:xfrm>
            <a:off x="7813675" y="2708275"/>
            <a:ext cx="358775" cy="360363"/>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6</a:t>
            </a:r>
          </a:p>
        </p:txBody>
      </p:sp>
      <p:sp>
        <p:nvSpPr>
          <p:cNvPr id="116750" name="Oval 14"/>
          <p:cNvSpPr>
            <a:spLocks noChangeArrowheads="1"/>
          </p:cNvSpPr>
          <p:nvPr/>
        </p:nvSpPr>
        <p:spPr bwMode="auto">
          <a:xfrm>
            <a:off x="8534400" y="2708275"/>
            <a:ext cx="358775" cy="360363"/>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7</a:t>
            </a:r>
          </a:p>
        </p:txBody>
      </p:sp>
      <p:sp>
        <p:nvSpPr>
          <p:cNvPr id="116751" name="Oval 15"/>
          <p:cNvSpPr>
            <a:spLocks noChangeArrowheads="1"/>
          </p:cNvSpPr>
          <p:nvPr/>
        </p:nvSpPr>
        <p:spPr bwMode="auto">
          <a:xfrm>
            <a:off x="6516688" y="3392488"/>
            <a:ext cx="358775" cy="360362"/>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8</a:t>
            </a:r>
          </a:p>
        </p:txBody>
      </p:sp>
      <p:sp>
        <p:nvSpPr>
          <p:cNvPr id="116752" name="Oval 16"/>
          <p:cNvSpPr>
            <a:spLocks noChangeArrowheads="1"/>
          </p:cNvSpPr>
          <p:nvPr/>
        </p:nvSpPr>
        <p:spPr bwMode="auto">
          <a:xfrm>
            <a:off x="7165975" y="3394075"/>
            <a:ext cx="358775" cy="360363"/>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9</a:t>
            </a:r>
          </a:p>
        </p:txBody>
      </p:sp>
      <p:sp>
        <p:nvSpPr>
          <p:cNvPr id="116753" name="Oval 17"/>
          <p:cNvSpPr>
            <a:spLocks noChangeArrowheads="1"/>
          </p:cNvSpPr>
          <p:nvPr/>
        </p:nvSpPr>
        <p:spPr bwMode="auto">
          <a:xfrm>
            <a:off x="7740650" y="3429000"/>
            <a:ext cx="358775" cy="360363"/>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10</a:t>
            </a:r>
          </a:p>
        </p:txBody>
      </p:sp>
      <p:cxnSp>
        <p:nvCxnSpPr>
          <p:cNvPr id="116754" name="AutoShape 18"/>
          <p:cNvCxnSpPr>
            <a:cxnSpLocks noChangeShapeType="1"/>
            <a:stCxn id="116744" idx="3"/>
            <a:endCxn id="116745" idx="7"/>
          </p:cNvCxnSpPr>
          <p:nvPr/>
        </p:nvCxnSpPr>
        <p:spPr bwMode="auto">
          <a:xfrm flipH="1">
            <a:off x="6894513" y="1663700"/>
            <a:ext cx="538162"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55" name="AutoShape 19"/>
          <p:cNvCxnSpPr>
            <a:cxnSpLocks noChangeShapeType="1"/>
            <a:stCxn id="116744" idx="4"/>
            <a:endCxn id="116746" idx="0"/>
          </p:cNvCxnSpPr>
          <p:nvPr/>
        </p:nvCxnSpPr>
        <p:spPr bwMode="auto">
          <a:xfrm>
            <a:off x="7559675" y="1716088"/>
            <a:ext cx="0" cy="2936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56" name="AutoShape 20"/>
          <p:cNvCxnSpPr>
            <a:cxnSpLocks noChangeShapeType="1"/>
            <a:stCxn id="116744" idx="5"/>
            <a:endCxn id="116747" idx="1"/>
          </p:cNvCxnSpPr>
          <p:nvPr/>
        </p:nvCxnSpPr>
        <p:spPr bwMode="auto">
          <a:xfrm>
            <a:off x="7686675" y="1663700"/>
            <a:ext cx="538163" cy="3984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57" name="AutoShape 21"/>
          <p:cNvCxnSpPr>
            <a:cxnSpLocks noChangeShapeType="1"/>
            <a:stCxn id="116746" idx="5"/>
            <a:endCxn id="116749" idx="0"/>
          </p:cNvCxnSpPr>
          <p:nvPr/>
        </p:nvCxnSpPr>
        <p:spPr bwMode="auto">
          <a:xfrm>
            <a:off x="7686675" y="2346325"/>
            <a:ext cx="306388" cy="3476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58" name="AutoShape 22"/>
          <p:cNvCxnSpPr>
            <a:cxnSpLocks noChangeShapeType="1"/>
            <a:stCxn id="116746" idx="3"/>
            <a:endCxn id="116748" idx="0"/>
          </p:cNvCxnSpPr>
          <p:nvPr/>
        </p:nvCxnSpPr>
        <p:spPr bwMode="auto">
          <a:xfrm flipH="1">
            <a:off x="7127875" y="2346325"/>
            <a:ext cx="304800" cy="3476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59" name="AutoShape 23"/>
          <p:cNvCxnSpPr>
            <a:cxnSpLocks noChangeShapeType="1"/>
            <a:stCxn id="116748" idx="3"/>
            <a:endCxn id="116751" idx="0"/>
          </p:cNvCxnSpPr>
          <p:nvPr/>
        </p:nvCxnSpPr>
        <p:spPr bwMode="auto">
          <a:xfrm flipH="1">
            <a:off x="6696075" y="3030538"/>
            <a:ext cx="304800" cy="3476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0" name="AutoShape 24"/>
          <p:cNvCxnSpPr>
            <a:cxnSpLocks noChangeShapeType="1"/>
            <a:stCxn id="116748" idx="5"/>
            <a:endCxn id="116752" idx="0"/>
          </p:cNvCxnSpPr>
          <p:nvPr/>
        </p:nvCxnSpPr>
        <p:spPr bwMode="auto">
          <a:xfrm>
            <a:off x="7254875" y="3030538"/>
            <a:ext cx="90488" cy="3492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1" name="AutoShape 25"/>
          <p:cNvCxnSpPr>
            <a:cxnSpLocks noChangeShapeType="1"/>
            <a:stCxn id="116749" idx="4"/>
            <a:endCxn id="116753" idx="0"/>
          </p:cNvCxnSpPr>
          <p:nvPr/>
        </p:nvCxnSpPr>
        <p:spPr bwMode="auto">
          <a:xfrm flipH="1">
            <a:off x="7920038" y="3082925"/>
            <a:ext cx="73025" cy="3317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62" name="AutoShape 26"/>
          <p:cNvCxnSpPr>
            <a:cxnSpLocks noChangeShapeType="1"/>
            <a:stCxn id="116747" idx="5"/>
            <a:endCxn id="116750" idx="0"/>
          </p:cNvCxnSpPr>
          <p:nvPr/>
        </p:nvCxnSpPr>
        <p:spPr bwMode="auto">
          <a:xfrm>
            <a:off x="8478838" y="2346325"/>
            <a:ext cx="234950" cy="3476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页脚占位符 2"/>
          <p:cNvSpPr>
            <a:spLocks noGrp="1"/>
          </p:cNvSpPr>
          <p:nvPr>
            <p:ph type="ftr" sz="quarter" idx="11"/>
          </p:nvPr>
        </p:nvSpPr>
        <p:spPr/>
        <p:txBody>
          <a:bodyPr/>
          <a:lstStyle/>
          <a:p>
            <a:endParaRPr lang="en-US" altLang="zh-CN"/>
          </a:p>
          <a:p>
            <a:r>
              <a:rPr lang="en-US" altLang="zh-CN"/>
              <a:t>Prof. Q. Wang</a:t>
            </a:r>
          </a:p>
        </p:txBody>
      </p:sp>
      <p:sp>
        <p:nvSpPr>
          <p:cNvPr id="117763" name="Text Box 3"/>
          <p:cNvSpPr txBox="1">
            <a:spLocks noChangeArrowheads="1"/>
          </p:cNvSpPr>
          <p:nvPr/>
        </p:nvSpPr>
        <p:spPr bwMode="auto">
          <a:xfrm>
            <a:off x="468313" y="1600200"/>
            <a:ext cx="79057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sz="2400" dirty="0">
                <a:effectLst/>
              </a:rPr>
              <a:t>1. </a:t>
            </a:r>
            <a:r>
              <a:rPr kumimoji="1" lang="en-US" altLang="zh-CN" sz="2400" dirty="0" err="1">
                <a:effectLst/>
              </a:rPr>
              <a:t>PreOrder</a:t>
            </a:r>
            <a:r>
              <a:rPr kumimoji="1" lang="en-US" altLang="zh-CN" sz="2400" dirty="0">
                <a:effectLst/>
              </a:rPr>
              <a:t> </a:t>
            </a:r>
            <a:r>
              <a:rPr kumimoji="1" lang="zh-CN" altLang="en-US" sz="2400" dirty="0">
                <a:effectLst/>
              </a:rPr>
              <a:t>先</a:t>
            </a:r>
            <a:r>
              <a:rPr kumimoji="1" lang="zh-CN" altLang="en-US" sz="2400" dirty="0" smtClean="0">
                <a:effectLst/>
              </a:rPr>
              <a:t>序 </a:t>
            </a:r>
            <a:r>
              <a:rPr kumimoji="1" lang="en-US" altLang="zh-CN" sz="2400" dirty="0" smtClean="0">
                <a:effectLst/>
              </a:rPr>
              <a:t>	(A</a:t>
            </a:r>
            <a:r>
              <a:rPr kumimoji="1" lang="en-US" altLang="zh-CN" sz="2400" dirty="0">
                <a:effectLst/>
              </a:rPr>
              <a:t>, B, C, K, D, E, H, F, J, </a:t>
            </a:r>
            <a:r>
              <a:rPr kumimoji="1" lang="en-US" altLang="zh-CN" sz="2400" dirty="0" smtClean="0">
                <a:effectLst/>
              </a:rPr>
              <a:t>G)</a:t>
            </a:r>
            <a:endParaRPr kumimoji="1" lang="zh-CN" altLang="en-US" sz="2400" dirty="0">
              <a:effectLst/>
            </a:endParaRPr>
          </a:p>
          <a:p>
            <a:pPr algn="l">
              <a:spcBef>
                <a:spcPct val="50000"/>
              </a:spcBef>
            </a:pPr>
            <a:r>
              <a:rPr kumimoji="1" lang="en-US" altLang="zh-CN" sz="2400" dirty="0">
                <a:effectLst/>
              </a:rPr>
              <a:t>2. </a:t>
            </a:r>
            <a:r>
              <a:rPr kumimoji="1" lang="en-US" altLang="zh-CN" sz="2400" dirty="0" err="1">
                <a:effectLst/>
              </a:rPr>
              <a:t>InOrder</a:t>
            </a:r>
            <a:r>
              <a:rPr kumimoji="1" lang="en-US" altLang="zh-CN" sz="2400" dirty="0">
                <a:effectLst/>
              </a:rPr>
              <a:t> </a:t>
            </a:r>
            <a:r>
              <a:rPr kumimoji="1" lang="zh-CN" altLang="en-US" sz="2400" dirty="0">
                <a:effectLst/>
              </a:rPr>
              <a:t>中序  </a:t>
            </a:r>
            <a:r>
              <a:rPr kumimoji="1" lang="en-US" altLang="zh-CN" sz="2400" dirty="0" smtClean="0">
                <a:effectLst/>
              </a:rPr>
              <a:t>	(B</a:t>
            </a:r>
            <a:r>
              <a:rPr kumimoji="1" lang="en-US" altLang="zh-CN" sz="2400" dirty="0">
                <a:effectLst/>
              </a:rPr>
              <a:t>, K, C, A, H, E, J, F, G, </a:t>
            </a:r>
            <a:r>
              <a:rPr kumimoji="1" lang="en-US" altLang="zh-CN" sz="2400" dirty="0" smtClean="0">
                <a:effectLst/>
              </a:rPr>
              <a:t>D)</a:t>
            </a:r>
            <a:endParaRPr kumimoji="1" lang="zh-CN" altLang="en-US" sz="2400" dirty="0">
              <a:effectLst/>
            </a:endParaRPr>
          </a:p>
        </p:txBody>
      </p:sp>
      <p:sp>
        <p:nvSpPr>
          <p:cNvPr id="117765" name="Rectangle 5"/>
          <p:cNvSpPr>
            <a:spLocks noChangeArrowheads="1"/>
          </p:cNvSpPr>
          <p:nvPr/>
        </p:nvSpPr>
        <p:spPr bwMode="auto">
          <a:xfrm>
            <a:off x="468313" y="668338"/>
            <a:ext cx="6048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800">
                <a:solidFill>
                  <a:srgbClr val="FFFF00"/>
                </a:solidFill>
                <a:effectLst/>
              </a:rPr>
              <a:t>6.7.2 Traversal of forest (</a:t>
            </a:r>
            <a:r>
              <a:rPr lang="zh-CN" altLang="en-US" sz="2800">
                <a:solidFill>
                  <a:srgbClr val="FFFF00"/>
                </a:solidFill>
                <a:effectLst/>
              </a:rPr>
              <a:t>森林的遍历</a:t>
            </a:r>
            <a:r>
              <a:rPr lang="en-US" altLang="zh-CN" sz="2800">
                <a:solidFill>
                  <a:srgbClr val="FFFF00"/>
                </a:solidFill>
                <a:effectLst/>
              </a:rPr>
              <a:t>)</a:t>
            </a:r>
          </a:p>
        </p:txBody>
      </p:sp>
      <p:grpSp>
        <p:nvGrpSpPr>
          <p:cNvPr id="117766" name="Group 6"/>
          <p:cNvGrpSpPr>
            <a:grpSpLocks/>
          </p:cNvGrpSpPr>
          <p:nvPr/>
        </p:nvGrpSpPr>
        <p:grpSpPr bwMode="auto">
          <a:xfrm>
            <a:off x="1403350" y="3068638"/>
            <a:ext cx="5414963" cy="2520950"/>
            <a:chOff x="459" y="1688"/>
            <a:chExt cx="2821" cy="1205"/>
          </a:xfrm>
        </p:grpSpPr>
        <p:sp>
          <p:nvSpPr>
            <p:cNvPr id="117767" name="Oval 7"/>
            <p:cNvSpPr>
              <a:spLocks noChangeArrowheads="1"/>
            </p:cNvSpPr>
            <p:nvPr/>
          </p:nvSpPr>
          <p:spPr bwMode="auto">
            <a:xfrm>
              <a:off x="893" y="1706"/>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A</a:t>
              </a:r>
            </a:p>
          </p:txBody>
        </p:sp>
        <p:sp>
          <p:nvSpPr>
            <p:cNvPr id="117768" name="Oval 8"/>
            <p:cNvSpPr>
              <a:spLocks noChangeArrowheads="1"/>
            </p:cNvSpPr>
            <p:nvPr/>
          </p:nvSpPr>
          <p:spPr bwMode="auto">
            <a:xfrm>
              <a:off x="459" y="2086"/>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B</a:t>
              </a:r>
            </a:p>
          </p:txBody>
        </p:sp>
        <p:sp>
          <p:nvSpPr>
            <p:cNvPr id="117769" name="Oval 9"/>
            <p:cNvSpPr>
              <a:spLocks noChangeArrowheads="1"/>
            </p:cNvSpPr>
            <p:nvPr/>
          </p:nvSpPr>
          <p:spPr bwMode="auto">
            <a:xfrm>
              <a:off x="1436" y="2086"/>
              <a:ext cx="219"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C</a:t>
              </a:r>
            </a:p>
          </p:txBody>
        </p:sp>
        <p:sp>
          <p:nvSpPr>
            <p:cNvPr id="117770" name="Oval 10"/>
            <p:cNvSpPr>
              <a:spLocks noChangeArrowheads="1"/>
            </p:cNvSpPr>
            <p:nvPr/>
          </p:nvSpPr>
          <p:spPr bwMode="auto">
            <a:xfrm>
              <a:off x="2109" y="2659"/>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H</a:t>
              </a:r>
            </a:p>
          </p:txBody>
        </p:sp>
        <p:sp>
          <p:nvSpPr>
            <p:cNvPr id="117771" name="Oval 11"/>
            <p:cNvSpPr>
              <a:spLocks noChangeArrowheads="1"/>
            </p:cNvSpPr>
            <p:nvPr/>
          </p:nvSpPr>
          <p:spPr bwMode="auto">
            <a:xfrm>
              <a:off x="2507" y="1688"/>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D</a:t>
              </a:r>
            </a:p>
          </p:txBody>
        </p:sp>
        <p:sp>
          <p:nvSpPr>
            <p:cNvPr id="117772" name="Oval 12"/>
            <p:cNvSpPr>
              <a:spLocks noChangeArrowheads="1"/>
            </p:cNvSpPr>
            <p:nvPr/>
          </p:nvSpPr>
          <p:spPr bwMode="auto">
            <a:xfrm>
              <a:off x="1890" y="2069"/>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E</a:t>
              </a:r>
            </a:p>
          </p:txBody>
        </p:sp>
        <p:sp>
          <p:nvSpPr>
            <p:cNvPr id="117773" name="Oval 13"/>
            <p:cNvSpPr>
              <a:spLocks noChangeArrowheads="1"/>
            </p:cNvSpPr>
            <p:nvPr/>
          </p:nvSpPr>
          <p:spPr bwMode="auto">
            <a:xfrm>
              <a:off x="2507" y="2069"/>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F</a:t>
              </a:r>
            </a:p>
          </p:txBody>
        </p:sp>
        <p:sp>
          <p:nvSpPr>
            <p:cNvPr id="117774" name="Oval 14"/>
            <p:cNvSpPr>
              <a:spLocks noChangeArrowheads="1"/>
            </p:cNvSpPr>
            <p:nvPr/>
          </p:nvSpPr>
          <p:spPr bwMode="auto">
            <a:xfrm>
              <a:off x="3061" y="2079"/>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G</a:t>
              </a:r>
            </a:p>
          </p:txBody>
        </p:sp>
        <p:sp>
          <p:nvSpPr>
            <p:cNvPr id="117775" name="Oval 15"/>
            <p:cNvSpPr>
              <a:spLocks noChangeArrowheads="1"/>
            </p:cNvSpPr>
            <p:nvPr/>
          </p:nvSpPr>
          <p:spPr bwMode="auto">
            <a:xfrm>
              <a:off x="1093" y="2676"/>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K</a:t>
              </a:r>
            </a:p>
          </p:txBody>
        </p:sp>
        <p:sp>
          <p:nvSpPr>
            <p:cNvPr id="117776" name="Oval 16"/>
            <p:cNvSpPr>
              <a:spLocks noChangeArrowheads="1"/>
            </p:cNvSpPr>
            <p:nvPr/>
          </p:nvSpPr>
          <p:spPr bwMode="auto">
            <a:xfrm>
              <a:off x="2381" y="2659"/>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J</a:t>
              </a:r>
            </a:p>
          </p:txBody>
        </p:sp>
        <p:cxnSp>
          <p:nvCxnSpPr>
            <p:cNvPr id="117777" name="AutoShape 17"/>
            <p:cNvCxnSpPr>
              <a:cxnSpLocks noChangeShapeType="1"/>
              <a:stCxn id="117767" idx="3"/>
              <a:endCxn id="117768" idx="7"/>
            </p:cNvCxnSpPr>
            <p:nvPr/>
          </p:nvCxnSpPr>
          <p:spPr bwMode="auto">
            <a:xfrm flipH="1">
              <a:off x="645" y="1891"/>
              <a:ext cx="280" cy="2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78" name="AutoShape 18"/>
            <p:cNvCxnSpPr>
              <a:cxnSpLocks noChangeShapeType="1"/>
              <a:stCxn id="117767" idx="5"/>
              <a:endCxn id="117769" idx="1"/>
            </p:cNvCxnSpPr>
            <p:nvPr/>
          </p:nvCxnSpPr>
          <p:spPr bwMode="auto">
            <a:xfrm>
              <a:off x="1079" y="1891"/>
              <a:ext cx="390" cy="2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79" name="AutoShape 19"/>
            <p:cNvCxnSpPr>
              <a:cxnSpLocks noChangeShapeType="1"/>
              <a:stCxn id="117769" idx="3"/>
              <a:endCxn id="117775" idx="0"/>
            </p:cNvCxnSpPr>
            <p:nvPr/>
          </p:nvCxnSpPr>
          <p:spPr bwMode="auto">
            <a:xfrm flipH="1">
              <a:off x="1203" y="2272"/>
              <a:ext cx="265" cy="4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80" name="AutoShape 20"/>
            <p:cNvCxnSpPr>
              <a:cxnSpLocks noChangeShapeType="1"/>
              <a:stCxn id="117771" idx="3"/>
              <a:endCxn id="117772" idx="0"/>
            </p:cNvCxnSpPr>
            <p:nvPr/>
          </p:nvCxnSpPr>
          <p:spPr bwMode="auto">
            <a:xfrm flipH="1">
              <a:off x="2000" y="1874"/>
              <a:ext cx="539" cy="19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81" name="AutoShape 21"/>
            <p:cNvCxnSpPr>
              <a:cxnSpLocks noChangeShapeType="1"/>
              <a:stCxn id="117771" idx="4"/>
              <a:endCxn id="117773" idx="0"/>
            </p:cNvCxnSpPr>
            <p:nvPr/>
          </p:nvCxnSpPr>
          <p:spPr bwMode="auto">
            <a:xfrm>
              <a:off x="2616" y="1906"/>
              <a:ext cx="0" cy="1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82" name="AutoShape 22"/>
            <p:cNvCxnSpPr>
              <a:cxnSpLocks noChangeShapeType="1"/>
              <a:stCxn id="117771" idx="5"/>
              <a:endCxn id="117774" idx="0"/>
            </p:cNvCxnSpPr>
            <p:nvPr/>
          </p:nvCxnSpPr>
          <p:spPr bwMode="auto">
            <a:xfrm>
              <a:off x="2693" y="1874"/>
              <a:ext cx="478" cy="20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83" name="AutoShape 23"/>
            <p:cNvCxnSpPr>
              <a:cxnSpLocks noChangeShapeType="1"/>
              <a:stCxn id="117772" idx="4"/>
              <a:endCxn id="117770" idx="0"/>
            </p:cNvCxnSpPr>
            <p:nvPr/>
          </p:nvCxnSpPr>
          <p:spPr bwMode="auto">
            <a:xfrm>
              <a:off x="2000" y="2286"/>
              <a:ext cx="218" cy="37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784" name="AutoShape 24"/>
            <p:cNvCxnSpPr>
              <a:cxnSpLocks noChangeShapeType="1"/>
              <a:stCxn id="117773" idx="4"/>
              <a:endCxn id="117776" idx="0"/>
            </p:cNvCxnSpPr>
            <p:nvPr/>
          </p:nvCxnSpPr>
          <p:spPr bwMode="auto">
            <a:xfrm flipH="1">
              <a:off x="2490" y="2286"/>
              <a:ext cx="126" cy="37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页脚占位符 4"/>
          <p:cNvSpPr>
            <a:spLocks noGrp="1"/>
          </p:cNvSpPr>
          <p:nvPr>
            <p:ph type="ftr" sz="quarter" idx="11"/>
          </p:nvPr>
        </p:nvSpPr>
        <p:spPr/>
        <p:txBody>
          <a:bodyPr/>
          <a:lstStyle/>
          <a:p>
            <a:endParaRPr lang="en-US" altLang="zh-CN"/>
          </a:p>
          <a:p>
            <a:r>
              <a:rPr lang="en-US" altLang="zh-CN"/>
              <a:t>Prof. Q. Wang</a:t>
            </a:r>
          </a:p>
        </p:txBody>
      </p:sp>
      <p:sp>
        <p:nvSpPr>
          <p:cNvPr id="31747" name="Text Box 3"/>
          <p:cNvSpPr txBox="1">
            <a:spLocks noChangeArrowheads="1"/>
          </p:cNvSpPr>
          <p:nvPr/>
        </p:nvSpPr>
        <p:spPr bwMode="auto">
          <a:xfrm>
            <a:off x="611188" y="2174875"/>
            <a:ext cx="81868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zh-CN" altLang="en-US" sz="2400" dirty="0" smtClean="0">
                <a:effectLst/>
                <a:latin typeface="Times New Roman" pitchFamily="18" charset="0"/>
              </a:rPr>
              <a:t>        由于</a:t>
            </a:r>
            <a:r>
              <a:rPr kumimoji="1" lang="zh-CN" altLang="en-US" sz="2400" dirty="0">
                <a:effectLst/>
                <a:latin typeface="Times New Roman" pitchFamily="18" charset="0"/>
              </a:rPr>
              <a:t>树和二叉树都可以用二叉链表作存储结构，则以二</a:t>
            </a:r>
          </a:p>
          <a:p>
            <a:pPr algn="l"/>
            <a:r>
              <a:rPr kumimoji="1" lang="zh-CN" altLang="en-US" sz="2400" dirty="0">
                <a:effectLst/>
                <a:latin typeface="Times New Roman" pitchFamily="18" charset="0"/>
              </a:rPr>
              <a:t>叉链表作媒介可以导出树与二叉树之间的一个对应关系。</a:t>
            </a:r>
          </a:p>
        </p:txBody>
      </p:sp>
      <p:sp>
        <p:nvSpPr>
          <p:cNvPr id="31750" name="Rectangle 6"/>
          <p:cNvSpPr>
            <a:spLocks noGrp="1" noChangeArrowheads="1"/>
          </p:cNvSpPr>
          <p:nvPr>
            <p:ph type="title"/>
          </p:nvPr>
        </p:nvSpPr>
        <p:spPr/>
        <p:txBody>
          <a:bodyPr/>
          <a:lstStyle/>
          <a:p>
            <a:r>
              <a:rPr lang="en-US" altLang="zh-CN" sz="3600" dirty="0"/>
              <a:t>6.8 Conversion among Tree, Forest and Binary tree</a:t>
            </a:r>
          </a:p>
        </p:txBody>
      </p:sp>
      <p:sp>
        <p:nvSpPr>
          <p:cNvPr id="31749" name="Rectangle 5"/>
          <p:cNvSpPr>
            <a:spLocks noChangeArrowheads="1"/>
          </p:cNvSpPr>
          <p:nvPr/>
        </p:nvSpPr>
        <p:spPr bwMode="auto">
          <a:xfrm>
            <a:off x="608013" y="1543050"/>
            <a:ext cx="5476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800">
                <a:solidFill>
                  <a:srgbClr val="FFFF00"/>
                </a:solidFill>
                <a:effectLst/>
              </a:rPr>
              <a:t>6.8.1 Tree, Forest </a:t>
            </a:r>
            <a:r>
              <a:rPr lang="en-US" altLang="zh-CN" sz="2800">
                <a:solidFill>
                  <a:srgbClr val="FFFF00"/>
                </a:solidFill>
                <a:effectLst/>
                <a:sym typeface="Wingdings" pitchFamily="2" charset="2"/>
              </a:rPr>
              <a:t> Binary tree</a:t>
            </a:r>
            <a:endParaRPr lang="en-US" altLang="zh-CN" sz="2800">
              <a:solidFill>
                <a:srgbClr val="FFFF00"/>
              </a:solidFill>
              <a:effectLst/>
            </a:endParaRPr>
          </a:p>
        </p:txBody>
      </p:sp>
      <p:sp>
        <p:nvSpPr>
          <p:cNvPr id="31752" name="Oval 8"/>
          <p:cNvSpPr>
            <a:spLocks noChangeArrowheads="1"/>
          </p:cNvSpPr>
          <p:nvPr/>
        </p:nvSpPr>
        <p:spPr bwMode="auto">
          <a:xfrm>
            <a:off x="1619250" y="3213100"/>
            <a:ext cx="288925"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A</a:t>
            </a:r>
          </a:p>
        </p:txBody>
      </p:sp>
      <p:sp>
        <p:nvSpPr>
          <p:cNvPr id="31753" name="Oval 9"/>
          <p:cNvSpPr>
            <a:spLocks noChangeArrowheads="1"/>
          </p:cNvSpPr>
          <p:nvPr/>
        </p:nvSpPr>
        <p:spPr bwMode="auto">
          <a:xfrm>
            <a:off x="900113" y="3933825"/>
            <a:ext cx="288925"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B</a:t>
            </a:r>
          </a:p>
        </p:txBody>
      </p:sp>
      <p:sp>
        <p:nvSpPr>
          <p:cNvPr id="31754" name="Oval 10"/>
          <p:cNvSpPr>
            <a:spLocks noChangeArrowheads="1"/>
          </p:cNvSpPr>
          <p:nvPr/>
        </p:nvSpPr>
        <p:spPr bwMode="auto">
          <a:xfrm>
            <a:off x="1619250" y="3933825"/>
            <a:ext cx="288925"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C</a:t>
            </a:r>
          </a:p>
        </p:txBody>
      </p:sp>
      <p:sp>
        <p:nvSpPr>
          <p:cNvPr id="31755" name="Oval 11"/>
          <p:cNvSpPr>
            <a:spLocks noChangeArrowheads="1"/>
          </p:cNvSpPr>
          <p:nvPr/>
        </p:nvSpPr>
        <p:spPr bwMode="auto">
          <a:xfrm>
            <a:off x="2268538" y="3933825"/>
            <a:ext cx="288925"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E</a:t>
            </a:r>
          </a:p>
        </p:txBody>
      </p:sp>
      <p:sp>
        <p:nvSpPr>
          <p:cNvPr id="31756" name="Oval 12"/>
          <p:cNvSpPr>
            <a:spLocks noChangeArrowheads="1"/>
          </p:cNvSpPr>
          <p:nvPr/>
        </p:nvSpPr>
        <p:spPr bwMode="auto">
          <a:xfrm>
            <a:off x="1619250" y="4581525"/>
            <a:ext cx="288925"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D</a:t>
            </a:r>
          </a:p>
        </p:txBody>
      </p:sp>
      <p:cxnSp>
        <p:nvCxnSpPr>
          <p:cNvPr id="31757" name="AutoShape 13"/>
          <p:cNvCxnSpPr>
            <a:cxnSpLocks noChangeShapeType="1"/>
            <a:stCxn id="31752" idx="3"/>
            <a:endCxn id="31753" idx="0"/>
          </p:cNvCxnSpPr>
          <p:nvPr/>
        </p:nvCxnSpPr>
        <p:spPr bwMode="auto">
          <a:xfrm flipH="1">
            <a:off x="1044575" y="3457575"/>
            <a:ext cx="617538" cy="4762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8" name="AutoShape 14"/>
          <p:cNvCxnSpPr>
            <a:cxnSpLocks noChangeShapeType="1"/>
            <a:stCxn id="31752" idx="4"/>
            <a:endCxn id="31754" idx="0"/>
          </p:cNvCxnSpPr>
          <p:nvPr/>
        </p:nvCxnSpPr>
        <p:spPr bwMode="auto">
          <a:xfrm>
            <a:off x="1763713" y="3500438"/>
            <a:ext cx="0" cy="4333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9" name="AutoShape 15"/>
          <p:cNvCxnSpPr>
            <a:cxnSpLocks noChangeShapeType="1"/>
            <a:stCxn id="31752" idx="5"/>
            <a:endCxn id="31755" idx="0"/>
          </p:cNvCxnSpPr>
          <p:nvPr/>
        </p:nvCxnSpPr>
        <p:spPr bwMode="auto">
          <a:xfrm>
            <a:off x="1865313" y="3457575"/>
            <a:ext cx="547687" cy="4762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0" name="AutoShape 16"/>
          <p:cNvCxnSpPr>
            <a:cxnSpLocks noChangeShapeType="1"/>
            <a:stCxn id="31754" idx="4"/>
            <a:endCxn id="31756" idx="0"/>
          </p:cNvCxnSpPr>
          <p:nvPr/>
        </p:nvCxnSpPr>
        <p:spPr bwMode="auto">
          <a:xfrm>
            <a:off x="1763713" y="4221163"/>
            <a:ext cx="0" cy="3603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61" name="Oval 17"/>
          <p:cNvSpPr>
            <a:spLocks noChangeArrowheads="1"/>
          </p:cNvSpPr>
          <p:nvPr/>
        </p:nvSpPr>
        <p:spPr bwMode="auto">
          <a:xfrm>
            <a:off x="6011863" y="3213100"/>
            <a:ext cx="288925"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A</a:t>
            </a:r>
          </a:p>
        </p:txBody>
      </p:sp>
      <p:sp>
        <p:nvSpPr>
          <p:cNvPr id="31762" name="Oval 18"/>
          <p:cNvSpPr>
            <a:spLocks noChangeArrowheads="1"/>
          </p:cNvSpPr>
          <p:nvPr/>
        </p:nvSpPr>
        <p:spPr bwMode="auto">
          <a:xfrm>
            <a:off x="5724525" y="3789363"/>
            <a:ext cx="288925" cy="2873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B</a:t>
            </a:r>
          </a:p>
        </p:txBody>
      </p:sp>
      <p:sp>
        <p:nvSpPr>
          <p:cNvPr id="31763" name="Oval 19"/>
          <p:cNvSpPr>
            <a:spLocks noChangeArrowheads="1"/>
          </p:cNvSpPr>
          <p:nvPr/>
        </p:nvSpPr>
        <p:spPr bwMode="auto">
          <a:xfrm>
            <a:off x="6156325" y="4365625"/>
            <a:ext cx="288925"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C</a:t>
            </a:r>
          </a:p>
        </p:txBody>
      </p:sp>
      <p:sp>
        <p:nvSpPr>
          <p:cNvPr id="31764" name="Oval 20"/>
          <p:cNvSpPr>
            <a:spLocks noChangeArrowheads="1"/>
          </p:cNvSpPr>
          <p:nvPr/>
        </p:nvSpPr>
        <p:spPr bwMode="auto">
          <a:xfrm>
            <a:off x="6588125" y="5013325"/>
            <a:ext cx="288925"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E</a:t>
            </a:r>
          </a:p>
        </p:txBody>
      </p:sp>
      <p:sp>
        <p:nvSpPr>
          <p:cNvPr id="31765" name="Oval 21"/>
          <p:cNvSpPr>
            <a:spLocks noChangeArrowheads="1"/>
          </p:cNvSpPr>
          <p:nvPr/>
        </p:nvSpPr>
        <p:spPr bwMode="auto">
          <a:xfrm>
            <a:off x="5795963" y="5013325"/>
            <a:ext cx="288925"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D</a:t>
            </a:r>
          </a:p>
        </p:txBody>
      </p:sp>
      <p:cxnSp>
        <p:nvCxnSpPr>
          <p:cNvPr id="31766" name="AutoShape 22"/>
          <p:cNvCxnSpPr>
            <a:cxnSpLocks noChangeShapeType="1"/>
            <a:stCxn id="31761" idx="3"/>
            <a:endCxn id="31762" idx="0"/>
          </p:cNvCxnSpPr>
          <p:nvPr/>
        </p:nvCxnSpPr>
        <p:spPr bwMode="auto">
          <a:xfrm flipH="1">
            <a:off x="5868988" y="3457575"/>
            <a:ext cx="185737" cy="33178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7" name="AutoShape 23"/>
          <p:cNvCxnSpPr>
            <a:cxnSpLocks noChangeShapeType="1"/>
            <a:stCxn id="31762" idx="5"/>
            <a:endCxn id="31763" idx="0"/>
          </p:cNvCxnSpPr>
          <p:nvPr/>
        </p:nvCxnSpPr>
        <p:spPr bwMode="auto">
          <a:xfrm>
            <a:off x="5970588" y="4033838"/>
            <a:ext cx="330200" cy="3317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8" name="AutoShape 24"/>
          <p:cNvCxnSpPr>
            <a:cxnSpLocks noChangeShapeType="1"/>
            <a:stCxn id="31763" idx="5"/>
            <a:endCxn id="31764" idx="0"/>
          </p:cNvCxnSpPr>
          <p:nvPr/>
        </p:nvCxnSpPr>
        <p:spPr bwMode="auto">
          <a:xfrm>
            <a:off x="6402388" y="4610100"/>
            <a:ext cx="330200" cy="4032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9" name="AutoShape 25"/>
          <p:cNvCxnSpPr>
            <a:cxnSpLocks noChangeShapeType="1"/>
            <a:stCxn id="31763" idx="3"/>
            <a:endCxn id="31765" idx="0"/>
          </p:cNvCxnSpPr>
          <p:nvPr/>
        </p:nvCxnSpPr>
        <p:spPr bwMode="auto">
          <a:xfrm flipH="1">
            <a:off x="5940425" y="4610100"/>
            <a:ext cx="258763" cy="4032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70" name="AutoShape 26"/>
          <p:cNvSpPr>
            <a:spLocks noChangeArrowheads="1"/>
          </p:cNvSpPr>
          <p:nvPr/>
        </p:nvSpPr>
        <p:spPr bwMode="auto">
          <a:xfrm>
            <a:off x="3563938" y="3284538"/>
            <a:ext cx="1152525" cy="215900"/>
          </a:xfrm>
          <a:prstGeom prst="leftRightArrow">
            <a:avLst>
              <a:gd name="adj1" fmla="val 50000"/>
              <a:gd name="adj2" fmla="val 106765"/>
            </a:avLst>
          </a:prstGeom>
          <a:solidFill>
            <a:schemeClr val="folHlink"/>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71" name="Rectangle 27"/>
          <p:cNvSpPr>
            <a:spLocks noChangeArrowheads="1"/>
          </p:cNvSpPr>
          <p:nvPr/>
        </p:nvSpPr>
        <p:spPr bwMode="auto">
          <a:xfrm>
            <a:off x="3563938" y="4437063"/>
            <a:ext cx="360362" cy="2873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72" name="Rectangle 28"/>
          <p:cNvSpPr>
            <a:spLocks noChangeArrowheads="1"/>
          </p:cNvSpPr>
          <p:nvPr/>
        </p:nvSpPr>
        <p:spPr bwMode="auto">
          <a:xfrm>
            <a:off x="3924300" y="4437063"/>
            <a:ext cx="360363" cy="2873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B</a:t>
            </a:r>
          </a:p>
        </p:txBody>
      </p:sp>
      <p:sp>
        <p:nvSpPr>
          <p:cNvPr id="31773" name="Rectangle 29"/>
          <p:cNvSpPr>
            <a:spLocks noChangeArrowheads="1"/>
          </p:cNvSpPr>
          <p:nvPr/>
        </p:nvSpPr>
        <p:spPr bwMode="auto">
          <a:xfrm>
            <a:off x="4284663" y="4437063"/>
            <a:ext cx="360362" cy="2873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74" name="Rectangle 30"/>
          <p:cNvSpPr>
            <a:spLocks noChangeArrowheads="1"/>
          </p:cNvSpPr>
          <p:nvPr/>
        </p:nvSpPr>
        <p:spPr bwMode="auto">
          <a:xfrm>
            <a:off x="3563938" y="5013325"/>
            <a:ext cx="360362" cy="287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75" name="Rectangle 31"/>
          <p:cNvSpPr>
            <a:spLocks noChangeArrowheads="1"/>
          </p:cNvSpPr>
          <p:nvPr/>
        </p:nvSpPr>
        <p:spPr bwMode="auto">
          <a:xfrm>
            <a:off x="3924300" y="5013325"/>
            <a:ext cx="360363" cy="287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C</a:t>
            </a:r>
          </a:p>
        </p:txBody>
      </p:sp>
      <p:sp>
        <p:nvSpPr>
          <p:cNvPr id="31776" name="Rectangle 32"/>
          <p:cNvSpPr>
            <a:spLocks noChangeArrowheads="1"/>
          </p:cNvSpPr>
          <p:nvPr/>
        </p:nvSpPr>
        <p:spPr bwMode="auto">
          <a:xfrm>
            <a:off x="4284663" y="5013325"/>
            <a:ext cx="360362" cy="287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77" name="Rectangle 33"/>
          <p:cNvSpPr>
            <a:spLocks noChangeArrowheads="1"/>
          </p:cNvSpPr>
          <p:nvPr/>
        </p:nvSpPr>
        <p:spPr bwMode="auto">
          <a:xfrm>
            <a:off x="3563938" y="5589588"/>
            <a:ext cx="360362" cy="2873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78" name="Rectangle 34"/>
          <p:cNvSpPr>
            <a:spLocks noChangeArrowheads="1"/>
          </p:cNvSpPr>
          <p:nvPr/>
        </p:nvSpPr>
        <p:spPr bwMode="auto">
          <a:xfrm>
            <a:off x="3924300" y="5589588"/>
            <a:ext cx="360363" cy="2873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D</a:t>
            </a:r>
          </a:p>
        </p:txBody>
      </p:sp>
      <p:sp>
        <p:nvSpPr>
          <p:cNvPr id="31779" name="Rectangle 35"/>
          <p:cNvSpPr>
            <a:spLocks noChangeArrowheads="1"/>
          </p:cNvSpPr>
          <p:nvPr/>
        </p:nvSpPr>
        <p:spPr bwMode="auto">
          <a:xfrm>
            <a:off x="4284663" y="5589588"/>
            <a:ext cx="360362" cy="2873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80" name="Rectangle 36"/>
          <p:cNvSpPr>
            <a:spLocks noChangeArrowheads="1"/>
          </p:cNvSpPr>
          <p:nvPr/>
        </p:nvSpPr>
        <p:spPr bwMode="auto">
          <a:xfrm>
            <a:off x="3563938" y="6165850"/>
            <a:ext cx="360362" cy="287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81" name="Rectangle 37"/>
          <p:cNvSpPr>
            <a:spLocks noChangeArrowheads="1"/>
          </p:cNvSpPr>
          <p:nvPr/>
        </p:nvSpPr>
        <p:spPr bwMode="auto">
          <a:xfrm>
            <a:off x="3924300" y="6165850"/>
            <a:ext cx="360363" cy="287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E</a:t>
            </a:r>
          </a:p>
        </p:txBody>
      </p:sp>
      <p:sp>
        <p:nvSpPr>
          <p:cNvPr id="31782" name="Rectangle 38"/>
          <p:cNvSpPr>
            <a:spLocks noChangeArrowheads="1"/>
          </p:cNvSpPr>
          <p:nvPr/>
        </p:nvSpPr>
        <p:spPr bwMode="auto">
          <a:xfrm>
            <a:off x="4284663" y="6165850"/>
            <a:ext cx="360362" cy="287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83" name="Rectangle 39"/>
          <p:cNvSpPr>
            <a:spLocks noChangeArrowheads="1"/>
          </p:cNvSpPr>
          <p:nvPr/>
        </p:nvSpPr>
        <p:spPr bwMode="auto">
          <a:xfrm>
            <a:off x="3563938" y="3860800"/>
            <a:ext cx="360362" cy="287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84" name="Rectangle 40"/>
          <p:cNvSpPr>
            <a:spLocks noChangeArrowheads="1"/>
          </p:cNvSpPr>
          <p:nvPr/>
        </p:nvSpPr>
        <p:spPr bwMode="auto">
          <a:xfrm>
            <a:off x="3924300" y="3860800"/>
            <a:ext cx="360363" cy="287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ea typeface="宋体" pitchFamily="2" charset="-122"/>
              </a:rPr>
              <a:t>A</a:t>
            </a:r>
          </a:p>
        </p:txBody>
      </p:sp>
      <p:sp>
        <p:nvSpPr>
          <p:cNvPr id="31785" name="Rectangle 41"/>
          <p:cNvSpPr>
            <a:spLocks noChangeArrowheads="1"/>
          </p:cNvSpPr>
          <p:nvPr/>
        </p:nvSpPr>
        <p:spPr bwMode="auto">
          <a:xfrm>
            <a:off x="4284663" y="3860800"/>
            <a:ext cx="360362" cy="2873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86" name="Line 42"/>
          <p:cNvSpPr>
            <a:spLocks noChangeShapeType="1"/>
          </p:cNvSpPr>
          <p:nvPr/>
        </p:nvSpPr>
        <p:spPr bwMode="auto">
          <a:xfrm>
            <a:off x="3779838" y="4005263"/>
            <a:ext cx="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87" name="Line 43"/>
          <p:cNvSpPr>
            <a:spLocks noChangeShapeType="1"/>
          </p:cNvSpPr>
          <p:nvPr/>
        </p:nvSpPr>
        <p:spPr bwMode="auto">
          <a:xfrm>
            <a:off x="4500563" y="4581525"/>
            <a:ext cx="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88" name="Line 44"/>
          <p:cNvSpPr>
            <a:spLocks noChangeShapeType="1"/>
          </p:cNvSpPr>
          <p:nvPr/>
        </p:nvSpPr>
        <p:spPr bwMode="auto">
          <a:xfrm>
            <a:off x="3779838" y="5157788"/>
            <a:ext cx="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cxnSp>
        <p:nvCxnSpPr>
          <p:cNvPr id="31789" name="AutoShape 45"/>
          <p:cNvCxnSpPr>
            <a:cxnSpLocks noChangeShapeType="1"/>
            <a:stCxn id="31813" idx="6"/>
            <a:endCxn id="31782" idx="3"/>
          </p:cNvCxnSpPr>
          <p:nvPr/>
        </p:nvCxnSpPr>
        <p:spPr bwMode="auto">
          <a:xfrm>
            <a:off x="4492625" y="5162550"/>
            <a:ext cx="152400" cy="1147763"/>
          </a:xfrm>
          <a:prstGeom prst="bentConnector3">
            <a:avLst>
              <a:gd name="adj1" fmla="val 248958"/>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793" name="Group 49"/>
          <p:cNvGrpSpPr>
            <a:grpSpLocks/>
          </p:cNvGrpSpPr>
          <p:nvPr/>
        </p:nvGrpSpPr>
        <p:grpSpPr bwMode="auto">
          <a:xfrm>
            <a:off x="4322763" y="3921125"/>
            <a:ext cx="287337" cy="215900"/>
            <a:chOff x="612" y="3929"/>
            <a:chExt cx="181" cy="136"/>
          </a:xfrm>
        </p:grpSpPr>
        <p:sp>
          <p:nvSpPr>
            <p:cNvPr id="31794" name="Line 50"/>
            <p:cNvSpPr>
              <a:spLocks noChangeShapeType="1"/>
            </p:cNvSpPr>
            <p:nvPr/>
          </p:nvSpPr>
          <p:spPr bwMode="auto">
            <a:xfrm flipV="1">
              <a:off x="612" y="3929"/>
              <a:ext cx="91"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95" name="Line 51"/>
            <p:cNvSpPr>
              <a:spLocks noChangeShapeType="1"/>
            </p:cNvSpPr>
            <p:nvPr/>
          </p:nvSpPr>
          <p:spPr bwMode="auto">
            <a:xfrm>
              <a:off x="703" y="3929"/>
              <a:ext cx="90"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796" name="Group 52"/>
          <p:cNvGrpSpPr>
            <a:grpSpLocks/>
          </p:cNvGrpSpPr>
          <p:nvPr/>
        </p:nvGrpSpPr>
        <p:grpSpPr bwMode="auto">
          <a:xfrm>
            <a:off x="3602038" y="4475163"/>
            <a:ext cx="287337" cy="215900"/>
            <a:chOff x="612" y="3929"/>
            <a:chExt cx="181" cy="136"/>
          </a:xfrm>
        </p:grpSpPr>
        <p:sp>
          <p:nvSpPr>
            <p:cNvPr id="31797" name="Line 53"/>
            <p:cNvSpPr>
              <a:spLocks noChangeShapeType="1"/>
            </p:cNvSpPr>
            <p:nvPr/>
          </p:nvSpPr>
          <p:spPr bwMode="auto">
            <a:xfrm flipV="1">
              <a:off x="612" y="3929"/>
              <a:ext cx="91"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98" name="Line 54"/>
            <p:cNvSpPr>
              <a:spLocks noChangeShapeType="1"/>
            </p:cNvSpPr>
            <p:nvPr/>
          </p:nvSpPr>
          <p:spPr bwMode="auto">
            <a:xfrm>
              <a:off x="703" y="3929"/>
              <a:ext cx="90"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799" name="Group 55"/>
          <p:cNvGrpSpPr>
            <a:grpSpLocks/>
          </p:cNvGrpSpPr>
          <p:nvPr/>
        </p:nvGrpSpPr>
        <p:grpSpPr bwMode="auto">
          <a:xfrm>
            <a:off x="4318000" y="5614988"/>
            <a:ext cx="287338" cy="215900"/>
            <a:chOff x="612" y="3929"/>
            <a:chExt cx="181" cy="136"/>
          </a:xfrm>
        </p:grpSpPr>
        <p:sp>
          <p:nvSpPr>
            <p:cNvPr id="31800" name="Line 56"/>
            <p:cNvSpPr>
              <a:spLocks noChangeShapeType="1"/>
            </p:cNvSpPr>
            <p:nvPr/>
          </p:nvSpPr>
          <p:spPr bwMode="auto">
            <a:xfrm flipV="1">
              <a:off x="612" y="3929"/>
              <a:ext cx="91"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01" name="Line 57"/>
            <p:cNvSpPr>
              <a:spLocks noChangeShapeType="1"/>
            </p:cNvSpPr>
            <p:nvPr/>
          </p:nvSpPr>
          <p:spPr bwMode="auto">
            <a:xfrm>
              <a:off x="703" y="3929"/>
              <a:ext cx="90"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802" name="Group 58"/>
          <p:cNvGrpSpPr>
            <a:grpSpLocks/>
          </p:cNvGrpSpPr>
          <p:nvPr/>
        </p:nvGrpSpPr>
        <p:grpSpPr bwMode="auto">
          <a:xfrm>
            <a:off x="3622675" y="5627688"/>
            <a:ext cx="287338" cy="215900"/>
            <a:chOff x="612" y="3929"/>
            <a:chExt cx="181" cy="136"/>
          </a:xfrm>
        </p:grpSpPr>
        <p:sp>
          <p:nvSpPr>
            <p:cNvPr id="31803" name="Line 59"/>
            <p:cNvSpPr>
              <a:spLocks noChangeShapeType="1"/>
            </p:cNvSpPr>
            <p:nvPr/>
          </p:nvSpPr>
          <p:spPr bwMode="auto">
            <a:xfrm flipV="1">
              <a:off x="612" y="3929"/>
              <a:ext cx="91"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04" name="Line 60"/>
            <p:cNvSpPr>
              <a:spLocks noChangeShapeType="1"/>
            </p:cNvSpPr>
            <p:nvPr/>
          </p:nvSpPr>
          <p:spPr bwMode="auto">
            <a:xfrm>
              <a:off x="703" y="3929"/>
              <a:ext cx="90"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807" name="Group 63"/>
          <p:cNvGrpSpPr>
            <a:grpSpLocks/>
          </p:cNvGrpSpPr>
          <p:nvPr/>
        </p:nvGrpSpPr>
        <p:grpSpPr bwMode="auto">
          <a:xfrm>
            <a:off x="4297363" y="6191250"/>
            <a:ext cx="287337" cy="215900"/>
            <a:chOff x="612" y="3929"/>
            <a:chExt cx="181" cy="136"/>
          </a:xfrm>
        </p:grpSpPr>
        <p:sp>
          <p:nvSpPr>
            <p:cNvPr id="31808" name="Line 64"/>
            <p:cNvSpPr>
              <a:spLocks noChangeShapeType="1"/>
            </p:cNvSpPr>
            <p:nvPr/>
          </p:nvSpPr>
          <p:spPr bwMode="auto">
            <a:xfrm flipV="1">
              <a:off x="612" y="3929"/>
              <a:ext cx="91"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09" name="Line 65"/>
            <p:cNvSpPr>
              <a:spLocks noChangeShapeType="1"/>
            </p:cNvSpPr>
            <p:nvPr/>
          </p:nvSpPr>
          <p:spPr bwMode="auto">
            <a:xfrm>
              <a:off x="703" y="3929"/>
              <a:ext cx="90"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1810" name="Group 66"/>
          <p:cNvGrpSpPr>
            <a:grpSpLocks/>
          </p:cNvGrpSpPr>
          <p:nvPr/>
        </p:nvGrpSpPr>
        <p:grpSpPr bwMode="auto">
          <a:xfrm>
            <a:off x="3602038" y="6203950"/>
            <a:ext cx="287337" cy="215900"/>
            <a:chOff x="612" y="3929"/>
            <a:chExt cx="181" cy="136"/>
          </a:xfrm>
        </p:grpSpPr>
        <p:sp>
          <p:nvSpPr>
            <p:cNvPr id="31811" name="Line 67"/>
            <p:cNvSpPr>
              <a:spLocks noChangeShapeType="1"/>
            </p:cNvSpPr>
            <p:nvPr/>
          </p:nvSpPr>
          <p:spPr bwMode="auto">
            <a:xfrm flipV="1">
              <a:off x="612" y="3929"/>
              <a:ext cx="91"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812" name="Line 68"/>
            <p:cNvSpPr>
              <a:spLocks noChangeShapeType="1"/>
            </p:cNvSpPr>
            <p:nvPr/>
          </p:nvSpPr>
          <p:spPr bwMode="auto">
            <a:xfrm>
              <a:off x="703" y="3929"/>
              <a:ext cx="90" cy="136"/>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1813" name="Oval 69"/>
          <p:cNvSpPr>
            <a:spLocks noChangeArrowheads="1"/>
          </p:cNvSpPr>
          <p:nvPr/>
        </p:nvSpPr>
        <p:spPr bwMode="auto">
          <a:xfrm>
            <a:off x="4456113" y="5143500"/>
            <a:ext cx="36512" cy="365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32770" name="Text Box 2"/>
          <p:cNvSpPr txBox="1">
            <a:spLocks noChangeArrowheads="1"/>
          </p:cNvSpPr>
          <p:nvPr/>
        </p:nvSpPr>
        <p:spPr bwMode="auto">
          <a:xfrm>
            <a:off x="404813" y="750888"/>
            <a:ext cx="833437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dirty="0">
                <a:effectLst/>
                <a:latin typeface="Times New Roman" pitchFamily="18" charset="0"/>
              </a:rPr>
              <a:t>        </a:t>
            </a:r>
            <a:r>
              <a:rPr kumimoji="1" lang="zh-CN" altLang="en-US" sz="2400" dirty="0">
                <a:effectLst/>
                <a:latin typeface="Times New Roman" pitchFamily="18" charset="0"/>
              </a:rPr>
              <a:t>从二叉链表表示的定义可知，任何一棵和树对应的二叉树，其</a:t>
            </a:r>
            <a:r>
              <a:rPr kumimoji="1" lang="zh-CN" altLang="en-US" sz="2400" b="1" dirty="0">
                <a:solidFill>
                  <a:srgbClr val="FFFF00"/>
                </a:solidFill>
                <a:effectLst/>
                <a:latin typeface="Times New Roman" pitchFamily="18" charset="0"/>
              </a:rPr>
              <a:t>右子树必空</a:t>
            </a:r>
            <a:r>
              <a:rPr kumimoji="1" lang="zh-CN" altLang="en-US" sz="2400" dirty="0">
                <a:effectLst/>
                <a:latin typeface="Times New Roman" pitchFamily="18" charset="0"/>
              </a:rPr>
              <a:t>。这样，若把森林中第二棵树的根结点看成是第一棵树的兄弟，则可以导出森林和二叉树之间的对应关系。</a:t>
            </a:r>
          </a:p>
          <a:p>
            <a:pPr algn="l"/>
            <a:endParaRPr kumimoji="1" lang="zh-CN" altLang="en-US" sz="2400" dirty="0">
              <a:effectLst/>
              <a:latin typeface="Times New Roman" pitchFamily="18" charset="0"/>
            </a:endParaRPr>
          </a:p>
          <a:p>
            <a:pPr algn="l"/>
            <a:r>
              <a:rPr kumimoji="1" lang="en-US" altLang="zh-CN" sz="2400" b="1" dirty="0" smtClean="0">
                <a:solidFill>
                  <a:srgbClr val="FFFF00"/>
                </a:solidFill>
                <a:effectLst/>
                <a:latin typeface="Times New Roman" pitchFamily="18" charset="0"/>
              </a:rPr>
              <a:t>        1</a:t>
            </a:r>
            <a:r>
              <a:rPr kumimoji="1" lang="en-US" altLang="zh-CN" sz="2400" b="1" dirty="0" smtClean="0">
                <a:solidFill>
                  <a:srgbClr val="FFFF00"/>
                </a:solidFill>
                <a:effectLst/>
                <a:latin typeface="Times New Roman" pitchFamily="18" charset="0"/>
              </a:rPr>
              <a:t>. </a:t>
            </a:r>
            <a:r>
              <a:rPr kumimoji="1" lang="zh-CN" altLang="en-US" sz="2400" b="1" dirty="0" smtClean="0">
                <a:solidFill>
                  <a:srgbClr val="FFFF00"/>
                </a:solidFill>
                <a:effectLst/>
                <a:latin typeface="Times New Roman" pitchFamily="18" charset="0"/>
              </a:rPr>
              <a:t>森林转换成二叉树</a:t>
            </a:r>
          </a:p>
          <a:p>
            <a:pPr algn="l"/>
            <a:r>
              <a:rPr kumimoji="1" lang="zh-CN" altLang="en-US" sz="2400" dirty="0" smtClean="0">
                <a:effectLst/>
                <a:latin typeface="Times New Roman" pitchFamily="18" charset="0"/>
              </a:rPr>
              <a:t>        </a:t>
            </a:r>
            <a:r>
              <a:rPr kumimoji="1" lang="zh-CN" altLang="en-US" sz="2400" dirty="0">
                <a:effectLst/>
                <a:latin typeface="Times New Roman" pitchFamily="18" charset="0"/>
              </a:rPr>
              <a:t>如果</a:t>
            </a:r>
            <a:r>
              <a:rPr kumimoji="1" lang="en-US" altLang="zh-CN" sz="2400" dirty="0">
                <a:effectLst/>
                <a:latin typeface="Times New Roman" pitchFamily="18" charset="0"/>
              </a:rPr>
              <a:t>F</a:t>
            </a:r>
            <a:r>
              <a:rPr kumimoji="1" lang="zh-CN" altLang="en-US" sz="2400" dirty="0">
                <a:effectLst/>
                <a:latin typeface="Times New Roman" pitchFamily="18" charset="0"/>
              </a:rPr>
              <a:t>＝</a:t>
            </a:r>
            <a:r>
              <a:rPr kumimoji="1" lang="en-US" altLang="zh-CN" sz="2400" dirty="0">
                <a:effectLst/>
                <a:latin typeface="Times New Roman" pitchFamily="18" charset="0"/>
              </a:rPr>
              <a:t>{</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a:t>
            </a:r>
            <a:r>
              <a:rPr kumimoji="1" lang="en-US" altLang="zh-CN" sz="2400" dirty="0">
                <a:effectLst/>
                <a:latin typeface="Times New Roman" pitchFamily="18" charset="0"/>
              </a:rPr>
              <a:t>, </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2</a:t>
            </a:r>
            <a:r>
              <a:rPr kumimoji="1" lang="en-US" altLang="zh-CN" sz="2400" dirty="0">
                <a:effectLst/>
                <a:latin typeface="Times New Roman" pitchFamily="18" charset="0"/>
              </a:rPr>
              <a:t>, …, T</a:t>
            </a:r>
            <a:r>
              <a:rPr kumimoji="1" lang="en-US" altLang="zh-CN" sz="2400" baseline="-25000" dirty="0">
                <a:effectLst/>
                <a:latin typeface="Times New Roman" pitchFamily="18" charset="0"/>
              </a:rPr>
              <a:t>m</a:t>
            </a:r>
            <a:r>
              <a:rPr kumimoji="1" lang="en-US" altLang="zh-CN" sz="2400" dirty="0">
                <a:effectLst/>
                <a:latin typeface="Times New Roman" pitchFamily="18" charset="0"/>
              </a:rPr>
              <a:t>}</a:t>
            </a:r>
            <a:r>
              <a:rPr kumimoji="1" lang="zh-CN" altLang="en-US" sz="2400" dirty="0">
                <a:effectLst/>
                <a:latin typeface="Times New Roman" pitchFamily="18" charset="0"/>
              </a:rPr>
              <a:t>是森林，则可按如下规则转换成一棵二叉树</a:t>
            </a:r>
            <a:r>
              <a:rPr kumimoji="1" lang="en-US" altLang="zh-CN" sz="2400" dirty="0">
                <a:effectLst/>
                <a:latin typeface="Times New Roman" pitchFamily="18" charset="0"/>
              </a:rPr>
              <a:t>B</a:t>
            </a:r>
            <a:r>
              <a:rPr kumimoji="1" lang="zh-CN" altLang="en-US" sz="2400" dirty="0">
                <a:effectLst/>
                <a:latin typeface="Times New Roman" pitchFamily="18" charset="0"/>
              </a:rPr>
              <a:t>＝</a:t>
            </a:r>
            <a:r>
              <a:rPr kumimoji="1" lang="en-US" altLang="zh-CN" sz="2400" dirty="0">
                <a:effectLst/>
                <a:latin typeface="Times New Roman" pitchFamily="18" charset="0"/>
              </a:rPr>
              <a:t>{root, </a:t>
            </a:r>
            <a:r>
              <a:rPr kumimoji="1" lang="en-US" altLang="zh-CN" sz="2400" dirty="0" err="1">
                <a:effectLst/>
                <a:latin typeface="Times New Roman" pitchFamily="18" charset="0"/>
              </a:rPr>
              <a:t>LB</a:t>
            </a:r>
            <a:r>
              <a:rPr kumimoji="1" lang="en-US" altLang="zh-CN" sz="2400" dirty="0">
                <a:effectLst/>
                <a:latin typeface="Times New Roman" pitchFamily="18" charset="0"/>
              </a:rPr>
              <a:t>, </a:t>
            </a:r>
            <a:r>
              <a:rPr kumimoji="1" lang="en-US" altLang="zh-CN" sz="2400" dirty="0" err="1">
                <a:effectLst/>
                <a:latin typeface="Times New Roman" pitchFamily="18" charset="0"/>
              </a:rPr>
              <a:t>RB</a:t>
            </a:r>
            <a:r>
              <a:rPr kumimoji="1" lang="en-US" altLang="zh-CN" sz="2400" dirty="0">
                <a:effectLst/>
                <a:latin typeface="Times New Roman" pitchFamily="18" charset="0"/>
              </a:rPr>
              <a:t>}</a:t>
            </a:r>
            <a:r>
              <a:rPr kumimoji="1" lang="zh-CN" altLang="en-US" sz="2400" dirty="0">
                <a:effectLst/>
                <a:latin typeface="Times New Roman" pitchFamily="18" charset="0"/>
              </a:rPr>
              <a:t>。</a:t>
            </a:r>
          </a:p>
          <a:p>
            <a:pPr algn="l"/>
            <a:r>
              <a:rPr kumimoji="1" lang="zh-CN" altLang="en-US" sz="2400" dirty="0">
                <a:effectLst/>
                <a:latin typeface="Times New Roman" pitchFamily="18" charset="0"/>
              </a:rPr>
              <a:t>   </a:t>
            </a:r>
            <a:r>
              <a:rPr kumimoji="1" lang="zh-CN" altLang="en-US" sz="2400" dirty="0" smtClean="0">
                <a:effectLst/>
                <a:latin typeface="Times New Roman" pitchFamily="18" charset="0"/>
              </a:rPr>
              <a:t>     </a:t>
            </a:r>
            <a:r>
              <a:rPr kumimoji="1" lang="en-US" altLang="zh-CN" sz="2400" dirty="0" smtClean="0">
                <a:effectLst/>
                <a:latin typeface="Times New Roman" pitchFamily="18" charset="0"/>
              </a:rPr>
              <a:t>(1) </a:t>
            </a:r>
            <a:r>
              <a:rPr kumimoji="1" lang="zh-CN" altLang="en-US" sz="2400" dirty="0" smtClean="0">
                <a:effectLst/>
                <a:latin typeface="Times New Roman" pitchFamily="18" charset="0"/>
              </a:rPr>
              <a:t>若</a:t>
            </a:r>
            <a:r>
              <a:rPr kumimoji="1" lang="en-US" altLang="zh-CN" sz="2400" dirty="0">
                <a:effectLst/>
                <a:latin typeface="Times New Roman" pitchFamily="18" charset="0"/>
              </a:rPr>
              <a:t>F</a:t>
            </a:r>
            <a:r>
              <a:rPr kumimoji="1" lang="zh-CN" altLang="en-US" sz="2400" dirty="0">
                <a:effectLst/>
                <a:latin typeface="Times New Roman" pitchFamily="18" charset="0"/>
              </a:rPr>
              <a:t>为空，则</a:t>
            </a:r>
            <a:r>
              <a:rPr kumimoji="1" lang="en-US" altLang="zh-CN" sz="2400" dirty="0">
                <a:effectLst/>
                <a:latin typeface="Times New Roman" pitchFamily="18" charset="0"/>
              </a:rPr>
              <a:t>B</a:t>
            </a:r>
            <a:r>
              <a:rPr kumimoji="1" lang="zh-CN" altLang="en-US" sz="2400" dirty="0">
                <a:effectLst/>
                <a:latin typeface="Times New Roman" pitchFamily="18" charset="0"/>
              </a:rPr>
              <a:t>为空树；</a:t>
            </a:r>
          </a:p>
          <a:p>
            <a:pPr algn="l"/>
            <a:r>
              <a:rPr kumimoji="1" lang="zh-CN" altLang="en-US" sz="2400" dirty="0">
                <a:effectLst/>
                <a:latin typeface="Times New Roman" pitchFamily="18" charset="0"/>
              </a:rPr>
              <a:t>   </a:t>
            </a:r>
            <a:r>
              <a:rPr kumimoji="1" lang="zh-CN" altLang="en-US" sz="2400" dirty="0" smtClean="0">
                <a:effectLst/>
                <a:latin typeface="Times New Roman" pitchFamily="18" charset="0"/>
              </a:rPr>
              <a:t>     </a:t>
            </a:r>
            <a:r>
              <a:rPr kumimoji="1" lang="en-US" altLang="zh-CN" sz="2400" dirty="0" smtClean="0">
                <a:effectLst/>
                <a:latin typeface="Times New Roman" pitchFamily="18" charset="0"/>
              </a:rPr>
              <a:t>(2) </a:t>
            </a:r>
            <a:r>
              <a:rPr kumimoji="1" lang="zh-CN" altLang="en-US" sz="2400" dirty="0" smtClean="0">
                <a:effectLst/>
                <a:latin typeface="Times New Roman" pitchFamily="18" charset="0"/>
              </a:rPr>
              <a:t>若</a:t>
            </a:r>
            <a:r>
              <a:rPr kumimoji="1" lang="en-US" altLang="zh-CN" sz="2400" dirty="0">
                <a:effectLst/>
                <a:latin typeface="Times New Roman" pitchFamily="18" charset="0"/>
              </a:rPr>
              <a:t>F</a:t>
            </a:r>
            <a:r>
              <a:rPr kumimoji="1" lang="zh-CN" altLang="en-US" sz="2400" dirty="0">
                <a:effectLst/>
                <a:latin typeface="Times New Roman" pitchFamily="18" charset="0"/>
              </a:rPr>
              <a:t>非空，则</a:t>
            </a:r>
            <a:r>
              <a:rPr kumimoji="1" lang="en-US" altLang="zh-CN" sz="2400" dirty="0">
                <a:effectLst/>
                <a:latin typeface="Times New Roman" pitchFamily="18" charset="0"/>
              </a:rPr>
              <a:t>B</a:t>
            </a:r>
            <a:r>
              <a:rPr kumimoji="1" lang="zh-CN" altLang="en-US" sz="2400" dirty="0">
                <a:effectLst/>
                <a:latin typeface="Times New Roman" pitchFamily="18" charset="0"/>
              </a:rPr>
              <a:t>的根</a:t>
            </a:r>
            <a:r>
              <a:rPr kumimoji="1" lang="en-US" altLang="zh-CN" sz="2400" dirty="0">
                <a:effectLst/>
                <a:latin typeface="Times New Roman" pitchFamily="18" charset="0"/>
              </a:rPr>
              <a:t>root</a:t>
            </a:r>
            <a:r>
              <a:rPr kumimoji="1" lang="zh-CN" altLang="en-US" sz="2400" dirty="0">
                <a:effectLst/>
                <a:latin typeface="Times New Roman" pitchFamily="18" charset="0"/>
              </a:rPr>
              <a:t>为森林中第一棵树的根</a:t>
            </a:r>
            <a:r>
              <a:rPr kumimoji="1" lang="en-US" altLang="zh-CN" sz="2400" dirty="0">
                <a:effectLst/>
                <a:latin typeface="Times New Roman" pitchFamily="18" charset="0"/>
              </a:rPr>
              <a:t>Root(</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a:t>
            </a:r>
            <a:r>
              <a:rPr kumimoji="1" lang="en-US" altLang="zh-CN" sz="2400" dirty="0">
                <a:effectLst/>
                <a:latin typeface="Times New Roman" pitchFamily="18" charset="0"/>
              </a:rPr>
              <a:t>)</a:t>
            </a:r>
            <a:r>
              <a:rPr kumimoji="1" lang="zh-CN" altLang="en-US" sz="2400" dirty="0">
                <a:effectLst/>
                <a:latin typeface="Times New Roman" pitchFamily="18" charset="0"/>
              </a:rPr>
              <a:t>，</a:t>
            </a:r>
            <a:r>
              <a:rPr kumimoji="1" lang="en-US" altLang="zh-CN" sz="2400" dirty="0">
                <a:effectLst/>
                <a:latin typeface="Times New Roman" pitchFamily="18" charset="0"/>
              </a:rPr>
              <a:t>B</a:t>
            </a:r>
            <a:r>
              <a:rPr kumimoji="1" lang="zh-CN" altLang="en-US" sz="2400" dirty="0">
                <a:effectLst/>
                <a:latin typeface="Times New Roman" pitchFamily="18" charset="0"/>
              </a:rPr>
              <a:t>的左子树</a:t>
            </a:r>
            <a:r>
              <a:rPr kumimoji="1" lang="en-US" altLang="zh-CN" sz="2400" dirty="0" err="1">
                <a:effectLst/>
                <a:latin typeface="Times New Roman" pitchFamily="18" charset="0"/>
              </a:rPr>
              <a:t>LB</a:t>
            </a:r>
            <a:r>
              <a:rPr kumimoji="1" lang="zh-CN" altLang="en-US" sz="2400" dirty="0">
                <a:effectLst/>
                <a:latin typeface="Times New Roman" pitchFamily="18" charset="0"/>
              </a:rPr>
              <a:t>是从</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a:t>
            </a:r>
            <a:r>
              <a:rPr kumimoji="1" lang="zh-CN" altLang="en-US" sz="2400" dirty="0">
                <a:effectLst/>
                <a:latin typeface="Times New Roman" pitchFamily="18" charset="0"/>
              </a:rPr>
              <a:t>中根结点的子树森林</a:t>
            </a:r>
            <a:r>
              <a:rPr kumimoji="1" lang="en-US" altLang="zh-CN" sz="2400" dirty="0" err="1">
                <a:effectLst/>
                <a:latin typeface="Times New Roman" pitchFamily="18" charset="0"/>
              </a:rPr>
              <a:t>F</a:t>
            </a:r>
            <a:r>
              <a:rPr kumimoji="1" lang="en-US" altLang="zh-CN" sz="2400" baseline="-25000" dirty="0" err="1">
                <a:effectLst/>
                <a:latin typeface="Times New Roman" pitchFamily="18" charset="0"/>
              </a:rPr>
              <a:t>1</a:t>
            </a:r>
            <a:r>
              <a:rPr kumimoji="1" lang="zh-CN" altLang="en-US" sz="2400" dirty="0">
                <a:effectLst/>
                <a:latin typeface="Times New Roman" pitchFamily="18" charset="0"/>
              </a:rPr>
              <a:t>＝</a:t>
            </a:r>
            <a:r>
              <a:rPr kumimoji="1" lang="en-US" altLang="zh-CN" sz="2400" dirty="0">
                <a:effectLst/>
                <a:latin typeface="Times New Roman" pitchFamily="18" charset="0"/>
              </a:rPr>
              <a:t>{</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11</a:t>
            </a:r>
            <a:r>
              <a:rPr kumimoji="1" lang="en-US" altLang="zh-CN" sz="2400" dirty="0">
                <a:effectLst/>
                <a:latin typeface="Times New Roman" pitchFamily="18" charset="0"/>
              </a:rPr>
              <a:t>, </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12</a:t>
            </a:r>
            <a:r>
              <a:rPr kumimoji="1" lang="en-US" altLang="zh-CN" sz="2400" baseline="-25000" dirty="0">
                <a:effectLst/>
                <a:latin typeface="Times New Roman" pitchFamily="18" charset="0"/>
              </a:rPr>
              <a:t> </a:t>
            </a:r>
            <a:r>
              <a:rPr kumimoji="1" lang="en-US" altLang="zh-CN" sz="2400" dirty="0">
                <a:effectLst/>
                <a:latin typeface="Times New Roman" pitchFamily="18" charset="0"/>
              </a:rPr>
              <a:t>,…, </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1m1</a:t>
            </a:r>
            <a:r>
              <a:rPr kumimoji="1" lang="en-US" altLang="zh-CN" sz="2400" dirty="0">
                <a:effectLst/>
                <a:latin typeface="Times New Roman" pitchFamily="18" charset="0"/>
              </a:rPr>
              <a:t>}</a:t>
            </a:r>
            <a:r>
              <a:rPr kumimoji="1" lang="zh-CN" altLang="en-US" sz="2400" dirty="0">
                <a:effectLst/>
                <a:latin typeface="Times New Roman" pitchFamily="18" charset="0"/>
              </a:rPr>
              <a:t>转换而成的二叉树；其右子树</a:t>
            </a:r>
            <a:r>
              <a:rPr kumimoji="1" lang="en-US" altLang="zh-CN" sz="2400" dirty="0" err="1">
                <a:effectLst/>
                <a:latin typeface="Times New Roman" pitchFamily="18" charset="0"/>
              </a:rPr>
              <a:t>RB</a:t>
            </a:r>
            <a:r>
              <a:rPr kumimoji="1" lang="zh-CN" altLang="en-US" sz="2400" dirty="0">
                <a:effectLst/>
                <a:latin typeface="Times New Roman" pitchFamily="18" charset="0"/>
              </a:rPr>
              <a:t>是从森林</a:t>
            </a:r>
            <a:r>
              <a:rPr kumimoji="1" lang="en-US" altLang="zh-CN" sz="2400" dirty="0">
                <a:effectLst/>
                <a:latin typeface="Times New Roman" pitchFamily="18" charset="0"/>
              </a:rPr>
              <a:t>F’</a:t>
            </a:r>
            <a:r>
              <a:rPr kumimoji="1" lang="zh-CN" altLang="en-US" sz="2400" dirty="0">
                <a:effectLst/>
                <a:latin typeface="Times New Roman" pitchFamily="18" charset="0"/>
              </a:rPr>
              <a:t>＝</a:t>
            </a:r>
            <a:r>
              <a:rPr kumimoji="1" lang="en-US" altLang="zh-CN" sz="2400" dirty="0">
                <a:effectLst/>
                <a:latin typeface="Times New Roman" pitchFamily="18" charset="0"/>
              </a:rPr>
              <a:t>{</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2</a:t>
            </a:r>
            <a:r>
              <a:rPr kumimoji="1" lang="en-US" altLang="zh-CN" sz="2400" dirty="0">
                <a:effectLst/>
                <a:latin typeface="Times New Roman" pitchFamily="18" charset="0"/>
              </a:rPr>
              <a:t>, </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3</a:t>
            </a:r>
            <a:r>
              <a:rPr kumimoji="1" lang="en-US" altLang="zh-CN" sz="2400" dirty="0">
                <a:effectLst/>
                <a:latin typeface="Times New Roman" pitchFamily="18" charset="0"/>
              </a:rPr>
              <a:t>, … , T</a:t>
            </a:r>
            <a:r>
              <a:rPr kumimoji="1" lang="en-US" altLang="zh-CN" sz="2400" baseline="-25000" dirty="0">
                <a:effectLst/>
                <a:latin typeface="Times New Roman" pitchFamily="18" charset="0"/>
              </a:rPr>
              <a:t>m</a:t>
            </a:r>
            <a:r>
              <a:rPr kumimoji="1" lang="en-US" altLang="zh-CN" sz="2400" dirty="0">
                <a:effectLst/>
                <a:latin typeface="Times New Roman" pitchFamily="18" charset="0"/>
              </a:rPr>
              <a:t>}</a:t>
            </a:r>
            <a:r>
              <a:rPr kumimoji="1" lang="zh-CN" altLang="en-US" sz="2400" dirty="0">
                <a:effectLst/>
                <a:latin typeface="Times New Roman" pitchFamily="18" charset="0"/>
              </a:rPr>
              <a:t>转换而成的二叉树。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2770">
                                            <p:txEl>
                                              <p:pRg st="4" end="4"/>
                                            </p:txEl>
                                          </p:spTgt>
                                        </p:tgtEl>
                                        <p:attrNameLst>
                                          <p:attrName>style.visibility</p:attrName>
                                        </p:attrNameLst>
                                      </p:cBhvr>
                                      <p:to>
                                        <p:strVal val="visible"/>
                                      </p:to>
                                    </p:set>
                                    <p:anim calcmode="lin" valueType="num">
                                      <p:cBhvr additive="base">
                                        <p:cTn id="7" dur="500" fill="hold"/>
                                        <p:tgtEl>
                                          <p:spTgt spid="32770">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7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2770">
                                            <p:txEl>
                                              <p:pRg st="5" end="5"/>
                                            </p:txEl>
                                          </p:spTgt>
                                        </p:tgtEl>
                                        <p:attrNameLst>
                                          <p:attrName>style.visibility</p:attrName>
                                        </p:attrNameLst>
                                      </p:cBhvr>
                                      <p:to>
                                        <p:strVal val="visible"/>
                                      </p:to>
                                    </p:set>
                                    <p:anim calcmode="lin" valueType="num">
                                      <p:cBhvr additive="base">
                                        <p:cTn id="13" dur="500" fill="hold"/>
                                        <p:tgtEl>
                                          <p:spTgt spid="32770">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77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33795" name="Rectangle 3"/>
          <p:cNvSpPr>
            <a:spLocks noChangeArrowheads="1"/>
          </p:cNvSpPr>
          <p:nvPr/>
        </p:nvSpPr>
        <p:spPr bwMode="auto">
          <a:xfrm>
            <a:off x="533400" y="381000"/>
            <a:ext cx="835977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b="1" dirty="0" smtClean="0">
                <a:solidFill>
                  <a:srgbClr val="FFFF00"/>
                </a:solidFill>
                <a:effectLst/>
                <a:latin typeface="Times New Roman" pitchFamily="18" charset="0"/>
              </a:rPr>
              <a:t>        2</a:t>
            </a:r>
            <a:r>
              <a:rPr kumimoji="1" lang="en-US" altLang="zh-CN" sz="2400" b="1" dirty="0" smtClean="0">
                <a:solidFill>
                  <a:srgbClr val="FFFF00"/>
                </a:solidFill>
                <a:effectLst/>
                <a:latin typeface="Times New Roman" pitchFamily="18" charset="0"/>
              </a:rPr>
              <a:t>. </a:t>
            </a:r>
            <a:r>
              <a:rPr kumimoji="1" lang="zh-CN" altLang="en-US" sz="2400" b="1" dirty="0" smtClean="0">
                <a:solidFill>
                  <a:srgbClr val="FFFF00"/>
                </a:solidFill>
                <a:effectLst/>
                <a:latin typeface="Times New Roman" pitchFamily="18" charset="0"/>
              </a:rPr>
              <a:t>二叉树</a:t>
            </a:r>
            <a:r>
              <a:rPr kumimoji="1" lang="zh-CN" altLang="en-US" sz="2400" b="1" dirty="0">
                <a:solidFill>
                  <a:srgbClr val="FFFF00"/>
                </a:solidFill>
                <a:effectLst/>
                <a:latin typeface="Times New Roman" pitchFamily="18" charset="0"/>
              </a:rPr>
              <a:t>转换成森林</a:t>
            </a:r>
          </a:p>
          <a:p>
            <a:pPr algn="l"/>
            <a:r>
              <a:rPr kumimoji="1" lang="zh-CN" altLang="en-US" sz="2400" dirty="0">
                <a:effectLst/>
                <a:latin typeface="Times New Roman" pitchFamily="18" charset="0"/>
              </a:rPr>
              <a:t>        如果</a:t>
            </a:r>
            <a:r>
              <a:rPr kumimoji="1" lang="en-US" altLang="zh-CN" sz="2400" dirty="0">
                <a:effectLst/>
                <a:latin typeface="Times New Roman" pitchFamily="18" charset="0"/>
              </a:rPr>
              <a:t>B</a:t>
            </a:r>
            <a:r>
              <a:rPr kumimoji="1" lang="zh-CN" altLang="en-US" sz="2400" dirty="0">
                <a:effectLst/>
                <a:latin typeface="Times New Roman" pitchFamily="18" charset="0"/>
              </a:rPr>
              <a:t>＝</a:t>
            </a:r>
            <a:r>
              <a:rPr kumimoji="1" lang="en-US" altLang="zh-CN" sz="2400" dirty="0">
                <a:effectLst/>
                <a:latin typeface="Times New Roman" pitchFamily="18" charset="0"/>
              </a:rPr>
              <a:t>{root, </a:t>
            </a:r>
            <a:r>
              <a:rPr kumimoji="1" lang="en-US" altLang="zh-CN" sz="2400" dirty="0" err="1">
                <a:effectLst/>
                <a:latin typeface="Times New Roman" pitchFamily="18" charset="0"/>
              </a:rPr>
              <a:t>LB</a:t>
            </a:r>
            <a:r>
              <a:rPr kumimoji="1" lang="en-US" altLang="zh-CN" sz="2400" dirty="0">
                <a:effectLst/>
                <a:latin typeface="Times New Roman" pitchFamily="18" charset="0"/>
              </a:rPr>
              <a:t>, </a:t>
            </a:r>
            <a:r>
              <a:rPr kumimoji="1" lang="en-US" altLang="zh-CN" sz="2400" dirty="0" err="1">
                <a:effectLst/>
                <a:latin typeface="Times New Roman" pitchFamily="18" charset="0"/>
              </a:rPr>
              <a:t>RB</a:t>
            </a:r>
            <a:r>
              <a:rPr kumimoji="1" lang="en-US" altLang="zh-CN" sz="2400" dirty="0">
                <a:effectLst/>
                <a:latin typeface="Times New Roman" pitchFamily="18" charset="0"/>
              </a:rPr>
              <a:t>} </a:t>
            </a:r>
            <a:r>
              <a:rPr kumimoji="1" lang="zh-CN" altLang="en-US" sz="2400" dirty="0">
                <a:effectLst/>
                <a:latin typeface="Times New Roman" pitchFamily="18" charset="0"/>
              </a:rPr>
              <a:t>是一棵二叉树，则可按如下规则转换成森林</a:t>
            </a:r>
            <a:r>
              <a:rPr kumimoji="1" lang="en-US" altLang="zh-CN" sz="2400" dirty="0">
                <a:effectLst/>
                <a:latin typeface="Times New Roman" pitchFamily="18" charset="0"/>
              </a:rPr>
              <a:t>F</a:t>
            </a:r>
            <a:r>
              <a:rPr kumimoji="1" lang="zh-CN" altLang="en-US" sz="2400" dirty="0">
                <a:effectLst/>
                <a:latin typeface="Times New Roman" pitchFamily="18" charset="0"/>
              </a:rPr>
              <a:t>＝</a:t>
            </a:r>
            <a:r>
              <a:rPr kumimoji="1" lang="en-US" altLang="zh-CN" sz="2400" dirty="0">
                <a:effectLst/>
                <a:latin typeface="Times New Roman" pitchFamily="18" charset="0"/>
              </a:rPr>
              <a:t>{</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a:t>
            </a:r>
            <a:r>
              <a:rPr kumimoji="1" lang="en-US" altLang="zh-CN" sz="2400" dirty="0">
                <a:effectLst/>
                <a:latin typeface="Times New Roman" pitchFamily="18" charset="0"/>
              </a:rPr>
              <a:t>, </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2</a:t>
            </a:r>
            <a:r>
              <a:rPr kumimoji="1" lang="en-US" altLang="zh-CN" sz="2400" dirty="0">
                <a:effectLst/>
                <a:latin typeface="Times New Roman" pitchFamily="18" charset="0"/>
              </a:rPr>
              <a:t>, …, T</a:t>
            </a:r>
            <a:r>
              <a:rPr kumimoji="1" lang="en-US" altLang="zh-CN" sz="2400" baseline="-25000" dirty="0">
                <a:effectLst/>
                <a:latin typeface="Times New Roman" pitchFamily="18" charset="0"/>
              </a:rPr>
              <a:t>m</a:t>
            </a:r>
            <a:r>
              <a:rPr kumimoji="1" lang="en-US" altLang="zh-CN" sz="2400" dirty="0">
                <a:effectLst/>
                <a:latin typeface="Times New Roman" pitchFamily="18" charset="0"/>
              </a:rPr>
              <a:t>}</a:t>
            </a:r>
          </a:p>
          <a:p>
            <a:pPr algn="l"/>
            <a:r>
              <a:rPr kumimoji="1" lang="en-US" altLang="zh-CN" sz="2400" dirty="0">
                <a:effectLst/>
                <a:latin typeface="Times New Roman" pitchFamily="18" charset="0"/>
              </a:rPr>
              <a:t>    </a:t>
            </a:r>
            <a:r>
              <a:rPr kumimoji="1" lang="en-US" altLang="zh-CN" sz="2400" dirty="0" smtClean="0">
                <a:effectLst/>
                <a:latin typeface="Times New Roman" pitchFamily="18" charset="0"/>
              </a:rPr>
              <a:t>    (1) </a:t>
            </a:r>
            <a:r>
              <a:rPr kumimoji="1" lang="zh-CN" altLang="en-US" sz="2400" dirty="0" smtClean="0">
                <a:effectLst/>
                <a:latin typeface="Times New Roman" pitchFamily="18" charset="0"/>
              </a:rPr>
              <a:t>若</a:t>
            </a:r>
            <a:r>
              <a:rPr kumimoji="1" lang="en-US" altLang="zh-CN" sz="2400" dirty="0">
                <a:effectLst/>
                <a:latin typeface="Times New Roman" pitchFamily="18" charset="0"/>
              </a:rPr>
              <a:t>B</a:t>
            </a:r>
            <a:r>
              <a:rPr kumimoji="1" lang="zh-CN" altLang="en-US" sz="2400" dirty="0">
                <a:effectLst/>
                <a:latin typeface="Times New Roman" pitchFamily="18" charset="0"/>
              </a:rPr>
              <a:t>为空，则</a:t>
            </a:r>
            <a:r>
              <a:rPr kumimoji="1" lang="en-US" altLang="zh-CN" sz="2400" dirty="0">
                <a:effectLst/>
                <a:latin typeface="Times New Roman" pitchFamily="18" charset="0"/>
              </a:rPr>
              <a:t>F</a:t>
            </a:r>
            <a:r>
              <a:rPr kumimoji="1" lang="zh-CN" altLang="en-US" sz="2400" dirty="0">
                <a:effectLst/>
                <a:latin typeface="Times New Roman" pitchFamily="18" charset="0"/>
              </a:rPr>
              <a:t>为空树；</a:t>
            </a:r>
          </a:p>
          <a:p>
            <a:pPr algn="l"/>
            <a:r>
              <a:rPr kumimoji="1" lang="zh-CN" altLang="en-US" sz="2400" dirty="0">
                <a:effectLst/>
                <a:latin typeface="Times New Roman" pitchFamily="18" charset="0"/>
              </a:rPr>
              <a:t>    </a:t>
            </a:r>
            <a:r>
              <a:rPr kumimoji="1" lang="zh-CN" altLang="en-US" sz="2400" dirty="0" smtClean="0">
                <a:effectLst/>
                <a:latin typeface="Times New Roman" pitchFamily="18" charset="0"/>
              </a:rPr>
              <a:t>    </a:t>
            </a:r>
            <a:r>
              <a:rPr kumimoji="1" lang="en-US" altLang="zh-CN" sz="2400" dirty="0" smtClean="0">
                <a:effectLst/>
                <a:latin typeface="Times New Roman" pitchFamily="18" charset="0"/>
              </a:rPr>
              <a:t>(2) </a:t>
            </a:r>
            <a:r>
              <a:rPr kumimoji="1" lang="zh-CN" altLang="en-US" sz="2400" dirty="0" smtClean="0">
                <a:effectLst/>
                <a:latin typeface="Times New Roman" pitchFamily="18" charset="0"/>
              </a:rPr>
              <a:t>若</a:t>
            </a:r>
            <a:r>
              <a:rPr kumimoji="1" lang="en-US" altLang="zh-CN" sz="2400" dirty="0">
                <a:effectLst/>
                <a:latin typeface="Times New Roman" pitchFamily="18" charset="0"/>
              </a:rPr>
              <a:t>B</a:t>
            </a:r>
            <a:r>
              <a:rPr kumimoji="1" lang="zh-CN" altLang="en-US" sz="2400" dirty="0">
                <a:effectLst/>
                <a:latin typeface="Times New Roman" pitchFamily="18" charset="0"/>
              </a:rPr>
              <a:t>非空，则为森林中第一棵树的根</a:t>
            </a:r>
            <a:r>
              <a:rPr kumimoji="1" lang="en-US" altLang="zh-CN" sz="2400" dirty="0">
                <a:effectLst/>
                <a:latin typeface="Times New Roman" pitchFamily="18" charset="0"/>
              </a:rPr>
              <a:t>Root(</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a:t>
            </a:r>
            <a:r>
              <a:rPr kumimoji="1" lang="en-US" altLang="zh-CN" sz="2400" dirty="0">
                <a:effectLst/>
                <a:latin typeface="Times New Roman" pitchFamily="18" charset="0"/>
              </a:rPr>
              <a:t>)</a:t>
            </a:r>
            <a:r>
              <a:rPr kumimoji="1" lang="zh-CN" altLang="en-US" sz="2400" dirty="0">
                <a:effectLst/>
                <a:latin typeface="Times New Roman" pitchFamily="18" charset="0"/>
              </a:rPr>
              <a:t>即为 </a:t>
            </a:r>
            <a:r>
              <a:rPr kumimoji="1" lang="en-US" altLang="zh-CN" sz="2400" dirty="0">
                <a:effectLst/>
                <a:latin typeface="Times New Roman" pitchFamily="18" charset="0"/>
              </a:rPr>
              <a:t>B</a:t>
            </a:r>
            <a:r>
              <a:rPr kumimoji="1" lang="zh-CN" altLang="en-US" sz="2400" dirty="0">
                <a:effectLst/>
                <a:latin typeface="Times New Roman" pitchFamily="18" charset="0"/>
              </a:rPr>
              <a:t>的根</a:t>
            </a:r>
            <a:r>
              <a:rPr kumimoji="1" lang="en-US" altLang="zh-CN" sz="2400" dirty="0">
                <a:effectLst/>
                <a:latin typeface="Times New Roman" pitchFamily="18" charset="0"/>
              </a:rPr>
              <a:t>root</a:t>
            </a:r>
            <a:r>
              <a:rPr kumimoji="1" lang="zh-CN" altLang="en-US" sz="2400" dirty="0">
                <a:effectLst/>
                <a:latin typeface="Times New Roman" pitchFamily="18" charset="0"/>
              </a:rPr>
              <a:t>， </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a:t>
            </a:r>
            <a:r>
              <a:rPr kumimoji="1" lang="zh-CN" altLang="en-US" sz="2400" dirty="0">
                <a:effectLst/>
                <a:latin typeface="Times New Roman" pitchFamily="18" charset="0"/>
              </a:rPr>
              <a:t>中根结点的子树森林</a:t>
            </a:r>
            <a:r>
              <a:rPr kumimoji="1" lang="en-US" altLang="zh-CN" sz="2400" dirty="0" err="1">
                <a:effectLst/>
                <a:latin typeface="Times New Roman" pitchFamily="18" charset="0"/>
              </a:rPr>
              <a:t>F</a:t>
            </a:r>
            <a:r>
              <a:rPr kumimoji="1" lang="en-US" altLang="zh-CN" sz="2400" baseline="-25000" dirty="0" err="1">
                <a:effectLst/>
                <a:latin typeface="Times New Roman" pitchFamily="18" charset="0"/>
              </a:rPr>
              <a:t>1</a:t>
            </a:r>
            <a:r>
              <a:rPr kumimoji="1" lang="zh-CN" altLang="en-US" sz="2400" dirty="0">
                <a:effectLst/>
                <a:latin typeface="Times New Roman" pitchFamily="18" charset="0"/>
              </a:rPr>
              <a:t>＝</a:t>
            </a:r>
            <a:r>
              <a:rPr kumimoji="1" lang="en-US" altLang="zh-CN" sz="2400" dirty="0">
                <a:effectLst/>
                <a:latin typeface="Times New Roman" pitchFamily="18" charset="0"/>
              </a:rPr>
              <a:t>{</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11</a:t>
            </a:r>
            <a:r>
              <a:rPr kumimoji="1" lang="en-US" altLang="zh-CN" sz="2400" dirty="0">
                <a:effectLst/>
                <a:latin typeface="Times New Roman" pitchFamily="18" charset="0"/>
              </a:rPr>
              <a:t>, </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12</a:t>
            </a:r>
            <a:r>
              <a:rPr kumimoji="1" lang="en-US" altLang="zh-CN" sz="2400" dirty="0">
                <a:effectLst/>
                <a:latin typeface="Times New Roman" pitchFamily="18" charset="0"/>
              </a:rPr>
              <a:t>,…, </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1m1</a:t>
            </a:r>
            <a:r>
              <a:rPr kumimoji="1" lang="en-US" altLang="zh-CN" sz="2400" dirty="0">
                <a:effectLst/>
                <a:latin typeface="Times New Roman" pitchFamily="18" charset="0"/>
              </a:rPr>
              <a:t>} </a:t>
            </a:r>
            <a:r>
              <a:rPr kumimoji="1" lang="zh-CN" altLang="en-US" sz="2400" dirty="0">
                <a:effectLst/>
                <a:latin typeface="Times New Roman" pitchFamily="18" charset="0"/>
              </a:rPr>
              <a:t>是由</a:t>
            </a:r>
            <a:r>
              <a:rPr kumimoji="1" lang="en-US" altLang="zh-CN" sz="2400" dirty="0">
                <a:effectLst/>
                <a:latin typeface="Times New Roman" pitchFamily="18" charset="0"/>
              </a:rPr>
              <a:t>B</a:t>
            </a:r>
            <a:r>
              <a:rPr kumimoji="1" lang="zh-CN" altLang="en-US" sz="2400" dirty="0">
                <a:effectLst/>
                <a:latin typeface="Times New Roman" pitchFamily="18" charset="0"/>
              </a:rPr>
              <a:t>的左子树</a:t>
            </a:r>
            <a:r>
              <a:rPr kumimoji="1" lang="en-US" altLang="zh-CN" sz="2400" dirty="0" err="1">
                <a:effectLst/>
                <a:latin typeface="Times New Roman" pitchFamily="18" charset="0"/>
              </a:rPr>
              <a:t>LB</a:t>
            </a:r>
            <a:r>
              <a:rPr kumimoji="1" lang="zh-CN" altLang="en-US" sz="2400" dirty="0">
                <a:effectLst/>
                <a:latin typeface="Times New Roman" pitchFamily="18" charset="0"/>
              </a:rPr>
              <a:t>转换而来的森林；</a:t>
            </a:r>
            <a:r>
              <a:rPr kumimoji="1" lang="en-US" altLang="zh-CN" sz="2400" dirty="0">
                <a:effectLst/>
                <a:latin typeface="Times New Roman" pitchFamily="18" charset="0"/>
              </a:rPr>
              <a:t>F</a:t>
            </a:r>
            <a:r>
              <a:rPr kumimoji="1" lang="zh-CN" altLang="en-US" sz="2400" dirty="0">
                <a:effectLst/>
                <a:latin typeface="Times New Roman" pitchFamily="18" charset="0"/>
              </a:rPr>
              <a:t>中除</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a:t>
            </a:r>
            <a:r>
              <a:rPr kumimoji="1" lang="zh-CN" altLang="en-US" sz="2400" dirty="0">
                <a:effectLst/>
                <a:latin typeface="Times New Roman" pitchFamily="18" charset="0"/>
              </a:rPr>
              <a:t>之外的其余树组成的森林</a:t>
            </a:r>
            <a:r>
              <a:rPr kumimoji="1" lang="en-US" altLang="zh-CN" sz="2400" dirty="0">
                <a:effectLst/>
                <a:latin typeface="Times New Roman" pitchFamily="18" charset="0"/>
              </a:rPr>
              <a:t>F’</a:t>
            </a:r>
            <a:r>
              <a:rPr kumimoji="1" lang="zh-CN" altLang="en-US" sz="2400" dirty="0">
                <a:effectLst/>
                <a:latin typeface="Times New Roman" pitchFamily="18" charset="0"/>
              </a:rPr>
              <a:t>＝</a:t>
            </a:r>
            <a:r>
              <a:rPr kumimoji="1" lang="en-US" altLang="zh-CN" sz="2400" dirty="0">
                <a:effectLst/>
                <a:latin typeface="Times New Roman" pitchFamily="18" charset="0"/>
              </a:rPr>
              <a:t>{</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2</a:t>
            </a:r>
            <a:r>
              <a:rPr kumimoji="1" lang="en-US" altLang="zh-CN" sz="2400" dirty="0">
                <a:effectLst/>
                <a:latin typeface="Times New Roman" pitchFamily="18" charset="0"/>
              </a:rPr>
              <a:t>, </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3</a:t>
            </a:r>
            <a:r>
              <a:rPr kumimoji="1" lang="en-US" altLang="zh-CN" sz="2400" dirty="0">
                <a:effectLst/>
                <a:latin typeface="Times New Roman" pitchFamily="18" charset="0"/>
              </a:rPr>
              <a:t>, … , T</a:t>
            </a:r>
            <a:r>
              <a:rPr kumimoji="1" lang="en-US" altLang="zh-CN" sz="2400" baseline="-25000" dirty="0">
                <a:effectLst/>
                <a:latin typeface="Times New Roman" pitchFamily="18" charset="0"/>
              </a:rPr>
              <a:t>m</a:t>
            </a:r>
            <a:r>
              <a:rPr kumimoji="1" lang="en-US" altLang="zh-CN" sz="2400" dirty="0">
                <a:effectLst/>
                <a:latin typeface="Times New Roman" pitchFamily="18" charset="0"/>
              </a:rPr>
              <a:t>}</a:t>
            </a:r>
            <a:r>
              <a:rPr kumimoji="1" lang="zh-CN" altLang="en-US" sz="2400" dirty="0">
                <a:effectLst/>
                <a:latin typeface="Times New Roman" pitchFamily="18" charset="0"/>
              </a:rPr>
              <a:t>是由</a:t>
            </a:r>
            <a:r>
              <a:rPr kumimoji="1" lang="en-US" altLang="zh-CN" sz="2400" dirty="0">
                <a:effectLst/>
                <a:latin typeface="Times New Roman" pitchFamily="18" charset="0"/>
              </a:rPr>
              <a:t>B</a:t>
            </a:r>
            <a:r>
              <a:rPr kumimoji="1" lang="zh-CN" altLang="en-US" sz="2400" dirty="0">
                <a:effectLst/>
                <a:latin typeface="Times New Roman" pitchFamily="18" charset="0"/>
              </a:rPr>
              <a:t>的右子树转换而成的。</a:t>
            </a:r>
          </a:p>
          <a:p>
            <a:pPr algn="l"/>
            <a:endParaRPr kumimoji="1" lang="zh-CN" altLang="en-US" sz="2400" dirty="0">
              <a:effectLst/>
              <a:latin typeface="Times New Roman" pitchFamily="18" charset="0"/>
            </a:endParaRPr>
          </a:p>
          <a:p>
            <a:pPr algn="l"/>
            <a:r>
              <a:rPr kumimoji="1" lang="zh-CN" altLang="en-US" sz="2400" dirty="0" smtClean="0">
                <a:effectLst/>
                <a:latin typeface="Times New Roman" pitchFamily="18" charset="0"/>
              </a:rPr>
              <a:t>        根据</a:t>
            </a:r>
            <a:r>
              <a:rPr kumimoji="1" lang="zh-CN" altLang="en-US" sz="2400" dirty="0">
                <a:effectLst/>
                <a:latin typeface="Times New Roman" pitchFamily="18" charset="0"/>
              </a:rPr>
              <a:t>上述递归定义很容易写出相互转换的递归算法。森林和树的操作也可转换成二叉树的操作来实现。</a:t>
            </a:r>
          </a:p>
          <a:p>
            <a:pPr algn="l"/>
            <a:endParaRPr kumimoji="1" lang="zh-CN" altLang="en-US" sz="2400" dirty="0">
              <a:effectLst/>
              <a:latin typeface="Times New Roman" pitchFamily="18" charset="0"/>
            </a:endParaRPr>
          </a:p>
          <a:p>
            <a:pPr algn="l"/>
            <a:r>
              <a:rPr kumimoji="1" lang="zh-CN" altLang="en-US" sz="2400" dirty="0" smtClean="0">
                <a:effectLst/>
                <a:latin typeface="Times New Roman" pitchFamily="18" charset="0"/>
              </a:rPr>
              <a:t>        把</a:t>
            </a:r>
            <a:r>
              <a:rPr kumimoji="1" lang="zh-CN" altLang="en-US" sz="2400" dirty="0">
                <a:effectLst/>
                <a:latin typeface="Times New Roman" pitchFamily="18" charset="0"/>
              </a:rPr>
              <a:t>树和森林转换成对应的二叉树的直观方法：凡是兄弟就用线连起来，然后去掉父母到子女的连线，只留下父母到其第一个子女的连线。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 calcmode="lin" valueType="num">
                                      <p:cBhvr additive="base">
                                        <p:cTn id="7"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anim calcmode="lin" valueType="num">
                                      <p:cBhvr additive="base">
                                        <p:cTn id="13"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anim calcmode="lin" valueType="num">
                                      <p:cBhvr additive="base">
                                        <p:cTn id="19"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5">
                                            <p:txEl>
                                              <p:pRg st="7" end="7"/>
                                            </p:txEl>
                                          </p:spTgt>
                                        </p:tgtEl>
                                        <p:attrNameLst>
                                          <p:attrName>style.visibility</p:attrName>
                                        </p:attrNameLst>
                                      </p:cBhvr>
                                      <p:to>
                                        <p:strVal val="visible"/>
                                      </p:to>
                                    </p:set>
                                    <p:anim calcmode="lin" valueType="num">
                                      <p:cBhvr additive="base">
                                        <p:cTn id="25"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页脚占位符 4"/>
          <p:cNvSpPr>
            <a:spLocks noGrp="1"/>
          </p:cNvSpPr>
          <p:nvPr>
            <p:ph type="ftr" sz="quarter" idx="11"/>
          </p:nvPr>
        </p:nvSpPr>
        <p:spPr/>
        <p:txBody>
          <a:bodyPr/>
          <a:lstStyle/>
          <a:p>
            <a:endParaRPr lang="en-US" altLang="zh-CN"/>
          </a:p>
          <a:p>
            <a:r>
              <a:rPr lang="en-US" altLang="zh-CN"/>
              <a:t>Prof. Q. Wang</a:t>
            </a:r>
          </a:p>
        </p:txBody>
      </p:sp>
      <p:grpSp>
        <p:nvGrpSpPr>
          <p:cNvPr id="2" name="组合 1"/>
          <p:cNvGrpSpPr/>
          <p:nvPr/>
        </p:nvGrpSpPr>
        <p:grpSpPr>
          <a:xfrm>
            <a:off x="755650" y="2062163"/>
            <a:ext cx="1871663" cy="3095625"/>
            <a:chOff x="755650" y="2062163"/>
            <a:chExt cx="1871663" cy="3095625"/>
          </a:xfrm>
        </p:grpSpPr>
        <p:sp>
          <p:nvSpPr>
            <p:cNvPr id="34822" name="Oval 6"/>
            <p:cNvSpPr>
              <a:spLocks noChangeArrowheads="1"/>
            </p:cNvSpPr>
            <p:nvPr/>
          </p:nvSpPr>
          <p:spPr bwMode="auto">
            <a:xfrm>
              <a:off x="1476375" y="2062163"/>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dirty="0">
                  <a:solidFill>
                    <a:srgbClr val="FFFF00"/>
                  </a:solidFill>
                  <a:effectLst/>
                  <a:latin typeface="+mn-lt"/>
                  <a:ea typeface="宋体" pitchFamily="2" charset="-122"/>
                </a:rPr>
                <a:t>A</a:t>
              </a:r>
            </a:p>
          </p:txBody>
        </p:sp>
        <p:sp>
          <p:nvSpPr>
            <p:cNvPr id="34823" name="Oval 7"/>
            <p:cNvSpPr>
              <a:spLocks noChangeArrowheads="1"/>
            </p:cNvSpPr>
            <p:nvPr/>
          </p:nvSpPr>
          <p:spPr bwMode="auto">
            <a:xfrm>
              <a:off x="755650" y="2925763"/>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mn-lt"/>
                  <a:ea typeface="宋体" pitchFamily="2" charset="-122"/>
                </a:rPr>
                <a:t>B</a:t>
              </a:r>
            </a:p>
          </p:txBody>
        </p:sp>
        <p:sp>
          <p:nvSpPr>
            <p:cNvPr id="34824" name="Oval 8"/>
            <p:cNvSpPr>
              <a:spLocks noChangeArrowheads="1"/>
            </p:cNvSpPr>
            <p:nvPr/>
          </p:nvSpPr>
          <p:spPr bwMode="auto">
            <a:xfrm>
              <a:off x="2195513" y="2998788"/>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dirty="0">
                  <a:solidFill>
                    <a:srgbClr val="FFFF00"/>
                  </a:solidFill>
                  <a:effectLst/>
                  <a:latin typeface="+mn-lt"/>
                  <a:ea typeface="宋体" pitchFamily="2" charset="-122"/>
                </a:rPr>
                <a:t>C</a:t>
              </a:r>
            </a:p>
          </p:txBody>
        </p:sp>
        <p:sp>
          <p:nvSpPr>
            <p:cNvPr id="34825" name="Oval 9"/>
            <p:cNvSpPr>
              <a:spLocks noChangeArrowheads="1"/>
            </p:cNvSpPr>
            <p:nvPr/>
          </p:nvSpPr>
          <p:spPr bwMode="auto">
            <a:xfrm>
              <a:off x="2195513" y="3862388"/>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mn-lt"/>
                  <a:ea typeface="宋体" pitchFamily="2" charset="-122"/>
                </a:rPr>
                <a:t>E</a:t>
              </a:r>
            </a:p>
          </p:txBody>
        </p:sp>
        <p:sp>
          <p:nvSpPr>
            <p:cNvPr id="34826" name="Oval 10"/>
            <p:cNvSpPr>
              <a:spLocks noChangeArrowheads="1"/>
            </p:cNvSpPr>
            <p:nvPr/>
          </p:nvSpPr>
          <p:spPr bwMode="auto">
            <a:xfrm>
              <a:off x="2195513" y="4725988"/>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mn-lt"/>
                  <a:ea typeface="宋体" pitchFamily="2" charset="-122"/>
                </a:rPr>
                <a:t>F</a:t>
              </a:r>
            </a:p>
          </p:txBody>
        </p:sp>
        <p:sp>
          <p:nvSpPr>
            <p:cNvPr id="34827" name="Oval 11"/>
            <p:cNvSpPr>
              <a:spLocks noChangeArrowheads="1"/>
            </p:cNvSpPr>
            <p:nvPr/>
          </p:nvSpPr>
          <p:spPr bwMode="auto">
            <a:xfrm>
              <a:off x="755650" y="3862388"/>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mn-lt"/>
                  <a:ea typeface="宋体" pitchFamily="2" charset="-122"/>
                </a:rPr>
                <a:t>D</a:t>
              </a:r>
            </a:p>
          </p:txBody>
        </p:sp>
        <p:cxnSp>
          <p:nvCxnSpPr>
            <p:cNvPr id="34828" name="AutoShape 12"/>
            <p:cNvCxnSpPr>
              <a:cxnSpLocks noChangeShapeType="1"/>
              <a:stCxn id="34822" idx="3"/>
              <a:endCxn id="34823" idx="0"/>
            </p:cNvCxnSpPr>
            <p:nvPr/>
          </p:nvCxnSpPr>
          <p:spPr bwMode="auto">
            <a:xfrm flipH="1">
              <a:off x="971550" y="2430463"/>
              <a:ext cx="568325" cy="4953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9" name="AutoShape 13"/>
            <p:cNvCxnSpPr>
              <a:cxnSpLocks noChangeShapeType="1"/>
              <a:stCxn id="34823" idx="4"/>
              <a:endCxn id="34827" idx="0"/>
            </p:cNvCxnSpPr>
            <p:nvPr/>
          </p:nvCxnSpPr>
          <p:spPr bwMode="auto">
            <a:xfrm>
              <a:off x="971550" y="3357563"/>
              <a:ext cx="0"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0" name="AutoShape 14"/>
            <p:cNvCxnSpPr>
              <a:cxnSpLocks noChangeShapeType="1"/>
              <a:stCxn id="34822" idx="5"/>
              <a:endCxn id="34824" idx="0"/>
            </p:cNvCxnSpPr>
            <p:nvPr/>
          </p:nvCxnSpPr>
          <p:spPr bwMode="auto">
            <a:xfrm>
              <a:off x="1844675" y="2430463"/>
              <a:ext cx="566738" cy="5683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1" name="AutoShape 15"/>
            <p:cNvCxnSpPr>
              <a:cxnSpLocks noChangeShapeType="1"/>
              <a:endCxn id="34825" idx="0"/>
            </p:cNvCxnSpPr>
            <p:nvPr/>
          </p:nvCxnSpPr>
          <p:spPr bwMode="auto">
            <a:xfrm>
              <a:off x="2411413" y="3430588"/>
              <a:ext cx="0" cy="4318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2" name="AutoShape 16"/>
            <p:cNvCxnSpPr>
              <a:cxnSpLocks noChangeShapeType="1"/>
              <a:stCxn id="34825" idx="4"/>
              <a:endCxn id="34826" idx="0"/>
            </p:cNvCxnSpPr>
            <p:nvPr/>
          </p:nvCxnSpPr>
          <p:spPr bwMode="auto">
            <a:xfrm>
              <a:off x="2411413" y="4294188"/>
              <a:ext cx="0" cy="4318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833" name="AutoShape 17"/>
          <p:cNvSpPr>
            <a:spLocks noChangeArrowheads="1"/>
          </p:cNvSpPr>
          <p:nvPr/>
        </p:nvSpPr>
        <p:spPr bwMode="auto">
          <a:xfrm>
            <a:off x="3563938" y="3430588"/>
            <a:ext cx="1657350" cy="647700"/>
          </a:xfrm>
          <a:prstGeom prst="notchedRightArrow">
            <a:avLst>
              <a:gd name="adj1" fmla="val 50000"/>
              <a:gd name="adj2" fmla="val 639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 name="组合 2"/>
          <p:cNvGrpSpPr/>
          <p:nvPr/>
        </p:nvGrpSpPr>
        <p:grpSpPr>
          <a:xfrm>
            <a:off x="5435600" y="1917700"/>
            <a:ext cx="1793875" cy="4178300"/>
            <a:chOff x="5435600" y="1917700"/>
            <a:chExt cx="1793875" cy="4178300"/>
          </a:xfrm>
        </p:grpSpPr>
        <p:sp>
          <p:nvSpPr>
            <p:cNvPr id="34834" name="Oval 18"/>
            <p:cNvSpPr>
              <a:spLocks noChangeArrowheads="1"/>
            </p:cNvSpPr>
            <p:nvPr/>
          </p:nvSpPr>
          <p:spPr bwMode="auto">
            <a:xfrm>
              <a:off x="6731000" y="1917700"/>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mn-lt"/>
                  <a:ea typeface="宋体" pitchFamily="2" charset="-122"/>
                </a:rPr>
                <a:t>A</a:t>
              </a:r>
            </a:p>
          </p:txBody>
        </p:sp>
        <p:sp>
          <p:nvSpPr>
            <p:cNvPr id="34835" name="Oval 19"/>
            <p:cNvSpPr>
              <a:spLocks noChangeArrowheads="1"/>
            </p:cNvSpPr>
            <p:nvPr/>
          </p:nvSpPr>
          <p:spPr bwMode="auto">
            <a:xfrm>
              <a:off x="6011863" y="2781300"/>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mn-lt"/>
                  <a:ea typeface="宋体" pitchFamily="2" charset="-122"/>
                </a:rPr>
                <a:t>B</a:t>
              </a:r>
            </a:p>
          </p:txBody>
        </p:sp>
        <p:sp>
          <p:nvSpPr>
            <p:cNvPr id="34836" name="Oval 20"/>
            <p:cNvSpPr>
              <a:spLocks noChangeArrowheads="1"/>
            </p:cNvSpPr>
            <p:nvPr/>
          </p:nvSpPr>
          <p:spPr bwMode="auto">
            <a:xfrm>
              <a:off x="6797675" y="386397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mn-lt"/>
                  <a:ea typeface="宋体" pitchFamily="2" charset="-122"/>
                </a:rPr>
                <a:t>C</a:t>
              </a:r>
            </a:p>
          </p:txBody>
        </p:sp>
        <p:sp>
          <p:nvSpPr>
            <p:cNvPr id="34837" name="Oval 21"/>
            <p:cNvSpPr>
              <a:spLocks noChangeArrowheads="1"/>
            </p:cNvSpPr>
            <p:nvPr/>
          </p:nvSpPr>
          <p:spPr bwMode="auto">
            <a:xfrm>
              <a:off x="6294438" y="472757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mn-lt"/>
                  <a:ea typeface="宋体" pitchFamily="2" charset="-122"/>
                </a:rPr>
                <a:t>E</a:t>
              </a:r>
            </a:p>
          </p:txBody>
        </p:sp>
        <p:sp>
          <p:nvSpPr>
            <p:cNvPr id="34838" name="Oval 22"/>
            <p:cNvSpPr>
              <a:spLocks noChangeArrowheads="1"/>
            </p:cNvSpPr>
            <p:nvPr/>
          </p:nvSpPr>
          <p:spPr bwMode="auto">
            <a:xfrm>
              <a:off x="5791200" y="5664200"/>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mn-lt"/>
                  <a:ea typeface="宋体" pitchFamily="2" charset="-122"/>
                </a:rPr>
                <a:t>F</a:t>
              </a:r>
            </a:p>
          </p:txBody>
        </p:sp>
        <p:sp>
          <p:nvSpPr>
            <p:cNvPr id="34839" name="Oval 23"/>
            <p:cNvSpPr>
              <a:spLocks noChangeArrowheads="1"/>
            </p:cNvSpPr>
            <p:nvPr/>
          </p:nvSpPr>
          <p:spPr bwMode="auto">
            <a:xfrm>
              <a:off x="5435600" y="371792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mn-lt"/>
                  <a:ea typeface="宋体" pitchFamily="2" charset="-122"/>
                </a:rPr>
                <a:t>D</a:t>
              </a:r>
            </a:p>
          </p:txBody>
        </p:sp>
        <p:cxnSp>
          <p:nvCxnSpPr>
            <p:cNvPr id="34840" name="AutoShape 24"/>
            <p:cNvCxnSpPr>
              <a:cxnSpLocks noChangeShapeType="1"/>
              <a:stCxn id="34834" idx="3"/>
              <a:endCxn id="34835" idx="0"/>
            </p:cNvCxnSpPr>
            <p:nvPr/>
          </p:nvCxnSpPr>
          <p:spPr bwMode="auto">
            <a:xfrm flipH="1">
              <a:off x="6227763" y="2286000"/>
              <a:ext cx="566737" cy="4953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1" name="AutoShape 25"/>
            <p:cNvCxnSpPr>
              <a:cxnSpLocks noChangeShapeType="1"/>
              <a:stCxn id="34835" idx="3"/>
              <a:endCxn id="34839" idx="0"/>
            </p:cNvCxnSpPr>
            <p:nvPr/>
          </p:nvCxnSpPr>
          <p:spPr bwMode="auto">
            <a:xfrm flipH="1">
              <a:off x="5651500" y="3149600"/>
              <a:ext cx="423863" cy="5683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2" name="AutoShape 26"/>
            <p:cNvCxnSpPr>
              <a:cxnSpLocks noChangeShapeType="1"/>
              <a:stCxn id="34835" idx="5"/>
              <a:endCxn id="34836" idx="0"/>
            </p:cNvCxnSpPr>
            <p:nvPr/>
          </p:nvCxnSpPr>
          <p:spPr bwMode="auto">
            <a:xfrm>
              <a:off x="6380163" y="3149600"/>
              <a:ext cx="633412" cy="7143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3" name="AutoShape 27"/>
            <p:cNvCxnSpPr>
              <a:cxnSpLocks noChangeShapeType="1"/>
              <a:stCxn id="34836" idx="3"/>
              <a:endCxn id="34837" idx="0"/>
            </p:cNvCxnSpPr>
            <p:nvPr/>
          </p:nvCxnSpPr>
          <p:spPr bwMode="auto">
            <a:xfrm flipH="1">
              <a:off x="6510338" y="4232275"/>
              <a:ext cx="350837" cy="4953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4" name="AutoShape 28"/>
            <p:cNvCxnSpPr>
              <a:cxnSpLocks noChangeShapeType="1"/>
              <a:stCxn id="34837" idx="3"/>
              <a:endCxn id="34838" idx="0"/>
            </p:cNvCxnSpPr>
            <p:nvPr/>
          </p:nvCxnSpPr>
          <p:spPr bwMode="auto">
            <a:xfrm flipH="1">
              <a:off x="6007100" y="5095875"/>
              <a:ext cx="350838" cy="5683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845" name="Rectangle 29"/>
          <p:cNvSpPr>
            <a:spLocks noGrp="1" noChangeArrowheads="1"/>
          </p:cNvSpPr>
          <p:nvPr>
            <p:ph type="title"/>
          </p:nvPr>
        </p:nvSpPr>
        <p:spPr/>
        <p:txBody>
          <a:bodyPr/>
          <a:lstStyle/>
          <a:p>
            <a:r>
              <a:rPr lang="en-US" altLang="zh-CN"/>
              <a:t>Tree </a:t>
            </a:r>
            <a:r>
              <a:rPr lang="en-US" altLang="zh-CN">
                <a:sym typeface="Wingdings" pitchFamily="2" charset="2"/>
              </a:rPr>
              <a:t> </a:t>
            </a:r>
            <a:r>
              <a:rPr lang="en-US" altLang="zh-CN"/>
              <a:t>Binary tree</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页脚占位符 4"/>
          <p:cNvSpPr>
            <a:spLocks noGrp="1"/>
          </p:cNvSpPr>
          <p:nvPr>
            <p:ph type="ftr" sz="quarter" idx="11"/>
          </p:nvPr>
        </p:nvSpPr>
        <p:spPr/>
        <p:txBody>
          <a:bodyPr/>
          <a:lstStyle/>
          <a:p>
            <a:endParaRPr lang="en-US" altLang="zh-CN"/>
          </a:p>
          <a:p>
            <a:r>
              <a:rPr lang="en-US" altLang="zh-CN"/>
              <a:t>Prof. Q. Wang</a:t>
            </a:r>
          </a:p>
        </p:txBody>
      </p:sp>
      <p:sp>
        <p:nvSpPr>
          <p:cNvPr id="179206" name="Rectangle 6"/>
          <p:cNvSpPr>
            <a:spLocks noGrp="1" noChangeArrowheads="1"/>
          </p:cNvSpPr>
          <p:nvPr>
            <p:ph type="title"/>
          </p:nvPr>
        </p:nvSpPr>
        <p:spPr>
          <a:noFill/>
          <a:ln/>
        </p:spPr>
        <p:txBody>
          <a:bodyPr/>
          <a:lstStyle/>
          <a:p>
            <a:r>
              <a:rPr lang="en-US" altLang="zh-CN"/>
              <a:t>Forest </a:t>
            </a:r>
            <a:r>
              <a:rPr lang="en-US" altLang="zh-CN">
                <a:sym typeface="Wingdings" pitchFamily="2" charset="2"/>
              </a:rPr>
              <a:t> Binary tree</a:t>
            </a:r>
            <a:endParaRPr lang="en-US" altLang="zh-CN"/>
          </a:p>
        </p:txBody>
      </p:sp>
      <p:grpSp>
        <p:nvGrpSpPr>
          <p:cNvPr id="179207" name="Group 7"/>
          <p:cNvGrpSpPr>
            <a:grpSpLocks/>
          </p:cNvGrpSpPr>
          <p:nvPr/>
        </p:nvGrpSpPr>
        <p:grpSpPr bwMode="auto">
          <a:xfrm>
            <a:off x="900113" y="1700213"/>
            <a:ext cx="4478337" cy="1912937"/>
            <a:chOff x="459" y="1688"/>
            <a:chExt cx="2821" cy="1205"/>
          </a:xfrm>
        </p:grpSpPr>
        <p:sp>
          <p:nvSpPr>
            <p:cNvPr id="179208" name="Oval 8"/>
            <p:cNvSpPr>
              <a:spLocks noChangeArrowheads="1"/>
            </p:cNvSpPr>
            <p:nvPr/>
          </p:nvSpPr>
          <p:spPr bwMode="auto">
            <a:xfrm>
              <a:off x="893" y="1706"/>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dirty="0">
                  <a:solidFill>
                    <a:srgbClr val="FFFF00"/>
                  </a:solidFill>
                  <a:effectLst/>
                  <a:latin typeface="Times New Roman" pitchFamily="18" charset="0"/>
                  <a:ea typeface="宋体" pitchFamily="2" charset="-122"/>
                  <a:cs typeface="Times New Roman" pitchFamily="18" charset="0"/>
                </a:rPr>
                <a:t>A</a:t>
              </a:r>
            </a:p>
          </p:txBody>
        </p:sp>
        <p:sp>
          <p:nvSpPr>
            <p:cNvPr id="179209" name="Oval 9"/>
            <p:cNvSpPr>
              <a:spLocks noChangeArrowheads="1"/>
            </p:cNvSpPr>
            <p:nvPr/>
          </p:nvSpPr>
          <p:spPr bwMode="auto">
            <a:xfrm>
              <a:off x="459" y="2086"/>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B</a:t>
              </a:r>
            </a:p>
          </p:txBody>
        </p:sp>
        <p:sp>
          <p:nvSpPr>
            <p:cNvPr id="179210" name="Oval 10"/>
            <p:cNvSpPr>
              <a:spLocks noChangeArrowheads="1"/>
            </p:cNvSpPr>
            <p:nvPr/>
          </p:nvSpPr>
          <p:spPr bwMode="auto">
            <a:xfrm>
              <a:off x="1436" y="2086"/>
              <a:ext cx="219"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C</a:t>
              </a:r>
            </a:p>
          </p:txBody>
        </p:sp>
        <p:sp>
          <p:nvSpPr>
            <p:cNvPr id="179211" name="Oval 11"/>
            <p:cNvSpPr>
              <a:spLocks noChangeArrowheads="1"/>
            </p:cNvSpPr>
            <p:nvPr/>
          </p:nvSpPr>
          <p:spPr bwMode="auto">
            <a:xfrm>
              <a:off x="2109" y="2659"/>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H</a:t>
              </a:r>
            </a:p>
          </p:txBody>
        </p:sp>
        <p:sp>
          <p:nvSpPr>
            <p:cNvPr id="179212" name="Oval 12"/>
            <p:cNvSpPr>
              <a:spLocks noChangeArrowheads="1"/>
            </p:cNvSpPr>
            <p:nvPr/>
          </p:nvSpPr>
          <p:spPr bwMode="auto">
            <a:xfrm>
              <a:off x="2507" y="1688"/>
              <a:ext cx="218" cy="21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dirty="0">
                  <a:solidFill>
                    <a:srgbClr val="FFFF00"/>
                  </a:solidFill>
                  <a:effectLst/>
                  <a:latin typeface="Times New Roman" pitchFamily="18" charset="0"/>
                  <a:ea typeface="宋体" pitchFamily="2" charset="-122"/>
                  <a:cs typeface="Times New Roman" pitchFamily="18" charset="0"/>
                </a:rPr>
                <a:t>D</a:t>
              </a:r>
            </a:p>
          </p:txBody>
        </p:sp>
        <p:sp>
          <p:nvSpPr>
            <p:cNvPr id="179213" name="Oval 13"/>
            <p:cNvSpPr>
              <a:spLocks noChangeArrowheads="1"/>
            </p:cNvSpPr>
            <p:nvPr/>
          </p:nvSpPr>
          <p:spPr bwMode="auto">
            <a:xfrm>
              <a:off x="1890" y="2069"/>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E</a:t>
              </a:r>
            </a:p>
          </p:txBody>
        </p:sp>
        <p:sp>
          <p:nvSpPr>
            <p:cNvPr id="179214" name="Oval 14"/>
            <p:cNvSpPr>
              <a:spLocks noChangeArrowheads="1"/>
            </p:cNvSpPr>
            <p:nvPr/>
          </p:nvSpPr>
          <p:spPr bwMode="auto">
            <a:xfrm>
              <a:off x="2507" y="2069"/>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F</a:t>
              </a:r>
            </a:p>
          </p:txBody>
        </p:sp>
        <p:sp>
          <p:nvSpPr>
            <p:cNvPr id="179215" name="Oval 15"/>
            <p:cNvSpPr>
              <a:spLocks noChangeArrowheads="1"/>
            </p:cNvSpPr>
            <p:nvPr/>
          </p:nvSpPr>
          <p:spPr bwMode="auto">
            <a:xfrm>
              <a:off x="3061" y="2079"/>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G</a:t>
              </a:r>
            </a:p>
          </p:txBody>
        </p:sp>
        <p:sp>
          <p:nvSpPr>
            <p:cNvPr id="179216" name="Oval 16"/>
            <p:cNvSpPr>
              <a:spLocks noChangeArrowheads="1"/>
            </p:cNvSpPr>
            <p:nvPr/>
          </p:nvSpPr>
          <p:spPr bwMode="auto">
            <a:xfrm>
              <a:off x="1093" y="2676"/>
              <a:ext cx="219"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K</a:t>
              </a:r>
            </a:p>
          </p:txBody>
        </p:sp>
        <p:sp>
          <p:nvSpPr>
            <p:cNvPr id="179217" name="Oval 17"/>
            <p:cNvSpPr>
              <a:spLocks noChangeArrowheads="1"/>
            </p:cNvSpPr>
            <p:nvPr/>
          </p:nvSpPr>
          <p:spPr bwMode="auto">
            <a:xfrm>
              <a:off x="2381" y="2659"/>
              <a:ext cx="218" cy="2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J</a:t>
              </a:r>
            </a:p>
          </p:txBody>
        </p:sp>
        <p:cxnSp>
          <p:nvCxnSpPr>
            <p:cNvPr id="179218" name="AutoShape 18"/>
            <p:cNvCxnSpPr>
              <a:cxnSpLocks noChangeShapeType="1"/>
              <a:stCxn id="179208" idx="3"/>
              <a:endCxn id="179209" idx="7"/>
            </p:cNvCxnSpPr>
            <p:nvPr/>
          </p:nvCxnSpPr>
          <p:spPr bwMode="auto">
            <a:xfrm flipH="1">
              <a:off x="645" y="1891"/>
              <a:ext cx="280" cy="2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19" name="AutoShape 19"/>
            <p:cNvCxnSpPr>
              <a:cxnSpLocks noChangeShapeType="1"/>
              <a:stCxn id="179208" idx="5"/>
              <a:endCxn id="179210" idx="1"/>
            </p:cNvCxnSpPr>
            <p:nvPr/>
          </p:nvCxnSpPr>
          <p:spPr bwMode="auto">
            <a:xfrm>
              <a:off x="1079" y="1891"/>
              <a:ext cx="390" cy="2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20" name="AutoShape 20"/>
            <p:cNvCxnSpPr>
              <a:cxnSpLocks noChangeShapeType="1"/>
              <a:stCxn id="179210" idx="3"/>
              <a:endCxn id="179216" idx="0"/>
            </p:cNvCxnSpPr>
            <p:nvPr/>
          </p:nvCxnSpPr>
          <p:spPr bwMode="auto">
            <a:xfrm flipH="1">
              <a:off x="1203" y="2272"/>
              <a:ext cx="265" cy="4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21" name="AutoShape 21"/>
            <p:cNvCxnSpPr>
              <a:cxnSpLocks noChangeShapeType="1"/>
              <a:stCxn id="179212" idx="3"/>
              <a:endCxn id="179213" idx="0"/>
            </p:cNvCxnSpPr>
            <p:nvPr/>
          </p:nvCxnSpPr>
          <p:spPr bwMode="auto">
            <a:xfrm flipH="1">
              <a:off x="2000" y="1874"/>
              <a:ext cx="539" cy="19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22" name="AutoShape 22"/>
            <p:cNvCxnSpPr>
              <a:cxnSpLocks noChangeShapeType="1"/>
              <a:stCxn id="179212" idx="4"/>
              <a:endCxn id="179214" idx="0"/>
            </p:cNvCxnSpPr>
            <p:nvPr/>
          </p:nvCxnSpPr>
          <p:spPr bwMode="auto">
            <a:xfrm>
              <a:off x="2616" y="1906"/>
              <a:ext cx="0" cy="16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23" name="AutoShape 23"/>
            <p:cNvCxnSpPr>
              <a:cxnSpLocks noChangeShapeType="1"/>
              <a:stCxn id="179212" idx="5"/>
              <a:endCxn id="179215" idx="0"/>
            </p:cNvCxnSpPr>
            <p:nvPr/>
          </p:nvCxnSpPr>
          <p:spPr bwMode="auto">
            <a:xfrm>
              <a:off x="2693" y="1874"/>
              <a:ext cx="478" cy="20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24" name="AutoShape 24"/>
            <p:cNvCxnSpPr>
              <a:cxnSpLocks noChangeShapeType="1"/>
              <a:stCxn id="179213" idx="4"/>
              <a:endCxn id="179211" idx="0"/>
            </p:cNvCxnSpPr>
            <p:nvPr/>
          </p:nvCxnSpPr>
          <p:spPr bwMode="auto">
            <a:xfrm>
              <a:off x="2000" y="2286"/>
              <a:ext cx="218" cy="37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25" name="AutoShape 25"/>
            <p:cNvCxnSpPr>
              <a:cxnSpLocks noChangeShapeType="1"/>
              <a:stCxn id="179214" idx="4"/>
              <a:endCxn id="179217" idx="0"/>
            </p:cNvCxnSpPr>
            <p:nvPr/>
          </p:nvCxnSpPr>
          <p:spPr bwMode="auto">
            <a:xfrm flipH="1">
              <a:off x="2490" y="2286"/>
              <a:ext cx="126" cy="37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9227" name="Freeform 27"/>
          <p:cNvSpPr>
            <a:spLocks/>
          </p:cNvSpPr>
          <p:nvPr/>
        </p:nvSpPr>
        <p:spPr bwMode="auto">
          <a:xfrm>
            <a:off x="323850" y="1363663"/>
            <a:ext cx="2676525" cy="2713037"/>
          </a:xfrm>
          <a:custGeom>
            <a:avLst/>
            <a:gdLst>
              <a:gd name="T0" fmla="*/ 102 w 1528"/>
              <a:gd name="T1" fmla="*/ 421 h 1593"/>
              <a:gd name="T2" fmla="*/ 75 w 1528"/>
              <a:gd name="T3" fmla="*/ 476 h 1593"/>
              <a:gd name="T4" fmla="*/ 56 w 1528"/>
              <a:gd name="T5" fmla="*/ 576 h 1593"/>
              <a:gd name="T6" fmla="*/ 29 w 1528"/>
              <a:gd name="T7" fmla="*/ 677 h 1593"/>
              <a:gd name="T8" fmla="*/ 56 w 1528"/>
              <a:gd name="T9" fmla="*/ 960 h 1593"/>
              <a:gd name="T10" fmla="*/ 93 w 1528"/>
              <a:gd name="T11" fmla="*/ 1079 h 1593"/>
              <a:gd name="T12" fmla="*/ 139 w 1528"/>
              <a:gd name="T13" fmla="*/ 1134 h 1593"/>
              <a:gd name="T14" fmla="*/ 212 w 1528"/>
              <a:gd name="T15" fmla="*/ 1207 h 1593"/>
              <a:gd name="T16" fmla="*/ 321 w 1528"/>
              <a:gd name="T17" fmla="*/ 1326 h 1593"/>
              <a:gd name="T18" fmla="*/ 385 w 1528"/>
              <a:gd name="T19" fmla="*/ 1372 h 1593"/>
              <a:gd name="T20" fmla="*/ 459 w 1528"/>
              <a:gd name="T21" fmla="*/ 1426 h 1593"/>
              <a:gd name="T22" fmla="*/ 477 w 1528"/>
              <a:gd name="T23" fmla="*/ 1445 h 1593"/>
              <a:gd name="T24" fmla="*/ 532 w 1528"/>
              <a:gd name="T25" fmla="*/ 1463 h 1593"/>
              <a:gd name="T26" fmla="*/ 797 w 1528"/>
              <a:gd name="T27" fmla="*/ 1536 h 1593"/>
              <a:gd name="T28" fmla="*/ 907 w 1528"/>
              <a:gd name="T29" fmla="*/ 1573 h 1593"/>
              <a:gd name="T30" fmla="*/ 934 w 1528"/>
              <a:gd name="T31" fmla="*/ 1591 h 1593"/>
              <a:gd name="T32" fmla="*/ 961 w 1528"/>
              <a:gd name="T33" fmla="*/ 1582 h 1593"/>
              <a:gd name="T34" fmla="*/ 1062 w 1528"/>
              <a:gd name="T35" fmla="*/ 1564 h 1593"/>
              <a:gd name="T36" fmla="*/ 1117 w 1528"/>
              <a:gd name="T37" fmla="*/ 1536 h 1593"/>
              <a:gd name="T38" fmla="*/ 1135 w 1528"/>
              <a:gd name="T39" fmla="*/ 1509 h 1593"/>
              <a:gd name="T40" fmla="*/ 1190 w 1528"/>
              <a:gd name="T41" fmla="*/ 1472 h 1593"/>
              <a:gd name="T42" fmla="*/ 1291 w 1528"/>
              <a:gd name="T43" fmla="*/ 1372 h 1593"/>
              <a:gd name="T44" fmla="*/ 1318 w 1528"/>
              <a:gd name="T45" fmla="*/ 1317 h 1593"/>
              <a:gd name="T46" fmla="*/ 1400 w 1528"/>
              <a:gd name="T47" fmla="*/ 1161 h 1593"/>
              <a:gd name="T48" fmla="*/ 1528 w 1528"/>
              <a:gd name="T49" fmla="*/ 732 h 1593"/>
              <a:gd name="T50" fmla="*/ 1455 w 1528"/>
              <a:gd name="T51" fmla="*/ 412 h 1593"/>
              <a:gd name="T52" fmla="*/ 1419 w 1528"/>
              <a:gd name="T53" fmla="*/ 338 h 1593"/>
              <a:gd name="T54" fmla="*/ 1236 w 1528"/>
              <a:gd name="T55" fmla="*/ 128 h 1593"/>
              <a:gd name="T56" fmla="*/ 1144 w 1528"/>
              <a:gd name="T57" fmla="*/ 73 h 1593"/>
              <a:gd name="T58" fmla="*/ 1007 w 1528"/>
              <a:gd name="T59" fmla="*/ 18 h 1593"/>
              <a:gd name="T60" fmla="*/ 815 w 1528"/>
              <a:gd name="T61" fmla="*/ 0 h 1593"/>
              <a:gd name="T62" fmla="*/ 605 w 1528"/>
              <a:gd name="T63" fmla="*/ 28 h 1593"/>
              <a:gd name="T64" fmla="*/ 486 w 1528"/>
              <a:gd name="T65" fmla="*/ 64 h 1593"/>
              <a:gd name="T66" fmla="*/ 431 w 1528"/>
              <a:gd name="T67" fmla="*/ 92 h 1593"/>
              <a:gd name="T68" fmla="*/ 331 w 1528"/>
              <a:gd name="T69" fmla="*/ 174 h 1593"/>
              <a:gd name="T70" fmla="*/ 248 w 1528"/>
              <a:gd name="T71" fmla="*/ 247 h 1593"/>
              <a:gd name="T72" fmla="*/ 230 w 1528"/>
              <a:gd name="T73" fmla="*/ 274 h 1593"/>
              <a:gd name="T74" fmla="*/ 184 w 1528"/>
              <a:gd name="T75" fmla="*/ 311 h 1593"/>
              <a:gd name="T76" fmla="*/ 93 w 1528"/>
              <a:gd name="T77" fmla="*/ 421 h 1593"/>
              <a:gd name="T78" fmla="*/ 102 w 1528"/>
              <a:gd name="T79" fmla="*/ 42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593">
                <a:moveTo>
                  <a:pt x="102" y="421"/>
                </a:moveTo>
                <a:cubicBezTo>
                  <a:pt x="69" y="519"/>
                  <a:pt x="122" y="369"/>
                  <a:pt x="75" y="476"/>
                </a:cubicBezTo>
                <a:cubicBezTo>
                  <a:pt x="63" y="504"/>
                  <a:pt x="61" y="549"/>
                  <a:pt x="56" y="576"/>
                </a:cubicBezTo>
                <a:cubicBezTo>
                  <a:pt x="50" y="610"/>
                  <a:pt x="37" y="643"/>
                  <a:pt x="29" y="677"/>
                </a:cubicBezTo>
                <a:cubicBezTo>
                  <a:pt x="24" y="771"/>
                  <a:pt x="0" y="876"/>
                  <a:pt x="56" y="960"/>
                </a:cubicBezTo>
                <a:cubicBezTo>
                  <a:pt x="65" y="988"/>
                  <a:pt x="74" y="1060"/>
                  <a:pt x="93" y="1079"/>
                </a:cubicBezTo>
                <a:cubicBezTo>
                  <a:pt x="128" y="1114"/>
                  <a:pt x="113" y="1095"/>
                  <a:pt x="139" y="1134"/>
                </a:cubicBezTo>
                <a:cubicBezTo>
                  <a:pt x="152" y="1188"/>
                  <a:pt x="163" y="1183"/>
                  <a:pt x="212" y="1207"/>
                </a:cubicBezTo>
                <a:cubicBezTo>
                  <a:pt x="228" y="1255"/>
                  <a:pt x="272" y="1310"/>
                  <a:pt x="321" y="1326"/>
                </a:cubicBezTo>
                <a:cubicBezTo>
                  <a:pt x="421" y="1423"/>
                  <a:pt x="272" y="1284"/>
                  <a:pt x="385" y="1372"/>
                </a:cubicBezTo>
                <a:cubicBezTo>
                  <a:pt x="461" y="1431"/>
                  <a:pt x="400" y="1407"/>
                  <a:pt x="459" y="1426"/>
                </a:cubicBezTo>
                <a:cubicBezTo>
                  <a:pt x="465" y="1432"/>
                  <a:pt x="469" y="1441"/>
                  <a:pt x="477" y="1445"/>
                </a:cubicBezTo>
                <a:cubicBezTo>
                  <a:pt x="494" y="1454"/>
                  <a:pt x="532" y="1463"/>
                  <a:pt x="532" y="1463"/>
                </a:cubicBezTo>
                <a:cubicBezTo>
                  <a:pt x="604" y="1511"/>
                  <a:pt x="713" y="1527"/>
                  <a:pt x="797" y="1536"/>
                </a:cubicBezTo>
                <a:cubicBezTo>
                  <a:pt x="834" y="1550"/>
                  <a:pt x="870" y="1561"/>
                  <a:pt x="907" y="1573"/>
                </a:cubicBezTo>
                <a:cubicBezTo>
                  <a:pt x="916" y="1579"/>
                  <a:pt x="923" y="1589"/>
                  <a:pt x="934" y="1591"/>
                </a:cubicBezTo>
                <a:cubicBezTo>
                  <a:pt x="943" y="1593"/>
                  <a:pt x="952" y="1585"/>
                  <a:pt x="961" y="1582"/>
                </a:cubicBezTo>
                <a:cubicBezTo>
                  <a:pt x="1003" y="1570"/>
                  <a:pt x="1012" y="1571"/>
                  <a:pt x="1062" y="1564"/>
                </a:cubicBezTo>
                <a:cubicBezTo>
                  <a:pt x="1079" y="1552"/>
                  <a:pt x="1101" y="1549"/>
                  <a:pt x="1117" y="1536"/>
                </a:cubicBezTo>
                <a:cubicBezTo>
                  <a:pt x="1126" y="1529"/>
                  <a:pt x="1127" y="1516"/>
                  <a:pt x="1135" y="1509"/>
                </a:cubicBezTo>
                <a:cubicBezTo>
                  <a:pt x="1152" y="1494"/>
                  <a:pt x="1172" y="1484"/>
                  <a:pt x="1190" y="1472"/>
                </a:cubicBezTo>
                <a:cubicBezTo>
                  <a:pt x="1225" y="1449"/>
                  <a:pt x="1259" y="1402"/>
                  <a:pt x="1291" y="1372"/>
                </a:cubicBezTo>
                <a:cubicBezTo>
                  <a:pt x="1314" y="1350"/>
                  <a:pt x="1305" y="1343"/>
                  <a:pt x="1318" y="1317"/>
                </a:cubicBezTo>
                <a:cubicBezTo>
                  <a:pt x="1342" y="1267"/>
                  <a:pt x="1361" y="1202"/>
                  <a:pt x="1400" y="1161"/>
                </a:cubicBezTo>
                <a:cubicBezTo>
                  <a:pt x="1436" y="1017"/>
                  <a:pt x="1481" y="873"/>
                  <a:pt x="1528" y="732"/>
                </a:cubicBezTo>
                <a:cubicBezTo>
                  <a:pt x="1518" y="615"/>
                  <a:pt x="1497" y="519"/>
                  <a:pt x="1455" y="412"/>
                </a:cubicBezTo>
                <a:cubicBezTo>
                  <a:pt x="1427" y="341"/>
                  <a:pt x="1454" y="375"/>
                  <a:pt x="1419" y="338"/>
                </a:cubicBezTo>
                <a:cubicBezTo>
                  <a:pt x="1382" y="239"/>
                  <a:pt x="1311" y="194"/>
                  <a:pt x="1236" y="128"/>
                </a:cubicBezTo>
                <a:cubicBezTo>
                  <a:pt x="1169" y="69"/>
                  <a:pt x="1219" y="88"/>
                  <a:pt x="1144" y="73"/>
                </a:cubicBezTo>
                <a:cubicBezTo>
                  <a:pt x="1109" y="50"/>
                  <a:pt x="1051" y="22"/>
                  <a:pt x="1007" y="18"/>
                </a:cubicBezTo>
                <a:cubicBezTo>
                  <a:pt x="943" y="12"/>
                  <a:pt x="815" y="0"/>
                  <a:pt x="815" y="0"/>
                </a:cubicBezTo>
                <a:cubicBezTo>
                  <a:pt x="745" y="11"/>
                  <a:pt x="675" y="17"/>
                  <a:pt x="605" y="28"/>
                </a:cubicBezTo>
                <a:cubicBezTo>
                  <a:pt x="565" y="41"/>
                  <a:pt x="526" y="51"/>
                  <a:pt x="486" y="64"/>
                </a:cubicBezTo>
                <a:cubicBezTo>
                  <a:pt x="466" y="70"/>
                  <a:pt x="450" y="85"/>
                  <a:pt x="431" y="92"/>
                </a:cubicBezTo>
                <a:cubicBezTo>
                  <a:pt x="407" y="129"/>
                  <a:pt x="366" y="147"/>
                  <a:pt x="331" y="174"/>
                </a:cubicBezTo>
                <a:cubicBezTo>
                  <a:pt x="303" y="196"/>
                  <a:pt x="271" y="219"/>
                  <a:pt x="248" y="247"/>
                </a:cubicBezTo>
                <a:cubicBezTo>
                  <a:pt x="241" y="255"/>
                  <a:pt x="238" y="266"/>
                  <a:pt x="230" y="274"/>
                </a:cubicBezTo>
                <a:cubicBezTo>
                  <a:pt x="187" y="318"/>
                  <a:pt x="218" y="270"/>
                  <a:pt x="184" y="311"/>
                </a:cubicBezTo>
                <a:cubicBezTo>
                  <a:pt x="162" y="337"/>
                  <a:pt x="106" y="394"/>
                  <a:pt x="93" y="421"/>
                </a:cubicBezTo>
                <a:cubicBezTo>
                  <a:pt x="92" y="424"/>
                  <a:pt x="99" y="421"/>
                  <a:pt x="102" y="421"/>
                </a:cubicBezTo>
                <a:close/>
              </a:path>
            </a:pathLst>
          </a:custGeom>
          <a:noFill/>
          <a:ln w="19050"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9229" name="Freeform 29"/>
          <p:cNvSpPr>
            <a:spLocks/>
          </p:cNvSpPr>
          <p:nvPr/>
        </p:nvSpPr>
        <p:spPr bwMode="auto">
          <a:xfrm>
            <a:off x="3060700" y="1333500"/>
            <a:ext cx="2901950" cy="2670175"/>
          </a:xfrm>
          <a:custGeom>
            <a:avLst/>
            <a:gdLst>
              <a:gd name="T0" fmla="*/ 224 w 1828"/>
              <a:gd name="T1" fmla="*/ 238 h 1682"/>
              <a:gd name="T2" fmla="*/ 142 w 1828"/>
              <a:gd name="T3" fmla="*/ 329 h 1682"/>
              <a:gd name="T4" fmla="*/ 96 w 1828"/>
              <a:gd name="T5" fmla="*/ 393 h 1682"/>
              <a:gd name="T6" fmla="*/ 60 w 1828"/>
              <a:gd name="T7" fmla="*/ 475 h 1682"/>
              <a:gd name="T8" fmla="*/ 50 w 1828"/>
              <a:gd name="T9" fmla="*/ 503 h 1682"/>
              <a:gd name="T10" fmla="*/ 32 w 1828"/>
              <a:gd name="T11" fmla="*/ 594 h 1682"/>
              <a:gd name="T12" fmla="*/ 14 w 1828"/>
              <a:gd name="T13" fmla="*/ 649 h 1682"/>
              <a:gd name="T14" fmla="*/ 32 w 1828"/>
              <a:gd name="T15" fmla="*/ 905 h 1682"/>
              <a:gd name="T16" fmla="*/ 41 w 1828"/>
              <a:gd name="T17" fmla="*/ 1463 h 1682"/>
              <a:gd name="T18" fmla="*/ 160 w 1828"/>
              <a:gd name="T19" fmla="*/ 1472 h 1682"/>
              <a:gd name="T20" fmla="*/ 215 w 1828"/>
              <a:gd name="T21" fmla="*/ 1490 h 1682"/>
              <a:gd name="T22" fmla="*/ 306 w 1828"/>
              <a:gd name="T23" fmla="*/ 1572 h 1682"/>
              <a:gd name="T24" fmla="*/ 325 w 1828"/>
              <a:gd name="T25" fmla="*/ 1591 h 1682"/>
              <a:gd name="T26" fmla="*/ 434 w 1828"/>
              <a:gd name="T27" fmla="*/ 1627 h 1682"/>
              <a:gd name="T28" fmla="*/ 562 w 1828"/>
              <a:gd name="T29" fmla="*/ 1655 h 1682"/>
              <a:gd name="T30" fmla="*/ 617 w 1828"/>
              <a:gd name="T31" fmla="*/ 1673 h 1682"/>
              <a:gd name="T32" fmla="*/ 645 w 1828"/>
              <a:gd name="T33" fmla="*/ 1682 h 1682"/>
              <a:gd name="T34" fmla="*/ 1193 w 1828"/>
              <a:gd name="T35" fmla="*/ 1636 h 1682"/>
              <a:gd name="T36" fmla="*/ 1294 w 1828"/>
              <a:gd name="T37" fmla="*/ 1618 h 1682"/>
              <a:gd name="T38" fmla="*/ 1349 w 1828"/>
              <a:gd name="T39" fmla="*/ 1591 h 1682"/>
              <a:gd name="T40" fmla="*/ 1449 w 1828"/>
              <a:gd name="T41" fmla="*/ 1527 h 1682"/>
              <a:gd name="T42" fmla="*/ 1568 w 1828"/>
              <a:gd name="T43" fmla="*/ 1417 h 1682"/>
              <a:gd name="T44" fmla="*/ 1586 w 1828"/>
              <a:gd name="T45" fmla="*/ 1390 h 1682"/>
              <a:gd name="T46" fmla="*/ 1705 w 1828"/>
              <a:gd name="T47" fmla="*/ 1316 h 1682"/>
              <a:gd name="T48" fmla="*/ 1751 w 1828"/>
              <a:gd name="T49" fmla="*/ 1216 h 1682"/>
              <a:gd name="T50" fmla="*/ 1797 w 1828"/>
              <a:gd name="T51" fmla="*/ 1033 h 1682"/>
              <a:gd name="T52" fmla="*/ 1733 w 1828"/>
              <a:gd name="T53" fmla="*/ 393 h 1682"/>
              <a:gd name="T54" fmla="*/ 1641 w 1828"/>
              <a:gd name="T55" fmla="*/ 219 h 1682"/>
              <a:gd name="T56" fmla="*/ 1586 w 1828"/>
              <a:gd name="T57" fmla="*/ 183 h 1682"/>
              <a:gd name="T58" fmla="*/ 1522 w 1828"/>
              <a:gd name="T59" fmla="*/ 128 h 1682"/>
              <a:gd name="T60" fmla="*/ 1394 w 1828"/>
              <a:gd name="T61" fmla="*/ 64 h 1682"/>
              <a:gd name="T62" fmla="*/ 1367 w 1828"/>
              <a:gd name="T63" fmla="*/ 55 h 1682"/>
              <a:gd name="T64" fmla="*/ 1340 w 1828"/>
              <a:gd name="T65" fmla="*/ 46 h 1682"/>
              <a:gd name="T66" fmla="*/ 1266 w 1828"/>
              <a:gd name="T67" fmla="*/ 9 h 1682"/>
              <a:gd name="T68" fmla="*/ 1239 w 1828"/>
              <a:gd name="T69" fmla="*/ 0 h 1682"/>
              <a:gd name="T70" fmla="*/ 636 w 1828"/>
              <a:gd name="T71" fmla="*/ 55 h 1682"/>
              <a:gd name="T72" fmla="*/ 553 w 1828"/>
              <a:gd name="T73" fmla="*/ 82 h 1682"/>
              <a:gd name="T74" fmla="*/ 526 w 1828"/>
              <a:gd name="T75" fmla="*/ 91 h 1682"/>
              <a:gd name="T76" fmla="*/ 325 w 1828"/>
              <a:gd name="T77" fmla="*/ 164 h 1682"/>
              <a:gd name="T78" fmla="*/ 224 w 1828"/>
              <a:gd name="T79" fmla="*/ 238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8" h="1682">
                <a:moveTo>
                  <a:pt x="224" y="238"/>
                </a:moveTo>
                <a:cubicBezTo>
                  <a:pt x="194" y="283"/>
                  <a:pt x="185" y="300"/>
                  <a:pt x="142" y="329"/>
                </a:cubicBezTo>
                <a:cubicBezTo>
                  <a:pt x="121" y="393"/>
                  <a:pt x="142" y="378"/>
                  <a:pt x="96" y="393"/>
                </a:cubicBezTo>
                <a:cubicBezTo>
                  <a:pt x="67" y="437"/>
                  <a:pt x="83" y="408"/>
                  <a:pt x="60" y="475"/>
                </a:cubicBezTo>
                <a:cubicBezTo>
                  <a:pt x="57" y="484"/>
                  <a:pt x="50" y="503"/>
                  <a:pt x="50" y="503"/>
                </a:cubicBezTo>
                <a:cubicBezTo>
                  <a:pt x="44" y="542"/>
                  <a:pt x="42" y="559"/>
                  <a:pt x="32" y="594"/>
                </a:cubicBezTo>
                <a:cubicBezTo>
                  <a:pt x="27" y="612"/>
                  <a:pt x="14" y="649"/>
                  <a:pt x="14" y="649"/>
                </a:cubicBezTo>
                <a:cubicBezTo>
                  <a:pt x="17" y="734"/>
                  <a:pt x="29" y="819"/>
                  <a:pt x="32" y="905"/>
                </a:cubicBezTo>
                <a:cubicBezTo>
                  <a:pt x="38" y="1091"/>
                  <a:pt x="0" y="1282"/>
                  <a:pt x="41" y="1463"/>
                </a:cubicBezTo>
                <a:cubicBezTo>
                  <a:pt x="50" y="1502"/>
                  <a:pt x="120" y="1469"/>
                  <a:pt x="160" y="1472"/>
                </a:cubicBezTo>
                <a:cubicBezTo>
                  <a:pt x="178" y="1478"/>
                  <a:pt x="205" y="1474"/>
                  <a:pt x="215" y="1490"/>
                </a:cubicBezTo>
                <a:cubicBezTo>
                  <a:pt x="242" y="1532"/>
                  <a:pt x="261" y="1542"/>
                  <a:pt x="306" y="1572"/>
                </a:cubicBezTo>
                <a:cubicBezTo>
                  <a:pt x="313" y="1577"/>
                  <a:pt x="317" y="1587"/>
                  <a:pt x="325" y="1591"/>
                </a:cubicBezTo>
                <a:cubicBezTo>
                  <a:pt x="356" y="1607"/>
                  <a:pt x="400" y="1616"/>
                  <a:pt x="434" y="1627"/>
                </a:cubicBezTo>
                <a:cubicBezTo>
                  <a:pt x="476" y="1641"/>
                  <a:pt x="520" y="1642"/>
                  <a:pt x="562" y="1655"/>
                </a:cubicBezTo>
                <a:cubicBezTo>
                  <a:pt x="580" y="1660"/>
                  <a:pt x="599" y="1667"/>
                  <a:pt x="617" y="1673"/>
                </a:cubicBezTo>
                <a:cubicBezTo>
                  <a:pt x="626" y="1676"/>
                  <a:pt x="645" y="1682"/>
                  <a:pt x="645" y="1682"/>
                </a:cubicBezTo>
                <a:cubicBezTo>
                  <a:pt x="834" y="1675"/>
                  <a:pt x="1004" y="1646"/>
                  <a:pt x="1193" y="1636"/>
                </a:cubicBezTo>
                <a:cubicBezTo>
                  <a:pt x="1217" y="1633"/>
                  <a:pt x="1266" y="1632"/>
                  <a:pt x="1294" y="1618"/>
                </a:cubicBezTo>
                <a:cubicBezTo>
                  <a:pt x="1366" y="1583"/>
                  <a:pt x="1278" y="1614"/>
                  <a:pt x="1349" y="1591"/>
                </a:cubicBezTo>
                <a:cubicBezTo>
                  <a:pt x="1379" y="1559"/>
                  <a:pt x="1415" y="1561"/>
                  <a:pt x="1449" y="1527"/>
                </a:cubicBezTo>
                <a:cubicBezTo>
                  <a:pt x="1487" y="1489"/>
                  <a:pt x="1530" y="1455"/>
                  <a:pt x="1568" y="1417"/>
                </a:cubicBezTo>
                <a:cubicBezTo>
                  <a:pt x="1576" y="1409"/>
                  <a:pt x="1578" y="1398"/>
                  <a:pt x="1586" y="1390"/>
                </a:cubicBezTo>
                <a:cubicBezTo>
                  <a:pt x="1617" y="1359"/>
                  <a:pt x="1664" y="1331"/>
                  <a:pt x="1705" y="1316"/>
                </a:cubicBezTo>
                <a:cubicBezTo>
                  <a:pt x="1735" y="1287"/>
                  <a:pt x="1734" y="1251"/>
                  <a:pt x="1751" y="1216"/>
                </a:cubicBezTo>
                <a:cubicBezTo>
                  <a:pt x="1779" y="1158"/>
                  <a:pt x="1787" y="1097"/>
                  <a:pt x="1797" y="1033"/>
                </a:cubicBezTo>
                <a:cubicBezTo>
                  <a:pt x="1792" y="772"/>
                  <a:pt x="1828" y="603"/>
                  <a:pt x="1733" y="393"/>
                </a:cubicBezTo>
                <a:cubicBezTo>
                  <a:pt x="1706" y="332"/>
                  <a:pt x="1695" y="266"/>
                  <a:pt x="1641" y="219"/>
                </a:cubicBezTo>
                <a:cubicBezTo>
                  <a:pt x="1624" y="205"/>
                  <a:pt x="1601" y="199"/>
                  <a:pt x="1586" y="183"/>
                </a:cubicBezTo>
                <a:cubicBezTo>
                  <a:pt x="1562" y="157"/>
                  <a:pt x="1557" y="139"/>
                  <a:pt x="1522" y="128"/>
                </a:cubicBezTo>
                <a:cubicBezTo>
                  <a:pt x="1481" y="100"/>
                  <a:pt x="1441" y="80"/>
                  <a:pt x="1394" y="64"/>
                </a:cubicBezTo>
                <a:cubicBezTo>
                  <a:pt x="1385" y="61"/>
                  <a:pt x="1376" y="58"/>
                  <a:pt x="1367" y="55"/>
                </a:cubicBezTo>
                <a:cubicBezTo>
                  <a:pt x="1358" y="52"/>
                  <a:pt x="1340" y="46"/>
                  <a:pt x="1340" y="46"/>
                </a:cubicBezTo>
                <a:cubicBezTo>
                  <a:pt x="1307" y="13"/>
                  <a:pt x="1330" y="30"/>
                  <a:pt x="1266" y="9"/>
                </a:cubicBezTo>
                <a:cubicBezTo>
                  <a:pt x="1257" y="6"/>
                  <a:pt x="1239" y="0"/>
                  <a:pt x="1239" y="0"/>
                </a:cubicBezTo>
                <a:cubicBezTo>
                  <a:pt x="1037" y="12"/>
                  <a:pt x="838" y="38"/>
                  <a:pt x="636" y="55"/>
                </a:cubicBezTo>
                <a:cubicBezTo>
                  <a:pt x="608" y="64"/>
                  <a:pt x="581" y="73"/>
                  <a:pt x="553" y="82"/>
                </a:cubicBezTo>
                <a:cubicBezTo>
                  <a:pt x="544" y="85"/>
                  <a:pt x="526" y="91"/>
                  <a:pt x="526" y="91"/>
                </a:cubicBezTo>
                <a:cubicBezTo>
                  <a:pt x="476" y="143"/>
                  <a:pt x="393" y="153"/>
                  <a:pt x="325" y="164"/>
                </a:cubicBezTo>
                <a:cubicBezTo>
                  <a:pt x="248" y="191"/>
                  <a:pt x="279" y="183"/>
                  <a:pt x="224" y="238"/>
                </a:cubicBezTo>
                <a:close/>
              </a:path>
            </a:pathLst>
          </a:custGeom>
          <a:noFill/>
          <a:ln w="19050"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9230" name="Oval 30"/>
          <p:cNvSpPr>
            <a:spLocks noChangeArrowheads="1"/>
          </p:cNvSpPr>
          <p:nvPr/>
        </p:nvSpPr>
        <p:spPr bwMode="auto">
          <a:xfrm>
            <a:off x="755650" y="2132013"/>
            <a:ext cx="720725" cy="719137"/>
          </a:xfrm>
          <a:prstGeom prst="ellipse">
            <a:avLst/>
          </a:prstGeom>
          <a:noFill/>
          <a:ln w="1905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231" name="Oval 31"/>
          <p:cNvSpPr>
            <a:spLocks noChangeArrowheads="1"/>
          </p:cNvSpPr>
          <p:nvPr/>
        </p:nvSpPr>
        <p:spPr bwMode="auto">
          <a:xfrm>
            <a:off x="1692275" y="3068638"/>
            <a:ext cx="720725" cy="719137"/>
          </a:xfrm>
          <a:prstGeom prst="ellipse">
            <a:avLst/>
          </a:prstGeom>
          <a:noFill/>
          <a:ln w="1905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232" name="Freeform 32"/>
          <p:cNvSpPr>
            <a:spLocks/>
          </p:cNvSpPr>
          <p:nvPr/>
        </p:nvSpPr>
        <p:spPr bwMode="auto">
          <a:xfrm>
            <a:off x="1577975" y="2074863"/>
            <a:ext cx="1377950" cy="1901825"/>
          </a:xfrm>
          <a:custGeom>
            <a:avLst/>
            <a:gdLst>
              <a:gd name="T0" fmla="*/ 531 w 868"/>
              <a:gd name="T1" fmla="*/ 46 h 1198"/>
              <a:gd name="T2" fmla="*/ 393 w 868"/>
              <a:gd name="T3" fmla="*/ 82 h 1198"/>
              <a:gd name="T4" fmla="*/ 339 w 868"/>
              <a:gd name="T5" fmla="*/ 101 h 1198"/>
              <a:gd name="T6" fmla="*/ 293 w 868"/>
              <a:gd name="T7" fmla="*/ 165 h 1198"/>
              <a:gd name="T8" fmla="*/ 256 w 868"/>
              <a:gd name="T9" fmla="*/ 238 h 1198"/>
              <a:gd name="T10" fmla="*/ 192 w 868"/>
              <a:gd name="T11" fmla="*/ 329 h 1198"/>
              <a:gd name="T12" fmla="*/ 137 w 868"/>
              <a:gd name="T13" fmla="*/ 348 h 1198"/>
              <a:gd name="T14" fmla="*/ 92 w 868"/>
              <a:gd name="T15" fmla="*/ 421 h 1198"/>
              <a:gd name="T16" fmla="*/ 28 w 868"/>
              <a:gd name="T17" fmla="*/ 594 h 1198"/>
              <a:gd name="T18" fmla="*/ 0 w 868"/>
              <a:gd name="T19" fmla="*/ 695 h 1198"/>
              <a:gd name="T20" fmla="*/ 37 w 868"/>
              <a:gd name="T21" fmla="*/ 905 h 1198"/>
              <a:gd name="T22" fmla="*/ 92 w 868"/>
              <a:gd name="T23" fmla="*/ 1052 h 1198"/>
              <a:gd name="T24" fmla="*/ 119 w 868"/>
              <a:gd name="T25" fmla="*/ 1106 h 1198"/>
              <a:gd name="T26" fmla="*/ 147 w 868"/>
              <a:gd name="T27" fmla="*/ 1116 h 1198"/>
              <a:gd name="T28" fmla="*/ 247 w 868"/>
              <a:gd name="T29" fmla="*/ 1180 h 1198"/>
              <a:gd name="T30" fmla="*/ 302 w 868"/>
              <a:gd name="T31" fmla="*/ 1198 h 1198"/>
              <a:gd name="T32" fmla="*/ 421 w 868"/>
              <a:gd name="T33" fmla="*/ 1170 h 1198"/>
              <a:gd name="T34" fmla="*/ 476 w 868"/>
              <a:gd name="T35" fmla="*/ 1097 h 1198"/>
              <a:gd name="T36" fmla="*/ 512 w 868"/>
              <a:gd name="T37" fmla="*/ 1061 h 1198"/>
              <a:gd name="T38" fmla="*/ 549 w 868"/>
              <a:gd name="T39" fmla="*/ 1024 h 1198"/>
              <a:gd name="T40" fmla="*/ 595 w 868"/>
              <a:gd name="T41" fmla="*/ 960 h 1198"/>
              <a:gd name="T42" fmla="*/ 604 w 868"/>
              <a:gd name="T43" fmla="*/ 933 h 1198"/>
              <a:gd name="T44" fmla="*/ 631 w 868"/>
              <a:gd name="T45" fmla="*/ 924 h 1198"/>
              <a:gd name="T46" fmla="*/ 649 w 868"/>
              <a:gd name="T47" fmla="*/ 869 h 1198"/>
              <a:gd name="T48" fmla="*/ 668 w 868"/>
              <a:gd name="T49" fmla="*/ 841 h 1198"/>
              <a:gd name="T50" fmla="*/ 723 w 868"/>
              <a:gd name="T51" fmla="*/ 713 h 1198"/>
              <a:gd name="T52" fmla="*/ 759 w 868"/>
              <a:gd name="T53" fmla="*/ 622 h 1198"/>
              <a:gd name="T54" fmla="*/ 787 w 868"/>
              <a:gd name="T55" fmla="*/ 485 h 1198"/>
              <a:gd name="T56" fmla="*/ 823 w 868"/>
              <a:gd name="T57" fmla="*/ 338 h 1198"/>
              <a:gd name="T58" fmla="*/ 841 w 868"/>
              <a:gd name="T59" fmla="*/ 284 h 1198"/>
              <a:gd name="T60" fmla="*/ 851 w 868"/>
              <a:gd name="T61" fmla="*/ 256 h 1198"/>
              <a:gd name="T62" fmla="*/ 787 w 868"/>
              <a:gd name="T63" fmla="*/ 64 h 1198"/>
              <a:gd name="T64" fmla="*/ 531 w 868"/>
              <a:gd name="T65" fmla="*/ 46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8" h="1198">
                <a:moveTo>
                  <a:pt x="531" y="46"/>
                </a:moveTo>
                <a:cubicBezTo>
                  <a:pt x="485" y="61"/>
                  <a:pt x="439" y="67"/>
                  <a:pt x="393" y="82"/>
                </a:cubicBezTo>
                <a:cubicBezTo>
                  <a:pt x="375" y="88"/>
                  <a:pt x="339" y="101"/>
                  <a:pt x="339" y="101"/>
                </a:cubicBezTo>
                <a:cubicBezTo>
                  <a:pt x="317" y="122"/>
                  <a:pt x="314" y="143"/>
                  <a:pt x="293" y="165"/>
                </a:cubicBezTo>
                <a:cubicBezTo>
                  <a:pt x="272" y="228"/>
                  <a:pt x="289" y="207"/>
                  <a:pt x="256" y="238"/>
                </a:cubicBezTo>
                <a:cubicBezTo>
                  <a:pt x="247" y="266"/>
                  <a:pt x="220" y="315"/>
                  <a:pt x="192" y="329"/>
                </a:cubicBezTo>
                <a:cubicBezTo>
                  <a:pt x="175" y="338"/>
                  <a:pt x="137" y="348"/>
                  <a:pt x="137" y="348"/>
                </a:cubicBezTo>
                <a:cubicBezTo>
                  <a:pt x="120" y="374"/>
                  <a:pt x="113" y="399"/>
                  <a:pt x="92" y="421"/>
                </a:cubicBezTo>
                <a:cubicBezTo>
                  <a:pt x="72" y="479"/>
                  <a:pt x="62" y="543"/>
                  <a:pt x="28" y="594"/>
                </a:cubicBezTo>
                <a:cubicBezTo>
                  <a:pt x="17" y="629"/>
                  <a:pt x="7" y="659"/>
                  <a:pt x="0" y="695"/>
                </a:cubicBezTo>
                <a:cubicBezTo>
                  <a:pt x="8" y="804"/>
                  <a:pt x="8" y="818"/>
                  <a:pt x="37" y="905"/>
                </a:cubicBezTo>
                <a:cubicBezTo>
                  <a:pt x="55" y="959"/>
                  <a:pt x="57" y="1008"/>
                  <a:pt x="92" y="1052"/>
                </a:cubicBezTo>
                <a:cubicBezTo>
                  <a:pt x="105" y="1068"/>
                  <a:pt x="105" y="1092"/>
                  <a:pt x="119" y="1106"/>
                </a:cubicBezTo>
                <a:cubicBezTo>
                  <a:pt x="126" y="1113"/>
                  <a:pt x="138" y="1111"/>
                  <a:pt x="147" y="1116"/>
                </a:cubicBezTo>
                <a:cubicBezTo>
                  <a:pt x="182" y="1136"/>
                  <a:pt x="209" y="1167"/>
                  <a:pt x="247" y="1180"/>
                </a:cubicBezTo>
                <a:cubicBezTo>
                  <a:pt x="265" y="1186"/>
                  <a:pt x="302" y="1198"/>
                  <a:pt x="302" y="1198"/>
                </a:cubicBezTo>
                <a:cubicBezTo>
                  <a:pt x="403" y="1178"/>
                  <a:pt x="364" y="1190"/>
                  <a:pt x="421" y="1170"/>
                </a:cubicBezTo>
                <a:cubicBezTo>
                  <a:pt x="462" y="1109"/>
                  <a:pt x="442" y="1131"/>
                  <a:pt x="476" y="1097"/>
                </a:cubicBezTo>
                <a:cubicBezTo>
                  <a:pt x="501" y="1023"/>
                  <a:pt x="463" y="1111"/>
                  <a:pt x="512" y="1061"/>
                </a:cubicBezTo>
                <a:cubicBezTo>
                  <a:pt x="559" y="1012"/>
                  <a:pt x="476" y="1047"/>
                  <a:pt x="549" y="1024"/>
                </a:cubicBezTo>
                <a:cubicBezTo>
                  <a:pt x="559" y="993"/>
                  <a:pt x="572" y="982"/>
                  <a:pt x="595" y="960"/>
                </a:cubicBezTo>
                <a:cubicBezTo>
                  <a:pt x="598" y="951"/>
                  <a:pt x="597" y="940"/>
                  <a:pt x="604" y="933"/>
                </a:cubicBezTo>
                <a:cubicBezTo>
                  <a:pt x="611" y="926"/>
                  <a:pt x="626" y="932"/>
                  <a:pt x="631" y="924"/>
                </a:cubicBezTo>
                <a:cubicBezTo>
                  <a:pt x="642" y="908"/>
                  <a:pt x="643" y="887"/>
                  <a:pt x="649" y="869"/>
                </a:cubicBezTo>
                <a:cubicBezTo>
                  <a:pt x="653" y="858"/>
                  <a:pt x="662" y="850"/>
                  <a:pt x="668" y="841"/>
                </a:cubicBezTo>
                <a:cubicBezTo>
                  <a:pt x="683" y="796"/>
                  <a:pt x="689" y="747"/>
                  <a:pt x="723" y="713"/>
                </a:cubicBezTo>
                <a:cubicBezTo>
                  <a:pt x="732" y="677"/>
                  <a:pt x="739" y="653"/>
                  <a:pt x="759" y="622"/>
                </a:cubicBezTo>
                <a:cubicBezTo>
                  <a:pt x="771" y="574"/>
                  <a:pt x="781" y="536"/>
                  <a:pt x="787" y="485"/>
                </a:cubicBezTo>
                <a:cubicBezTo>
                  <a:pt x="794" y="421"/>
                  <a:pt x="782" y="381"/>
                  <a:pt x="823" y="338"/>
                </a:cubicBezTo>
                <a:cubicBezTo>
                  <a:pt x="829" y="320"/>
                  <a:pt x="835" y="302"/>
                  <a:pt x="841" y="284"/>
                </a:cubicBezTo>
                <a:cubicBezTo>
                  <a:pt x="844" y="275"/>
                  <a:pt x="851" y="256"/>
                  <a:pt x="851" y="256"/>
                </a:cubicBezTo>
                <a:cubicBezTo>
                  <a:pt x="845" y="180"/>
                  <a:pt x="868" y="91"/>
                  <a:pt x="787" y="64"/>
                </a:cubicBezTo>
                <a:cubicBezTo>
                  <a:pt x="719" y="0"/>
                  <a:pt x="610" y="38"/>
                  <a:pt x="531" y="46"/>
                </a:cubicBezTo>
                <a:close/>
              </a:path>
            </a:pathLst>
          </a:custGeom>
          <a:noFill/>
          <a:ln w="19050" cap="rnd"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9234" name="Oval 34"/>
          <p:cNvSpPr>
            <a:spLocks noChangeArrowheads="1"/>
          </p:cNvSpPr>
          <p:nvPr/>
        </p:nvSpPr>
        <p:spPr bwMode="auto">
          <a:xfrm>
            <a:off x="1123950" y="4437063"/>
            <a:ext cx="346075" cy="3444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A</a:t>
            </a:r>
          </a:p>
        </p:txBody>
      </p:sp>
      <p:sp>
        <p:nvSpPr>
          <p:cNvPr id="179235" name="Oval 35"/>
          <p:cNvSpPr>
            <a:spLocks noChangeArrowheads="1"/>
          </p:cNvSpPr>
          <p:nvPr/>
        </p:nvSpPr>
        <p:spPr bwMode="auto">
          <a:xfrm>
            <a:off x="250825" y="5316538"/>
            <a:ext cx="346075" cy="3460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B</a:t>
            </a:r>
          </a:p>
        </p:txBody>
      </p:sp>
      <p:sp>
        <p:nvSpPr>
          <p:cNvPr id="179236" name="Oval 36"/>
          <p:cNvSpPr>
            <a:spLocks noChangeArrowheads="1"/>
          </p:cNvSpPr>
          <p:nvPr/>
        </p:nvSpPr>
        <p:spPr bwMode="auto">
          <a:xfrm>
            <a:off x="1122363" y="5373688"/>
            <a:ext cx="347662" cy="3460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C</a:t>
            </a:r>
          </a:p>
        </p:txBody>
      </p:sp>
      <p:sp>
        <p:nvSpPr>
          <p:cNvPr id="179237" name="Oval 37"/>
          <p:cNvSpPr>
            <a:spLocks noChangeArrowheads="1"/>
          </p:cNvSpPr>
          <p:nvPr/>
        </p:nvSpPr>
        <p:spPr bwMode="auto">
          <a:xfrm>
            <a:off x="1835150" y="6226175"/>
            <a:ext cx="346075" cy="3460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H</a:t>
            </a:r>
          </a:p>
        </p:txBody>
      </p:sp>
      <p:sp>
        <p:nvSpPr>
          <p:cNvPr id="179238" name="Oval 38"/>
          <p:cNvSpPr>
            <a:spLocks noChangeArrowheads="1"/>
          </p:cNvSpPr>
          <p:nvPr/>
        </p:nvSpPr>
        <p:spPr bwMode="auto">
          <a:xfrm>
            <a:off x="2339975" y="4437063"/>
            <a:ext cx="346075" cy="3460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D</a:t>
            </a:r>
          </a:p>
        </p:txBody>
      </p:sp>
      <p:sp>
        <p:nvSpPr>
          <p:cNvPr id="179239" name="Oval 39"/>
          <p:cNvSpPr>
            <a:spLocks noChangeArrowheads="1"/>
          </p:cNvSpPr>
          <p:nvPr/>
        </p:nvSpPr>
        <p:spPr bwMode="auto">
          <a:xfrm>
            <a:off x="1835150" y="5297488"/>
            <a:ext cx="347663" cy="3444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E</a:t>
            </a:r>
          </a:p>
        </p:txBody>
      </p:sp>
      <p:sp>
        <p:nvSpPr>
          <p:cNvPr id="179240" name="Oval 40"/>
          <p:cNvSpPr>
            <a:spLocks noChangeArrowheads="1"/>
          </p:cNvSpPr>
          <p:nvPr/>
        </p:nvSpPr>
        <p:spPr bwMode="auto">
          <a:xfrm>
            <a:off x="2916238" y="5297488"/>
            <a:ext cx="346075" cy="3444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F</a:t>
            </a:r>
          </a:p>
        </p:txBody>
      </p:sp>
      <p:sp>
        <p:nvSpPr>
          <p:cNvPr id="179241" name="Oval 41"/>
          <p:cNvSpPr>
            <a:spLocks noChangeArrowheads="1"/>
          </p:cNvSpPr>
          <p:nvPr/>
        </p:nvSpPr>
        <p:spPr bwMode="auto">
          <a:xfrm>
            <a:off x="3995738" y="5297488"/>
            <a:ext cx="347662" cy="3444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G</a:t>
            </a:r>
          </a:p>
        </p:txBody>
      </p:sp>
      <p:sp>
        <p:nvSpPr>
          <p:cNvPr id="179242" name="Oval 42"/>
          <p:cNvSpPr>
            <a:spLocks noChangeArrowheads="1"/>
          </p:cNvSpPr>
          <p:nvPr/>
        </p:nvSpPr>
        <p:spPr bwMode="auto">
          <a:xfrm>
            <a:off x="1122363" y="6253163"/>
            <a:ext cx="347662" cy="3444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K</a:t>
            </a:r>
          </a:p>
        </p:txBody>
      </p:sp>
      <p:sp>
        <p:nvSpPr>
          <p:cNvPr id="179243" name="Oval 43"/>
          <p:cNvSpPr>
            <a:spLocks noChangeArrowheads="1"/>
          </p:cNvSpPr>
          <p:nvPr/>
        </p:nvSpPr>
        <p:spPr bwMode="auto">
          <a:xfrm>
            <a:off x="2916238" y="6226175"/>
            <a:ext cx="346075" cy="3444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J</a:t>
            </a:r>
          </a:p>
        </p:txBody>
      </p:sp>
      <p:cxnSp>
        <p:nvCxnSpPr>
          <p:cNvPr id="179244" name="AutoShape 44"/>
          <p:cNvCxnSpPr>
            <a:cxnSpLocks noChangeShapeType="1"/>
            <a:stCxn id="179234" idx="3"/>
            <a:endCxn id="179235" idx="7"/>
          </p:cNvCxnSpPr>
          <p:nvPr/>
        </p:nvCxnSpPr>
        <p:spPr bwMode="auto">
          <a:xfrm flipH="1">
            <a:off x="546100" y="4745038"/>
            <a:ext cx="628650" cy="60801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45" name="AutoShape 45"/>
          <p:cNvCxnSpPr>
            <a:cxnSpLocks noChangeShapeType="1"/>
            <a:stCxn id="179235" idx="6"/>
            <a:endCxn id="179236" idx="2"/>
          </p:cNvCxnSpPr>
          <p:nvPr/>
        </p:nvCxnSpPr>
        <p:spPr bwMode="auto">
          <a:xfrm>
            <a:off x="611188" y="5489575"/>
            <a:ext cx="496887" cy="571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46" name="AutoShape 46"/>
          <p:cNvCxnSpPr>
            <a:cxnSpLocks noChangeShapeType="1"/>
            <a:stCxn id="179236" idx="4"/>
            <a:endCxn id="179242" idx="0"/>
          </p:cNvCxnSpPr>
          <p:nvPr/>
        </p:nvCxnSpPr>
        <p:spPr bwMode="auto">
          <a:xfrm>
            <a:off x="1296988" y="5734050"/>
            <a:ext cx="0" cy="5048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47" name="AutoShape 47"/>
          <p:cNvCxnSpPr>
            <a:cxnSpLocks noChangeShapeType="1"/>
            <a:stCxn id="179238" idx="3"/>
            <a:endCxn id="179239" idx="0"/>
          </p:cNvCxnSpPr>
          <p:nvPr/>
        </p:nvCxnSpPr>
        <p:spPr bwMode="auto">
          <a:xfrm flipH="1">
            <a:off x="2009775" y="4746625"/>
            <a:ext cx="381000" cy="5365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48" name="AutoShape 48"/>
          <p:cNvCxnSpPr>
            <a:cxnSpLocks noChangeShapeType="1"/>
            <a:stCxn id="179239" idx="6"/>
            <a:endCxn id="179240" idx="2"/>
          </p:cNvCxnSpPr>
          <p:nvPr/>
        </p:nvCxnSpPr>
        <p:spPr bwMode="auto">
          <a:xfrm>
            <a:off x="2197100" y="5470525"/>
            <a:ext cx="704850"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49" name="AutoShape 49"/>
          <p:cNvCxnSpPr>
            <a:cxnSpLocks noChangeShapeType="1"/>
            <a:stCxn id="179240" idx="6"/>
            <a:endCxn id="179241" idx="2"/>
          </p:cNvCxnSpPr>
          <p:nvPr/>
        </p:nvCxnSpPr>
        <p:spPr bwMode="auto">
          <a:xfrm>
            <a:off x="3276600" y="5470525"/>
            <a:ext cx="704850"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50" name="AutoShape 50"/>
          <p:cNvCxnSpPr>
            <a:cxnSpLocks noChangeShapeType="1"/>
            <a:stCxn id="179239" idx="4"/>
            <a:endCxn id="179237" idx="0"/>
          </p:cNvCxnSpPr>
          <p:nvPr/>
        </p:nvCxnSpPr>
        <p:spPr bwMode="auto">
          <a:xfrm flipH="1">
            <a:off x="2008188" y="5656263"/>
            <a:ext cx="1587" cy="5556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51" name="AutoShape 51"/>
          <p:cNvCxnSpPr>
            <a:cxnSpLocks noChangeShapeType="1"/>
            <a:stCxn id="179240" idx="4"/>
            <a:endCxn id="179243" idx="0"/>
          </p:cNvCxnSpPr>
          <p:nvPr/>
        </p:nvCxnSpPr>
        <p:spPr bwMode="auto">
          <a:xfrm>
            <a:off x="3089275" y="5656263"/>
            <a:ext cx="0" cy="5556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52" name="AutoShape 52"/>
          <p:cNvCxnSpPr>
            <a:cxnSpLocks noChangeShapeType="1"/>
            <a:stCxn id="179234" idx="6"/>
            <a:endCxn id="179238" idx="2"/>
          </p:cNvCxnSpPr>
          <p:nvPr/>
        </p:nvCxnSpPr>
        <p:spPr bwMode="auto">
          <a:xfrm>
            <a:off x="1484313" y="4610100"/>
            <a:ext cx="841375"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253" name="Oval 53"/>
          <p:cNvSpPr>
            <a:spLocks noChangeArrowheads="1"/>
          </p:cNvSpPr>
          <p:nvPr/>
        </p:nvSpPr>
        <p:spPr bwMode="auto">
          <a:xfrm>
            <a:off x="7113588" y="3300413"/>
            <a:ext cx="346075" cy="3444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A</a:t>
            </a:r>
          </a:p>
        </p:txBody>
      </p:sp>
      <p:sp>
        <p:nvSpPr>
          <p:cNvPr id="179254" name="Oval 54"/>
          <p:cNvSpPr>
            <a:spLocks noChangeArrowheads="1"/>
          </p:cNvSpPr>
          <p:nvPr/>
        </p:nvSpPr>
        <p:spPr bwMode="auto">
          <a:xfrm>
            <a:off x="6240463" y="4021138"/>
            <a:ext cx="346075" cy="3460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B</a:t>
            </a:r>
          </a:p>
        </p:txBody>
      </p:sp>
      <p:sp>
        <p:nvSpPr>
          <p:cNvPr id="179255" name="Oval 55"/>
          <p:cNvSpPr>
            <a:spLocks noChangeArrowheads="1"/>
          </p:cNvSpPr>
          <p:nvPr/>
        </p:nvSpPr>
        <p:spPr bwMode="auto">
          <a:xfrm>
            <a:off x="6613525" y="4725988"/>
            <a:ext cx="347663" cy="3460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C</a:t>
            </a:r>
          </a:p>
        </p:txBody>
      </p:sp>
      <p:sp>
        <p:nvSpPr>
          <p:cNvPr id="179256" name="Oval 56"/>
          <p:cNvSpPr>
            <a:spLocks noChangeArrowheads="1"/>
          </p:cNvSpPr>
          <p:nvPr/>
        </p:nvSpPr>
        <p:spPr bwMode="auto">
          <a:xfrm>
            <a:off x="7032625" y="5516563"/>
            <a:ext cx="346075" cy="3460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H</a:t>
            </a:r>
          </a:p>
        </p:txBody>
      </p:sp>
      <p:sp>
        <p:nvSpPr>
          <p:cNvPr id="179257" name="Oval 57"/>
          <p:cNvSpPr>
            <a:spLocks noChangeArrowheads="1"/>
          </p:cNvSpPr>
          <p:nvPr/>
        </p:nvSpPr>
        <p:spPr bwMode="auto">
          <a:xfrm>
            <a:off x="7910513" y="4090988"/>
            <a:ext cx="346075" cy="3460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D</a:t>
            </a:r>
          </a:p>
        </p:txBody>
      </p:sp>
      <p:sp>
        <p:nvSpPr>
          <p:cNvPr id="179258" name="Oval 58"/>
          <p:cNvSpPr>
            <a:spLocks noChangeArrowheads="1"/>
          </p:cNvSpPr>
          <p:nvPr/>
        </p:nvSpPr>
        <p:spPr bwMode="auto">
          <a:xfrm>
            <a:off x="7464425" y="4725988"/>
            <a:ext cx="347663" cy="3444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E</a:t>
            </a:r>
          </a:p>
        </p:txBody>
      </p:sp>
      <p:sp>
        <p:nvSpPr>
          <p:cNvPr id="179259" name="Oval 59"/>
          <p:cNvSpPr>
            <a:spLocks noChangeArrowheads="1"/>
          </p:cNvSpPr>
          <p:nvPr/>
        </p:nvSpPr>
        <p:spPr bwMode="auto">
          <a:xfrm>
            <a:off x="8069263" y="5524500"/>
            <a:ext cx="346075" cy="3444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F</a:t>
            </a:r>
          </a:p>
        </p:txBody>
      </p:sp>
      <p:sp>
        <p:nvSpPr>
          <p:cNvPr id="179260" name="Oval 60"/>
          <p:cNvSpPr>
            <a:spLocks noChangeArrowheads="1"/>
          </p:cNvSpPr>
          <p:nvPr/>
        </p:nvSpPr>
        <p:spPr bwMode="auto">
          <a:xfrm>
            <a:off x="8472488" y="6237288"/>
            <a:ext cx="347662" cy="3444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G</a:t>
            </a:r>
          </a:p>
        </p:txBody>
      </p:sp>
      <p:sp>
        <p:nvSpPr>
          <p:cNvPr id="179261" name="Oval 61"/>
          <p:cNvSpPr>
            <a:spLocks noChangeArrowheads="1"/>
          </p:cNvSpPr>
          <p:nvPr/>
        </p:nvSpPr>
        <p:spPr bwMode="auto">
          <a:xfrm>
            <a:off x="6181725" y="5518150"/>
            <a:ext cx="347663" cy="34448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K</a:t>
            </a:r>
          </a:p>
        </p:txBody>
      </p:sp>
      <p:sp>
        <p:nvSpPr>
          <p:cNvPr id="179262" name="Oval 62"/>
          <p:cNvSpPr>
            <a:spLocks noChangeArrowheads="1"/>
          </p:cNvSpPr>
          <p:nvPr/>
        </p:nvSpPr>
        <p:spPr bwMode="auto">
          <a:xfrm>
            <a:off x="7667625" y="6237288"/>
            <a:ext cx="346075" cy="3444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200" b="1">
                <a:solidFill>
                  <a:srgbClr val="FFFF00"/>
                </a:solidFill>
                <a:effectLst/>
                <a:latin typeface="Times New Roman" pitchFamily="18" charset="0"/>
                <a:ea typeface="宋体" pitchFamily="2" charset="-122"/>
                <a:cs typeface="Times New Roman" pitchFamily="18" charset="0"/>
              </a:rPr>
              <a:t>J</a:t>
            </a:r>
          </a:p>
        </p:txBody>
      </p:sp>
      <p:cxnSp>
        <p:nvCxnSpPr>
          <p:cNvPr id="179263" name="AutoShape 63"/>
          <p:cNvCxnSpPr>
            <a:cxnSpLocks noChangeShapeType="1"/>
            <a:stCxn id="179253" idx="3"/>
            <a:endCxn id="179254" idx="7"/>
          </p:cNvCxnSpPr>
          <p:nvPr/>
        </p:nvCxnSpPr>
        <p:spPr bwMode="auto">
          <a:xfrm flipH="1">
            <a:off x="6535738" y="3608388"/>
            <a:ext cx="628650" cy="4492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64" name="AutoShape 64"/>
          <p:cNvCxnSpPr>
            <a:cxnSpLocks noChangeShapeType="1"/>
            <a:stCxn id="179254" idx="5"/>
            <a:endCxn id="179255" idx="0"/>
          </p:cNvCxnSpPr>
          <p:nvPr/>
        </p:nvCxnSpPr>
        <p:spPr bwMode="auto">
          <a:xfrm>
            <a:off x="6535738" y="4330700"/>
            <a:ext cx="252412" cy="3810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65" name="AutoShape 65"/>
          <p:cNvCxnSpPr>
            <a:cxnSpLocks noChangeShapeType="1"/>
            <a:stCxn id="179255" idx="3"/>
            <a:endCxn id="179261" idx="0"/>
          </p:cNvCxnSpPr>
          <p:nvPr/>
        </p:nvCxnSpPr>
        <p:spPr bwMode="auto">
          <a:xfrm flipH="1">
            <a:off x="6356350" y="5035550"/>
            <a:ext cx="307975" cy="46831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66" name="AutoShape 66"/>
          <p:cNvCxnSpPr>
            <a:cxnSpLocks noChangeShapeType="1"/>
            <a:stCxn id="179257" idx="3"/>
            <a:endCxn id="179258" idx="0"/>
          </p:cNvCxnSpPr>
          <p:nvPr/>
        </p:nvCxnSpPr>
        <p:spPr bwMode="auto">
          <a:xfrm flipH="1">
            <a:off x="7639050" y="4400550"/>
            <a:ext cx="322263" cy="3111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67" name="AutoShape 67"/>
          <p:cNvCxnSpPr>
            <a:cxnSpLocks noChangeShapeType="1"/>
            <a:stCxn id="179258" idx="5"/>
            <a:endCxn id="179259" idx="0"/>
          </p:cNvCxnSpPr>
          <p:nvPr/>
        </p:nvCxnSpPr>
        <p:spPr bwMode="auto">
          <a:xfrm>
            <a:off x="7761288" y="5033963"/>
            <a:ext cx="481012" cy="4762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68" name="AutoShape 68"/>
          <p:cNvCxnSpPr>
            <a:cxnSpLocks noChangeShapeType="1"/>
            <a:stCxn id="179259" idx="5"/>
            <a:endCxn id="179260" idx="0"/>
          </p:cNvCxnSpPr>
          <p:nvPr/>
        </p:nvCxnSpPr>
        <p:spPr bwMode="auto">
          <a:xfrm>
            <a:off x="8364538" y="5832475"/>
            <a:ext cx="282575" cy="3905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69" name="AutoShape 69"/>
          <p:cNvCxnSpPr>
            <a:cxnSpLocks noChangeShapeType="1"/>
            <a:stCxn id="179258" idx="3"/>
            <a:endCxn id="179256" idx="0"/>
          </p:cNvCxnSpPr>
          <p:nvPr/>
        </p:nvCxnSpPr>
        <p:spPr bwMode="auto">
          <a:xfrm flipH="1">
            <a:off x="7205663" y="5033963"/>
            <a:ext cx="309562" cy="46831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70" name="AutoShape 70"/>
          <p:cNvCxnSpPr>
            <a:cxnSpLocks noChangeShapeType="1"/>
            <a:stCxn id="179259" idx="3"/>
            <a:endCxn id="179262" idx="0"/>
          </p:cNvCxnSpPr>
          <p:nvPr/>
        </p:nvCxnSpPr>
        <p:spPr bwMode="auto">
          <a:xfrm flipH="1">
            <a:off x="7840663" y="5832475"/>
            <a:ext cx="279400" cy="3905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271" name="AutoShape 71"/>
          <p:cNvCxnSpPr>
            <a:cxnSpLocks noChangeShapeType="1"/>
            <a:stCxn id="179253" idx="5"/>
            <a:endCxn id="179257" idx="0"/>
          </p:cNvCxnSpPr>
          <p:nvPr/>
        </p:nvCxnSpPr>
        <p:spPr bwMode="auto">
          <a:xfrm>
            <a:off x="7408863" y="3608388"/>
            <a:ext cx="674687" cy="46831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272" name="AutoShape 72"/>
          <p:cNvSpPr>
            <a:spLocks noChangeArrowheads="1"/>
          </p:cNvSpPr>
          <p:nvPr/>
        </p:nvSpPr>
        <p:spPr bwMode="auto">
          <a:xfrm>
            <a:off x="4643438" y="4652963"/>
            <a:ext cx="1296987" cy="504825"/>
          </a:xfrm>
          <a:prstGeom prst="notchedRightArrow">
            <a:avLst>
              <a:gd name="adj1" fmla="val 50000"/>
              <a:gd name="adj2" fmla="val 6423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273" name="AutoShape 73"/>
          <p:cNvSpPr>
            <a:spLocks noChangeArrowheads="1"/>
          </p:cNvSpPr>
          <p:nvPr/>
        </p:nvSpPr>
        <p:spPr bwMode="auto">
          <a:xfrm>
            <a:off x="468313" y="3644900"/>
            <a:ext cx="431800" cy="792163"/>
          </a:xfrm>
          <a:prstGeom prst="downArrow">
            <a:avLst>
              <a:gd name="adj1" fmla="val 50000"/>
              <a:gd name="adj2" fmla="val 458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79274" name="Text Box 74"/>
          <p:cNvSpPr txBox="1">
            <a:spLocks noChangeArrowheads="1"/>
          </p:cNvSpPr>
          <p:nvPr/>
        </p:nvSpPr>
        <p:spPr bwMode="auto">
          <a:xfrm>
            <a:off x="1095375" y="1528763"/>
            <a:ext cx="420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T1</a:t>
            </a:r>
          </a:p>
        </p:txBody>
      </p:sp>
      <p:sp>
        <p:nvSpPr>
          <p:cNvPr id="179275" name="Text Box 75"/>
          <p:cNvSpPr txBox="1">
            <a:spLocks noChangeArrowheads="1"/>
          </p:cNvSpPr>
          <p:nvPr/>
        </p:nvSpPr>
        <p:spPr bwMode="auto">
          <a:xfrm>
            <a:off x="4932363" y="1557338"/>
            <a:ext cx="420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T2</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页脚占位符 4"/>
          <p:cNvSpPr>
            <a:spLocks noGrp="1"/>
          </p:cNvSpPr>
          <p:nvPr>
            <p:ph type="ftr" sz="quarter" idx="11"/>
          </p:nvPr>
        </p:nvSpPr>
        <p:spPr/>
        <p:txBody>
          <a:bodyPr/>
          <a:lstStyle/>
          <a:p>
            <a:endParaRPr lang="en-US" altLang="zh-CN"/>
          </a:p>
          <a:p>
            <a:r>
              <a:rPr lang="en-US" altLang="zh-CN"/>
              <a:t>Prof. Q. Wang</a:t>
            </a:r>
          </a:p>
        </p:txBody>
      </p:sp>
      <p:sp>
        <p:nvSpPr>
          <p:cNvPr id="158787" name="Rectangle 67"/>
          <p:cNvSpPr>
            <a:spLocks noGrp="1" noChangeArrowheads="1"/>
          </p:cNvSpPr>
          <p:nvPr>
            <p:ph type="body" sz="half" idx="1"/>
          </p:nvPr>
        </p:nvSpPr>
        <p:spPr>
          <a:xfrm>
            <a:off x="457200" y="1350963"/>
            <a:ext cx="4038600" cy="4525962"/>
          </a:xfrm>
          <a:noFill/>
          <a:ln/>
        </p:spPr>
        <p:txBody>
          <a:bodyPr/>
          <a:lstStyle/>
          <a:p>
            <a:r>
              <a:rPr lang="en-US" altLang="zh-CN" sz="2800" dirty="0">
                <a:effectLst/>
                <a:latin typeface="Arial" charset="0"/>
              </a:rPr>
              <a:t>Background</a:t>
            </a:r>
          </a:p>
        </p:txBody>
      </p:sp>
      <p:grpSp>
        <p:nvGrpSpPr>
          <p:cNvPr id="158828" name="Group 108"/>
          <p:cNvGrpSpPr>
            <a:grpSpLocks/>
          </p:cNvGrpSpPr>
          <p:nvPr/>
        </p:nvGrpSpPr>
        <p:grpSpPr bwMode="auto">
          <a:xfrm>
            <a:off x="250825" y="1989138"/>
            <a:ext cx="8750300" cy="1390650"/>
            <a:chOff x="158" y="1253"/>
            <a:chExt cx="5512" cy="876"/>
          </a:xfrm>
        </p:grpSpPr>
        <p:sp>
          <p:nvSpPr>
            <p:cNvPr id="158789" name="Rectangle 69"/>
            <p:cNvSpPr>
              <a:spLocks noChangeArrowheads="1"/>
            </p:cNvSpPr>
            <p:nvPr/>
          </p:nvSpPr>
          <p:spPr bwMode="auto">
            <a:xfrm>
              <a:off x="158" y="1253"/>
              <a:ext cx="5352" cy="770"/>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zh-CN" sz="1800">
                <a:effectLst/>
                <a:ea typeface="宋体" pitchFamily="2" charset="-122"/>
              </a:endParaRPr>
            </a:p>
          </p:txBody>
        </p:sp>
        <p:graphicFrame>
          <p:nvGraphicFramePr>
            <p:cNvPr id="158790" name="Object 70"/>
            <p:cNvGraphicFramePr>
              <a:graphicFrameLocks noChangeAspect="1"/>
            </p:cNvGraphicFramePr>
            <p:nvPr>
              <p:extLst>
                <p:ext uri="{D42A27DB-BD31-4B8C-83A1-F6EECF244321}">
                  <p14:modId xmlns:p14="http://schemas.microsoft.com/office/powerpoint/2010/main" val="2173951546"/>
                </p:ext>
              </p:extLst>
            </p:nvPr>
          </p:nvGraphicFramePr>
          <p:xfrm>
            <a:off x="273" y="1361"/>
            <a:ext cx="5397" cy="768"/>
          </p:xfrm>
          <a:graphic>
            <a:graphicData uri="http://schemas.openxmlformats.org/presentationml/2006/ole">
              <mc:AlternateContent xmlns:mc="http://schemas.openxmlformats.org/markup-compatibility/2006">
                <mc:Choice xmlns:v="urn:schemas-microsoft-com:vml" Requires="v">
                  <p:oleObj spid="_x0000_s249972" name="Document" r:id="rId3" imgW="5765169" imgH="820857" progId="Word.Document.8">
                    <p:embed/>
                  </p:oleObj>
                </mc:Choice>
                <mc:Fallback>
                  <p:oleObj name="Document" r:id="rId3" imgW="5765169" imgH="820857" progId="Word.Document.8">
                    <p:embed/>
                    <p:pic>
                      <p:nvPicPr>
                        <p:cNvPr id="0" name="Object 70"/>
                        <p:cNvPicPr>
                          <a:picLocks noChangeAspect="1" noChangeArrowheads="1"/>
                        </p:cNvPicPr>
                        <p:nvPr/>
                      </p:nvPicPr>
                      <p:blipFill>
                        <a:blip r:embed="rId4"/>
                        <a:srcRect/>
                        <a:stretch>
                          <a:fillRect/>
                        </a:stretch>
                      </p:blipFill>
                      <p:spPr bwMode="auto">
                        <a:xfrm>
                          <a:off x="273" y="1361"/>
                          <a:ext cx="5397" cy="76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58791" name="Text Box 71"/>
          <p:cNvSpPr txBox="1">
            <a:spLocks noChangeArrowheads="1"/>
          </p:cNvSpPr>
          <p:nvPr/>
        </p:nvSpPr>
        <p:spPr bwMode="auto">
          <a:xfrm>
            <a:off x="395288" y="3644900"/>
            <a:ext cx="40322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dirty="0">
                <a:effectLst/>
                <a:ea typeface="宋体" pitchFamily="2" charset="-122"/>
              </a:rPr>
              <a:t>if (a&lt;60) b=‘E’;</a:t>
            </a:r>
          </a:p>
          <a:p>
            <a:pPr algn="l">
              <a:spcBef>
                <a:spcPct val="50000"/>
              </a:spcBef>
            </a:pPr>
            <a:r>
              <a:rPr lang="en-US" altLang="zh-CN" sz="2400" dirty="0">
                <a:effectLst/>
                <a:ea typeface="宋体" pitchFamily="2" charset="-122"/>
              </a:rPr>
              <a:t>    else if (a&lt;70) b=‘D’;</a:t>
            </a:r>
          </a:p>
          <a:p>
            <a:pPr algn="l">
              <a:spcBef>
                <a:spcPct val="50000"/>
              </a:spcBef>
            </a:pPr>
            <a:r>
              <a:rPr lang="en-US" altLang="zh-CN" sz="2400" dirty="0">
                <a:effectLst/>
                <a:ea typeface="宋体" pitchFamily="2" charset="-122"/>
              </a:rPr>
              <a:t>        else if (a&lt;80) b=‘C’;</a:t>
            </a:r>
          </a:p>
          <a:p>
            <a:pPr algn="l">
              <a:spcBef>
                <a:spcPct val="50000"/>
              </a:spcBef>
            </a:pPr>
            <a:r>
              <a:rPr lang="en-US" altLang="zh-CN" sz="2400" dirty="0">
                <a:effectLst/>
                <a:ea typeface="宋体" pitchFamily="2" charset="-122"/>
              </a:rPr>
              <a:t>            else if (a&lt;90) b=‘B’;</a:t>
            </a:r>
          </a:p>
          <a:p>
            <a:pPr algn="l">
              <a:spcBef>
                <a:spcPct val="50000"/>
              </a:spcBef>
            </a:pPr>
            <a:r>
              <a:rPr lang="en-US" altLang="zh-CN" sz="2400" dirty="0">
                <a:effectLst/>
                <a:ea typeface="宋体" pitchFamily="2" charset="-122"/>
              </a:rPr>
              <a:t>                else b=‘A’;</a:t>
            </a:r>
          </a:p>
        </p:txBody>
      </p:sp>
      <p:sp>
        <p:nvSpPr>
          <p:cNvPr id="158792" name="AutoShape 72"/>
          <p:cNvSpPr>
            <a:spLocks noChangeArrowheads="1"/>
          </p:cNvSpPr>
          <p:nvPr/>
        </p:nvSpPr>
        <p:spPr bwMode="auto">
          <a:xfrm>
            <a:off x="4643438" y="3644900"/>
            <a:ext cx="1081087" cy="504825"/>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a&lt;60</a:t>
            </a:r>
          </a:p>
        </p:txBody>
      </p:sp>
      <p:sp>
        <p:nvSpPr>
          <p:cNvPr id="158793" name="AutoShape 73"/>
          <p:cNvSpPr>
            <a:spLocks noChangeArrowheads="1"/>
          </p:cNvSpPr>
          <p:nvPr/>
        </p:nvSpPr>
        <p:spPr bwMode="auto">
          <a:xfrm>
            <a:off x="5556250" y="4268788"/>
            <a:ext cx="1081088" cy="504825"/>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a&lt;70</a:t>
            </a:r>
          </a:p>
        </p:txBody>
      </p:sp>
      <p:sp>
        <p:nvSpPr>
          <p:cNvPr id="158794" name="AutoShape 74"/>
          <p:cNvSpPr>
            <a:spLocks noChangeArrowheads="1"/>
          </p:cNvSpPr>
          <p:nvPr/>
        </p:nvSpPr>
        <p:spPr bwMode="auto">
          <a:xfrm>
            <a:off x="6467475" y="4892675"/>
            <a:ext cx="1081088" cy="504825"/>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a&lt;80</a:t>
            </a:r>
          </a:p>
        </p:txBody>
      </p:sp>
      <p:sp>
        <p:nvSpPr>
          <p:cNvPr id="158795" name="AutoShape 75"/>
          <p:cNvSpPr>
            <a:spLocks noChangeArrowheads="1"/>
          </p:cNvSpPr>
          <p:nvPr/>
        </p:nvSpPr>
        <p:spPr bwMode="auto">
          <a:xfrm>
            <a:off x="7378700" y="5518150"/>
            <a:ext cx="1081088" cy="504825"/>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a&lt;90</a:t>
            </a:r>
          </a:p>
        </p:txBody>
      </p:sp>
      <p:sp>
        <p:nvSpPr>
          <p:cNvPr id="158796" name="Rectangle 76"/>
          <p:cNvSpPr>
            <a:spLocks noChangeArrowheads="1"/>
          </p:cNvSpPr>
          <p:nvPr/>
        </p:nvSpPr>
        <p:spPr bwMode="auto">
          <a:xfrm>
            <a:off x="4356100" y="42941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E</a:t>
            </a:r>
          </a:p>
        </p:txBody>
      </p:sp>
      <p:sp>
        <p:nvSpPr>
          <p:cNvPr id="158797" name="Rectangle 77"/>
          <p:cNvSpPr>
            <a:spLocks noChangeArrowheads="1"/>
          </p:cNvSpPr>
          <p:nvPr/>
        </p:nvSpPr>
        <p:spPr bwMode="auto">
          <a:xfrm>
            <a:off x="5292725" y="4870450"/>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D</a:t>
            </a:r>
          </a:p>
        </p:txBody>
      </p:sp>
      <p:sp>
        <p:nvSpPr>
          <p:cNvPr id="158798" name="Rectangle 78"/>
          <p:cNvSpPr>
            <a:spLocks noChangeArrowheads="1"/>
          </p:cNvSpPr>
          <p:nvPr/>
        </p:nvSpPr>
        <p:spPr bwMode="auto">
          <a:xfrm>
            <a:off x="6156325" y="5518150"/>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C</a:t>
            </a:r>
          </a:p>
        </p:txBody>
      </p:sp>
      <p:sp>
        <p:nvSpPr>
          <p:cNvPr id="158799" name="Rectangle 79"/>
          <p:cNvSpPr>
            <a:spLocks noChangeArrowheads="1"/>
          </p:cNvSpPr>
          <p:nvPr/>
        </p:nvSpPr>
        <p:spPr bwMode="auto">
          <a:xfrm>
            <a:off x="7019925" y="6165850"/>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B</a:t>
            </a:r>
          </a:p>
        </p:txBody>
      </p:sp>
      <p:sp>
        <p:nvSpPr>
          <p:cNvPr id="158800" name="Rectangle 80"/>
          <p:cNvSpPr>
            <a:spLocks noChangeArrowheads="1"/>
          </p:cNvSpPr>
          <p:nvPr/>
        </p:nvSpPr>
        <p:spPr bwMode="auto">
          <a:xfrm>
            <a:off x="8388350" y="6165850"/>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A</a:t>
            </a:r>
          </a:p>
        </p:txBody>
      </p:sp>
      <p:sp>
        <p:nvSpPr>
          <p:cNvPr id="158809" name="Text Box 89"/>
          <p:cNvSpPr txBox="1">
            <a:spLocks noChangeArrowheads="1"/>
          </p:cNvSpPr>
          <p:nvPr/>
        </p:nvSpPr>
        <p:spPr bwMode="auto">
          <a:xfrm>
            <a:off x="4192588" y="38084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8810" name="Text Box 90"/>
          <p:cNvSpPr txBox="1">
            <a:spLocks noChangeArrowheads="1"/>
          </p:cNvSpPr>
          <p:nvPr/>
        </p:nvSpPr>
        <p:spPr bwMode="auto">
          <a:xfrm>
            <a:off x="5940425" y="37893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N</a:t>
            </a:r>
          </a:p>
        </p:txBody>
      </p:sp>
      <p:sp>
        <p:nvSpPr>
          <p:cNvPr id="158811" name="Text Box 91"/>
          <p:cNvSpPr txBox="1">
            <a:spLocks noChangeArrowheads="1"/>
          </p:cNvSpPr>
          <p:nvPr/>
        </p:nvSpPr>
        <p:spPr bwMode="auto">
          <a:xfrm>
            <a:off x="5076825" y="45021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8812" name="Text Box 92"/>
          <p:cNvSpPr txBox="1">
            <a:spLocks noChangeArrowheads="1"/>
          </p:cNvSpPr>
          <p:nvPr/>
        </p:nvSpPr>
        <p:spPr bwMode="auto">
          <a:xfrm>
            <a:off x="6824663" y="43656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N</a:t>
            </a:r>
          </a:p>
        </p:txBody>
      </p:sp>
      <p:sp>
        <p:nvSpPr>
          <p:cNvPr id="158813" name="Text Box 93"/>
          <p:cNvSpPr txBox="1">
            <a:spLocks noChangeArrowheads="1"/>
          </p:cNvSpPr>
          <p:nvPr/>
        </p:nvSpPr>
        <p:spPr bwMode="auto">
          <a:xfrm>
            <a:off x="6003925" y="50784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8814" name="Text Box 94"/>
          <p:cNvSpPr txBox="1">
            <a:spLocks noChangeArrowheads="1"/>
          </p:cNvSpPr>
          <p:nvPr/>
        </p:nvSpPr>
        <p:spPr bwMode="auto">
          <a:xfrm>
            <a:off x="7751763" y="50593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N</a:t>
            </a:r>
          </a:p>
        </p:txBody>
      </p:sp>
      <p:sp>
        <p:nvSpPr>
          <p:cNvPr id="158815" name="Text Box 95"/>
          <p:cNvSpPr txBox="1">
            <a:spLocks noChangeArrowheads="1"/>
          </p:cNvSpPr>
          <p:nvPr/>
        </p:nvSpPr>
        <p:spPr bwMode="auto">
          <a:xfrm>
            <a:off x="6877050" y="57261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8816" name="Text Box 96"/>
          <p:cNvSpPr txBox="1">
            <a:spLocks noChangeArrowheads="1"/>
          </p:cNvSpPr>
          <p:nvPr/>
        </p:nvSpPr>
        <p:spPr bwMode="auto">
          <a:xfrm>
            <a:off x="8624888" y="57070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N</a:t>
            </a:r>
          </a:p>
        </p:txBody>
      </p:sp>
      <p:sp>
        <p:nvSpPr>
          <p:cNvPr id="158818" name="Rectangle 98"/>
          <p:cNvSpPr>
            <a:spLocks noGrp="1" noChangeArrowheads="1"/>
          </p:cNvSpPr>
          <p:nvPr>
            <p:ph type="title"/>
          </p:nvPr>
        </p:nvSpPr>
        <p:spPr>
          <a:noFill/>
          <a:ln/>
        </p:spPr>
        <p:txBody>
          <a:bodyPr/>
          <a:lstStyle/>
          <a:p>
            <a:r>
              <a:rPr lang="en-US" altLang="zh-CN" dirty="0"/>
              <a:t>6.9 Huffman tree and coding</a:t>
            </a:r>
          </a:p>
        </p:txBody>
      </p:sp>
      <p:cxnSp>
        <p:nvCxnSpPr>
          <p:cNvPr id="158819" name="AutoShape 99"/>
          <p:cNvCxnSpPr>
            <a:cxnSpLocks noChangeShapeType="1"/>
            <a:stCxn id="158792" idx="1"/>
            <a:endCxn id="158796" idx="0"/>
          </p:cNvCxnSpPr>
          <p:nvPr/>
        </p:nvCxnSpPr>
        <p:spPr bwMode="auto">
          <a:xfrm flipH="1">
            <a:off x="4572000" y="3897313"/>
            <a:ext cx="71438" cy="3968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820" name="AutoShape 100"/>
          <p:cNvCxnSpPr>
            <a:cxnSpLocks noChangeShapeType="1"/>
            <a:stCxn id="158792" idx="3"/>
            <a:endCxn id="158793" idx="0"/>
          </p:cNvCxnSpPr>
          <p:nvPr/>
        </p:nvCxnSpPr>
        <p:spPr bwMode="auto">
          <a:xfrm>
            <a:off x="5724525" y="3897313"/>
            <a:ext cx="373063" cy="371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821" name="AutoShape 101"/>
          <p:cNvCxnSpPr>
            <a:cxnSpLocks noChangeShapeType="1"/>
            <a:stCxn id="158793" idx="1"/>
            <a:endCxn id="158797" idx="0"/>
          </p:cNvCxnSpPr>
          <p:nvPr/>
        </p:nvCxnSpPr>
        <p:spPr bwMode="auto">
          <a:xfrm flipH="1">
            <a:off x="5508625" y="4521200"/>
            <a:ext cx="47625" cy="3492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822" name="AutoShape 102"/>
          <p:cNvCxnSpPr>
            <a:cxnSpLocks noChangeShapeType="1"/>
            <a:stCxn id="158793" idx="3"/>
            <a:endCxn id="158794" idx="0"/>
          </p:cNvCxnSpPr>
          <p:nvPr/>
        </p:nvCxnSpPr>
        <p:spPr bwMode="auto">
          <a:xfrm>
            <a:off x="6637338" y="4521200"/>
            <a:ext cx="371475" cy="371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823" name="AutoShape 103"/>
          <p:cNvCxnSpPr>
            <a:cxnSpLocks noChangeShapeType="1"/>
            <a:stCxn id="158794" idx="1"/>
            <a:endCxn id="158798" idx="0"/>
          </p:cNvCxnSpPr>
          <p:nvPr/>
        </p:nvCxnSpPr>
        <p:spPr bwMode="auto">
          <a:xfrm flipH="1">
            <a:off x="6372225" y="5145088"/>
            <a:ext cx="95250" cy="3730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824" name="AutoShape 104"/>
          <p:cNvCxnSpPr>
            <a:cxnSpLocks noChangeShapeType="1"/>
            <a:stCxn id="158794" idx="3"/>
            <a:endCxn id="158795" idx="0"/>
          </p:cNvCxnSpPr>
          <p:nvPr/>
        </p:nvCxnSpPr>
        <p:spPr bwMode="auto">
          <a:xfrm>
            <a:off x="7548563" y="5145088"/>
            <a:ext cx="371475" cy="3730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825" name="AutoShape 105"/>
          <p:cNvCxnSpPr>
            <a:cxnSpLocks noChangeShapeType="1"/>
            <a:stCxn id="158795" idx="3"/>
            <a:endCxn id="158800" idx="0"/>
          </p:cNvCxnSpPr>
          <p:nvPr/>
        </p:nvCxnSpPr>
        <p:spPr bwMode="auto">
          <a:xfrm>
            <a:off x="8459788" y="5770563"/>
            <a:ext cx="144462" cy="395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826" name="AutoShape 106"/>
          <p:cNvCxnSpPr>
            <a:cxnSpLocks noChangeShapeType="1"/>
            <a:stCxn id="158795" idx="1"/>
            <a:endCxn id="158799" idx="0"/>
          </p:cNvCxnSpPr>
          <p:nvPr/>
        </p:nvCxnSpPr>
        <p:spPr bwMode="auto">
          <a:xfrm flipH="1">
            <a:off x="7235825" y="5770563"/>
            <a:ext cx="142875" cy="395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827" name="Text Box 107"/>
          <p:cNvSpPr txBox="1">
            <a:spLocks noChangeArrowheads="1"/>
          </p:cNvSpPr>
          <p:nvPr/>
        </p:nvSpPr>
        <p:spPr bwMode="auto">
          <a:xfrm>
            <a:off x="7308850" y="3644900"/>
            <a:ext cx="1450975" cy="376238"/>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a:solidFill>
                  <a:srgbClr val="FFFF00"/>
                </a:solidFill>
                <a:effectLst/>
                <a:latin typeface="Times New Roman" pitchFamily="18" charset="0"/>
              </a:rPr>
              <a:t>31500</a:t>
            </a:r>
            <a:r>
              <a:rPr lang="zh-CN" altLang="en-US" sz="1800" b="1">
                <a:solidFill>
                  <a:srgbClr val="FFFF00"/>
                </a:solidFill>
                <a:effectLst/>
                <a:latin typeface="Times New Roman" pitchFamily="18" charset="0"/>
              </a:rPr>
              <a:t>次比较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827"/>
                                        </p:tgtEl>
                                        <p:attrNameLst>
                                          <p:attrName>style.visibility</p:attrName>
                                        </p:attrNameLst>
                                      </p:cBhvr>
                                      <p:to>
                                        <p:strVal val="visible"/>
                                      </p:to>
                                    </p:set>
                                  </p:childTnLst>
                                </p:cTn>
                              </p:par>
                            </p:childTnLst>
                          </p:cTn>
                        </p:par>
                        <p:par>
                          <p:cTn id="7" fill="hold" nodeType="afterGroup">
                            <p:stCondLst>
                              <p:cond delay="0"/>
                            </p:stCondLst>
                            <p:childTnLst>
                              <p:par>
                                <p:cTn id="8" presetID="35" presetClass="emph" presetSubtype="0" repeatCount="3000" fill="hold" grpId="1" nodeType="afterEffect">
                                  <p:stCondLst>
                                    <p:cond delay="0"/>
                                  </p:stCondLst>
                                  <p:childTnLst>
                                    <p:anim calcmode="discrete" valueType="str">
                                      <p:cBhvr>
                                        <p:cTn id="9" dur="1000" fill="hold"/>
                                        <p:tgtEl>
                                          <p:spTgt spid="1588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27" grpId="0" animBg="1"/>
      <p:bldP spid="15882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sp>
        <p:nvSpPr>
          <p:cNvPr id="6147" name="Text Box 3"/>
          <p:cNvSpPr txBox="1">
            <a:spLocks noChangeArrowheads="1"/>
          </p:cNvSpPr>
          <p:nvPr/>
        </p:nvSpPr>
        <p:spPr bwMode="auto">
          <a:xfrm>
            <a:off x="762000" y="2211388"/>
            <a:ext cx="7543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itchFamily="18" charset="0"/>
                <a:ea typeface="宋体" pitchFamily="2" charset="-122"/>
              </a:defRPr>
            </a:lvl1pPr>
            <a:lvl2pPr marL="998538" indent="-457200" algn="l">
              <a:defRPr kumimoji="1" sz="2400">
                <a:solidFill>
                  <a:schemeClr val="tx1"/>
                </a:solidFill>
                <a:latin typeface="Times New Roman" pitchFamily="18" charset="0"/>
                <a:ea typeface="宋体" pitchFamily="2" charset="-122"/>
              </a:defRPr>
            </a:lvl2pPr>
            <a:lvl3pPr marL="1635125" indent="-457200" algn="l">
              <a:defRPr kumimoji="1" sz="2400">
                <a:solidFill>
                  <a:schemeClr val="tx1"/>
                </a:solidFill>
                <a:latin typeface="Times New Roman" pitchFamily="18" charset="0"/>
                <a:ea typeface="宋体" pitchFamily="2" charset="-122"/>
              </a:defRPr>
            </a:lvl3pPr>
            <a:lvl4pPr marL="2271713" indent="-457200" algn="l">
              <a:defRPr kumimoji="1" sz="2400">
                <a:solidFill>
                  <a:schemeClr val="tx1"/>
                </a:solidFill>
                <a:latin typeface="Times New Roman" pitchFamily="18" charset="0"/>
                <a:ea typeface="宋体" pitchFamily="2" charset="-122"/>
              </a:defRPr>
            </a:lvl4pPr>
            <a:lvl5pPr marL="2908300" indent="-457200" algn="l">
              <a:defRPr kumimoji="1" sz="2400">
                <a:solidFill>
                  <a:schemeClr val="tx1"/>
                </a:solidFill>
                <a:latin typeface="Times New Roman" pitchFamily="18" charset="0"/>
                <a:ea typeface="宋体" pitchFamily="2" charset="-122"/>
              </a:defRPr>
            </a:lvl5pPr>
            <a:lvl6pPr marL="3365500" indent="-457200" fontAlgn="base">
              <a:spcBef>
                <a:spcPct val="0"/>
              </a:spcBef>
              <a:spcAft>
                <a:spcPct val="0"/>
              </a:spcAft>
              <a:defRPr kumimoji="1" sz="2400">
                <a:solidFill>
                  <a:schemeClr val="tx1"/>
                </a:solidFill>
                <a:latin typeface="Times New Roman" pitchFamily="18" charset="0"/>
                <a:ea typeface="宋体" pitchFamily="2" charset="-122"/>
              </a:defRPr>
            </a:lvl6pPr>
            <a:lvl7pPr marL="3822700" indent="-457200" fontAlgn="base">
              <a:spcBef>
                <a:spcPct val="0"/>
              </a:spcBef>
              <a:spcAft>
                <a:spcPct val="0"/>
              </a:spcAft>
              <a:defRPr kumimoji="1" sz="2400">
                <a:solidFill>
                  <a:schemeClr val="tx1"/>
                </a:solidFill>
                <a:latin typeface="Times New Roman" pitchFamily="18" charset="0"/>
                <a:ea typeface="宋体" pitchFamily="2" charset="-122"/>
              </a:defRPr>
            </a:lvl7pPr>
            <a:lvl8pPr marL="4279900" indent="-457200" fontAlgn="base">
              <a:spcBef>
                <a:spcPct val="0"/>
              </a:spcBef>
              <a:spcAft>
                <a:spcPct val="0"/>
              </a:spcAft>
              <a:defRPr kumimoji="1" sz="2400">
                <a:solidFill>
                  <a:schemeClr val="tx1"/>
                </a:solidFill>
                <a:latin typeface="Times New Roman" pitchFamily="18" charset="0"/>
                <a:ea typeface="宋体" pitchFamily="2" charset="-122"/>
              </a:defRPr>
            </a:lvl8pPr>
            <a:lvl9pPr marL="4737100" indent="-457200" fontAlgn="base">
              <a:spcBef>
                <a:spcPct val="0"/>
              </a:spcBef>
              <a:spcAft>
                <a:spcPct val="0"/>
              </a:spcAft>
              <a:defRPr kumimoji="1" sz="2400">
                <a:solidFill>
                  <a:schemeClr val="tx1"/>
                </a:solidFill>
                <a:latin typeface="Times New Roman" pitchFamily="18" charset="0"/>
                <a:ea typeface="宋体" pitchFamily="2" charset="-122"/>
              </a:defRPr>
            </a:lvl9pPr>
          </a:lstStyle>
          <a:p>
            <a:r>
              <a:rPr lang="en-US" altLang="zh-CN" b="1" dirty="0">
                <a:effectLst/>
                <a:ea typeface="幼圆" pitchFamily="49" charset="-122"/>
              </a:rPr>
              <a:t>Binary Tree (</a:t>
            </a:r>
            <a:r>
              <a:rPr lang="zh-CN" altLang="en-US" b="1" dirty="0">
                <a:effectLst/>
                <a:ea typeface="幼圆" pitchFamily="49" charset="-122"/>
              </a:rPr>
              <a:t>二叉树</a:t>
            </a:r>
            <a:r>
              <a:rPr lang="en-US" altLang="zh-CN" b="1" dirty="0">
                <a:effectLst/>
                <a:ea typeface="幼圆" pitchFamily="49" charset="-122"/>
              </a:rPr>
              <a:t>)</a:t>
            </a:r>
            <a:r>
              <a:rPr lang="zh-CN" altLang="en-US" b="1" dirty="0">
                <a:effectLst/>
                <a:ea typeface="幼圆" pitchFamily="49" charset="-122"/>
              </a:rPr>
              <a:t>：</a:t>
            </a:r>
            <a:r>
              <a:rPr lang="zh-CN" altLang="en-US" dirty="0">
                <a:effectLst/>
                <a:ea typeface="幼圆" pitchFamily="49" charset="-122"/>
              </a:rPr>
              <a:t>它的每一个结点至多有两棵子</a:t>
            </a:r>
            <a:r>
              <a:rPr lang="zh-CN" altLang="en-US" dirty="0" smtClean="0">
                <a:effectLst/>
                <a:ea typeface="幼圆" pitchFamily="49" charset="-122"/>
              </a:rPr>
              <a:t>树（</a:t>
            </a:r>
            <a:r>
              <a:rPr lang="zh-CN" altLang="en-US" dirty="0">
                <a:effectLst/>
                <a:ea typeface="幼圆" pitchFamily="49" charset="-122"/>
              </a:rPr>
              <a:t>也</a:t>
            </a:r>
            <a:r>
              <a:rPr lang="zh-CN" altLang="en-US" dirty="0" smtClean="0">
                <a:effectLst/>
                <a:ea typeface="幼圆" pitchFamily="49" charset="-122"/>
              </a:rPr>
              <a:t>是二叉树），</a:t>
            </a:r>
            <a:r>
              <a:rPr lang="zh-CN" altLang="en-US" dirty="0">
                <a:effectLst/>
                <a:ea typeface="幼圆" pitchFamily="49" charset="-122"/>
              </a:rPr>
              <a:t>并且子树有  </a:t>
            </a:r>
            <a:r>
              <a:rPr lang="zh-CN" altLang="en-US" dirty="0">
                <a:solidFill>
                  <a:srgbClr val="FFFF00"/>
                </a:solidFill>
                <a:effectLst/>
                <a:ea typeface="幼圆" pitchFamily="49" charset="-122"/>
              </a:rPr>
              <a:t>左右  </a:t>
            </a:r>
            <a:r>
              <a:rPr lang="zh-CN" altLang="en-US" dirty="0">
                <a:effectLst/>
                <a:ea typeface="幼圆" pitchFamily="49" charset="-122"/>
              </a:rPr>
              <a:t>之分，其次序不能随意颠倒。</a:t>
            </a:r>
          </a:p>
          <a:p>
            <a:endParaRPr lang="zh-CN" altLang="en-US" dirty="0">
              <a:effectLst/>
              <a:ea typeface="幼圆" pitchFamily="49" charset="-122"/>
            </a:endParaRPr>
          </a:p>
          <a:p>
            <a:r>
              <a:rPr lang="zh-CN" altLang="en-US" b="1" dirty="0">
                <a:effectLst/>
                <a:ea typeface="幼圆" pitchFamily="49" charset="-122"/>
              </a:rPr>
              <a:t>二叉树的</a:t>
            </a:r>
            <a:r>
              <a:rPr lang="en-US" altLang="zh-CN" b="1" dirty="0">
                <a:effectLst/>
                <a:ea typeface="幼圆" pitchFamily="49" charset="-122"/>
              </a:rPr>
              <a:t>5</a:t>
            </a:r>
            <a:r>
              <a:rPr lang="zh-CN" altLang="en-US" b="1" dirty="0">
                <a:effectLst/>
                <a:ea typeface="幼圆" pitchFamily="49" charset="-122"/>
              </a:rPr>
              <a:t>种基本形态：</a:t>
            </a:r>
          </a:p>
          <a:p>
            <a:endParaRPr lang="zh-CN" altLang="en-US" b="1" dirty="0">
              <a:effectLst/>
              <a:ea typeface="幼圆" pitchFamily="49" charset="-122"/>
            </a:endParaRPr>
          </a:p>
          <a:p>
            <a:endParaRPr lang="zh-CN" altLang="en-US" b="1" dirty="0">
              <a:effectLst/>
              <a:ea typeface="幼圆" pitchFamily="49" charset="-122"/>
            </a:endParaRPr>
          </a:p>
          <a:p>
            <a:endParaRPr lang="zh-CN" altLang="en-US" b="1" dirty="0">
              <a:effectLst/>
              <a:ea typeface="幼圆" pitchFamily="49" charset="-122"/>
            </a:endParaRPr>
          </a:p>
          <a:p>
            <a:endParaRPr lang="zh-CN" altLang="en-US" b="1" dirty="0">
              <a:effectLst/>
              <a:ea typeface="幼圆" pitchFamily="49" charset="-122"/>
            </a:endParaRPr>
          </a:p>
          <a:p>
            <a:endParaRPr lang="zh-CN" altLang="en-US" b="1" dirty="0">
              <a:effectLst/>
              <a:ea typeface="幼圆" pitchFamily="49" charset="-122"/>
            </a:endParaRPr>
          </a:p>
          <a:p>
            <a:endParaRPr lang="zh-CN" altLang="en-US" b="1" dirty="0">
              <a:effectLst/>
              <a:ea typeface="幼圆" pitchFamily="49" charset="-122"/>
            </a:endParaRPr>
          </a:p>
          <a:p>
            <a:r>
              <a:rPr kumimoji="0" lang="en-US" altLang="zh-CN" dirty="0">
                <a:solidFill>
                  <a:srgbClr val="FFFF00"/>
                </a:solidFill>
                <a:effectLst/>
                <a:ea typeface="幼圆" pitchFamily="49" charset="-122"/>
              </a:rPr>
              <a:t>ADT</a:t>
            </a:r>
            <a:r>
              <a:rPr kumimoji="0" lang="zh-CN" altLang="en-US" dirty="0">
                <a:solidFill>
                  <a:srgbClr val="FFFF00"/>
                </a:solidFill>
                <a:effectLst/>
                <a:ea typeface="幼圆" pitchFamily="49" charset="-122"/>
              </a:rPr>
              <a:t>描述参见课本 </a:t>
            </a:r>
            <a:r>
              <a:rPr kumimoji="0" lang="en-US" altLang="zh-CN" dirty="0" err="1">
                <a:solidFill>
                  <a:srgbClr val="FFFF00"/>
                </a:solidFill>
                <a:effectLst/>
                <a:ea typeface="幼圆" pitchFamily="49" charset="-122"/>
              </a:rPr>
              <a:t>pp121</a:t>
            </a:r>
            <a:r>
              <a:rPr kumimoji="0" lang="zh-CN" altLang="en-US" dirty="0">
                <a:solidFill>
                  <a:srgbClr val="FFFF00"/>
                </a:solidFill>
                <a:effectLst/>
                <a:ea typeface="幼圆" pitchFamily="49" charset="-122"/>
              </a:rPr>
              <a:t>。</a:t>
            </a:r>
          </a:p>
        </p:txBody>
      </p:sp>
      <p:sp>
        <p:nvSpPr>
          <p:cNvPr id="6171" name="Rectangle 27"/>
          <p:cNvSpPr>
            <a:spLocks noChangeArrowheads="1"/>
          </p:cNvSpPr>
          <p:nvPr/>
        </p:nvSpPr>
        <p:spPr bwMode="auto">
          <a:xfrm>
            <a:off x="395288" y="1470025"/>
            <a:ext cx="3489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6.2.1 Basic notations</a:t>
            </a:r>
          </a:p>
        </p:txBody>
      </p:sp>
      <p:sp>
        <p:nvSpPr>
          <p:cNvPr id="6173" name="Rectangle 29"/>
          <p:cNvSpPr>
            <a:spLocks noGrp="1" noChangeArrowheads="1"/>
          </p:cNvSpPr>
          <p:nvPr>
            <p:ph type="title"/>
          </p:nvPr>
        </p:nvSpPr>
        <p:spPr/>
        <p:txBody>
          <a:bodyPr/>
          <a:lstStyle/>
          <a:p>
            <a:r>
              <a:rPr lang="en-US" altLang="zh-CN"/>
              <a:t>6.2 Binary tree</a:t>
            </a:r>
          </a:p>
        </p:txBody>
      </p:sp>
      <p:pic>
        <p:nvPicPr>
          <p:cNvPr id="6174"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4446041"/>
            <a:ext cx="7210425" cy="171926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5" name="Rectangle 31">
            <a:hlinkHover r:id="" action="ppaction://noaction" highlightClick="1"/>
          </p:cNvPr>
          <p:cNvSpPr>
            <a:spLocks noChangeArrowheads="1"/>
          </p:cNvSpPr>
          <p:nvPr/>
        </p:nvSpPr>
        <p:spPr bwMode="auto">
          <a:xfrm>
            <a:off x="4860032" y="2636838"/>
            <a:ext cx="792162" cy="4318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页脚占位符 4"/>
          <p:cNvSpPr>
            <a:spLocks noGrp="1"/>
          </p:cNvSpPr>
          <p:nvPr>
            <p:ph type="ftr" sz="quarter" idx="11"/>
          </p:nvPr>
        </p:nvSpPr>
        <p:spPr/>
        <p:txBody>
          <a:bodyPr/>
          <a:lstStyle/>
          <a:p>
            <a:endParaRPr lang="en-US" altLang="zh-CN"/>
          </a:p>
          <a:p>
            <a:r>
              <a:rPr lang="en-US" altLang="zh-CN"/>
              <a:t>Prof. Q. Wang</a:t>
            </a:r>
          </a:p>
        </p:txBody>
      </p:sp>
      <p:sp>
        <p:nvSpPr>
          <p:cNvPr id="159850" name="AutoShape 106"/>
          <p:cNvSpPr>
            <a:spLocks noChangeArrowheads="1"/>
          </p:cNvSpPr>
          <p:nvPr/>
        </p:nvSpPr>
        <p:spPr bwMode="auto">
          <a:xfrm>
            <a:off x="322263" y="2420938"/>
            <a:ext cx="1585912" cy="7937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70</a:t>
            </a:r>
            <a:r>
              <a:rPr lang="en-US" altLang="zh-CN" sz="1600">
                <a:effectLst/>
                <a:ea typeface="宋体" pitchFamily="2" charset="-122"/>
                <a:cs typeface="Arial" charset="0"/>
              </a:rPr>
              <a:t>≤</a:t>
            </a:r>
            <a:r>
              <a:rPr lang="en-US" altLang="zh-CN" sz="1800">
                <a:effectLst/>
                <a:ea typeface="宋体" pitchFamily="2" charset="-122"/>
              </a:rPr>
              <a:t>a&lt;80</a:t>
            </a:r>
          </a:p>
        </p:txBody>
      </p:sp>
      <p:sp>
        <p:nvSpPr>
          <p:cNvPr id="159851" name="Rectangle 107"/>
          <p:cNvSpPr>
            <a:spLocks noChangeArrowheads="1"/>
          </p:cNvSpPr>
          <p:nvPr/>
        </p:nvSpPr>
        <p:spPr bwMode="auto">
          <a:xfrm>
            <a:off x="179388" y="3359150"/>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C</a:t>
            </a:r>
          </a:p>
        </p:txBody>
      </p:sp>
      <p:sp>
        <p:nvSpPr>
          <p:cNvPr id="159852" name="Rectangle 108"/>
          <p:cNvSpPr>
            <a:spLocks noChangeArrowheads="1"/>
          </p:cNvSpPr>
          <p:nvPr/>
        </p:nvSpPr>
        <p:spPr bwMode="auto">
          <a:xfrm>
            <a:off x="971550" y="42941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B</a:t>
            </a:r>
          </a:p>
        </p:txBody>
      </p:sp>
      <p:sp>
        <p:nvSpPr>
          <p:cNvPr id="159853" name="Rectangle 109"/>
          <p:cNvSpPr>
            <a:spLocks noChangeArrowheads="1"/>
          </p:cNvSpPr>
          <p:nvPr/>
        </p:nvSpPr>
        <p:spPr bwMode="auto">
          <a:xfrm>
            <a:off x="3995738" y="566102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D</a:t>
            </a:r>
          </a:p>
        </p:txBody>
      </p:sp>
      <p:sp>
        <p:nvSpPr>
          <p:cNvPr id="159854" name="Rectangle 110"/>
          <p:cNvSpPr>
            <a:spLocks noChangeArrowheads="1"/>
          </p:cNvSpPr>
          <p:nvPr/>
        </p:nvSpPr>
        <p:spPr bwMode="auto">
          <a:xfrm>
            <a:off x="1044575" y="64531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E</a:t>
            </a:r>
          </a:p>
        </p:txBody>
      </p:sp>
      <p:sp>
        <p:nvSpPr>
          <p:cNvPr id="159855" name="Rectangle 111"/>
          <p:cNvSpPr>
            <a:spLocks noChangeArrowheads="1"/>
          </p:cNvSpPr>
          <p:nvPr/>
        </p:nvSpPr>
        <p:spPr bwMode="auto">
          <a:xfrm>
            <a:off x="2916238" y="64531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A</a:t>
            </a:r>
          </a:p>
        </p:txBody>
      </p:sp>
      <p:sp>
        <p:nvSpPr>
          <p:cNvPr id="159856" name="Line 112"/>
          <p:cNvSpPr>
            <a:spLocks noChangeShapeType="1"/>
          </p:cNvSpPr>
          <p:nvPr/>
        </p:nvSpPr>
        <p:spPr bwMode="auto">
          <a:xfrm flipH="1">
            <a:off x="395288" y="2998788"/>
            <a:ext cx="71437"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9857" name="Line 113"/>
          <p:cNvSpPr>
            <a:spLocks noChangeShapeType="1"/>
          </p:cNvSpPr>
          <p:nvPr/>
        </p:nvSpPr>
        <p:spPr bwMode="auto">
          <a:xfrm>
            <a:off x="1908175" y="2995613"/>
            <a:ext cx="7200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9858" name="Line 114"/>
          <p:cNvSpPr>
            <a:spLocks noChangeShapeType="1"/>
          </p:cNvSpPr>
          <p:nvPr/>
        </p:nvSpPr>
        <p:spPr bwMode="auto">
          <a:xfrm flipH="1">
            <a:off x="1258888" y="3932238"/>
            <a:ext cx="71437"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9859" name="Line 115"/>
          <p:cNvSpPr>
            <a:spLocks noChangeShapeType="1"/>
          </p:cNvSpPr>
          <p:nvPr/>
        </p:nvSpPr>
        <p:spPr bwMode="auto">
          <a:xfrm>
            <a:off x="2916238" y="3933825"/>
            <a:ext cx="72000" cy="28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9860" name="Line 116"/>
          <p:cNvSpPr>
            <a:spLocks noChangeShapeType="1"/>
          </p:cNvSpPr>
          <p:nvPr/>
        </p:nvSpPr>
        <p:spPr bwMode="auto">
          <a:xfrm flipH="1">
            <a:off x="2197100" y="5013325"/>
            <a:ext cx="71438"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9861" name="Line 117"/>
          <p:cNvSpPr>
            <a:spLocks noChangeShapeType="1"/>
          </p:cNvSpPr>
          <p:nvPr/>
        </p:nvSpPr>
        <p:spPr bwMode="auto">
          <a:xfrm>
            <a:off x="3995738" y="5014913"/>
            <a:ext cx="72000" cy="28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9862" name="Line 118"/>
          <p:cNvSpPr>
            <a:spLocks noChangeShapeType="1"/>
          </p:cNvSpPr>
          <p:nvPr/>
        </p:nvSpPr>
        <p:spPr bwMode="auto">
          <a:xfrm flipH="1">
            <a:off x="1333500" y="6019800"/>
            <a:ext cx="71438"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9863" name="Line 119"/>
          <p:cNvSpPr>
            <a:spLocks noChangeShapeType="1"/>
          </p:cNvSpPr>
          <p:nvPr/>
        </p:nvSpPr>
        <p:spPr bwMode="auto">
          <a:xfrm>
            <a:off x="2916238" y="6021388"/>
            <a:ext cx="142875"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9864" name="AutoShape 120"/>
          <p:cNvSpPr>
            <a:spLocks noChangeArrowheads="1"/>
          </p:cNvSpPr>
          <p:nvPr/>
        </p:nvSpPr>
        <p:spPr bwMode="auto">
          <a:xfrm>
            <a:off x="1258888" y="3357563"/>
            <a:ext cx="1585912" cy="7937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80</a:t>
            </a:r>
            <a:r>
              <a:rPr lang="en-US" altLang="zh-CN" sz="1600">
                <a:effectLst/>
                <a:ea typeface="宋体" pitchFamily="2" charset="-122"/>
                <a:cs typeface="Arial" charset="0"/>
              </a:rPr>
              <a:t>≤</a:t>
            </a:r>
            <a:r>
              <a:rPr lang="en-US" altLang="zh-CN" sz="1800">
                <a:effectLst/>
                <a:ea typeface="宋体" pitchFamily="2" charset="-122"/>
              </a:rPr>
              <a:t>a&lt;90</a:t>
            </a:r>
          </a:p>
        </p:txBody>
      </p:sp>
      <p:sp>
        <p:nvSpPr>
          <p:cNvPr id="159865" name="AutoShape 121"/>
          <p:cNvSpPr>
            <a:spLocks noChangeArrowheads="1"/>
          </p:cNvSpPr>
          <p:nvPr/>
        </p:nvSpPr>
        <p:spPr bwMode="auto">
          <a:xfrm>
            <a:off x="2265363" y="4365625"/>
            <a:ext cx="1585912" cy="7937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60</a:t>
            </a:r>
            <a:r>
              <a:rPr lang="en-US" altLang="zh-CN" sz="1600">
                <a:effectLst/>
                <a:ea typeface="宋体" pitchFamily="2" charset="-122"/>
                <a:cs typeface="Arial" charset="0"/>
              </a:rPr>
              <a:t>≤</a:t>
            </a:r>
            <a:r>
              <a:rPr lang="en-US" altLang="zh-CN" sz="1800">
                <a:effectLst/>
                <a:ea typeface="宋体" pitchFamily="2" charset="-122"/>
              </a:rPr>
              <a:t>a&lt;70</a:t>
            </a:r>
          </a:p>
        </p:txBody>
      </p:sp>
      <p:sp>
        <p:nvSpPr>
          <p:cNvPr id="159866" name="AutoShape 122"/>
          <p:cNvSpPr>
            <a:spLocks noChangeArrowheads="1"/>
          </p:cNvSpPr>
          <p:nvPr/>
        </p:nvSpPr>
        <p:spPr bwMode="auto">
          <a:xfrm>
            <a:off x="1476375" y="5516563"/>
            <a:ext cx="1368425" cy="64770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a&lt;60</a:t>
            </a:r>
          </a:p>
        </p:txBody>
      </p:sp>
      <p:sp>
        <p:nvSpPr>
          <p:cNvPr id="159867" name="AutoShape 123"/>
          <p:cNvSpPr>
            <a:spLocks noChangeArrowheads="1"/>
          </p:cNvSpPr>
          <p:nvPr/>
        </p:nvSpPr>
        <p:spPr bwMode="auto">
          <a:xfrm>
            <a:off x="3563938" y="2492375"/>
            <a:ext cx="1152525" cy="431800"/>
          </a:xfrm>
          <a:prstGeom prst="leftRightArrow">
            <a:avLst>
              <a:gd name="adj1" fmla="val 50000"/>
              <a:gd name="adj2" fmla="val 53382"/>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9868" name="AutoShape 124"/>
          <p:cNvSpPr>
            <a:spLocks noChangeArrowheads="1"/>
          </p:cNvSpPr>
          <p:nvPr/>
        </p:nvSpPr>
        <p:spPr bwMode="auto">
          <a:xfrm>
            <a:off x="6443663" y="1844675"/>
            <a:ext cx="1081087" cy="504825"/>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a&lt;80</a:t>
            </a:r>
          </a:p>
        </p:txBody>
      </p:sp>
      <p:sp>
        <p:nvSpPr>
          <p:cNvPr id="159869" name="AutoShape 125"/>
          <p:cNvSpPr>
            <a:spLocks noChangeArrowheads="1"/>
          </p:cNvSpPr>
          <p:nvPr/>
        </p:nvSpPr>
        <p:spPr bwMode="auto">
          <a:xfrm>
            <a:off x="5508625" y="2636838"/>
            <a:ext cx="1081088" cy="504825"/>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dirty="0">
                <a:effectLst/>
                <a:ea typeface="宋体" pitchFamily="2" charset="-122"/>
              </a:rPr>
              <a:t>a&lt;70</a:t>
            </a:r>
          </a:p>
        </p:txBody>
      </p:sp>
      <p:sp>
        <p:nvSpPr>
          <p:cNvPr id="159870" name="AutoShape 126"/>
          <p:cNvSpPr>
            <a:spLocks noChangeArrowheads="1"/>
          </p:cNvSpPr>
          <p:nvPr/>
        </p:nvSpPr>
        <p:spPr bwMode="auto">
          <a:xfrm>
            <a:off x="7480300" y="2709863"/>
            <a:ext cx="1081088" cy="504825"/>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a&lt;90</a:t>
            </a:r>
          </a:p>
        </p:txBody>
      </p:sp>
      <p:sp>
        <p:nvSpPr>
          <p:cNvPr id="159871" name="AutoShape 127"/>
          <p:cNvSpPr>
            <a:spLocks noChangeArrowheads="1"/>
          </p:cNvSpPr>
          <p:nvPr/>
        </p:nvSpPr>
        <p:spPr bwMode="auto">
          <a:xfrm>
            <a:off x="4829175" y="3573463"/>
            <a:ext cx="1081088" cy="504825"/>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a:effectLst/>
                <a:ea typeface="宋体" pitchFamily="2" charset="-122"/>
              </a:rPr>
              <a:t>a&lt;60</a:t>
            </a:r>
          </a:p>
        </p:txBody>
      </p:sp>
      <p:sp>
        <p:nvSpPr>
          <p:cNvPr id="159873" name="Rectangle 129"/>
          <p:cNvSpPr>
            <a:spLocks noChangeArrowheads="1"/>
          </p:cNvSpPr>
          <p:nvPr/>
        </p:nvSpPr>
        <p:spPr bwMode="auto">
          <a:xfrm>
            <a:off x="7164388" y="35734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B</a:t>
            </a:r>
          </a:p>
        </p:txBody>
      </p:sp>
      <p:sp>
        <p:nvSpPr>
          <p:cNvPr id="159874" name="Rectangle 130"/>
          <p:cNvSpPr>
            <a:spLocks noChangeArrowheads="1"/>
          </p:cNvSpPr>
          <p:nvPr/>
        </p:nvSpPr>
        <p:spPr bwMode="auto">
          <a:xfrm>
            <a:off x="8532813" y="35734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A</a:t>
            </a:r>
          </a:p>
        </p:txBody>
      </p:sp>
      <p:sp>
        <p:nvSpPr>
          <p:cNvPr id="159877" name="Rectangle 133"/>
          <p:cNvSpPr>
            <a:spLocks noChangeArrowheads="1"/>
          </p:cNvSpPr>
          <p:nvPr/>
        </p:nvSpPr>
        <p:spPr bwMode="auto">
          <a:xfrm>
            <a:off x="6588125" y="35734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C</a:t>
            </a:r>
          </a:p>
        </p:txBody>
      </p:sp>
      <p:sp>
        <p:nvSpPr>
          <p:cNvPr id="159881" name="Rectangle 137"/>
          <p:cNvSpPr>
            <a:spLocks noChangeArrowheads="1"/>
          </p:cNvSpPr>
          <p:nvPr/>
        </p:nvSpPr>
        <p:spPr bwMode="auto">
          <a:xfrm>
            <a:off x="4427538" y="45100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E</a:t>
            </a:r>
          </a:p>
        </p:txBody>
      </p:sp>
      <p:sp>
        <p:nvSpPr>
          <p:cNvPr id="159882" name="Rectangle 138"/>
          <p:cNvSpPr>
            <a:spLocks noChangeArrowheads="1"/>
          </p:cNvSpPr>
          <p:nvPr/>
        </p:nvSpPr>
        <p:spPr bwMode="auto">
          <a:xfrm>
            <a:off x="5867400" y="45100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FFFF00"/>
                </a:solidFill>
                <a:effectLst/>
                <a:ea typeface="宋体" pitchFamily="2" charset="-122"/>
              </a:rPr>
              <a:t>D</a:t>
            </a:r>
          </a:p>
        </p:txBody>
      </p:sp>
      <p:sp>
        <p:nvSpPr>
          <p:cNvPr id="159885" name="Text Box 141"/>
          <p:cNvSpPr txBox="1">
            <a:spLocks noChangeArrowheads="1"/>
          </p:cNvSpPr>
          <p:nvPr/>
        </p:nvSpPr>
        <p:spPr bwMode="auto">
          <a:xfrm>
            <a:off x="0" y="29257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9886" name="Text Box 142"/>
          <p:cNvSpPr txBox="1">
            <a:spLocks noChangeArrowheads="1"/>
          </p:cNvSpPr>
          <p:nvPr/>
        </p:nvSpPr>
        <p:spPr bwMode="auto">
          <a:xfrm>
            <a:off x="2051050" y="29067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N</a:t>
            </a:r>
          </a:p>
        </p:txBody>
      </p:sp>
      <p:sp>
        <p:nvSpPr>
          <p:cNvPr id="159887" name="Text Box 143"/>
          <p:cNvSpPr txBox="1">
            <a:spLocks noChangeArrowheads="1"/>
          </p:cNvSpPr>
          <p:nvPr/>
        </p:nvSpPr>
        <p:spPr bwMode="auto">
          <a:xfrm>
            <a:off x="971550" y="38544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9888" name="Text Box 144"/>
          <p:cNvSpPr txBox="1">
            <a:spLocks noChangeArrowheads="1"/>
          </p:cNvSpPr>
          <p:nvPr/>
        </p:nvSpPr>
        <p:spPr bwMode="auto">
          <a:xfrm>
            <a:off x="3022600" y="38354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N</a:t>
            </a:r>
          </a:p>
        </p:txBody>
      </p:sp>
      <p:sp>
        <p:nvSpPr>
          <p:cNvPr id="159889" name="Text Box 145"/>
          <p:cNvSpPr txBox="1">
            <a:spLocks noChangeArrowheads="1"/>
          </p:cNvSpPr>
          <p:nvPr/>
        </p:nvSpPr>
        <p:spPr bwMode="auto">
          <a:xfrm>
            <a:off x="1763713" y="49609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N</a:t>
            </a:r>
          </a:p>
        </p:txBody>
      </p:sp>
      <p:sp>
        <p:nvSpPr>
          <p:cNvPr id="159890" name="Text Box 146"/>
          <p:cNvSpPr txBox="1">
            <a:spLocks noChangeArrowheads="1"/>
          </p:cNvSpPr>
          <p:nvPr/>
        </p:nvSpPr>
        <p:spPr bwMode="auto">
          <a:xfrm>
            <a:off x="4078288" y="49418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9891" name="Text Box 147"/>
          <p:cNvSpPr txBox="1">
            <a:spLocks noChangeArrowheads="1"/>
          </p:cNvSpPr>
          <p:nvPr/>
        </p:nvSpPr>
        <p:spPr bwMode="auto">
          <a:xfrm>
            <a:off x="900113" y="587057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9892" name="Text Box 148"/>
          <p:cNvSpPr txBox="1">
            <a:spLocks noChangeArrowheads="1"/>
          </p:cNvSpPr>
          <p:nvPr/>
        </p:nvSpPr>
        <p:spPr bwMode="auto">
          <a:xfrm>
            <a:off x="3070225" y="58515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N</a:t>
            </a:r>
          </a:p>
        </p:txBody>
      </p:sp>
      <p:sp>
        <p:nvSpPr>
          <p:cNvPr id="159893" name="Text Box 149"/>
          <p:cNvSpPr txBox="1">
            <a:spLocks noChangeArrowheads="1"/>
          </p:cNvSpPr>
          <p:nvPr/>
        </p:nvSpPr>
        <p:spPr bwMode="auto">
          <a:xfrm>
            <a:off x="5689600" y="21526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9894" name="Text Box 150"/>
          <p:cNvSpPr txBox="1">
            <a:spLocks noChangeArrowheads="1"/>
          </p:cNvSpPr>
          <p:nvPr/>
        </p:nvSpPr>
        <p:spPr bwMode="auto">
          <a:xfrm>
            <a:off x="7740650" y="2133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N</a:t>
            </a:r>
          </a:p>
        </p:txBody>
      </p:sp>
      <p:sp>
        <p:nvSpPr>
          <p:cNvPr id="159895" name="Text Box 151"/>
          <p:cNvSpPr txBox="1">
            <a:spLocks noChangeArrowheads="1"/>
          </p:cNvSpPr>
          <p:nvPr/>
        </p:nvSpPr>
        <p:spPr bwMode="auto">
          <a:xfrm>
            <a:off x="7043738" y="30876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9896" name="Text Box 152"/>
          <p:cNvSpPr txBox="1">
            <a:spLocks noChangeArrowheads="1"/>
          </p:cNvSpPr>
          <p:nvPr/>
        </p:nvSpPr>
        <p:spPr bwMode="auto">
          <a:xfrm>
            <a:off x="8615238" y="30686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dirty="0">
                <a:effectLst/>
                <a:ea typeface="宋体" pitchFamily="2" charset="-122"/>
              </a:rPr>
              <a:t>N</a:t>
            </a:r>
          </a:p>
        </p:txBody>
      </p:sp>
      <p:sp>
        <p:nvSpPr>
          <p:cNvPr id="159897" name="Text Box 153"/>
          <p:cNvSpPr txBox="1">
            <a:spLocks noChangeArrowheads="1"/>
          </p:cNvSpPr>
          <p:nvPr/>
        </p:nvSpPr>
        <p:spPr bwMode="auto">
          <a:xfrm>
            <a:off x="5148263" y="30876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9898" name="Text Box 154"/>
          <p:cNvSpPr txBox="1">
            <a:spLocks noChangeArrowheads="1"/>
          </p:cNvSpPr>
          <p:nvPr/>
        </p:nvSpPr>
        <p:spPr bwMode="auto">
          <a:xfrm>
            <a:off x="6671022" y="30686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dirty="0">
                <a:effectLst/>
                <a:ea typeface="宋体" pitchFamily="2" charset="-122"/>
              </a:rPr>
              <a:t>N</a:t>
            </a:r>
          </a:p>
        </p:txBody>
      </p:sp>
      <p:sp>
        <p:nvSpPr>
          <p:cNvPr id="159899" name="Text Box 155"/>
          <p:cNvSpPr txBox="1">
            <a:spLocks noChangeArrowheads="1"/>
          </p:cNvSpPr>
          <p:nvPr/>
        </p:nvSpPr>
        <p:spPr bwMode="auto">
          <a:xfrm>
            <a:off x="4235450" y="39338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Y</a:t>
            </a:r>
          </a:p>
        </p:txBody>
      </p:sp>
      <p:sp>
        <p:nvSpPr>
          <p:cNvPr id="159900" name="Text Box 156"/>
          <p:cNvSpPr txBox="1">
            <a:spLocks noChangeArrowheads="1"/>
          </p:cNvSpPr>
          <p:nvPr/>
        </p:nvSpPr>
        <p:spPr bwMode="auto">
          <a:xfrm>
            <a:off x="6094413" y="40052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effectLst/>
                <a:ea typeface="宋体" pitchFamily="2" charset="-122"/>
              </a:rPr>
              <a:t>N</a:t>
            </a:r>
          </a:p>
        </p:txBody>
      </p:sp>
      <p:cxnSp>
        <p:nvCxnSpPr>
          <p:cNvPr id="159901" name="AutoShape 157"/>
          <p:cNvCxnSpPr>
            <a:cxnSpLocks noChangeShapeType="1"/>
            <a:stCxn id="159871" idx="1"/>
            <a:endCxn id="159881" idx="0"/>
          </p:cNvCxnSpPr>
          <p:nvPr/>
        </p:nvCxnSpPr>
        <p:spPr bwMode="auto">
          <a:xfrm flipH="1">
            <a:off x="4643438" y="3825876"/>
            <a:ext cx="185737" cy="6842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902" name="AutoShape 158"/>
          <p:cNvCxnSpPr>
            <a:cxnSpLocks noChangeShapeType="1"/>
            <a:stCxn id="159871" idx="3"/>
            <a:endCxn id="159882" idx="0"/>
          </p:cNvCxnSpPr>
          <p:nvPr/>
        </p:nvCxnSpPr>
        <p:spPr bwMode="auto">
          <a:xfrm>
            <a:off x="5910263" y="3825876"/>
            <a:ext cx="173037" cy="6842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903" name="AutoShape 159"/>
          <p:cNvCxnSpPr>
            <a:cxnSpLocks noChangeShapeType="1"/>
            <a:stCxn id="159869" idx="1"/>
            <a:endCxn id="159871" idx="0"/>
          </p:cNvCxnSpPr>
          <p:nvPr/>
        </p:nvCxnSpPr>
        <p:spPr bwMode="auto">
          <a:xfrm flipH="1">
            <a:off x="5369719" y="2889251"/>
            <a:ext cx="138906" cy="6842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904" name="AutoShape 160"/>
          <p:cNvCxnSpPr>
            <a:cxnSpLocks noChangeShapeType="1"/>
            <a:stCxn id="159869" idx="3"/>
            <a:endCxn id="159877" idx="0"/>
          </p:cNvCxnSpPr>
          <p:nvPr/>
        </p:nvCxnSpPr>
        <p:spPr bwMode="auto">
          <a:xfrm>
            <a:off x="6589713" y="2889251"/>
            <a:ext cx="214312" cy="6842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905" name="AutoShape 161"/>
          <p:cNvCxnSpPr>
            <a:cxnSpLocks noChangeShapeType="1"/>
            <a:stCxn id="159870" idx="1"/>
            <a:endCxn id="159873" idx="0"/>
          </p:cNvCxnSpPr>
          <p:nvPr/>
        </p:nvCxnSpPr>
        <p:spPr bwMode="auto">
          <a:xfrm flipH="1">
            <a:off x="7380288" y="2962276"/>
            <a:ext cx="100012" cy="6111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906" name="AutoShape 162"/>
          <p:cNvCxnSpPr>
            <a:cxnSpLocks noChangeShapeType="1"/>
            <a:stCxn id="159870" idx="3"/>
            <a:endCxn id="159874" idx="0"/>
          </p:cNvCxnSpPr>
          <p:nvPr/>
        </p:nvCxnSpPr>
        <p:spPr bwMode="auto">
          <a:xfrm>
            <a:off x="8561388" y="2962275"/>
            <a:ext cx="187325" cy="6111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907" name="AutoShape 163"/>
          <p:cNvCxnSpPr>
            <a:cxnSpLocks noChangeShapeType="1"/>
            <a:stCxn id="159868" idx="3"/>
            <a:endCxn id="159870" idx="0"/>
          </p:cNvCxnSpPr>
          <p:nvPr/>
        </p:nvCxnSpPr>
        <p:spPr bwMode="auto">
          <a:xfrm>
            <a:off x="7524750" y="2097088"/>
            <a:ext cx="496888" cy="6127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908" name="AutoShape 164"/>
          <p:cNvCxnSpPr>
            <a:cxnSpLocks noChangeShapeType="1"/>
            <a:stCxn id="159868" idx="1"/>
            <a:endCxn id="159869" idx="0"/>
          </p:cNvCxnSpPr>
          <p:nvPr/>
        </p:nvCxnSpPr>
        <p:spPr bwMode="auto">
          <a:xfrm flipH="1">
            <a:off x="6049963" y="2097088"/>
            <a:ext cx="393700" cy="5397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9909" name="Group 165"/>
          <p:cNvGrpSpPr>
            <a:grpSpLocks/>
          </p:cNvGrpSpPr>
          <p:nvPr/>
        </p:nvGrpSpPr>
        <p:grpSpPr bwMode="auto">
          <a:xfrm>
            <a:off x="250825" y="454025"/>
            <a:ext cx="8750300" cy="1390650"/>
            <a:chOff x="158" y="1281"/>
            <a:chExt cx="5512" cy="876"/>
          </a:xfrm>
        </p:grpSpPr>
        <p:sp>
          <p:nvSpPr>
            <p:cNvPr id="159910" name="Rectangle 166"/>
            <p:cNvSpPr>
              <a:spLocks noChangeArrowheads="1"/>
            </p:cNvSpPr>
            <p:nvPr/>
          </p:nvSpPr>
          <p:spPr bwMode="auto">
            <a:xfrm>
              <a:off x="158" y="1281"/>
              <a:ext cx="5352" cy="770"/>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zh-CN" sz="1800">
                <a:effectLst>
                  <a:outerShdw blurRad="38100" dist="38100" dir="2700000" algn="tl">
                    <a:srgbClr val="000000"/>
                  </a:outerShdw>
                </a:effectLst>
                <a:ea typeface="宋体" pitchFamily="2" charset="-122"/>
              </a:endParaRPr>
            </a:p>
          </p:txBody>
        </p:sp>
        <p:graphicFrame>
          <p:nvGraphicFramePr>
            <p:cNvPr id="159911" name="Object 167"/>
            <p:cNvGraphicFramePr>
              <a:graphicFrameLocks noChangeAspect="1"/>
            </p:cNvGraphicFramePr>
            <p:nvPr/>
          </p:nvGraphicFramePr>
          <p:xfrm>
            <a:off x="273" y="1389"/>
            <a:ext cx="5397" cy="768"/>
          </p:xfrm>
          <a:graphic>
            <a:graphicData uri="http://schemas.openxmlformats.org/presentationml/2006/ole">
              <mc:AlternateContent xmlns:mc="http://schemas.openxmlformats.org/markup-compatibility/2006">
                <mc:Choice xmlns:v="urn:schemas-microsoft-com:vml" Requires="v">
                  <p:oleObj spid="_x0000_s160029" name="文档" r:id="rId3" imgW="5766670" imgH="820243" progId="Word.Document.8">
                    <p:embed/>
                  </p:oleObj>
                </mc:Choice>
                <mc:Fallback>
                  <p:oleObj name="文档" r:id="rId3" imgW="5766670" imgH="820243" progId="Word.Document.8">
                    <p:embed/>
                    <p:pic>
                      <p:nvPicPr>
                        <p:cNvPr id="0" name="Object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 y="1389"/>
                          <a:ext cx="5397" cy="76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59912" name="Text Box 168"/>
          <p:cNvSpPr txBox="1">
            <a:spLocks noChangeArrowheads="1"/>
          </p:cNvSpPr>
          <p:nvPr/>
        </p:nvSpPr>
        <p:spPr bwMode="auto">
          <a:xfrm>
            <a:off x="7380288" y="5289550"/>
            <a:ext cx="1450975" cy="376238"/>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b="1">
                <a:solidFill>
                  <a:srgbClr val="FFFF00"/>
                </a:solidFill>
                <a:effectLst/>
                <a:latin typeface="Times New Roman" pitchFamily="18" charset="0"/>
              </a:rPr>
              <a:t>22000</a:t>
            </a:r>
            <a:r>
              <a:rPr lang="zh-CN" altLang="en-US" sz="1800" b="1">
                <a:solidFill>
                  <a:srgbClr val="FFFF00"/>
                </a:solidFill>
                <a:effectLst/>
                <a:latin typeface="Times New Roman" pitchFamily="18" charset="0"/>
              </a:rPr>
              <a:t>次比较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912"/>
                                        </p:tgtEl>
                                        <p:attrNameLst>
                                          <p:attrName>style.visibility</p:attrName>
                                        </p:attrNameLst>
                                      </p:cBhvr>
                                      <p:to>
                                        <p:strVal val="visible"/>
                                      </p:to>
                                    </p:set>
                                  </p:childTnLst>
                                </p:cTn>
                              </p:par>
                            </p:childTnLst>
                          </p:cTn>
                        </p:par>
                        <p:par>
                          <p:cTn id="7" fill="hold" nodeType="afterGroup">
                            <p:stCondLst>
                              <p:cond delay="0"/>
                            </p:stCondLst>
                            <p:childTnLst>
                              <p:par>
                                <p:cTn id="8" presetID="35" presetClass="emph" presetSubtype="0" repeatCount="3000" fill="hold" grpId="1" nodeType="afterEffect">
                                  <p:stCondLst>
                                    <p:cond delay="0"/>
                                  </p:stCondLst>
                                  <p:childTnLst>
                                    <p:anim calcmode="discrete" valueType="str">
                                      <p:cBhvr>
                                        <p:cTn id="9" dur="1000" fill="hold"/>
                                        <p:tgtEl>
                                          <p:spTgt spid="1599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912" grpId="0" animBg="1"/>
      <p:bldP spid="159912" grpId="1"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35849" name="Text Box 9"/>
          <p:cNvSpPr txBox="1">
            <a:spLocks noChangeArrowheads="1"/>
          </p:cNvSpPr>
          <p:nvPr/>
        </p:nvSpPr>
        <p:spPr bwMode="auto">
          <a:xfrm>
            <a:off x="395288" y="1336675"/>
            <a:ext cx="849788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kumimoji="1" lang="zh-CN" altLang="en-US" sz="2400" dirty="0" smtClean="0">
                <a:effectLst/>
                <a:latin typeface="Times New Roman" pitchFamily="18" charset="0"/>
              </a:rPr>
              <a:t>        在</a:t>
            </a:r>
            <a:r>
              <a:rPr kumimoji="1" lang="en-US" altLang="zh-CN" sz="2400" dirty="0">
                <a:effectLst/>
                <a:latin typeface="Times New Roman" pitchFamily="18" charset="0"/>
              </a:rPr>
              <a:t>6.2</a:t>
            </a:r>
            <a:r>
              <a:rPr kumimoji="1" lang="zh-CN" altLang="en-US" sz="2400" dirty="0">
                <a:effectLst/>
                <a:latin typeface="Times New Roman" pitchFamily="18" charset="0"/>
              </a:rPr>
              <a:t>中我们介绍了扩充二叉树及其外部路径长度的概念。用Ｅ表示某扩充二叉树的</a:t>
            </a:r>
            <a:r>
              <a:rPr kumimoji="1" lang="zh-CN" altLang="en-US" sz="2400" b="1" dirty="0">
                <a:solidFill>
                  <a:srgbClr val="FFFF00"/>
                </a:solidFill>
                <a:effectLst/>
                <a:latin typeface="Times New Roman" pitchFamily="18" charset="0"/>
              </a:rPr>
              <a:t>外部路径长度</a:t>
            </a:r>
            <a:r>
              <a:rPr kumimoji="1" lang="zh-CN" altLang="en-US" sz="2400" dirty="0">
                <a:effectLst/>
                <a:latin typeface="Times New Roman" pitchFamily="18" charset="0"/>
              </a:rPr>
              <a:t>。则有：</a:t>
            </a:r>
          </a:p>
          <a:p>
            <a:pPr algn="just">
              <a:spcBef>
                <a:spcPct val="50000"/>
              </a:spcBef>
            </a:pPr>
            <a:endParaRPr kumimoji="1" lang="zh-CN" altLang="en-US" sz="2400" dirty="0">
              <a:effectLst/>
              <a:latin typeface="Times New Roman" pitchFamily="18" charset="0"/>
            </a:endParaRPr>
          </a:p>
          <a:p>
            <a:pPr algn="l">
              <a:spcBef>
                <a:spcPct val="50000"/>
              </a:spcBef>
            </a:pPr>
            <a:r>
              <a:rPr kumimoji="1" lang="zh-CN" altLang="en-US" sz="2400" dirty="0">
                <a:effectLst/>
                <a:latin typeface="Times New Roman" pitchFamily="18" charset="0"/>
              </a:rPr>
              <a:t>其中 </a:t>
            </a:r>
            <a:r>
              <a:rPr kumimoji="1" lang="en-US" altLang="zh-CN" sz="2400" i="1" dirty="0">
                <a:effectLst/>
                <a:latin typeface="Times New Roman" pitchFamily="18" charset="0"/>
              </a:rPr>
              <a:t>l</a:t>
            </a:r>
            <a:r>
              <a:rPr kumimoji="1" lang="en-US" altLang="zh-CN" sz="2400" i="1" baseline="-25000" dirty="0">
                <a:effectLst/>
                <a:latin typeface="Times New Roman" pitchFamily="18" charset="0"/>
              </a:rPr>
              <a:t>i </a:t>
            </a:r>
            <a:r>
              <a:rPr kumimoji="1" lang="zh-CN" altLang="en-US" sz="2400" dirty="0">
                <a:effectLst/>
                <a:latin typeface="Times New Roman" pitchFamily="18" charset="0"/>
              </a:rPr>
              <a:t>为从根到外部结点的路径长度，</a:t>
            </a:r>
            <a:r>
              <a:rPr kumimoji="1" lang="en-US" altLang="zh-CN" sz="2400" i="1" dirty="0">
                <a:effectLst/>
                <a:latin typeface="Times New Roman" pitchFamily="18" charset="0"/>
              </a:rPr>
              <a:t>m</a:t>
            </a:r>
            <a:r>
              <a:rPr kumimoji="1" lang="zh-CN" altLang="en-US" sz="2400" dirty="0">
                <a:effectLst/>
                <a:latin typeface="Times New Roman" pitchFamily="18" charset="0"/>
              </a:rPr>
              <a:t>为外部结点的个数</a:t>
            </a:r>
            <a:r>
              <a:rPr kumimoji="1" lang="zh-CN" altLang="en-US" sz="2400" dirty="0" smtClean="0">
                <a:effectLst/>
                <a:latin typeface="Times New Roman" pitchFamily="18" charset="0"/>
              </a:rPr>
              <a:t>。</a:t>
            </a:r>
            <a:endParaRPr kumimoji="1" lang="en-US" altLang="zh-CN" sz="2400" dirty="0" smtClean="0">
              <a:effectLst/>
              <a:latin typeface="Times New Roman" pitchFamily="18" charset="0"/>
            </a:endParaRPr>
          </a:p>
          <a:p>
            <a:pPr algn="l">
              <a:spcBef>
                <a:spcPct val="50000"/>
              </a:spcBef>
            </a:pPr>
            <a:r>
              <a:rPr kumimoji="1" lang="zh-CN" altLang="en-US" sz="2400" dirty="0" smtClean="0">
                <a:effectLst/>
                <a:latin typeface="Times New Roman" pitchFamily="18" charset="0"/>
              </a:rPr>
              <a:t>        如果</a:t>
            </a:r>
            <a:r>
              <a:rPr kumimoji="1" lang="zh-CN" altLang="en-US" sz="2400" dirty="0">
                <a:effectLst/>
                <a:latin typeface="Times New Roman" pitchFamily="18" charset="0"/>
              </a:rPr>
              <a:t>给每个外部结点</a:t>
            </a:r>
            <a:r>
              <a:rPr kumimoji="1" lang="en-US" altLang="zh-CN" sz="2400" i="1" dirty="0" err="1">
                <a:effectLst/>
                <a:latin typeface="Times New Roman" pitchFamily="18" charset="0"/>
              </a:rPr>
              <a:t>k</a:t>
            </a:r>
            <a:r>
              <a:rPr kumimoji="1" lang="en-US" altLang="zh-CN" sz="2400" i="1" baseline="-25000" dirty="0" err="1">
                <a:effectLst/>
                <a:latin typeface="Times New Roman" pitchFamily="18" charset="0"/>
              </a:rPr>
              <a:t>i</a:t>
            </a:r>
            <a:r>
              <a:rPr kumimoji="1" lang="zh-CN" altLang="en-US" sz="2400" dirty="0">
                <a:effectLst/>
                <a:latin typeface="Times New Roman" pitchFamily="18" charset="0"/>
              </a:rPr>
              <a:t>赋一个实数</a:t>
            </a:r>
            <a:r>
              <a:rPr kumimoji="1" lang="en-US" altLang="zh-CN" sz="2400" i="1" dirty="0" err="1">
                <a:effectLst/>
                <a:latin typeface="Times New Roman" pitchFamily="18" charset="0"/>
              </a:rPr>
              <a:t>w</a:t>
            </a:r>
            <a:r>
              <a:rPr kumimoji="1" lang="en-US" altLang="zh-CN" sz="2400" i="1" baseline="-25000" dirty="0" err="1">
                <a:effectLst/>
                <a:latin typeface="Times New Roman" pitchFamily="18" charset="0"/>
              </a:rPr>
              <a:t>i</a:t>
            </a:r>
            <a:r>
              <a:rPr kumimoji="1" lang="zh-CN" altLang="en-US" sz="2400" dirty="0">
                <a:effectLst/>
                <a:latin typeface="Times New Roman" pitchFamily="18" charset="0"/>
              </a:rPr>
              <a:t>作为“权”</a:t>
            </a:r>
            <a:r>
              <a:rPr kumimoji="1" lang="zh-CN" altLang="en-US" sz="2400" dirty="0" smtClean="0">
                <a:effectLst/>
                <a:latin typeface="Times New Roman" pitchFamily="18" charset="0"/>
              </a:rPr>
              <a:t>，则</a:t>
            </a:r>
            <a:r>
              <a:rPr kumimoji="1" lang="zh-CN" altLang="en-US" sz="2400" dirty="0">
                <a:effectLst/>
                <a:latin typeface="Times New Roman" pitchFamily="18" charset="0"/>
              </a:rPr>
              <a:t>将             记作“</a:t>
            </a:r>
            <a:r>
              <a:rPr kumimoji="1" lang="zh-CN" altLang="en-US" sz="2400" b="1" dirty="0">
                <a:solidFill>
                  <a:srgbClr val="FFFF00"/>
                </a:solidFill>
                <a:effectLst/>
                <a:latin typeface="Times New Roman" pitchFamily="18" charset="0"/>
              </a:rPr>
              <a:t>带权的外部路径长度</a:t>
            </a:r>
            <a:r>
              <a:rPr kumimoji="1" lang="zh-CN" altLang="en-US" sz="2400" dirty="0">
                <a:effectLst/>
                <a:latin typeface="Times New Roman" pitchFamily="18" charset="0"/>
              </a:rPr>
              <a:t>”。 </a:t>
            </a:r>
          </a:p>
          <a:p>
            <a:pPr algn="l">
              <a:spcBef>
                <a:spcPct val="50000"/>
              </a:spcBef>
            </a:pPr>
            <a:endParaRPr kumimoji="1" lang="zh-CN" altLang="en-US" sz="2400" dirty="0">
              <a:effectLst/>
              <a:latin typeface="Times New Roman" pitchFamily="18" charset="0"/>
            </a:endParaRPr>
          </a:p>
          <a:p>
            <a:pPr algn="l">
              <a:spcBef>
                <a:spcPct val="50000"/>
              </a:spcBef>
            </a:pPr>
            <a:r>
              <a:rPr kumimoji="1" lang="zh-CN" altLang="en-US" sz="2400" dirty="0" smtClean="0">
                <a:effectLst/>
                <a:latin typeface="Times New Roman" pitchFamily="18" charset="0"/>
              </a:rPr>
              <a:t>        现</a:t>
            </a:r>
            <a:r>
              <a:rPr kumimoji="1" lang="zh-CN" altLang="en-US" sz="2400" dirty="0">
                <a:effectLst/>
                <a:latin typeface="Times New Roman" pitchFamily="18" charset="0"/>
              </a:rPr>
              <a:t>要构造一棵以</a:t>
            </a:r>
            <a:r>
              <a:rPr kumimoji="1" lang="en-US" altLang="zh-CN" sz="2400" i="1" dirty="0" err="1" smtClean="0">
                <a:effectLst/>
                <a:latin typeface="Times New Roman" pitchFamily="18" charset="0"/>
              </a:rPr>
              <a:t>w</a:t>
            </a:r>
            <a:r>
              <a:rPr kumimoji="1" lang="en-US" altLang="zh-CN" sz="2400" i="1" baseline="-25000" dirty="0" err="1" smtClean="0">
                <a:effectLst/>
                <a:latin typeface="Times New Roman" pitchFamily="18" charset="0"/>
              </a:rPr>
              <a:t>i</a:t>
            </a:r>
            <a:r>
              <a:rPr kumimoji="1" lang="zh-CN" altLang="en-US" sz="2400" dirty="0">
                <a:effectLst/>
                <a:latin typeface="Times New Roman" pitchFamily="18" charset="0"/>
              </a:rPr>
              <a:t> </a:t>
            </a:r>
            <a:r>
              <a:rPr kumimoji="1" lang="en-US" altLang="zh-CN" sz="2400" dirty="0" smtClean="0">
                <a:effectLst/>
                <a:latin typeface="Times New Roman" pitchFamily="18" charset="0"/>
              </a:rPr>
              <a:t>(</a:t>
            </a:r>
            <a:r>
              <a:rPr kumimoji="1" lang="en-US" altLang="zh-CN" sz="2400" i="1" dirty="0" smtClean="0">
                <a:effectLst/>
                <a:latin typeface="Times New Roman" pitchFamily="18" charset="0"/>
              </a:rPr>
              <a:t>i</a:t>
            </a:r>
            <a:r>
              <a:rPr kumimoji="1" lang="en-US" altLang="zh-CN" sz="2400" dirty="0" smtClean="0">
                <a:effectLst/>
                <a:latin typeface="Times New Roman" pitchFamily="18" charset="0"/>
              </a:rPr>
              <a:t> </a:t>
            </a:r>
            <a:r>
              <a:rPr kumimoji="1" lang="en-US" altLang="zh-CN" sz="2400" dirty="0">
                <a:effectLst/>
                <a:latin typeface="Times New Roman" pitchFamily="18" charset="0"/>
              </a:rPr>
              <a:t>= 1</a:t>
            </a:r>
            <a:r>
              <a:rPr kumimoji="1" lang="en-US" altLang="zh-CN" sz="2400" dirty="0" smtClean="0">
                <a:effectLst/>
                <a:latin typeface="Times New Roman" pitchFamily="18" charset="0"/>
              </a:rPr>
              <a:t>, 2, …, </a:t>
            </a:r>
            <a:r>
              <a:rPr kumimoji="1" lang="en-US" altLang="zh-CN" sz="2400" i="1" dirty="0" smtClean="0">
                <a:effectLst/>
                <a:latin typeface="Times New Roman" pitchFamily="18" charset="0"/>
              </a:rPr>
              <a:t>m</a:t>
            </a:r>
            <a:r>
              <a:rPr kumimoji="1" lang="en-US" altLang="zh-CN" sz="2400" dirty="0">
                <a:effectLst/>
                <a:latin typeface="Times New Roman" pitchFamily="18" charset="0"/>
              </a:rPr>
              <a:t>)</a:t>
            </a:r>
            <a:r>
              <a:rPr kumimoji="1" lang="zh-CN" altLang="en-US" sz="2400" dirty="0" smtClean="0">
                <a:effectLst/>
                <a:latin typeface="Times New Roman" pitchFamily="18" charset="0"/>
              </a:rPr>
              <a:t>为</a:t>
            </a:r>
            <a:r>
              <a:rPr kumimoji="1" lang="zh-CN" altLang="en-US" sz="2400" dirty="0">
                <a:effectLst/>
                <a:latin typeface="Times New Roman" pitchFamily="18" charset="0"/>
              </a:rPr>
              <a:t>权的</a:t>
            </a:r>
            <a:r>
              <a:rPr kumimoji="1" lang="en-US" altLang="zh-CN" sz="2400" i="1" dirty="0">
                <a:effectLst/>
                <a:latin typeface="Times New Roman" pitchFamily="18" charset="0"/>
              </a:rPr>
              <a:t>m</a:t>
            </a:r>
            <a:r>
              <a:rPr kumimoji="1" lang="zh-CN" altLang="en-US" sz="2400" dirty="0">
                <a:effectLst/>
                <a:latin typeface="Times New Roman" pitchFamily="18" charset="0"/>
              </a:rPr>
              <a:t>个外部结点的扩充的二叉树，使得带权的外部路径长度最小。满足这一要求的扩充二叉树也称为“</a:t>
            </a:r>
            <a:r>
              <a:rPr kumimoji="1" lang="zh-CN" altLang="en-US" sz="2400" b="1" dirty="0">
                <a:solidFill>
                  <a:srgbClr val="FFFF00"/>
                </a:solidFill>
                <a:effectLst/>
                <a:latin typeface="Times New Roman" pitchFamily="18" charset="0"/>
              </a:rPr>
              <a:t>哈夫曼树</a:t>
            </a:r>
            <a:r>
              <a:rPr kumimoji="1" lang="zh-CN" altLang="en-US" sz="2400" dirty="0">
                <a:effectLst/>
                <a:latin typeface="Times New Roman" pitchFamily="18" charset="0"/>
              </a:rPr>
              <a:t>”，也叫</a:t>
            </a:r>
            <a:r>
              <a:rPr kumimoji="1" lang="zh-CN" altLang="en-US" sz="2400" b="1" dirty="0">
                <a:solidFill>
                  <a:srgbClr val="FFFF00"/>
                </a:solidFill>
                <a:effectLst/>
                <a:latin typeface="Times New Roman" pitchFamily="18" charset="0"/>
              </a:rPr>
              <a:t>最优二叉树</a:t>
            </a:r>
            <a:r>
              <a:rPr kumimoji="1" lang="zh-CN" altLang="en-US" sz="2400" dirty="0">
                <a:effectLst/>
                <a:latin typeface="Times New Roman" pitchFamily="18" charset="0"/>
              </a:rPr>
              <a:t>。</a:t>
            </a:r>
          </a:p>
        </p:txBody>
      </p:sp>
      <p:graphicFrame>
        <p:nvGraphicFramePr>
          <p:cNvPr id="35850" name="Object 10"/>
          <p:cNvGraphicFramePr>
            <a:graphicFrameLocks noChangeAspect="1"/>
          </p:cNvGraphicFramePr>
          <p:nvPr/>
        </p:nvGraphicFramePr>
        <p:xfrm>
          <a:off x="2268538" y="2090738"/>
          <a:ext cx="1166812" cy="762000"/>
        </p:xfrm>
        <a:graphic>
          <a:graphicData uri="http://schemas.openxmlformats.org/presentationml/2006/ole">
            <mc:AlternateContent xmlns:mc="http://schemas.openxmlformats.org/markup-compatibility/2006">
              <mc:Choice xmlns:v="urn:schemas-microsoft-com:vml" Requires="v">
                <p:oleObj spid="_x0000_s251112" name="Equation" r:id="rId3" imgW="571320" imgH="431640" progId="Equation.DSMT4">
                  <p:embed/>
                </p:oleObj>
              </mc:Choice>
              <mc:Fallback>
                <p:oleObj name="Equation" r:id="rId3" imgW="571320" imgH="43164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090738"/>
                        <a:ext cx="116681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2" name="Object 12"/>
          <p:cNvGraphicFramePr>
            <a:graphicFrameLocks noChangeAspect="1"/>
          </p:cNvGraphicFramePr>
          <p:nvPr>
            <p:extLst>
              <p:ext uri="{D42A27DB-BD31-4B8C-83A1-F6EECF244321}">
                <p14:modId xmlns:p14="http://schemas.microsoft.com/office/powerpoint/2010/main" val="1915210497"/>
              </p:ext>
            </p:extLst>
          </p:nvPr>
        </p:nvGraphicFramePr>
        <p:xfrm>
          <a:off x="8292529" y="3212976"/>
          <a:ext cx="815975" cy="785812"/>
        </p:xfrm>
        <a:graphic>
          <a:graphicData uri="http://schemas.openxmlformats.org/presentationml/2006/ole">
            <mc:AlternateContent xmlns:mc="http://schemas.openxmlformats.org/markup-compatibility/2006">
              <mc:Choice xmlns:v="urn:schemas-microsoft-com:vml" Requires="v">
                <p:oleObj spid="_x0000_s251113" name="Equation" r:id="rId5" imgW="444240" imgH="431640" progId="Equation.DSMT4">
                  <p:embed/>
                </p:oleObj>
              </mc:Choice>
              <mc:Fallback>
                <p:oleObj name="Equation" r:id="rId5" imgW="444240" imgH="43164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2529" y="3212976"/>
                        <a:ext cx="815975"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4" name="Rectangle 14"/>
          <p:cNvSpPr>
            <a:spLocks noChangeArrowheads="1"/>
          </p:cNvSpPr>
          <p:nvPr/>
        </p:nvSpPr>
        <p:spPr bwMode="auto">
          <a:xfrm>
            <a:off x="395288" y="619125"/>
            <a:ext cx="7443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1. Definition of Huffman tree (</a:t>
            </a:r>
            <a:r>
              <a:rPr lang="zh-CN" altLang="en-US" sz="2800">
                <a:solidFill>
                  <a:srgbClr val="FFFF00"/>
                </a:solidFill>
                <a:effectLst/>
              </a:rPr>
              <a:t>定义及构造方法</a:t>
            </a:r>
            <a:r>
              <a:rPr lang="en-US" altLang="zh-CN" sz="2800">
                <a:solidFill>
                  <a:srgbClr val="FFFF00"/>
                </a:solidFill>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8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pic>
        <p:nvPicPr>
          <p:cNvPr id="36900"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060575"/>
            <a:ext cx="7277100" cy="3429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1" name="Text Box 37"/>
          <p:cNvSpPr txBox="1">
            <a:spLocks noChangeArrowheads="1"/>
          </p:cNvSpPr>
          <p:nvPr/>
        </p:nvSpPr>
        <p:spPr bwMode="auto">
          <a:xfrm>
            <a:off x="468313" y="5661025"/>
            <a:ext cx="345598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solidFill>
                  <a:srgbClr val="FFFF00"/>
                </a:solidFill>
                <a:effectLst/>
                <a:ea typeface="宋体" pitchFamily="2" charset="-122"/>
              </a:rPr>
              <a:t>PL=0+1+1+2+2+2+2+3</a:t>
            </a:r>
          </a:p>
          <a:p>
            <a:pPr algn="l">
              <a:spcBef>
                <a:spcPct val="50000"/>
              </a:spcBef>
            </a:pPr>
            <a:r>
              <a:rPr lang="en-US" altLang="zh-CN" sz="2400">
                <a:solidFill>
                  <a:srgbClr val="FFFF00"/>
                </a:solidFill>
                <a:effectLst/>
                <a:ea typeface="宋体" pitchFamily="2" charset="-122"/>
              </a:rPr>
              <a:t>=13</a:t>
            </a:r>
          </a:p>
        </p:txBody>
      </p:sp>
      <p:sp>
        <p:nvSpPr>
          <p:cNvPr id="36902" name="Text Box 38"/>
          <p:cNvSpPr txBox="1">
            <a:spLocks noChangeArrowheads="1"/>
          </p:cNvSpPr>
          <p:nvPr/>
        </p:nvSpPr>
        <p:spPr bwMode="auto">
          <a:xfrm>
            <a:off x="5003800" y="5664200"/>
            <a:ext cx="345598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solidFill>
                  <a:srgbClr val="FFFF00"/>
                </a:solidFill>
                <a:effectLst/>
                <a:ea typeface="宋体" pitchFamily="2" charset="-122"/>
              </a:rPr>
              <a:t>PL=0+1+1+2+2+2+3+3</a:t>
            </a:r>
          </a:p>
          <a:p>
            <a:pPr algn="l">
              <a:spcBef>
                <a:spcPct val="50000"/>
              </a:spcBef>
            </a:pPr>
            <a:r>
              <a:rPr lang="en-US" altLang="zh-CN" sz="2400">
                <a:solidFill>
                  <a:srgbClr val="FFFF00"/>
                </a:solidFill>
                <a:effectLst/>
                <a:ea typeface="宋体" pitchFamily="2" charset="-122"/>
              </a:rPr>
              <a:t>=14</a:t>
            </a:r>
          </a:p>
        </p:txBody>
      </p:sp>
      <p:sp>
        <p:nvSpPr>
          <p:cNvPr id="36903" name="Rectangle 39"/>
          <p:cNvSpPr>
            <a:spLocks noGrp="1" noChangeArrowheads="1"/>
          </p:cNvSpPr>
          <p:nvPr>
            <p:ph type="title"/>
          </p:nvPr>
        </p:nvSpPr>
        <p:spPr/>
        <p:txBody>
          <a:bodyPr/>
          <a:lstStyle/>
          <a:p>
            <a:r>
              <a:rPr lang="en-US" altLang="zh-CN"/>
              <a:t>Path length of binary tree</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页脚占位符 2"/>
          <p:cNvSpPr>
            <a:spLocks noGrp="1"/>
          </p:cNvSpPr>
          <p:nvPr>
            <p:ph type="ftr" sz="quarter" idx="11"/>
          </p:nvPr>
        </p:nvSpPr>
        <p:spPr/>
        <p:txBody>
          <a:bodyPr/>
          <a:lstStyle/>
          <a:p>
            <a:endParaRPr lang="en-US" altLang="zh-CN"/>
          </a:p>
          <a:p>
            <a:r>
              <a:rPr lang="en-US" altLang="zh-CN"/>
              <a:t>Prof. Q. Wang</a:t>
            </a:r>
          </a:p>
        </p:txBody>
      </p:sp>
      <p:sp>
        <p:nvSpPr>
          <p:cNvPr id="37950" name="Rectangle 62"/>
          <p:cNvSpPr>
            <a:spLocks noChangeArrowheads="1"/>
          </p:cNvSpPr>
          <p:nvPr/>
        </p:nvSpPr>
        <p:spPr bwMode="auto">
          <a:xfrm>
            <a:off x="457200" y="9906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hlink"/>
              </a:buClr>
              <a:buSzPct val="75000"/>
              <a:buFont typeface="Wingdings" pitchFamily="2" charset="2"/>
              <a:buChar char="l"/>
            </a:pPr>
            <a:r>
              <a:rPr lang="en-US" altLang="zh-CN" sz="3200">
                <a:solidFill>
                  <a:srgbClr val="FFFF00"/>
                </a:solidFill>
                <a:effectLst/>
                <a:latin typeface="Times New Roman" pitchFamily="18" charset="0"/>
              </a:rPr>
              <a:t>In general</a:t>
            </a:r>
          </a:p>
          <a:p>
            <a:pPr marL="342900" indent="-342900" algn="l">
              <a:spcBef>
                <a:spcPct val="20000"/>
              </a:spcBef>
              <a:buClr>
                <a:schemeClr val="hlink"/>
              </a:buClr>
              <a:buSzPct val="75000"/>
              <a:buFont typeface="Wingdings" pitchFamily="2" charset="2"/>
              <a:buChar char="l"/>
            </a:pPr>
            <a:endParaRPr lang="en-US" altLang="zh-CN" sz="3200">
              <a:solidFill>
                <a:srgbClr val="FFFF00"/>
              </a:solidFill>
              <a:effectLst/>
              <a:latin typeface="Times New Roman" pitchFamily="18" charset="0"/>
            </a:endParaRPr>
          </a:p>
          <a:p>
            <a:pPr marL="342900" indent="-342900" algn="l">
              <a:spcBef>
                <a:spcPct val="20000"/>
              </a:spcBef>
              <a:buClr>
                <a:schemeClr val="hlink"/>
              </a:buClr>
              <a:buSzPct val="75000"/>
              <a:buFont typeface="Wingdings" pitchFamily="2" charset="2"/>
              <a:buChar char="l"/>
            </a:pPr>
            <a:endParaRPr lang="en-US" altLang="zh-CN" sz="3200">
              <a:solidFill>
                <a:srgbClr val="FFFF00"/>
              </a:solidFill>
              <a:effectLst/>
              <a:latin typeface="Times New Roman" pitchFamily="18" charset="0"/>
            </a:endParaRPr>
          </a:p>
          <a:p>
            <a:pPr marL="342900" indent="-342900" algn="l">
              <a:spcBef>
                <a:spcPct val="20000"/>
              </a:spcBef>
              <a:buClr>
                <a:schemeClr val="hlink"/>
              </a:buClr>
              <a:buSzPct val="75000"/>
              <a:buFont typeface="Wingdings" pitchFamily="2" charset="2"/>
              <a:buChar char="l"/>
            </a:pPr>
            <a:endParaRPr lang="en-US" altLang="zh-CN" sz="3200">
              <a:solidFill>
                <a:srgbClr val="FFFF00"/>
              </a:solidFill>
              <a:effectLst/>
              <a:latin typeface="Times New Roman" pitchFamily="18" charset="0"/>
            </a:endParaRPr>
          </a:p>
          <a:p>
            <a:pPr marL="342900" indent="-342900" algn="l">
              <a:spcBef>
                <a:spcPct val="20000"/>
              </a:spcBef>
              <a:buClr>
                <a:schemeClr val="hlink"/>
              </a:buClr>
              <a:buSzPct val="75000"/>
              <a:buFont typeface="Wingdings" pitchFamily="2" charset="2"/>
              <a:buChar char="l"/>
            </a:pPr>
            <a:r>
              <a:rPr lang="en-US" altLang="zh-CN" sz="3200">
                <a:solidFill>
                  <a:srgbClr val="FFFF00"/>
                </a:solidFill>
                <a:effectLst/>
                <a:latin typeface="Times New Roman" pitchFamily="18" charset="0"/>
              </a:rPr>
              <a:t>Minimum</a:t>
            </a:r>
          </a:p>
        </p:txBody>
      </p:sp>
      <p:graphicFrame>
        <p:nvGraphicFramePr>
          <p:cNvPr id="37951" name="Object 63"/>
          <p:cNvGraphicFramePr>
            <a:graphicFrameLocks noChangeAspect="1"/>
          </p:cNvGraphicFramePr>
          <p:nvPr/>
        </p:nvGraphicFramePr>
        <p:xfrm>
          <a:off x="971550" y="2092325"/>
          <a:ext cx="7921625" cy="1003300"/>
        </p:xfrm>
        <a:graphic>
          <a:graphicData uri="http://schemas.openxmlformats.org/presentationml/2006/ole">
            <mc:AlternateContent xmlns:mc="http://schemas.openxmlformats.org/markup-compatibility/2006">
              <mc:Choice xmlns:v="urn:schemas-microsoft-com:vml" Requires="v">
                <p:oleObj spid="_x0000_s38185" name="Equation" r:id="rId3" imgW="3403440" imgH="431640" progId="Equation.DSMT4">
                  <p:embed/>
                </p:oleObj>
              </mc:Choice>
              <mc:Fallback>
                <p:oleObj name="Equation" r:id="rId3" imgW="3403440" imgH="431640" progId="Equation.DSMT4">
                  <p:embed/>
                  <p:pic>
                    <p:nvPicPr>
                      <p:cNvPr id="0"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092325"/>
                        <a:ext cx="7921625" cy="1003300"/>
                      </a:xfrm>
                      <a:prstGeom prst="rect">
                        <a:avLst/>
                      </a:prstGeom>
                      <a:solidFill>
                        <a:srgbClr val="CC0000"/>
                      </a:solidFill>
                      <a:ln>
                        <a:noFill/>
                      </a:ln>
                      <a:effectLst>
                        <a:outerShdw dist="53882"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52" name="Object 64"/>
          <p:cNvGraphicFramePr>
            <a:graphicFrameLocks noChangeAspect="1"/>
          </p:cNvGraphicFramePr>
          <p:nvPr/>
        </p:nvGraphicFramePr>
        <p:xfrm>
          <a:off x="971550" y="4221163"/>
          <a:ext cx="2720975" cy="906462"/>
        </p:xfrm>
        <a:graphic>
          <a:graphicData uri="http://schemas.openxmlformats.org/presentationml/2006/ole">
            <mc:AlternateContent xmlns:mc="http://schemas.openxmlformats.org/markup-compatibility/2006">
              <mc:Choice xmlns:v="urn:schemas-microsoft-com:vml" Requires="v">
                <p:oleObj spid="_x0000_s38186" name="Equation" r:id="rId5" imgW="1295280" imgH="431640" progId="Equation.DSMT4">
                  <p:embed/>
                </p:oleObj>
              </mc:Choice>
              <mc:Fallback>
                <p:oleObj name="Equation" r:id="rId5" imgW="1295280" imgH="431640" progId="Equation.DSMT4">
                  <p:embed/>
                  <p:pic>
                    <p:nvPicPr>
                      <p:cNvPr id="0" name="Object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4221163"/>
                        <a:ext cx="2720975" cy="906462"/>
                      </a:xfrm>
                      <a:prstGeom prst="rect">
                        <a:avLst/>
                      </a:prstGeom>
                      <a:solidFill>
                        <a:srgbClr val="CC0000"/>
                      </a:solidFill>
                      <a:ln>
                        <a:noFill/>
                      </a:ln>
                      <a:effectLst>
                        <a:outerShdw dist="35921"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页脚占位符 2"/>
          <p:cNvSpPr>
            <a:spLocks noGrp="1"/>
          </p:cNvSpPr>
          <p:nvPr>
            <p:ph type="ftr" sz="quarter" idx="11"/>
          </p:nvPr>
        </p:nvSpPr>
        <p:spPr/>
        <p:txBody>
          <a:bodyPr/>
          <a:lstStyle/>
          <a:p>
            <a:endParaRPr lang="en-US" altLang="zh-CN"/>
          </a:p>
          <a:p>
            <a:r>
              <a:rPr lang="en-US" altLang="zh-CN"/>
              <a:t>Prof. Q. Wang</a:t>
            </a:r>
          </a:p>
        </p:txBody>
      </p:sp>
      <p:pic>
        <p:nvPicPr>
          <p:cNvPr id="38956" name="Picture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92263"/>
            <a:ext cx="8748712" cy="2916237"/>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7" name="Rectangle 45"/>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zh-CN" sz="4000">
                <a:solidFill>
                  <a:srgbClr val="FFFF00"/>
                </a:solidFill>
                <a:effectLst/>
              </a:rPr>
              <a:t>Weighted path length of binary tree</a:t>
            </a:r>
          </a:p>
        </p:txBody>
      </p:sp>
      <p:sp>
        <p:nvSpPr>
          <p:cNvPr id="38958" name="Rectangle 46"/>
          <p:cNvSpPr>
            <a:spLocks noChangeArrowheads="1"/>
          </p:cNvSpPr>
          <p:nvPr/>
        </p:nvSpPr>
        <p:spPr bwMode="auto">
          <a:xfrm>
            <a:off x="395288" y="3025775"/>
            <a:ext cx="288925" cy="287338"/>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59" name="Rectangle 47"/>
          <p:cNvSpPr>
            <a:spLocks noChangeArrowheads="1"/>
          </p:cNvSpPr>
          <p:nvPr/>
        </p:nvSpPr>
        <p:spPr bwMode="auto">
          <a:xfrm>
            <a:off x="1187450" y="3025775"/>
            <a:ext cx="288925" cy="287338"/>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0" name="Rectangle 48"/>
          <p:cNvSpPr>
            <a:spLocks noChangeArrowheads="1"/>
          </p:cNvSpPr>
          <p:nvPr/>
        </p:nvSpPr>
        <p:spPr bwMode="auto">
          <a:xfrm>
            <a:off x="1604963" y="3025775"/>
            <a:ext cx="288925" cy="287338"/>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1" name="Rectangle 49"/>
          <p:cNvSpPr>
            <a:spLocks noChangeArrowheads="1"/>
          </p:cNvSpPr>
          <p:nvPr/>
        </p:nvSpPr>
        <p:spPr bwMode="auto">
          <a:xfrm>
            <a:off x="2411413" y="3025775"/>
            <a:ext cx="288925" cy="287338"/>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2" name="Rectangle 50"/>
          <p:cNvSpPr>
            <a:spLocks noChangeArrowheads="1"/>
          </p:cNvSpPr>
          <p:nvPr/>
        </p:nvSpPr>
        <p:spPr bwMode="auto">
          <a:xfrm>
            <a:off x="3533775" y="2247900"/>
            <a:ext cx="288925" cy="287338"/>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3" name="Rectangle 51"/>
          <p:cNvSpPr>
            <a:spLocks noChangeArrowheads="1"/>
          </p:cNvSpPr>
          <p:nvPr/>
        </p:nvSpPr>
        <p:spPr bwMode="auto">
          <a:xfrm>
            <a:off x="4024313" y="2781300"/>
            <a:ext cx="288925" cy="287338"/>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4" name="Rectangle 52"/>
          <p:cNvSpPr>
            <a:spLocks noChangeArrowheads="1"/>
          </p:cNvSpPr>
          <p:nvPr/>
        </p:nvSpPr>
        <p:spPr bwMode="auto">
          <a:xfrm>
            <a:off x="4498975" y="3298825"/>
            <a:ext cx="288925" cy="287338"/>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5" name="Rectangle 53"/>
          <p:cNvSpPr>
            <a:spLocks noChangeArrowheads="1"/>
          </p:cNvSpPr>
          <p:nvPr/>
        </p:nvSpPr>
        <p:spPr bwMode="auto">
          <a:xfrm>
            <a:off x="5478463" y="3298825"/>
            <a:ext cx="288925" cy="287338"/>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6" name="Rectangle 54"/>
          <p:cNvSpPr>
            <a:spLocks noChangeArrowheads="1"/>
          </p:cNvSpPr>
          <p:nvPr/>
        </p:nvSpPr>
        <p:spPr bwMode="auto">
          <a:xfrm>
            <a:off x="6442075" y="2249488"/>
            <a:ext cx="288925" cy="287337"/>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7" name="Rectangle 55"/>
          <p:cNvSpPr>
            <a:spLocks noChangeArrowheads="1"/>
          </p:cNvSpPr>
          <p:nvPr/>
        </p:nvSpPr>
        <p:spPr bwMode="auto">
          <a:xfrm>
            <a:off x="6932613" y="2782888"/>
            <a:ext cx="288925" cy="287337"/>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8" name="Rectangle 56"/>
          <p:cNvSpPr>
            <a:spLocks noChangeArrowheads="1"/>
          </p:cNvSpPr>
          <p:nvPr/>
        </p:nvSpPr>
        <p:spPr bwMode="auto">
          <a:xfrm>
            <a:off x="7407275" y="3300413"/>
            <a:ext cx="288925" cy="287337"/>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69" name="Rectangle 57"/>
          <p:cNvSpPr>
            <a:spLocks noChangeArrowheads="1"/>
          </p:cNvSpPr>
          <p:nvPr/>
        </p:nvSpPr>
        <p:spPr bwMode="auto">
          <a:xfrm>
            <a:off x="8386763" y="3300413"/>
            <a:ext cx="288925" cy="287337"/>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970" name="Text Box 58"/>
          <p:cNvSpPr txBox="1">
            <a:spLocks noChangeArrowheads="1"/>
          </p:cNvSpPr>
          <p:nvPr/>
        </p:nvSpPr>
        <p:spPr bwMode="auto">
          <a:xfrm>
            <a:off x="242888" y="4762500"/>
            <a:ext cx="70659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kumimoji="1" sz="2400">
                <a:solidFill>
                  <a:schemeClr val="tx1"/>
                </a:solidFill>
                <a:latin typeface="Times New Roman" pitchFamily="18" charset="0"/>
                <a:ea typeface="宋体" pitchFamily="2" charset="-122"/>
              </a:defRPr>
            </a:lvl1pPr>
            <a:lvl2pPr marL="914400" indent="-457200" algn="l">
              <a:defRPr kumimoji="1" sz="2400">
                <a:solidFill>
                  <a:schemeClr val="tx1"/>
                </a:solidFill>
                <a:latin typeface="Times New Roman" pitchFamily="18" charset="0"/>
                <a:ea typeface="宋体" pitchFamily="2" charset="-122"/>
              </a:defRPr>
            </a:lvl2pPr>
            <a:lvl3pPr marL="1371600" indent="-457200" algn="l">
              <a:defRPr kumimoji="1" sz="2400">
                <a:solidFill>
                  <a:schemeClr val="tx1"/>
                </a:solidFill>
                <a:latin typeface="Times New Roman" pitchFamily="18" charset="0"/>
                <a:ea typeface="宋体" pitchFamily="2" charset="-122"/>
              </a:defRPr>
            </a:lvl3pPr>
            <a:lvl4pPr marL="1828800" indent="-457200" algn="l">
              <a:defRPr kumimoji="1" sz="2400">
                <a:solidFill>
                  <a:schemeClr val="tx1"/>
                </a:solidFill>
                <a:latin typeface="Times New Roman" pitchFamily="18" charset="0"/>
                <a:ea typeface="宋体" pitchFamily="2" charset="-122"/>
              </a:defRPr>
            </a:lvl4pPr>
            <a:lvl5pPr marL="2286000" indent="-457200" algn="l">
              <a:defRPr kumimoji="1" sz="2400">
                <a:solidFill>
                  <a:schemeClr val="tx1"/>
                </a:solidFill>
                <a:latin typeface="Times New Roman" pitchFamily="18" charset="0"/>
                <a:ea typeface="宋体" pitchFamily="2" charset="-122"/>
              </a:defRPr>
            </a:lvl5pPr>
            <a:lvl6pPr marL="2743200" indent="-457200" fontAlgn="base">
              <a:spcBef>
                <a:spcPct val="0"/>
              </a:spcBef>
              <a:spcAft>
                <a:spcPct val="0"/>
              </a:spcAft>
              <a:defRPr kumimoji="1" sz="2400">
                <a:solidFill>
                  <a:schemeClr val="tx1"/>
                </a:solidFill>
                <a:latin typeface="Times New Roman" pitchFamily="18" charset="0"/>
                <a:ea typeface="宋体" pitchFamily="2" charset="-122"/>
              </a:defRPr>
            </a:lvl6pPr>
            <a:lvl7pPr marL="3200400" indent="-457200" fontAlgn="base">
              <a:spcBef>
                <a:spcPct val="0"/>
              </a:spcBef>
              <a:spcAft>
                <a:spcPct val="0"/>
              </a:spcAft>
              <a:defRPr kumimoji="1" sz="2400">
                <a:solidFill>
                  <a:schemeClr val="tx1"/>
                </a:solidFill>
                <a:latin typeface="Times New Roman" pitchFamily="18" charset="0"/>
                <a:ea typeface="宋体" pitchFamily="2" charset="-122"/>
              </a:defRPr>
            </a:lvl7pPr>
            <a:lvl8pPr marL="3657600" indent="-457200" fontAlgn="base">
              <a:spcBef>
                <a:spcPct val="0"/>
              </a:spcBef>
              <a:spcAft>
                <a:spcPct val="0"/>
              </a:spcAft>
              <a:defRPr kumimoji="1" sz="2400">
                <a:solidFill>
                  <a:schemeClr val="tx1"/>
                </a:solidFill>
                <a:latin typeface="Times New Roman" pitchFamily="18" charset="0"/>
                <a:ea typeface="宋体" pitchFamily="2" charset="-122"/>
              </a:defRPr>
            </a:lvl8pPr>
            <a:lvl9pPr marL="4114800" indent="-457200" fontAlgn="base">
              <a:spcBef>
                <a:spcPct val="0"/>
              </a:spcBef>
              <a:spcAft>
                <a:spcPct val="0"/>
              </a:spcAft>
              <a:defRPr kumimoji="1" sz="2400">
                <a:solidFill>
                  <a:schemeClr val="tx1"/>
                </a:solidFill>
                <a:latin typeface="Times New Roman" pitchFamily="18" charset="0"/>
                <a:ea typeface="宋体" pitchFamily="2" charset="-122"/>
              </a:defRPr>
            </a:lvl9pPr>
          </a:lstStyle>
          <a:p>
            <a:pPr>
              <a:buFontTx/>
              <a:buAutoNum type="alphaLcParenBoth"/>
            </a:pPr>
            <a:r>
              <a:rPr kumimoji="0" lang="en-US" altLang="zh-CN" dirty="0" err="1">
                <a:effectLst/>
                <a:latin typeface="+mn-lt"/>
                <a:ea typeface="幼圆" pitchFamily="49" charset="-122"/>
              </a:rPr>
              <a:t>WPL</a:t>
            </a:r>
            <a:r>
              <a:rPr kumimoji="0" lang="en-US" altLang="zh-CN" dirty="0">
                <a:effectLst/>
                <a:latin typeface="+mn-lt"/>
                <a:ea typeface="幼圆" pitchFamily="49" charset="-122"/>
              </a:rPr>
              <a:t>=(2+4+5+7)*2=36</a:t>
            </a:r>
          </a:p>
          <a:p>
            <a:pPr>
              <a:buFontTx/>
              <a:buAutoNum type="alphaLcParenBoth"/>
            </a:pPr>
            <a:r>
              <a:rPr kumimoji="0" lang="en-US" altLang="zh-CN" dirty="0" err="1">
                <a:effectLst/>
                <a:latin typeface="+mn-lt"/>
                <a:ea typeface="幼圆" pitchFamily="49" charset="-122"/>
              </a:rPr>
              <a:t>WPL</a:t>
            </a:r>
            <a:r>
              <a:rPr kumimoji="0" lang="en-US" altLang="zh-CN" dirty="0">
                <a:effectLst/>
                <a:latin typeface="+mn-lt"/>
                <a:ea typeface="幼圆" pitchFamily="49" charset="-122"/>
              </a:rPr>
              <a:t>=2*1+4*2+(5+7)*3=46</a:t>
            </a:r>
          </a:p>
          <a:p>
            <a:pPr>
              <a:buFontTx/>
              <a:buAutoNum type="alphaLcParenBoth"/>
            </a:pPr>
            <a:r>
              <a:rPr kumimoji="0" lang="en-US" altLang="zh-CN" dirty="0" err="1">
                <a:effectLst/>
                <a:latin typeface="+mn-lt"/>
                <a:ea typeface="幼圆" pitchFamily="49" charset="-122"/>
              </a:rPr>
              <a:t>WPL</a:t>
            </a:r>
            <a:r>
              <a:rPr kumimoji="0" lang="en-US" altLang="zh-CN" dirty="0">
                <a:effectLst/>
                <a:latin typeface="+mn-lt"/>
                <a:ea typeface="幼圆" pitchFamily="49" charset="-122"/>
              </a:rPr>
              <a:t>=7*1+5*2+(2+4)*3=35</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endParaRPr lang="en-US" altLang="zh-CN" smtClean="0"/>
          </a:p>
          <a:p>
            <a:r>
              <a:rPr lang="en-US" altLang="zh-CN" smtClean="0"/>
              <a:t>Prof. Q. Wang</a:t>
            </a:r>
            <a:endParaRPr lang="en-US" altLang="zh-CN"/>
          </a:p>
        </p:txBody>
      </p:sp>
      <p:sp>
        <p:nvSpPr>
          <p:cNvPr id="3" name="Oval 2"/>
          <p:cNvSpPr>
            <a:spLocks noChangeArrowheads="1"/>
          </p:cNvSpPr>
          <p:nvPr/>
        </p:nvSpPr>
        <p:spPr bwMode="auto">
          <a:xfrm>
            <a:off x="838200" y="9144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4" name="Oval 3"/>
          <p:cNvSpPr>
            <a:spLocks noChangeArrowheads="1"/>
          </p:cNvSpPr>
          <p:nvPr/>
        </p:nvSpPr>
        <p:spPr bwMode="auto">
          <a:xfrm>
            <a:off x="2667000" y="9144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5" name="Oval 4"/>
          <p:cNvSpPr>
            <a:spLocks noChangeArrowheads="1"/>
          </p:cNvSpPr>
          <p:nvPr/>
        </p:nvSpPr>
        <p:spPr bwMode="auto">
          <a:xfrm>
            <a:off x="1752600" y="3048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6" name="Oval 5"/>
          <p:cNvSpPr>
            <a:spLocks noChangeArrowheads="1"/>
          </p:cNvSpPr>
          <p:nvPr/>
        </p:nvSpPr>
        <p:spPr bwMode="auto">
          <a:xfrm>
            <a:off x="2133600" y="16764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7" name="Oval 6"/>
          <p:cNvSpPr>
            <a:spLocks noChangeArrowheads="1"/>
          </p:cNvSpPr>
          <p:nvPr/>
        </p:nvSpPr>
        <p:spPr bwMode="auto">
          <a:xfrm>
            <a:off x="3276600" y="16764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3600" dirty="0"/>
              <a:t>9</a:t>
            </a:r>
            <a:endParaRPr lang="en-US" altLang="zh-CN" sz="8800" dirty="0"/>
          </a:p>
        </p:txBody>
      </p:sp>
      <p:sp>
        <p:nvSpPr>
          <p:cNvPr id="8" name="Oval 7"/>
          <p:cNvSpPr>
            <a:spLocks noChangeArrowheads="1"/>
          </p:cNvSpPr>
          <p:nvPr/>
        </p:nvSpPr>
        <p:spPr bwMode="auto">
          <a:xfrm>
            <a:off x="1524000" y="25146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3600" dirty="0"/>
              <a:t>2</a:t>
            </a:r>
          </a:p>
        </p:txBody>
      </p:sp>
      <p:sp>
        <p:nvSpPr>
          <p:cNvPr id="9" name="Oval 8"/>
          <p:cNvSpPr>
            <a:spLocks noChangeArrowheads="1"/>
          </p:cNvSpPr>
          <p:nvPr/>
        </p:nvSpPr>
        <p:spPr bwMode="auto">
          <a:xfrm>
            <a:off x="2590800" y="25146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10" name="Oval 9"/>
          <p:cNvSpPr>
            <a:spLocks noChangeArrowheads="1"/>
          </p:cNvSpPr>
          <p:nvPr/>
        </p:nvSpPr>
        <p:spPr bwMode="auto">
          <a:xfrm>
            <a:off x="228600" y="16764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altLang="zh-CN" sz="3600" dirty="0"/>
              <a:t>7</a:t>
            </a:r>
            <a:endParaRPr lang="en-US" altLang="zh-CN" sz="8800" dirty="0"/>
          </a:p>
        </p:txBody>
      </p:sp>
      <p:sp>
        <p:nvSpPr>
          <p:cNvPr id="11" name="Oval 10"/>
          <p:cNvSpPr>
            <a:spLocks noChangeArrowheads="1"/>
          </p:cNvSpPr>
          <p:nvPr/>
        </p:nvSpPr>
        <p:spPr bwMode="auto">
          <a:xfrm>
            <a:off x="7239000" y="2286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12" name="Oval 11"/>
          <p:cNvSpPr>
            <a:spLocks noChangeArrowheads="1"/>
          </p:cNvSpPr>
          <p:nvPr/>
        </p:nvSpPr>
        <p:spPr bwMode="auto">
          <a:xfrm>
            <a:off x="6324600" y="8382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13" name="Oval 12"/>
          <p:cNvSpPr>
            <a:spLocks noChangeArrowheads="1"/>
          </p:cNvSpPr>
          <p:nvPr/>
        </p:nvSpPr>
        <p:spPr bwMode="auto">
          <a:xfrm>
            <a:off x="8305800" y="8382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3600" dirty="0"/>
              <a:t>2</a:t>
            </a:r>
            <a:endParaRPr lang="en-US" altLang="zh-CN" sz="8800" dirty="0"/>
          </a:p>
        </p:txBody>
      </p:sp>
      <p:sp>
        <p:nvSpPr>
          <p:cNvPr id="14" name="Oval 13"/>
          <p:cNvSpPr>
            <a:spLocks noChangeArrowheads="1"/>
          </p:cNvSpPr>
          <p:nvPr/>
        </p:nvSpPr>
        <p:spPr bwMode="auto">
          <a:xfrm>
            <a:off x="5486400" y="14478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15" name="Oval 14"/>
          <p:cNvSpPr>
            <a:spLocks noChangeArrowheads="1"/>
          </p:cNvSpPr>
          <p:nvPr/>
        </p:nvSpPr>
        <p:spPr bwMode="auto">
          <a:xfrm>
            <a:off x="7239000" y="14478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3600" dirty="0"/>
              <a:t>4</a:t>
            </a:r>
            <a:endParaRPr lang="en-US" altLang="zh-CN" sz="8800" dirty="0"/>
          </a:p>
        </p:txBody>
      </p:sp>
      <p:sp>
        <p:nvSpPr>
          <p:cNvPr id="16" name="Oval 15"/>
          <p:cNvSpPr>
            <a:spLocks noChangeArrowheads="1"/>
          </p:cNvSpPr>
          <p:nvPr/>
        </p:nvSpPr>
        <p:spPr bwMode="auto">
          <a:xfrm>
            <a:off x="4800600" y="21336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17" name="Oval 16"/>
          <p:cNvSpPr>
            <a:spLocks noChangeArrowheads="1"/>
          </p:cNvSpPr>
          <p:nvPr/>
        </p:nvSpPr>
        <p:spPr bwMode="auto">
          <a:xfrm>
            <a:off x="6248400" y="21336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3600" dirty="0"/>
              <a:t>5</a:t>
            </a:r>
            <a:endParaRPr lang="en-US" altLang="zh-CN" sz="8800" dirty="0"/>
          </a:p>
        </p:txBody>
      </p:sp>
      <p:sp>
        <p:nvSpPr>
          <p:cNvPr id="18" name="Oval 17"/>
          <p:cNvSpPr>
            <a:spLocks noChangeArrowheads="1"/>
          </p:cNvSpPr>
          <p:nvPr/>
        </p:nvSpPr>
        <p:spPr bwMode="auto">
          <a:xfrm>
            <a:off x="1371600" y="16764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3600" dirty="0"/>
              <a:t>5</a:t>
            </a:r>
            <a:endParaRPr lang="en-US" altLang="zh-CN" sz="8800" dirty="0"/>
          </a:p>
        </p:txBody>
      </p:sp>
      <p:sp>
        <p:nvSpPr>
          <p:cNvPr id="19" name="Line 24"/>
          <p:cNvSpPr>
            <a:spLocks noChangeShapeType="1"/>
          </p:cNvSpPr>
          <p:nvPr/>
        </p:nvSpPr>
        <p:spPr bwMode="auto">
          <a:xfrm flipH="1">
            <a:off x="1066800" y="533400"/>
            <a:ext cx="685800" cy="381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20" name="Line 25"/>
          <p:cNvSpPr>
            <a:spLocks noChangeShapeType="1"/>
          </p:cNvSpPr>
          <p:nvPr/>
        </p:nvSpPr>
        <p:spPr bwMode="auto">
          <a:xfrm>
            <a:off x="2209800" y="533400"/>
            <a:ext cx="685800" cy="381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21" name="Line 26"/>
          <p:cNvSpPr>
            <a:spLocks noChangeShapeType="1"/>
          </p:cNvSpPr>
          <p:nvPr/>
        </p:nvSpPr>
        <p:spPr bwMode="auto">
          <a:xfrm flipH="1">
            <a:off x="2362200" y="1143000"/>
            <a:ext cx="304800" cy="533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22" name="Line 27"/>
          <p:cNvSpPr>
            <a:spLocks noChangeShapeType="1"/>
          </p:cNvSpPr>
          <p:nvPr/>
        </p:nvSpPr>
        <p:spPr bwMode="auto">
          <a:xfrm>
            <a:off x="3124200" y="1143000"/>
            <a:ext cx="381000" cy="533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23" name="Line 28"/>
          <p:cNvSpPr>
            <a:spLocks noChangeShapeType="1"/>
          </p:cNvSpPr>
          <p:nvPr/>
        </p:nvSpPr>
        <p:spPr bwMode="auto">
          <a:xfrm flipH="1">
            <a:off x="1752600" y="1905000"/>
            <a:ext cx="381000" cy="609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24" name="Line 29"/>
          <p:cNvSpPr>
            <a:spLocks noChangeShapeType="1"/>
          </p:cNvSpPr>
          <p:nvPr/>
        </p:nvSpPr>
        <p:spPr bwMode="auto">
          <a:xfrm>
            <a:off x="2590800" y="1905000"/>
            <a:ext cx="228600" cy="6096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25" name="Line 30"/>
          <p:cNvSpPr>
            <a:spLocks noChangeShapeType="1"/>
          </p:cNvSpPr>
          <p:nvPr/>
        </p:nvSpPr>
        <p:spPr bwMode="auto">
          <a:xfrm flipH="1">
            <a:off x="457200" y="1143000"/>
            <a:ext cx="381000" cy="533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26" name="Line 31"/>
          <p:cNvSpPr>
            <a:spLocks noChangeShapeType="1"/>
          </p:cNvSpPr>
          <p:nvPr/>
        </p:nvSpPr>
        <p:spPr bwMode="auto">
          <a:xfrm>
            <a:off x="1295400" y="1143000"/>
            <a:ext cx="304800" cy="533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27" name="Oval 32"/>
          <p:cNvSpPr>
            <a:spLocks noChangeArrowheads="1"/>
          </p:cNvSpPr>
          <p:nvPr/>
        </p:nvSpPr>
        <p:spPr bwMode="auto">
          <a:xfrm>
            <a:off x="4191000" y="28956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3600" dirty="0"/>
              <a:t>7</a:t>
            </a:r>
          </a:p>
        </p:txBody>
      </p:sp>
      <p:sp>
        <p:nvSpPr>
          <p:cNvPr id="28" name="Oval 33"/>
          <p:cNvSpPr>
            <a:spLocks noChangeArrowheads="1"/>
          </p:cNvSpPr>
          <p:nvPr/>
        </p:nvSpPr>
        <p:spPr bwMode="auto">
          <a:xfrm>
            <a:off x="5486400" y="2895600"/>
            <a:ext cx="457200" cy="457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3600" dirty="0"/>
              <a:t>9</a:t>
            </a:r>
            <a:endParaRPr lang="zh-CN" altLang="en-US" sz="3600" dirty="0"/>
          </a:p>
        </p:txBody>
      </p:sp>
      <p:sp>
        <p:nvSpPr>
          <p:cNvPr id="31" name="Text Box 39"/>
          <p:cNvSpPr txBox="1">
            <a:spLocks noChangeArrowheads="1"/>
          </p:cNvSpPr>
          <p:nvPr/>
        </p:nvSpPr>
        <p:spPr bwMode="auto">
          <a:xfrm>
            <a:off x="2590800" y="2438400"/>
            <a:ext cx="511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dirty="0" smtClean="0"/>
              <a:t>4</a:t>
            </a:r>
            <a:endParaRPr lang="en-US" altLang="zh-CN" sz="8800" dirty="0"/>
          </a:p>
        </p:txBody>
      </p:sp>
      <p:sp>
        <p:nvSpPr>
          <p:cNvPr id="34" name="Text Box 43"/>
          <p:cNvSpPr txBox="1">
            <a:spLocks noChangeArrowheads="1"/>
          </p:cNvSpPr>
          <p:nvPr/>
        </p:nvSpPr>
        <p:spPr bwMode="auto">
          <a:xfrm>
            <a:off x="327025" y="3581400"/>
            <a:ext cx="34829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zh-CN" sz="4000" dirty="0" err="1">
                <a:latin typeface="+mn-lt"/>
              </a:rPr>
              <a:t>WPL</a:t>
            </a:r>
            <a:r>
              <a:rPr lang="en-US" altLang="zh-CN" sz="4000" dirty="0">
                <a:latin typeface="+mn-lt"/>
              </a:rPr>
              <a:t>(T)= 7</a:t>
            </a:r>
            <a:r>
              <a:rPr lang="en-US" altLang="zh-CN" sz="4000" dirty="0">
                <a:latin typeface="+mn-lt"/>
                <a:sym typeface="Symbol" pitchFamily="18" charset="2"/>
              </a:rPr>
              <a:t>2+52+23+43+92      =60</a:t>
            </a:r>
            <a:endParaRPr lang="en-US" altLang="zh-CN" sz="2400" dirty="0">
              <a:latin typeface="+mn-lt"/>
            </a:endParaRPr>
          </a:p>
        </p:txBody>
      </p:sp>
      <p:sp>
        <p:nvSpPr>
          <p:cNvPr id="35" name="Text Box 44"/>
          <p:cNvSpPr txBox="1">
            <a:spLocks noChangeArrowheads="1"/>
          </p:cNvSpPr>
          <p:nvPr/>
        </p:nvSpPr>
        <p:spPr bwMode="auto">
          <a:xfrm>
            <a:off x="4648200" y="3657600"/>
            <a:ext cx="35814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sz="4000" dirty="0" err="1">
                <a:latin typeface="+mn-lt"/>
              </a:rPr>
              <a:t>WPL</a:t>
            </a:r>
            <a:r>
              <a:rPr lang="en-US" altLang="zh-CN" sz="4000" dirty="0">
                <a:latin typeface="+mn-lt"/>
              </a:rPr>
              <a:t>(T)= 7</a:t>
            </a:r>
            <a:r>
              <a:rPr lang="en-US" altLang="zh-CN" sz="4000" dirty="0">
                <a:latin typeface="+mn-lt"/>
                <a:sym typeface="Symbol" pitchFamily="18" charset="2"/>
              </a:rPr>
              <a:t>4+94+53+42+21      =89 </a:t>
            </a:r>
            <a:endParaRPr lang="en-US" altLang="zh-CN" sz="2400" dirty="0">
              <a:latin typeface="+mn-lt"/>
            </a:endParaRPr>
          </a:p>
        </p:txBody>
      </p:sp>
      <p:sp>
        <p:nvSpPr>
          <p:cNvPr id="38" name="Line 48"/>
          <p:cNvSpPr>
            <a:spLocks noChangeShapeType="1"/>
          </p:cNvSpPr>
          <p:nvPr/>
        </p:nvSpPr>
        <p:spPr bwMode="auto">
          <a:xfrm>
            <a:off x="7696200" y="533400"/>
            <a:ext cx="685800" cy="381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39" name="Line 49"/>
          <p:cNvSpPr>
            <a:spLocks noChangeShapeType="1"/>
          </p:cNvSpPr>
          <p:nvPr/>
        </p:nvSpPr>
        <p:spPr bwMode="auto">
          <a:xfrm flipH="1">
            <a:off x="6705600" y="533400"/>
            <a:ext cx="533400" cy="381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40" name="Line 50"/>
          <p:cNvSpPr>
            <a:spLocks noChangeShapeType="1"/>
          </p:cNvSpPr>
          <p:nvPr/>
        </p:nvSpPr>
        <p:spPr bwMode="auto">
          <a:xfrm>
            <a:off x="6781800" y="1143000"/>
            <a:ext cx="533400" cy="381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41" name="Line 51"/>
          <p:cNvSpPr>
            <a:spLocks noChangeShapeType="1"/>
          </p:cNvSpPr>
          <p:nvPr/>
        </p:nvSpPr>
        <p:spPr bwMode="auto">
          <a:xfrm flipH="1">
            <a:off x="5867400" y="1143000"/>
            <a:ext cx="457200" cy="381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42" name="Line 53"/>
          <p:cNvSpPr>
            <a:spLocks noChangeShapeType="1"/>
          </p:cNvSpPr>
          <p:nvPr/>
        </p:nvSpPr>
        <p:spPr bwMode="auto">
          <a:xfrm flipH="1">
            <a:off x="4427984" y="2492896"/>
            <a:ext cx="432000" cy="432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43" name="Line 54"/>
          <p:cNvSpPr>
            <a:spLocks noChangeShapeType="1"/>
          </p:cNvSpPr>
          <p:nvPr/>
        </p:nvSpPr>
        <p:spPr bwMode="auto">
          <a:xfrm>
            <a:off x="5220072" y="2492896"/>
            <a:ext cx="432000" cy="432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44" name="Line 56"/>
          <p:cNvSpPr>
            <a:spLocks noChangeShapeType="1"/>
          </p:cNvSpPr>
          <p:nvPr/>
        </p:nvSpPr>
        <p:spPr bwMode="auto">
          <a:xfrm>
            <a:off x="5943600" y="1828800"/>
            <a:ext cx="381000" cy="3048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
        <p:nvSpPr>
          <p:cNvPr id="45" name="Line 57"/>
          <p:cNvSpPr>
            <a:spLocks noChangeShapeType="1"/>
          </p:cNvSpPr>
          <p:nvPr/>
        </p:nvSpPr>
        <p:spPr bwMode="auto">
          <a:xfrm flipH="1">
            <a:off x="5181600" y="1828800"/>
            <a:ext cx="381000" cy="3810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600"/>
          </a:p>
        </p:txBody>
      </p:sp>
    </p:spTree>
    <p:extLst>
      <p:ext uri="{BB962C8B-B14F-4D97-AF65-F5344CB8AC3E}">
        <p14:creationId xmlns:p14="http://schemas.microsoft.com/office/powerpoint/2010/main" val="103784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wd">
                                    <p:tmPct val="100000"/>
                                  </p:iterate>
                                  <p:childTnLst>
                                    <p:set>
                                      <p:cBhvr>
                                        <p:cTn id="6" dur="1" fill="hold">
                                          <p:stCondLst>
                                            <p:cond delay="0"/>
                                          </p:stCondLst>
                                        </p:cTn>
                                        <p:tgtEl>
                                          <p:spTgt spid="34"/>
                                        </p:tgtEl>
                                        <p:attrNameLst>
                                          <p:attrName>style.visibility</p:attrName>
                                        </p:attrNameLst>
                                      </p:cBhvr>
                                      <p:to>
                                        <p:strVal val="visible"/>
                                      </p:to>
                                    </p:set>
                                    <p:animEffect transition="in" filter="strips(downRight)">
                                      <p:cBhvr>
                                        <p:cTn id="7" dur="3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iterate type="wd">
                                    <p:tmPct val="100000"/>
                                  </p:iterate>
                                  <p:childTnLst>
                                    <p:set>
                                      <p:cBhvr>
                                        <p:cTn id="11" dur="1" fill="hold">
                                          <p:stCondLst>
                                            <p:cond delay="0"/>
                                          </p:stCondLst>
                                        </p:cTn>
                                        <p:tgtEl>
                                          <p:spTgt spid="35"/>
                                        </p:tgtEl>
                                        <p:attrNameLst>
                                          <p:attrName>style.visibility</p:attrName>
                                        </p:attrNameLst>
                                      </p:cBhvr>
                                      <p:to>
                                        <p:strVal val="visible"/>
                                      </p:to>
                                    </p:set>
                                    <p:animEffect transition="in" filter="strips(downRight)">
                                      <p:cBhvr>
                                        <p:cTn id="12" dur="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35"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39938" name="Text Box 2"/>
          <p:cNvSpPr txBox="1">
            <a:spLocks noChangeArrowheads="1"/>
          </p:cNvSpPr>
          <p:nvPr/>
        </p:nvSpPr>
        <p:spPr bwMode="auto">
          <a:xfrm>
            <a:off x="323850" y="1341438"/>
            <a:ext cx="8412163"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kumimoji="1" lang="en-US" altLang="zh-CN" sz="2400" dirty="0" smtClean="0">
                <a:effectLst/>
                <a:latin typeface="Times New Roman" pitchFamily="18" charset="0"/>
              </a:rPr>
              <a:t>        (1) </a:t>
            </a:r>
            <a:r>
              <a:rPr kumimoji="1" lang="zh-CN" altLang="en-US" sz="2400" dirty="0" smtClean="0">
                <a:effectLst/>
                <a:latin typeface="Times New Roman" pitchFamily="18" charset="0"/>
              </a:rPr>
              <a:t>根据</a:t>
            </a:r>
            <a:r>
              <a:rPr kumimoji="1" lang="zh-CN" altLang="en-US" sz="2400" dirty="0">
                <a:effectLst/>
                <a:latin typeface="Times New Roman" pitchFamily="18" charset="0"/>
              </a:rPr>
              <a:t>给定的</a:t>
            </a:r>
            <a:r>
              <a:rPr kumimoji="1" lang="en-US" altLang="zh-CN" sz="2400" dirty="0">
                <a:effectLst/>
                <a:latin typeface="Times New Roman" pitchFamily="18" charset="0"/>
              </a:rPr>
              <a:t>n</a:t>
            </a:r>
            <a:r>
              <a:rPr kumimoji="1" lang="zh-CN" altLang="en-US" sz="2400" dirty="0">
                <a:effectLst/>
                <a:latin typeface="Times New Roman" pitchFamily="18" charset="0"/>
              </a:rPr>
              <a:t>个权值</a:t>
            </a:r>
            <a:r>
              <a:rPr kumimoji="1" lang="en-US" altLang="zh-CN" sz="2400" dirty="0">
                <a:effectLst/>
                <a:latin typeface="Times New Roman" pitchFamily="18" charset="0"/>
              </a:rPr>
              <a:t>{</a:t>
            </a:r>
            <a:r>
              <a:rPr kumimoji="1" lang="en-US" altLang="zh-CN" sz="2400" i="1" dirty="0" err="1">
                <a:effectLst/>
                <a:latin typeface="Times New Roman" pitchFamily="18" charset="0"/>
              </a:rPr>
              <a:t>w</a:t>
            </a:r>
            <a:r>
              <a:rPr kumimoji="1" lang="en-US" altLang="zh-CN" sz="2400" baseline="-25000" dirty="0" err="1">
                <a:effectLst/>
                <a:latin typeface="Times New Roman" pitchFamily="18" charset="0"/>
              </a:rPr>
              <a:t>1</a:t>
            </a:r>
            <a:r>
              <a:rPr kumimoji="1" lang="en-US" altLang="zh-CN" sz="2400" dirty="0" smtClean="0">
                <a:effectLst/>
                <a:latin typeface="Times New Roman" pitchFamily="18" charset="0"/>
              </a:rPr>
              <a:t>, </a:t>
            </a:r>
            <a:r>
              <a:rPr kumimoji="1" lang="en-US" altLang="zh-CN" sz="2400" i="1" dirty="0" err="1" smtClean="0">
                <a:effectLst/>
                <a:latin typeface="Times New Roman" pitchFamily="18" charset="0"/>
              </a:rPr>
              <a:t>w</a:t>
            </a:r>
            <a:r>
              <a:rPr kumimoji="1" lang="en-US" altLang="zh-CN" sz="2400" baseline="-25000" dirty="0" err="1" smtClean="0">
                <a:effectLst/>
                <a:latin typeface="Times New Roman" pitchFamily="18" charset="0"/>
              </a:rPr>
              <a:t>2</a:t>
            </a:r>
            <a:r>
              <a:rPr kumimoji="1" lang="en-US" altLang="zh-CN" sz="2400" dirty="0" smtClean="0">
                <a:effectLst/>
                <a:latin typeface="Times New Roman" pitchFamily="18" charset="0"/>
              </a:rPr>
              <a:t>, …, </a:t>
            </a:r>
            <a:r>
              <a:rPr kumimoji="1" lang="en-US" altLang="zh-CN" sz="2400" i="1" dirty="0" err="1" smtClean="0">
                <a:effectLst/>
                <a:latin typeface="Times New Roman" pitchFamily="18" charset="0"/>
              </a:rPr>
              <a:t>w</a:t>
            </a:r>
            <a:r>
              <a:rPr kumimoji="1" lang="en-US" altLang="zh-CN" sz="2400" i="1" baseline="-25000" dirty="0" err="1" smtClean="0">
                <a:effectLst/>
                <a:latin typeface="Times New Roman" pitchFamily="18" charset="0"/>
              </a:rPr>
              <a:t>n</a:t>
            </a:r>
            <a:r>
              <a:rPr kumimoji="1" lang="en-US" altLang="zh-CN" sz="2400" dirty="0">
                <a:effectLst/>
                <a:latin typeface="Times New Roman" pitchFamily="18" charset="0"/>
              </a:rPr>
              <a:t>}</a:t>
            </a:r>
            <a:r>
              <a:rPr kumimoji="1" lang="zh-CN" altLang="en-US" sz="2400" dirty="0">
                <a:effectLst/>
                <a:latin typeface="Times New Roman" pitchFamily="18" charset="0"/>
              </a:rPr>
              <a:t>，构成</a:t>
            </a:r>
            <a:r>
              <a:rPr kumimoji="1" lang="en-US" altLang="zh-CN" sz="2400" dirty="0">
                <a:effectLst/>
                <a:latin typeface="Times New Roman" pitchFamily="18" charset="0"/>
              </a:rPr>
              <a:t>n</a:t>
            </a:r>
            <a:r>
              <a:rPr kumimoji="1" lang="zh-CN" altLang="en-US" sz="2400" dirty="0">
                <a:effectLst/>
                <a:latin typeface="Times New Roman" pitchFamily="18" charset="0"/>
              </a:rPr>
              <a:t>棵二叉树的集合</a:t>
            </a:r>
            <a:r>
              <a:rPr kumimoji="1" lang="en-US" altLang="zh-CN" sz="2400" dirty="0">
                <a:effectLst/>
                <a:latin typeface="Times New Roman" pitchFamily="18" charset="0"/>
              </a:rPr>
              <a:t>F={</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1</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2</a:t>
            </a:r>
            <a:r>
              <a:rPr kumimoji="1" lang="en-US" altLang="zh-CN" sz="2400" dirty="0">
                <a:effectLst/>
                <a:latin typeface="Times New Roman" pitchFamily="18" charset="0"/>
              </a:rPr>
              <a:t>,…,</a:t>
            </a:r>
            <a:r>
              <a:rPr kumimoji="1" lang="en-US" altLang="zh-CN" sz="2400" dirty="0" err="1">
                <a:effectLst/>
                <a:latin typeface="Times New Roman" pitchFamily="18" charset="0"/>
              </a:rPr>
              <a:t>T</a:t>
            </a:r>
            <a:r>
              <a:rPr kumimoji="1" lang="en-US" altLang="zh-CN" sz="2400" baseline="-25000" dirty="0" err="1">
                <a:effectLst/>
                <a:latin typeface="Times New Roman" pitchFamily="18" charset="0"/>
              </a:rPr>
              <a:t>n</a:t>
            </a:r>
            <a:r>
              <a:rPr kumimoji="1" lang="en-US" altLang="zh-CN" sz="2400" dirty="0">
                <a:effectLst/>
                <a:latin typeface="Times New Roman" pitchFamily="18" charset="0"/>
              </a:rPr>
              <a:t>}</a:t>
            </a:r>
            <a:r>
              <a:rPr kumimoji="1" lang="zh-CN" altLang="en-US" sz="2400" dirty="0">
                <a:effectLst/>
                <a:latin typeface="Times New Roman" pitchFamily="18" charset="0"/>
              </a:rPr>
              <a:t>，其中每一棵二叉树</a:t>
            </a:r>
            <a:r>
              <a:rPr kumimoji="1" lang="en-US" altLang="zh-CN" sz="2400" dirty="0">
                <a:effectLst/>
                <a:latin typeface="Times New Roman" pitchFamily="18" charset="0"/>
              </a:rPr>
              <a:t>T</a:t>
            </a:r>
            <a:r>
              <a:rPr kumimoji="1" lang="en-US" altLang="zh-CN" sz="2400" baseline="-25000" dirty="0">
                <a:effectLst/>
                <a:latin typeface="Times New Roman" pitchFamily="18" charset="0"/>
              </a:rPr>
              <a:t>i</a:t>
            </a:r>
            <a:r>
              <a:rPr kumimoji="1" lang="zh-CN" altLang="en-US" sz="2400" dirty="0">
                <a:effectLst/>
                <a:latin typeface="Times New Roman" pitchFamily="18" charset="0"/>
              </a:rPr>
              <a:t>中只有一个带权为</a:t>
            </a:r>
            <a:r>
              <a:rPr kumimoji="1" lang="en-US" altLang="zh-CN" sz="2400" i="1" dirty="0" err="1">
                <a:effectLst/>
                <a:latin typeface="Times New Roman" pitchFamily="18" charset="0"/>
              </a:rPr>
              <a:t>w</a:t>
            </a:r>
            <a:r>
              <a:rPr kumimoji="1" lang="en-US" altLang="zh-CN" sz="2400" i="1" baseline="-25000" dirty="0" err="1">
                <a:effectLst/>
                <a:latin typeface="Times New Roman" pitchFamily="18" charset="0"/>
              </a:rPr>
              <a:t>i</a:t>
            </a:r>
            <a:r>
              <a:rPr kumimoji="1" lang="zh-CN" altLang="en-US" sz="2400" dirty="0">
                <a:effectLst/>
                <a:latin typeface="Times New Roman" pitchFamily="18" charset="0"/>
              </a:rPr>
              <a:t>的根结点，其左右子树为空。</a:t>
            </a:r>
          </a:p>
          <a:p>
            <a:pPr algn="l">
              <a:lnSpc>
                <a:spcPct val="120000"/>
              </a:lnSpc>
            </a:pPr>
            <a:r>
              <a:rPr kumimoji="1" lang="en-US" altLang="zh-CN" sz="2400" dirty="0" smtClean="0">
                <a:effectLst/>
                <a:latin typeface="Times New Roman" pitchFamily="18" charset="0"/>
              </a:rPr>
              <a:t>        (2) </a:t>
            </a:r>
            <a:r>
              <a:rPr kumimoji="1" lang="zh-CN" altLang="en-US" sz="2400" dirty="0" smtClean="0">
                <a:effectLst/>
                <a:latin typeface="Times New Roman" pitchFamily="18" charset="0"/>
              </a:rPr>
              <a:t>在</a:t>
            </a:r>
            <a:r>
              <a:rPr kumimoji="1" lang="en-US" altLang="zh-CN" sz="2400" dirty="0">
                <a:effectLst/>
                <a:latin typeface="Times New Roman" pitchFamily="18" charset="0"/>
              </a:rPr>
              <a:t>F</a:t>
            </a:r>
            <a:r>
              <a:rPr kumimoji="1" lang="zh-CN" altLang="en-US" sz="2400" dirty="0">
                <a:effectLst/>
                <a:latin typeface="Times New Roman" pitchFamily="18" charset="0"/>
              </a:rPr>
              <a:t>中选取两棵权值最小的树作为左右子树构造一棵新的二叉树，且新二叉树的根结点的权值为其左右子树是根结点权值之和。</a:t>
            </a:r>
          </a:p>
          <a:p>
            <a:pPr algn="l">
              <a:lnSpc>
                <a:spcPct val="120000"/>
              </a:lnSpc>
            </a:pPr>
            <a:r>
              <a:rPr kumimoji="1" lang="en-US" altLang="zh-CN" sz="2400" dirty="0" smtClean="0">
                <a:effectLst/>
                <a:latin typeface="Times New Roman" pitchFamily="18" charset="0"/>
              </a:rPr>
              <a:t>        (3) </a:t>
            </a:r>
            <a:r>
              <a:rPr kumimoji="1" lang="zh-CN" altLang="en-US" sz="2400" dirty="0" smtClean="0">
                <a:effectLst/>
                <a:latin typeface="Times New Roman" pitchFamily="18" charset="0"/>
              </a:rPr>
              <a:t>在</a:t>
            </a:r>
            <a:r>
              <a:rPr kumimoji="1" lang="en-US" altLang="zh-CN" sz="2400" dirty="0">
                <a:effectLst/>
                <a:latin typeface="Times New Roman" pitchFamily="18" charset="0"/>
              </a:rPr>
              <a:t>F</a:t>
            </a:r>
            <a:r>
              <a:rPr kumimoji="1" lang="zh-CN" altLang="en-US" sz="2400" dirty="0">
                <a:effectLst/>
                <a:latin typeface="Times New Roman" pitchFamily="18" charset="0"/>
              </a:rPr>
              <a:t>中删除这两棵树，同时将新得到的二叉树加入</a:t>
            </a:r>
            <a:r>
              <a:rPr kumimoji="1" lang="en-US" altLang="zh-CN" sz="2400" dirty="0">
                <a:effectLst/>
                <a:latin typeface="Times New Roman" pitchFamily="18" charset="0"/>
              </a:rPr>
              <a:t>F</a:t>
            </a:r>
            <a:r>
              <a:rPr kumimoji="1" lang="zh-CN" altLang="en-US" sz="2400" dirty="0">
                <a:effectLst/>
                <a:latin typeface="Times New Roman" pitchFamily="18" charset="0"/>
              </a:rPr>
              <a:t>中。</a:t>
            </a:r>
          </a:p>
          <a:p>
            <a:pPr algn="l">
              <a:lnSpc>
                <a:spcPct val="120000"/>
              </a:lnSpc>
            </a:pPr>
            <a:r>
              <a:rPr kumimoji="1" lang="en-US" altLang="zh-CN" sz="2400" dirty="0" smtClean="0">
                <a:effectLst/>
                <a:latin typeface="Times New Roman" pitchFamily="18" charset="0"/>
              </a:rPr>
              <a:t>        (4) </a:t>
            </a:r>
            <a:r>
              <a:rPr kumimoji="1" lang="zh-CN" altLang="en-US" sz="2400" dirty="0" smtClean="0">
                <a:effectLst/>
                <a:latin typeface="Times New Roman" pitchFamily="18" charset="0"/>
              </a:rPr>
              <a:t>重复</a:t>
            </a:r>
            <a:r>
              <a:rPr kumimoji="1" lang="en-US" altLang="zh-CN" sz="2400" dirty="0" smtClean="0">
                <a:effectLst/>
                <a:latin typeface="Times New Roman" pitchFamily="18" charset="0"/>
              </a:rPr>
              <a:t>(2)</a:t>
            </a:r>
            <a:r>
              <a:rPr kumimoji="1" lang="zh-CN" altLang="en-US" sz="2400" dirty="0" smtClean="0">
                <a:effectLst/>
                <a:latin typeface="Times New Roman" pitchFamily="18" charset="0"/>
              </a:rPr>
              <a:t>和</a:t>
            </a:r>
            <a:r>
              <a:rPr kumimoji="1" lang="en-US" altLang="zh-CN" sz="2400" dirty="0" smtClean="0">
                <a:effectLst/>
                <a:latin typeface="Times New Roman" pitchFamily="18" charset="0"/>
              </a:rPr>
              <a:t>(3)</a:t>
            </a:r>
            <a:r>
              <a:rPr kumimoji="1" lang="zh-CN" altLang="en-US" sz="2400" dirty="0" smtClean="0">
                <a:effectLst/>
                <a:latin typeface="Times New Roman" pitchFamily="18" charset="0"/>
              </a:rPr>
              <a:t>，</a:t>
            </a:r>
            <a:r>
              <a:rPr kumimoji="1" lang="zh-CN" altLang="en-US" sz="2400" dirty="0">
                <a:effectLst/>
                <a:latin typeface="Times New Roman" pitchFamily="18" charset="0"/>
              </a:rPr>
              <a:t>直到</a:t>
            </a:r>
            <a:r>
              <a:rPr kumimoji="1" lang="en-US" altLang="zh-CN" sz="2400" dirty="0">
                <a:effectLst/>
                <a:latin typeface="Times New Roman" pitchFamily="18" charset="0"/>
              </a:rPr>
              <a:t>F</a:t>
            </a:r>
            <a:r>
              <a:rPr kumimoji="1" lang="zh-CN" altLang="en-US" sz="2400" dirty="0">
                <a:effectLst/>
                <a:latin typeface="Times New Roman" pitchFamily="18" charset="0"/>
              </a:rPr>
              <a:t>中只含一棵树为止。该树即为哈夫曼树。</a:t>
            </a:r>
          </a:p>
        </p:txBody>
      </p:sp>
      <p:sp>
        <p:nvSpPr>
          <p:cNvPr id="39939" name="Text Box 3"/>
          <p:cNvSpPr txBox="1">
            <a:spLocks noChangeArrowheads="1"/>
          </p:cNvSpPr>
          <p:nvPr/>
        </p:nvSpPr>
        <p:spPr bwMode="auto">
          <a:xfrm>
            <a:off x="503238" y="461963"/>
            <a:ext cx="3348037" cy="51911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rPr>
              <a:t>Huffman algorithm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additive="base">
                                        <p:cTn id="7" dur="5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38">
                                            <p:txEl>
                                              <p:pRg st="1" end="1"/>
                                            </p:txEl>
                                          </p:spTgt>
                                        </p:tgtEl>
                                        <p:attrNameLst>
                                          <p:attrName>style.visibility</p:attrName>
                                        </p:attrNameLst>
                                      </p:cBhvr>
                                      <p:to>
                                        <p:strVal val="visible"/>
                                      </p:to>
                                    </p:set>
                                    <p:anim calcmode="lin" valueType="num">
                                      <p:cBhvr additive="base">
                                        <p:cTn id="13" dur="5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38">
                                            <p:txEl>
                                              <p:pRg st="2" end="2"/>
                                            </p:txEl>
                                          </p:spTgt>
                                        </p:tgtEl>
                                        <p:attrNameLst>
                                          <p:attrName>style.visibility</p:attrName>
                                        </p:attrNameLst>
                                      </p:cBhvr>
                                      <p:to>
                                        <p:strVal val="visible"/>
                                      </p:to>
                                    </p:set>
                                    <p:anim calcmode="lin" valueType="num">
                                      <p:cBhvr additive="base">
                                        <p:cTn id="19" dur="5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38">
                                            <p:txEl>
                                              <p:pRg st="3" end="3"/>
                                            </p:txEl>
                                          </p:spTgt>
                                        </p:tgtEl>
                                        <p:attrNameLst>
                                          <p:attrName>style.visibility</p:attrName>
                                        </p:attrNameLst>
                                      </p:cBhvr>
                                      <p:to>
                                        <p:strVal val="visible"/>
                                      </p:to>
                                    </p:set>
                                    <p:anim calcmode="lin" valueType="num">
                                      <p:cBhvr additive="base">
                                        <p:cTn id="25" dur="5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pic>
        <p:nvPicPr>
          <p:cNvPr id="161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477838"/>
            <a:ext cx="8018462" cy="3624262"/>
          </a:xfrm>
          <a:prstGeom prst="rect">
            <a:avLst/>
          </a:prstGeom>
          <a:noFill/>
          <a:ln>
            <a:noFill/>
          </a:ln>
          <a:effectLst>
            <a:outerShdw dist="107763"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1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57488"/>
            <a:ext cx="8018463" cy="3624262"/>
          </a:xfrm>
          <a:prstGeom prst="rect">
            <a:avLst/>
          </a:prstGeom>
          <a:noFill/>
          <a:ln>
            <a:noFill/>
          </a:ln>
          <a:effectLst>
            <a:outerShdw dist="107763"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83970" name="Text Box 2"/>
          <p:cNvSpPr txBox="1">
            <a:spLocks noChangeArrowheads="1"/>
          </p:cNvSpPr>
          <p:nvPr/>
        </p:nvSpPr>
        <p:spPr bwMode="auto">
          <a:xfrm>
            <a:off x="533400" y="922338"/>
            <a:ext cx="7772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400">
                <a:effectLst/>
                <a:latin typeface="Times New Roman" pitchFamily="18" charset="0"/>
              </a:rPr>
              <a:t>#define MAXNODE	100</a:t>
            </a:r>
          </a:p>
          <a:p>
            <a:pPr algn="just"/>
            <a:r>
              <a:rPr kumimoji="1" lang="en-US" altLang="zh-CN" sz="2400">
                <a:effectLst/>
                <a:latin typeface="Times New Roman" pitchFamily="18" charset="0"/>
              </a:rPr>
              <a:t>#define MAXNUM	50</a:t>
            </a:r>
          </a:p>
          <a:p>
            <a:pPr algn="just"/>
            <a:endParaRPr kumimoji="1" lang="en-US" altLang="zh-CN" sz="2400">
              <a:effectLst/>
              <a:latin typeface="Times New Roman" pitchFamily="18" charset="0"/>
            </a:endParaRPr>
          </a:p>
          <a:p>
            <a:pPr algn="just"/>
            <a:r>
              <a:rPr kumimoji="1" lang="en-US" altLang="zh-CN" sz="2400">
                <a:effectLst/>
                <a:latin typeface="Times New Roman" pitchFamily="18" charset="0"/>
              </a:rPr>
              <a:t>struct HtNode		</a:t>
            </a:r>
            <a:r>
              <a:rPr kumimoji="1" lang="en-US" altLang="zh-CN" sz="2400">
                <a:solidFill>
                  <a:srgbClr val="00CC00"/>
                </a:solidFill>
                <a:effectLst/>
                <a:latin typeface="Times New Roman" pitchFamily="18" charset="0"/>
              </a:rPr>
              <a:t>/* </a:t>
            </a:r>
            <a:r>
              <a:rPr kumimoji="1" lang="zh-CN" altLang="en-US" sz="2400">
                <a:solidFill>
                  <a:srgbClr val="00CC00"/>
                </a:solidFill>
                <a:effectLst/>
                <a:latin typeface="Times New Roman" pitchFamily="18" charset="0"/>
              </a:rPr>
              <a:t>哈夫曼树结点的结构 *</a:t>
            </a:r>
            <a:r>
              <a:rPr kumimoji="1" lang="en-US" altLang="zh-CN" sz="2400">
                <a:solidFill>
                  <a:srgbClr val="00CC00"/>
                </a:solidFill>
                <a:effectLst/>
                <a:latin typeface="Times New Roman" pitchFamily="18" charset="0"/>
              </a:rPr>
              <a:t>/</a:t>
            </a:r>
          </a:p>
          <a:p>
            <a:pPr algn="just"/>
            <a:r>
              <a:rPr kumimoji="1" lang="en-US" altLang="zh-CN" sz="2400">
                <a:effectLst/>
                <a:latin typeface="Times New Roman" pitchFamily="18" charset="0"/>
              </a:rPr>
              <a:t>{</a:t>
            </a:r>
          </a:p>
          <a:p>
            <a:pPr algn="just"/>
            <a:r>
              <a:rPr kumimoji="1" lang="en-US" altLang="zh-CN" sz="2400">
                <a:effectLst/>
                <a:latin typeface="Times New Roman" pitchFamily="18" charset="0"/>
              </a:rPr>
              <a:t>	int weight;</a:t>
            </a:r>
          </a:p>
          <a:p>
            <a:pPr algn="just"/>
            <a:r>
              <a:rPr kumimoji="1" lang="en-US" altLang="zh-CN" sz="2400">
                <a:effectLst/>
                <a:latin typeface="Times New Roman" pitchFamily="18" charset="0"/>
              </a:rPr>
              <a:t>	int parent, lchild, rchild;</a:t>
            </a:r>
          </a:p>
          <a:p>
            <a:pPr algn="just"/>
            <a:r>
              <a:rPr kumimoji="1" lang="en-US" altLang="zh-CN" sz="2400">
                <a:effectLst/>
                <a:latin typeface="Times New Roman" pitchFamily="18" charset="0"/>
              </a:rPr>
              <a:t>};</a:t>
            </a:r>
          </a:p>
          <a:p>
            <a:pPr algn="just"/>
            <a:endParaRPr kumimoji="1" lang="en-US" altLang="zh-CN" sz="2400">
              <a:effectLst/>
              <a:latin typeface="Times New Roman" pitchFamily="18" charset="0"/>
            </a:endParaRPr>
          </a:p>
          <a:p>
            <a:pPr algn="just"/>
            <a:r>
              <a:rPr kumimoji="1" lang="en-US" altLang="zh-CN" sz="2400">
                <a:effectLst/>
                <a:latin typeface="Times New Roman" pitchFamily="18" charset="0"/>
              </a:rPr>
              <a:t>struct HtTree</a:t>
            </a:r>
          </a:p>
          <a:p>
            <a:pPr algn="just"/>
            <a:r>
              <a:rPr kumimoji="1" lang="en-US" altLang="zh-CN" sz="2400">
                <a:effectLst/>
                <a:latin typeface="Times New Roman" pitchFamily="18" charset="0"/>
              </a:rPr>
              <a:t>{</a:t>
            </a:r>
          </a:p>
          <a:p>
            <a:pPr algn="just"/>
            <a:r>
              <a:rPr kumimoji="1" lang="en-US" altLang="zh-CN" sz="2400">
                <a:effectLst/>
                <a:latin typeface="Times New Roman" pitchFamily="18" charset="0"/>
              </a:rPr>
              <a:t>	struct HtNode  ht[MAXNODE];</a:t>
            </a:r>
          </a:p>
          <a:p>
            <a:pPr algn="just"/>
            <a:r>
              <a:rPr kumimoji="1" lang="en-US" altLang="zh-CN" sz="2400">
                <a:effectLst/>
                <a:latin typeface="Times New Roman" pitchFamily="18" charset="0"/>
              </a:rPr>
              <a:t> 	int    root; 	</a:t>
            </a:r>
            <a:r>
              <a:rPr kumimoji="1" lang="en-US" altLang="zh-CN" sz="2400">
                <a:solidFill>
                  <a:srgbClr val="00CC00"/>
                </a:solidFill>
                <a:effectLst/>
                <a:latin typeface="Times New Roman" pitchFamily="18" charset="0"/>
              </a:rPr>
              <a:t>/* </a:t>
            </a:r>
            <a:r>
              <a:rPr kumimoji="1" lang="zh-CN" altLang="en-US" sz="2400">
                <a:solidFill>
                  <a:srgbClr val="00CC00"/>
                </a:solidFill>
                <a:effectLst/>
                <a:latin typeface="Times New Roman" pitchFamily="18" charset="0"/>
              </a:rPr>
              <a:t>哈夫曼树根在数组中的位置 *</a:t>
            </a:r>
            <a:r>
              <a:rPr kumimoji="1" lang="en-US" altLang="zh-CN" sz="2400">
                <a:solidFill>
                  <a:srgbClr val="00CC00"/>
                </a:solidFill>
                <a:effectLst/>
                <a:latin typeface="Times New Roman" pitchFamily="18" charset="0"/>
              </a:rPr>
              <a:t>/</a:t>
            </a:r>
          </a:p>
          <a:p>
            <a:pPr algn="just"/>
            <a:r>
              <a:rPr kumimoji="1" lang="en-US" altLang="zh-CN" sz="2400">
                <a:effectLst/>
                <a:latin typeface="Times New Roman" pitchFamily="18" charset="0"/>
              </a:rPr>
              <a:t>}HtTree, *PHtTree;</a:t>
            </a:r>
          </a:p>
        </p:txBody>
      </p:sp>
      <p:sp>
        <p:nvSpPr>
          <p:cNvPr id="83971" name="Rectangle 3"/>
          <p:cNvSpPr>
            <a:spLocks noChangeArrowheads="1"/>
          </p:cNvSpPr>
          <p:nvPr/>
        </p:nvSpPr>
        <p:spPr bwMode="auto">
          <a:xfrm>
            <a:off x="539750" y="188913"/>
            <a:ext cx="5410200" cy="519112"/>
          </a:xfrm>
          <a:prstGeom prst="rect">
            <a:avLst/>
          </a:pr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Structural design of Huffman tree</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214018" name="Rectangle 2"/>
          <p:cNvSpPr>
            <a:spLocks noGrp="1" noChangeArrowheads="1"/>
          </p:cNvSpPr>
          <p:nvPr>
            <p:ph type="title"/>
          </p:nvPr>
        </p:nvSpPr>
        <p:spPr/>
        <p:txBody>
          <a:bodyPr/>
          <a:lstStyle/>
          <a:p>
            <a:r>
              <a:rPr lang="en-US" altLang="zh-CN"/>
              <a:t>Example</a:t>
            </a:r>
          </a:p>
        </p:txBody>
      </p:sp>
      <p:sp>
        <p:nvSpPr>
          <p:cNvPr id="214019" name="Rectangle 3"/>
          <p:cNvSpPr>
            <a:spLocks noGrp="1" noChangeArrowheads="1"/>
          </p:cNvSpPr>
          <p:nvPr>
            <p:ph type="body" idx="1"/>
          </p:nvPr>
        </p:nvSpPr>
        <p:spPr>
          <a:xfrm>
            <a:off x="468313" y="1600200"/>
            <a:ext cx="8229600" cy="4525963"/>
          </a:xfrm>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a:effectLst/>
              </a:rPr>
              <a:t>A communication system has eight symbols</a:t>
            </a:r>
          </a:p>
          <a:p>
            <a:pPr algn="ctr">
              <a:spcBef>
                <a:spcPct val="0"/>
              </a:spcBef>
              <a:buClrTx/>
              <a:buSzTx/>
              <a:buFontTx/>
              <a:buNone/>
            </a:pPr>
            <a:r>
              <a:rPr kumimoji="1" lang="en-US" altLang="zh-CN">
                <a:solidFill>
                  <a:srgbClr val="FFFF00"/>
                </a:solidFill>
                <a:effectLst/>
              </a:rPr>
              <a:t>c1, c2, c3, c4, c5, c6, c7, c8 </a:t>
            </a:r>
            <a:endParaRPr lang="en-US" altLang="zh-CN">
              <a:effectLst/>
            </a:endParaRPr>
          </a:p>
          <a:p>
            <a:pPr>
              <a:spcBef>
                <a:spcPct val="0"/>
              </a:spcBef>
              <a:buFont typeface="Wingdings" pitchFamily="2" charset="2"/>
              <a:buNone/>
            </a:pPr>
            <a:r>
              <a:rPr lang="en-US" altLang="zh-CN">
                <a:effectLst/>
              </a:rPr>
              <a:t>and the probability of each symbol is</a:t>
            </a:r>
          </a:p>
          <a:p>
            <a:pPr algn="ctr">
              <a:spcBef>
                <a:spcPct val="0"/>
              </a:spcBef>
              <a:buClrTx/>
              <a:buSzTx/>
              <a:buFontTx/>
              <a:buNone/>
            </a:pPr>
            <a:r>
              <a:rPr kumimoji="1" lang="en-US" altLang="zh-CN">
                <a:solidFill>
                  <a:srgbClr val="FFFF00"/>
                </a:solidFill>
                <a:effectLst/>
              </a:rPr>
              <a:t>5, 25, 3, 6, 10, 11, 36, 4</a:t>
            </a:r>
            <a:endParaRPr lang="en-US" altLang="zh-CN">
              <a:effectLst/>
            </a:endParaRPr>
          </a:p>
          <a:p>
            <a:pPr>
              <a:spcBef>
                <a:spcPct val="0"/>
              </a:spcBef>
              <a:buFont typeface="Wingdings" pitchFamily="2" charset="2"/>
              <a:buNone/>
            </a:pPr>
            <a:r>
              <a:rPr lang="en-US" altLang="zh-CN">
                <a:effectLst/>
              </a:rPr>
              <a:t>Try to design a coding method.</a:t>
            </a:r>
          </a:p>
          <a:p>
            <a:pPr>
              <a:spcBef>
                <a:spcPct val="0"/>
              </a:spcBef>
              <a:buFont typeface="Wingdings" pitchFamily="2" charset="2"/>
              <a:buNone/>
            </a:pPr>
            <a:endParaRPr lang="en-US" altLang="zh-CN">
              <a:effectLst/>
            </a:endParaRPr>
          </a:p>
          <a:p>
            <a:pPr>
              <a:spcBef>
                <a:spcPct val="0"/>
              </a:spcBef>
              <a:buFont typeface="Wingdings" pitchFamily="2" charset="2"/>
              <a:buNone/>
            </a:pPr>
            <a:r>
              <a:rPr lang="en-US" altLang="zh-CN">
                <a:effectLst/>
              </a:rPr>
              <a:t>Step1: setup a Huffman tree;</a:t>
            </a:r>
          </a:p>
          <a:p>
            <a:pPr>
              <a:spcBef>
                <a:spcPct val="0"/>
              </a:spcBef>
              <a:buFont typeface="Wingdings" pitchFamily="2" charset="2"/>
              <a:buNone/>
            </a:pPr>
            <a:r>
              <a:rPr lang="en-US" altLang="zh-CN">
                <a:effectLst/>
              </a:rPr>
              <a:t>Step2: coding.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580" name="Group 12"/>
          <p:cNvGrpSpPr>
            <a:grpSpLocks/>
          </p:cNvGrpSpPr>
          <p:nvPr/>
        </p:nvGrpSpPr>
        <p:grpSpPr bwMode="auto">
          <a:xfrm>
            <a:off x="542925" y="11113"/>
            <a:ext cx="8058150" cy="6840537"/>
            <a:chOff x="331" y="-17"/>
            <a:chExt cx="5076" cy="4309"/>
          </a:xfrm>
        </p:grpSpPr>
        <p:pic>
          <p:nvPicPr>
            <p:cNvPr id="23757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 y="-17"/>
              <a:ext cx="5075" cy="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575" name="Text Box 7"/>
            <p:cNvSpPr txBox="1">
              <a:spLocks noChangeArrowheads="1"/>
            </p:cNvSpPr>
            <p:nvPr/>
          </p:nvSpPr>
          <p:spPr bwMode="auto">
            <a:xfrm>
              <a:off x="331" y="2205"/>
              <a:ext cx="5076" cy="2013"/>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176213" algn="l">
                <a:defRPr kumimoji="1" sz="2400">
                  <a:solidFill>
                    <a:schemeClr val="tx1"/>
                  </a:solidFill>
                  <a:latin typeface="Times New Roman" pitchFamily="18" charset="0"/>
                  <a:ea typeface="宋体" pitchFamily="2" charset="-122"/>
                </a:defRPr>
              </a:lvl1pPr>
              <a:lvl2pPr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r>
                <a:rPr kumimoji="0" lang="en-US" altLang="zh-CN" sz="1000">
                  <a:solidFill>
                    <a:schemeClr val="bg1"/>
                  </a:solidFill>
                  <a:effectLst/>
                  <a:latin typeface="Arial" charset="0"/>
                  <a:ea typeface="幼圆" pitchFamily="49" charset="-122"/>
                </a:rPr>
                <a:t>InitBiTree(&amp;T);</a:t>
              </a:r>
            </a:p>
            <a:p>
              <a:r>
                <a:rPr kumimoji="0" lang="en-US" altLang="zh-CN" sz="1000">
                  <a:solidFill>
                    <a:schemeClr val="bg1"/>
                  </a:solidFill>
                  <a:effectLst/>
                  <a:latin typeface="Arial" charset="0"/>
                  <a:ea typeface="幼圆" pitchFamily="49" charset="-122"/>
                </a:rPr>
                <a:t>DestroyBiTree(&amp;T);</a:t>
              </a:r>
            </a:p>
            <a:p>
              <a:r>
                <a:rPr kumimoji="0" lang="en-US" altLang="zh-CN" sz="1000">
                  <a:solidFill>
                    <a:schemeClr val="bg1"/>
                  </a:solidFill>
                  <a:effectLst/>
                  <a:latin typeface="Arial" charset="0"/>
                  <a:ea typeface="幼圆" pitchFamily="49" charset="-122"/>
                </a:rPr>
                <a:t>CreateBiTree(&amp;T, definition);</a:t>
              </a:r>
            </a:p>
            <a:p>
              <a:r>
                <a:rPr kumimoji="0" lang="en-US" altLang="zh-CN" sz="1000">
                  <a:solidFill>
                    <a:schemeClr val="bg1"/>
                  </a:solidFill>
                  <a:effectLst/>
                  <a:latin typeface="Arial" charset="0"/>
                  <a:ea typeface="幼圆" pitchFamily="49" charset="-122"/>
                </a:rPr>
                <a:t>ClearBiTree(&amp;T);</a:t>
              </a:r>
            </a:p>
            <a:p>
              <a:r>
                <a:rPr kumimoji="0" lang="en-US" altLang="zh-CN" sz="1000">
                  <a:solidFill>
                    <a:schemeClr val="bg1"/>
                  </a:solidFill>
                  <a:effectLst/>
                  <a:latin typeface="Arial" charset="0"/>
                  <a:ea typeface="幼圆" pitchFamily="49" charset="-122"/>
                </a:rPr>
                <a:t>BiTreeEmpty (T);</a:t>
              </a:r>
            </a:p>
            <a:p>
              <a:r>
                <a:rPr kumimoji="0" lang="en-US" altLang="zh-CN" sz="1000">
                  <a:solidFill>
                    <a:schemeClr val="bg1"/>
                  </a:solidFill>
                  <a:effectLst/>
                  <a:latin typeface="Arial" charset="0"/>
                  <a:ea typeface="幼圆" pitchFamily="49" charset="-122"/>
                </a:rPr>
                <a:t>BiTreeDepth(T);</a:t>
              </a:r>
            </a:p>
            <a:p>
              <a:r>
                <a:rPr kumimoji="0" lang="en-US" altLang="zh-CN" sz="1000">
                  <a:solidFill>
                    <a:schemeClr val="bg1"/>
                  </a:solidFill>
                  <a:effectLst/>
                  <a:latin typeface="Arial" charset="0"/>
                  <a:ea typeface="幼圆" pitchFamily="49" charset="-122"/>
                </a:rPr>
                <a:t>Root(T);</a:t>
              </a:r>
            </a:p>
            <a:p>
              <a:r>
                <a:rPr kumimoji="0" lang="en-US" altLang="zh-CN" sz="1000">
                  <a:solidFill>
                    <a:schemeClr val="bg1"/>
                  </a:solidFill>
                  <a:effectLst/>
                  <a:latin typeface="Arial" charset="0"/>
                  <a:ea typeface="幼圆" pitchFamily="49" charset="-122"/>
                </a:rPr>
                <a:t>Value(T, e);</a:t>
              </a:r>
            </a:p>
            <a:p>
              <a:r>
                <a:rPr kumimoji="0" lang="en-US" altLang="zh-CN" sz="1000">
                  <a:solidFill>
                    <a:schemeClr val="bg1"/>
                  </a:solidFill>
                  <a:effectLst/>
                  <a:latin typeface="Arial" charset="0"/>
                  <a:ea typeface="幼圆" pitchFamily="49" charset="-122"/>
                </a:rPr>
                <a:t>Assign(T, e,value);</a:t>
              </a:r>
            </a:p>
            <a:p>
              <a:r>
                <a:rPr kumimoji="0" lang="en-US" altLang="zh-CN" sz="1000">
                  <a:solidFill>
                    <a:schemeClr val="bg1"/>
                  </a:solidFill>
                  <a:effectLst/>
                  <a:latin typeface="Arial" charset="0"/>
                  <a:ea typeface="幼圆" pitchFamily="49" charset="-122"/>
                </a:rPr>
                <a:t>Parent(T, e);</a:t>
              </a:r>
            </a:p>
            <a:p>
              <a:r>
                <a:rPr kumimoji="0" lang="en-US" altLang="zh-CN" sz="1000">
                  <a:solidFill>
                    <a:schemeClr val="bg1"/>
                  </a:solidFill>
                  <a:effectLst/>
                  <a:latin typeface="Arial" charset="0"/>
                  <a:ea typeface="幼圆" pitchFamily="49" charset="-122"/>
                </a:rPr>
                <a:t>LeftChild(T, e);</a:t>
              </a:r>
            </a:p>
            <a:p>
              <a:r>
                <a:rPr kumimoji="0" lang="en-US" altLang="zh-CN" sz="1000">
                  <a:solidFill>
                    <a:schemeClr val="bg1"/>
                  </a:solidFill>
                  <a:effectLst/>
                  <a:latin typeface="Arial" charset="0"/>
                  <a:ea typeface="幼圆" pitchFamily="49" charset="-122"/>
                </a:rPr>
                <a:t>RightChild(T, e);</a:t>
              </a:r>
            </a:p>
            <a:p>
              <a:r>
                <a:rPr kumimoji="0" lang="en-US" altLang="zh-CN" sz="1000">
                  <a:solidFill>
                    <a:schemeClr val="bg1"/>
                  </a:solidFill>
                  <a:effectLst/>
                  <a:latin typeface="Arial" charset="0"/>
                  <a:ea typeface="幼圆" pitchFamily="49" charset="-122"/>
                </a:rPr>
                <a:t>LeftSibling(T, e);</a:t>
              </a:r>
            </a:p>
            <a:p>
              <a:r>
                <a:rPr kumimoji="0" lang="en-US" altLang="zh-CN" sz="1000">
                  <a:solidFill>
                    <a:schemeClr val="bg1"/>
                  </a:solidFill>
                  <a:effectLst/>
                  <a:latin typeface="Arial" charset="0"/>
                  <a:ea typeface="幼圆" pitchFamily="49" charset="-122"/>
                </a:rPr>
                <a:t>RightSibling(T, e);</a:t>
              </a:r>
            </a:p>
            <a:p>
              <a:r>
                <a:rPr kumimoji="0" lang="en-US" altLang="zh-CN" sz="1000">
                  <a:solidFill>
                    <a:schemeClr val="bg1"/>
                  </a:solidFill>
                  <a:effectLst/>
                  <a:latin typeface="Arial" charset="0"/>
                  <a:ea typeface="幼圆" pitchFamily="49" charset="-122"/>
                </a:rPr>
                <a:t>InsertChild(T, p, LR, c);</a:t>
              </a:r>
            </a:p>
            <a:p>
              <a:r>
                <a:rPr kumimoji="0" lang="en-US" altLang="zh-CN" sz="1000">
                  <a:solidFill>
                    <a:schemeClr val="bg1"/>
                  </a:solidFill>
                  <a:effectLst/>
                  <a:latin typeface="Arial" charset="0"/>
                  <a:ea typeface="幼圆" pitchFamily="49" charset="-122"/>
                </a:rPr>
                <a:t>DeleteChild(T, p, LR);</a:t>
              </a:r>
            </a:p>
            <a:p>
              <a:r>
                <a:rPr kumimoji="0" lang="en-US" altLang="zh-CN" sz="1000">
                  <a:solidFill>
                    <a:schemeClr val="bg1"/>
                  </a:solidFill>
                  <a:effectLst/>
                  <a:latin typeface="Arial" charset="0"/>
                  <a:ea typeface="幼圆" pitchFamily="49" charset="-122"/>
                </a:rPr>
                <a:t>PreOrderTravse(T, visit());</a:t>
              </a:r>
            </a:p>
            <a:p>
              <a:r>
                <a:rPr kumimoji="0" lang="en-US" altLang="zh-CN" sz="1000">
                  <a:solidFill>
                    <a:schemeClr val="bg1"/>
                  </a:solidFill>
                  <a:effectLst/>
                  <a:latin typeface="Arial" charset="0"/>
                  <a:ea typeface="幼圆" pitchFamily="49" charset="-122"/>
                </a:rPr>
                <a:t>InOrderTravse(T, visit());</a:t>
              </a:r>
            </a:p>
            <a:p>
              <a:r>
                <a:rPr kumimoji="0" lang="en-US" altLang="zh-CN" sz="1000">
                  <a:solidFill>
                    <a:schemeClr val="bg1"/>
                  </a:solidFill>
                  <a:effectLst/>
                  <a:latin typeface="Arial" charset="0"/>
                  <a:ea typeface="幼圆" pitchFamily="49" charset="-122"/>
                </a:rPr>
                <a:t>PostOrderTravse(T, visit());</a:t>
              </a:r>
            </a:p>
            <a:p>
              <a:r>
                <a:rPr kumimoji="0" lang="en-US" altLang="zh-CN" sz="1000">
                  <a:solidFill>
                    <a:schemeClr val="bg1"/>
                  </a:solidFill>
                  <a:effectLst/>
                  <a:latin typeface="Arial" charset="0"/>
                  <a:ea typeface="幼圆" pitchFamily="49" charset="-122"/>
                </a:rPr>
                <a:t>LevelOrderTravse(T, visit());</a:t>
              </a:r>
            </a:p>
            <a:p>
              <a:endParaRPr kumimoji="0" lang="en-US" altLang="zh-CN" sz="1000">
                <a:solidFill>
                  <a:schemeClr val="bg1"/>
                </a:solidFill>
                <a:effectLst/>
                <a:latin typeface="Arial" charset="0"/>
                <a:ea typeface="幼圆" pitchFamily="49" charset="-122"/>
              </a:endParaRPr>
            </a:p>
            <a:p>
              <a:endParaRPr kumimoji="0" lang="en-US" altLang="zh-CN" sz="1000">
                <a:solidFill>
                  <a:schemeClr val="bg1"/>
                </a:solidFill>
                <a:effectLst/>
                <a:latin typeface="Arial" charset="0"/>
                <a:ea typeface="幼圆" pitchFamily="49" charset="-122"/>
              </a:endParaRPr>
            </a:p>
          </p:txBody>
        </p:sp>
        <p:pic>
          <p:nvPicPr>
            <p:cNvPr id="237577" name="Picture 9"/>
            <p:cNvPicPr>
              <a:picLocks noChangeArrowheads="1"/>
            </p:cNvPicPr>
            <p:nvPr/>
          </p:nvPicPr>
          <p:blipFill>
            <a:blip r:embed="rId3">
              <a:extLst>
                <a:ext uri="{28A0092B-C50C-407E-A947-70E740481C1C}">
                  <a14:useLocalDpi xmlns:a14="http://schemas.microsoft.com/office/drawing/2010/main" val="0"/>
                </a:ext>
              </a:extLst>
            </a:blip>
            <a:srcRect r="1279"/>
            <a:stretch>
              <a:fillRect/>
            </a:stretch>
          </p:blipFill>
          <p:spPr bwMode="auto">
            <a:xfrm>
              <a:off x="331" y="4145"/>
              <a:ext cx="5076"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7581" name="Rectangle 13"/>
          <p:cNvSpPr>
            <a:spLocks noChangeArrowheads="1"/>
          </p:cNvSpPr>
          <p:nvPr/>
        </p:nvSpPr>
        <p:spPr bwMode="auto">
          <a:xfrm>
            <a:off x="6739130" y="5805488"/>
            <a:ext cx="173316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zh-CN" sz="1050" b="1" dirty="0">
                <a:solidFill>
                  <a:srgbClr val="CC0000"/>
                </a:solidFill>
                <a:effectLst>
                  <a:outerShdw blurRad="38100" dist="38100" dir="2700000" algn="tl">
                    <a:srgbClr val="FFFFFF"/>
                  </a:outerShdw>
                </a:effectLst>
              </a:rPr>
              <a:t> </a:t>
            </a:r>
            <a:r>
              <a:rPr lang="en-US" altLang="zh-CN" sz="1050" b="1" dirty="0">
                <a:solidFill>
                  <a:srgbClr val="CC0000"/>
                </a:solidFill>
                <a:effectLst/>
              </a:rPr>
              <a:t>ADT</a:t>
            </a:r>
            <a:r>
              <a:rPr lang="zh-CN" altLang="en-US" sz="1050" b="1" dirty="0">
                <a:solidFill>
                  <a:srgbClr val="CC0000"/>
                </a:solidFill>
                <a:effectLst/>
              </a:rPr>
              <a:t>描述参见课本 </a:t>
            </a:r>
            <a:r>
              <a:rPr lang="en-US" altLang="zh-CN" sz="1050" b="1" dirty="0" err="1">
                <a:solidFill>
                  <a:srgbClr val="CC0000"/>
                </a:solidFill>
                <a:effectLst/>
              </a:rPr>
              <a:t>pp121</a:t>
            </a:r>
            <a:endParaRPr lang="en-US" altLang="zh-CN" sz="1050" b="1" dirty="0">
              <a:solidFill>
                <a:srgbClr val="CC0000"/>
              </a:solidFill>
              <a:effectLst/>
            </a:endParaRPr>
          </a:p>
        </p:txBody>
      </p:sp>
      <p:sp>
        <p:nvSpPr>
          <p:cNvPr id="8" name="页脚占位符 4"/>
          <p:cNvSpPr>
            <a:spLocks noGrp="1"/>
          </p:cNvSpPr>
          <p:nvPr>
            <p:ph type="ftr" sz="quarter" idx="11"/>
          </p:nvPr>
        </p:nvSpPr>
        <p:spPr/>
        <p:txBody>
          <a:bodyPr/>
          <a:lstStyle/>
          <a:p>
            <a:endParaRPr lang="en-US" altLang="zh-CN" dirty="0">
              <a:solidFill>
                <a:schemeClr val="bg1">
                  <a:lumMod val="50000"/>
                  <a:lumOff val="50000"/>
                </a:schemeClr>
              </a:solidFill>
            </a:endParaRPr>
          </a:p>
          <a:p>
            <a:r>
              <a:rPr lang="en-US" altLang="zh-CN" dirty="0">
                <a:solidFill>
                  <a:schemeClr val="bg1">
                    <a:lumMod val="50000"/>
                    <a:lumOff val="50000"/>
                  </a:schemeClr>
                </a:solidFill>
              </a:rPr>
              <a:t>Prof. Q. Wang</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页脚占位符 4"/>
          <p:cNvSpPr>
            <a:spLocks noGrp="1"/>
          </p:cNvSpPr>
          <p:nvPr>
            <p:ph type="ftr" sz="quarter" idx="11"/>
          </p:nvPr>
        </p:nvSpPr>
        <p:spPr/>
        <p:txBody>
          <a:bodyPr/>
          <a:lstStyle/>
          <a:p>
            <a:endParaRPr lang="en-US" altLang="zh-CN"/>
          </a:p>
          <a:p>
            <a:r>
              <a:rPr lang="en-US" altLang="zh-CN"/>
              <a:t>Prof. Q. Wang</a:t>
            </a:r>
          </a:p>
        </p:txBody>
      </p:sp>
      <p:sp>
        <p:nvSpPr>
          <p:cNvPr id="227332" name="Rectangle 4"/>
          <p:cNvSpPr>
            <a:spLocks noChangeArrowheads="1"/>
          </p:cNvSpPr>
          <p:nvPr/>
        </p:nvSpPr>
        <p:spPr bwMode="auto">
          <a:xfrm>
            <a:off x="755650" y="1125538"/>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5</a:t>
            </a:r>
          </a:p>
        </p:txBody>
      </p:sp>
      <p:sp>
        <p:nvSpPr>
          <p:cNvPr id="227333" name="Rectangle 5"/>
          <p:cNvSpPr>
            <a:spLocks noChangeArrowheads="1"/>
          </p:cNvSpPr>
          <p:nvPr/>
        </p:nvSpPr>
        <p:spPr bwMode="auto">
          <a:xfrm>
            <a:off x="1701800" y="1125538"/>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25</a:t>
            </a:r>
          </a:p>
        </p:txBody>
      </p:sp>
      <p:sp>
        <p:nvSpPr>
          <p:cNvPr id="227334" name="Rectangle 6"/>
          <p:cNvSpPr>
            <a:spLocks noChangeArrowheads="1"/>
          </p:cNvSpPr>
          <p:nvPr/>
        </p:nvSpPr>
        <p:spPr bwMode="auto">
          <a:xfrm>
            <a:off x="2647950" y="1125538"/>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a:t>
            </a:r>
          </a:p>
        </p:txBody>
      </p:sp>
      <p:sp>
        <p:nvSpPr>
          <p:cNvPr id="227335" name="Rectangle 7"/>
          <p:cNvSpPr>
            <a:spLocks noChangeArrowheads="1"/>
          </p:cNvSpPr>
          <p:nvPr/>
        </p:nvSpPr>
        <p:spPr bwMode="auto">
          <a:xfrm>
            <a:off x="3594100" y="1125538"/>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6</a:t>
            </a:r>
          </a:p>
        </p:txBody>
      </p:sp>
      <p:sp>
        <p:nvSpPr>
          <p:cNvPr id="227336" name="Rectangle 8"/>
          <p:cNvSpPr>
            <a:spLocks noChangeArrowheads="1"/>
          </p:cNvSpPr>
          <p:nvPr/>
        </p:nvSpPr>
        <p:spPr bwMode="auto">
          <a:xfrm>
            <a:off x="4540250" y="1125538"/>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10</a:t>
            </a:r>
          </a:p>
        </p:txBody>
      </p:sp>
      <p:sp>
        <p:nvSpPr>
          <p:cNvPr id="227337" name="Rectangle 9"/>
          <p:cNvSpPr>
            <a:spLocks noChangeArrowheads="1"/>
          </p:cNvSpPr>
          <p:nvPr/>
        </p:nvSpPr>
        <p:spPr bwMode="auto">
          <a:xfrm>
            <a:off x="5486400" y="1125538"/>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sp>
        <p:nvSpPr>
          <p:cNvPr id="227338" name="Rectangle 10"/>
          <p:cNvSpPr>
            <a:spLocks noChangeArrowheads="1"/>
          </p:cNvSpPr>
          <p:nvPr/>
        </p:nvSpPr>
        <p:spPr bwMode="auto">
          <a:xfrm>
            <a:off x="6432550" y="1125538"/>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36</a:t>
            </a:r>
          </a:p>
        </p:txBody>
      </p:sp>
      <p:sp>
        <p:nvSpPr>
          <p:cNvPr id="227339" name="Rectangle 11"/>
          <p:cNvSpPr>
            <a:spLocks noChangeArrowheads="1"/>
          </p:cNvSpPr>
          <p:nvPr/>
        </p:nvSpPr>
        <p:spPr bwMode="auto">
          <a:xfrm>
            <a:off x="7380288" y="1125538"/>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4</a:t>
            </a:r>
          </a:p>
        </p:txBody>
      </p:sp>
      <p:sp>
        <p:nvSpPr>
          <p:cNvPr id="227340" name="Line 12"/>
          <p:cNvSpPr>
            <a:spLocks noChangeShapeType="1"/>
          </p:cNvSpPr>
          <p:nvPr/>
        </p:nvSpPr>
        <p:spPr bwMode="auto">
          <a:xfrm>
            <a:off x="0" y="21336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7341" name="Rectangle 13"/>
          <p:cNvSpPr>
            <a:spLocks noChangeArrowheads="1"/>
          </p:cNvSpPr>
          <p:nvPr/>
        </p:nvSpPr>
        <p:spPr bwMode="auto">
          <a:xfrm>
            <a:off x="623888" y="3141663"/>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5</a:t>
            </a:r>
          </a:p>
        </p:txBody>
      </p:sp>
      <p:sp>
        <p:nvSpPr>
          <p:cNvPr id="227342" name="Rectangle 14"/>
          <p:cNvSpPr>
            <a:spLocks noChangeArrowheads="1"/>
          </p:cNvSpPr>
          <p:nvPr/>
        </p:nvSpPr>
        <p:spPr bwMode="auto">
          <a:xfrm>
            <a:off x="1570038" y="3141663"/>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25</a:t>
            </a:r>
          </a:p>
        </p:txBody>
      </p:sp>
      <p:sp>
        <p:nvSpPr>
          <p:cNvPr id="227343" name="Rectangle 15"/>
          <p:cNvSpPr>
            <a:spLocks noChangeArrowheads="1"/>
          </p:cNvSpPr>
          <p:nvPr/>
        </p:nvSpPr>
        <p:spPr bwMode="auto">
          <a:xfrm>
            <a:off x="2516188" y="3141663"/>
            <a:ext cx="576262"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3</a:t>
            </a:r>
          </a:p>
        </p:txBody>
      </p:sp>
      <p:sp>
        <p:nvSpPr>
          <p:cNvPr id="227344" name="Rectangle 16"/>
          <p:cNvSpPr>
            <a:spLocks noChangeArrowheads="1"/>
          </p:cNvSpPr>
          <p:nvPr/>
        </p:nvSpPr>
        <p:spPr bwMode="auto">
          <a:xfrm>
            <a:off x="3462338" y="3141663"/>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6</a:t>
            </a:r>
          </a:p>
        </p:txBody>
      </p:sp>
      <p:sp>
        <p:nvSpPr>
          <p:cNvPr id="227345" name="Rectangle 17"/>
          <p:cNvSpPr>
            <a:spLocks noChangeArrowheads="1"/>
          </p:cNvSpPr>
          <p:nvPr/>
        </p:nvSpPr>
        <p:spPr bwMode="auto">
          <a:xfrm>
            <a:off x="4408488" y="3141663"/>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10</a:t>
            </a:r>
          </a:p>
        </p:txBody>
      </p:sp>
      <p:sp>
        <p:nvSpPr>
          <p:cNvPr id="227346" name="Rectangle 18"/>
          <p:cNvSpPr>
            <a:spLocks noChangeArrowheads="1"/>
          </p:cNvSpPr>
          <p:nvPr/>
        </p:nvSpPr>
        <p:spPr bwMode="auto">
          <a:xfrm>
            <a:off x="5354638" y="3141663"/>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sp>
        <p:nvSpPr>
          <p:cNvPr id="227347" name="Rectangle 19"/>
          <p:cNvSpPr>
            <a:spLocks noChangeArrowheads="1"/>
          </p:cNvSpPr>
          <p:nvPr/>
        </p:nvSpPr>
        <p:spPr bwMode="auto">
          <a:xfrm>
            <a:off x="6300788" y="3141663"/>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36</a:t>
            </a:r>
          </a:p>
        </p:txBody>
      </p:sp>
      <p:sp>
        <p:nvSpPr>
          <p:cNvPr id="227348" name="Rectangle 20"/>
          <p:cNvSpPr>
            <a:spLocks noChangeArrowheads="1"/>
          </p:cNvSpPr>
          <p:nvPr/>
        </p:nvSpPr>
        <p:spPr bwMode="auto">
          <a:xfrm>
            <a:off x="7248525" y="3141663"/>
            <a:ext cx="576263"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4</a:t>
            </a:r>
          </a:p>
        </p:txBody>
      </p:sp>
      <p:sp>
        <p:nvSpPr>
          <p:cNvPr id="227349" name="Rectangle 21"/>
          <p:cNvSpPr>
            <a:spLocks noChangeArrowheads="1"/>
          </p:cNvSpPr>
          <p:nvPr/>
        </p:nvSpPr>
        <p:spPr bwMode="auto">
          <a:xfrm>
            <a:off x="623888" y="5302250"/>
            <a:ext cx="576262"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3</a:t>
            </a:r>
          </a:p>
        </p:txBody>
      </p:sp>
      <p:sp>
        <p:nvSpPr>
          <p:cNvPr id="227350" name="Rectangle 22"/>
          <p:cNvSpPr>
            <a:spLocks noChangeArrowheads="1"/>
          </p:cNvSpPr>
          <p:nvPr/>
        </p:nvSpPr>
        <p:spPr bwMode="auto">
          <a:xfrm>
            <a:off x="1570038" y="5302250"/>
            <a:ext cx="576262"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4</a:t>
            </a:r>
          </a:p>
        </p:txBody>
      </p:sp>
      <p:sp>
        <p:nvSpPr>
          <p:cNvPr id="227352" name="Rectangle 24"/>
          <p:cNvSpPr>
            <a:spLocks noChangeArrowheads="1"/>
          </p:cNvSpPr>
          <p:nvPr/>
        </p:nvSpPr>
        <p:spPr bwMode="auto">
          <a:xfrm>
            <a:off x="2516188" y="443865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5</a:t>
            </a:r>
          </a:p>
        </p:txBody>
      </p:sp>
      <p:sp>
        <p:nvSpPr>
          <p:cNvPr id="227353" name="Rectangle 25"/>
          <p:cNvSpPr>
            <a:spLocks noChangeArrowheads="1"/>
          </p:cNvSpPr>
          <p:nvPr/>
        </p:nvSpPr>
        <p:spPr bwMode="auto">
          <a:xfrm>
            <a:off x="3462338" y="443865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25</a:t>
            </a:r>
          </a:p>
        </p:txBody>
      </p:sp>
      <p:sp>
        <p:nvSpPr>
          <p:cNvPr id="227354" name="Rectangle 26"/>
          <p:cNvSpPr>
            <a:spLocks noChangeArrowheads="1"/>
          </p:cNvSpPr>
          <p:nvPr/>
        </p:nvSpPr>
        <p:spPr bwMode="auto">
          <a:xfrm>
            <a:off x="4408488" y="443865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6</a:t>
            </a:r>
          </a:p>
        </p:txBody>
      </p:sp>
      <p:sp>
        <p:nvSpPr>
          <p:cNvPr id="227355" name="Rectangle 27"/>
          <p:cNvSpPr>
            <a:spLocks noChangeArrowheads="1"/>
          </p:cNvSpPr>
          <p:nvPr/>
        </p:nvSpPr>
        <p:spPr bwMode="auto">
          <a:xfrm>
            <a:off x="5354638" y="443865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10</a:t>
            </a:r>
          </a:p>
        </p:txBody>
      </p:sp>
      <p:sp>
        <p:nvSpPr>
          <p:cNvPr id="227356" name="Rectangle 28"/>
          <p:cNvSpPr>
            <a:spLocks noChangeArrowheads="1"/>
          </p:cNvSpPr>
          <p:nvPr/>
        </p:nvSpPr>
        <p:spPr bwMode="auto">
          <a:xfrm>
            <a:off x="6300788" y="443865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sp>
        <p:nvSpPr>
          <p:cNvPr id="227357" name="Rectangle 29"/>
          <p:cNvSpPr>
            <a:spLocks noChangeArrowheads="1"/>
          </p:cNvSpPr>
          <p:nvPr/>
        </p:nvSpPr>
        <p:spPr bwMode="auto">
          <a:xfrm>
            <a:off x="7248525" y="4438650"/>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36</a:t>
            </a:r>
          </a:p>
        </p:txBody>
      </p:sp>
      <p:sp>
        <p:nvSpPr>
          <p:cNvPr id="227358" name="Oval 30"/>
          <p:cNvSpPr>
            <a:spLocks noChangeArrowheads="1"/>
          </p:cNvSpPr>
          <p:nvPr/>
        </p:nvSpPr>
        <p:spPr bwMode="auto">
          <a:xfrm>
            <a:off x="1096963" y="4365625"/>
            <a:ext cx="576262" cy="576263"/>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7</a:t>
            </a:r>
          </a:p>
        </p:txBody>
      </p:sp>
      <p:cxnSp>
        <p:nvCxnSpPr>
          <p:cNvPr id="227359" name="AutoShape 31"/>
          <p:cNvCxnSpPr>
            <a:cxnSpLocks noChangeShapeType="1"/>
            <a:stCxn id="227358" idx="3"/>
            <a:endCxn id="227349" idx="0"/>
          </p:cNvCxnSpPr>
          <p:nvPr/>
        </p:nvCxnSpPr>
        <p:spPr bwMode="auto">
          <a:xfrm flipH="1">
            <a:off x="912813" y="4857750"/>
            <a:ext cx="268287"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360" name="AutoShape 32"/>
          <p:cNvCxnSpPr>
            <a:cxnSpLocks noChangeShapeType="1"/>
            <a:stCxn id="227358" idx="5"/>
            <a:endCxn id="227350" idx="0"/>
          </p:cNvCxnSpPr>
          <p:nvPr/>
        </p:nvCxnSpPr>
        <p:spPr bwMode="auto">
          <a:xfrm>
            <a:off x="1589088" y="4857750"/>
            <a:ext cx="269875"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7362" name="Text Box 34"/>
          <p:cNvSpPr txBox="1">
            <a:spLocks noChangeArrowheads="1"/>
          </p:cNvSpPr>
          <p:nvPr/>
        </p:nvSpPr>
        <p:spPr bwMode="auto">
          <a:xfrm>
            <a:off x="134938" y="496888"/>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effectLst>
                  <a:outerShdw blurRad="38100" dist="38100" dir="2700000" algn="tl">
                    <a:srgbClr val="010199"/>
                  </a:outerShdw>
                </a:effectLst>
              </a:rPr>
              <a:t>Step 0:</a:t>
            </a:r>
          </a:p>
        </p:txBody>
      </p:sp>
      <p:sp>
        <p:nvSpPr>
          <p:cNvPr id="227363" name="Text Box 35"/>
          <p:cNvSpPr txBox="1">
            <a:spLocks noChangeArrowheads="1"/>
          </p:cNvSpPr>
          <p:nvPr/>
        </p:nvSpPr>
        <p:spPr bwMode="auto">
          <a:xfrm>
            <a:off x="134938" y="2420938"/>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effectLst>
                  <a:outerShdw blurRad="38100" dist="38100" dir="2700000" algn="tl">
                    <a:srgbClr val="010199"/>
                  </a:outerShdw>
                </a:effectLst>
              </a:rPr>
              <a:t>Step 1:</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页脚占位符 4"/>
          <p:cNvSpPr>
            <a:spLocks noGrp="1"/>
          </p:cNvSpPr>
          <p:nvPr>
            <p:ph type="ftr" sz="quarter" idx="11"/>
          </p:nvPr>
        </p:nvSpPr>
        <p:spPr/>
        <p:txBody>
          <a:bodyPr/>
          <a:lstStyle/>
          <a:p>
            <a:endParaRPr lang="en-US" altLang="zh-CN"/>
          </a:p>
          <a:p>
            <a:r>
              <a:rPr lang="en-US" altLang="zh-CN"/>
              <a:t>Prof. Q. Wang</a:t>
            </a:r>
          </a:p>
        </p:txBody>
      </p:sp>
      <p:sp>
        <p:nvSpPr>
          <p:cNvPr id="228364" name="Rectangle 12"/>
          <p:cNvSpPr>
            <a:spLocks noChangeArrowheads="1"/>
          </p:cNvSpPr>
          <p:nvPr/>
        </p:nvSpPr>
        <p:spPr bwMode="auto">
          <a:xfrm>
            <a:off x="623888" y="191770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3</a:t>
            </a:r>
          </a:p>
        </p:txBody>
      </p:sp>
      <p:sp>
        <p:nvSpPr>
          <p:cNvPr id="228365" name="Rectangle 13"/>
          <p:cNvSpPr>
            <a:spLocks noChangeArrowheads="1"/>
          </p:cNvSpPr>
          <p:nvPr/>
        </p:nvSpPr>
        <p:spPr bwMode="auto">
          <a:xfrm>
            <a:off x="1570038" y="191770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4</a:t>
            </a:r>
          </a:p>
        </p:txBody>
      </p:sp>
      <p:sp>
        <p:nvSpPr>
          <p:cNvPr id="228366" name="Rectangle 14"/>
          <p:cNvSpPr>
            <a:spLocks noChangeArrowheads="1"/>
          </p:cNvSpPr>
          <p:nvPr/>
        </p:nvSpPr>
        <p:spPr bwMode="auto">
          <a:xfrm>
            <a:off x="2516188" y="1054100"/>
            <a:ext cx="576262"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5</a:t>
            </a:r>
          </a:p>
        </p:txBody>
      </p:sp>
      <p:sp>
        <p:nvSpPr>
          <p:cNvPr id="228367" name="Rectangle 15"/>
          <p:cNvSpPr>
            <a:spLocks noChangeArrowheads="1"/>
          </p:cNvSpPr>
          <p:nvPr/>
        </p:nvSpPr>
        <p:spPr bwMode="auto">
          <a:xfrm>
            <a:off x="3462338" y="105410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25</a:t>
            </a:r>
          </a:p>
        </p:txBody>
      </p:sp>
      <p:sp>
        <p:nvSpPr>
          <p:cNvPr id="228368" name="Rectangle 16"/>
          <p:cNvSpPr>
            <a:spLocks noChangeArrowheads="1"/>
          </p:cNvSpPr>
          <p:nvPr/>
        </p:nvSpPr>
        <p:spPr bwMode="auto">
          <a:xfrm>
            <a:off x="4408488" y="1054100"/>
            <a:ext cx="576262"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6</a:t>
            </a:r>
          </a:p>
        </p:txBody>
      </p:sp>
      <p:sp>
        <p:nvSpPr>
          <p:cNvPr id="228369" name="Rectangle 17"/>
          <p:cNvSpPr>
            <a:spLocks noChangeArrowheads="1"/>
          </p:cNvSpPr>
          <p:nvPr/>
        </p:nvSpPr>
        <p:spPr bwMode="auto">
          <a:xfrm>
            <a:off x="5354638" y="105410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10</a:t>
            </a:r>
          </a:p>
        </p:txBody>
      </p:sp>
      <p:sp>
        <p:nvSpPr>
          <p:cNvPr id="228370" name="Rectangle 18"/>
          <p:cNvSpPr>
            <a:spLocks noChangeArrowheads="1"/>
          </p:cNvSpPr>
          <p:nvPr/>
        </p:nvSpPr>
        <p:spPr bwMode="auto">
          <a:xfrm>
            <a:off x="6300788" y="105410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sp>
        <p:nvSpPr>
          <p:cNvPr id="228371" name="Rectangle 19"/>
          <p:cNvSpPr>
            <a:spLocks noChangeArrowheads="1"/>
          </p:cNvSpPr>
          <p:nvPr/>
        </p:nvSpPr>
        <p:spPr bwMode="auto">
          <a:xfrm>
            <a:off x="7248525" y="1054100"/>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36</a:t>
            </a:r>
          </a:p>
        </p:txBody>
      </p:sp>
      <p:sp>
        <p:nvSpPr>
          <p:cNvPr id="228372" name="Oval 20"/>
          <p:cNvSpPr>
            <a:spLocks noChangeArrowheads="1"/>
          </p:cNvSpPr>
          <p:nvPr/>
        </p:nvSpPr>
        <p:spPr bwMode="auto">
          <a:xfrm>
            <a:off x="1096963" y="981075"/>
            <a:ext cx="576262" cy="57626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7</a:t>
            </a:r>
          </a:p>
        </p:txBody>
      </p:sp>
      <p:cxnSp>
        <p:nvCxnSpPr>
          <p:cNvPr id="228373" name="AutoShape 21"/>
          <p:cNvCxnSpPr>
            <a:cxnSpLocks noChangeShapeType="1"/>
            <a:stCxn id="228372" idx="3"/>
            <a:endCxn id="228364" idx="0"/>
          </p:cNvCxnSpPr>
          <p:nvPr/>
        </p:nvCxnSpPr>
        <p:spPr bwMode="auto">
          <a:xfrm flipH="1">
            <a:off x="912813" y="1473200"/>
            <a:ext cx="268287"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374" name="AutoShape 22"/>
          <p:cNvCxnSpPr>
            <a:cxnSpLocks noChangeShapeType="1"/>
            <a:stCxn id="228372" idx="5"/>
            <a:endCxn id="228365" idx="0"/>
          </p:cNvCxnSpPr>
          <p:nvPr/>
        </p:nvCxnSpPr>
        <p:spPr bwMode="auto">
          <a:xfrm>
            <a:off x="1589088" y="1473200"/>
            <a:ext cx="2698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375" name="Text Box 23"/>
          <p:cNvSpPr txBox="1">
            <a:spLocks noChangeArrowheads="1"/>
          </p:cNvSpPr>
          <p:nvPr/>
        </p:nvSpPr>
        <p:spPr bwMode="auto">
          <a:xfrm>
            <a:off x="134938" y="476250"/>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effectLst>
                  <a:outerShdw blurRad="38100" dist="38100" dir="2700000" algn="tl">
                    <a:srgbClr val="010199"/>
                  </a:outerShdw>
                </a:effectLst>
              </a:rPr>
              <a:t>Step 2:</a:t>
            </a:r>
          </a:p>
        </p:txBody>
      </p:sp>
      <p:sp>
        <p:nvSpPr>
          <p:cNvPr id="228376" name="Rectangle 24"/>
          <p:cNvSpPr>
            <a:spLocks noChangeArrowheads="1"/>
          </p:cNvSpPr>
          <p:nvPr/>
        </p:nvSpPr>
        <p:spPr bwMode="auto">
          <a:xfrm>
            <a:off x="611188" y="4149725"/>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3</a:t>
            </a:r>
          </a:p>
        </p:txBody>
      </p:sp>
      <p:sp>
        <p:nvSpPr>
          <p:cNvPr id="228377" name="Rectangle 25"/>
          <p:cNvSpPr>
            <a:spLocks noChangeArrowheads="1"/>
          </p:cNvSpPr>
          <p:nvPr/>
        </p:nvSpPr>
        <p:spPr bwMode="auto">
          <a:xfrm>
            <a:off x="1557338" y="4149725"/>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4</a:t>
            </a:r>
          </a:p>
        </p:txBody>
      </p:sp>
      <p:sp>
        <p:nvSpPr>
          <p:cNvPr id="228378" name="Rectangle 26"/>
          <p:cNvSpPr>
            <a:spLocks noChangeArrowheads="1"/>
          </p:cNvSpPr>
          <p:nvPr/>
        </p:nvSpPr>
        <p:spPr bwMode="auto">
          <a:xfrm>
            <a:off x="2503488" y="4149725"/>
            <a:ext cx="576262"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5</a:t>
            </a:r>
          </a:p>
        </p:txBody>
      </p:sp>
      <p:sp>
        <p:nvSpPr>
          <p:cNvPr id="228379" name="Rectangle 27"/>
          <p:cNvSpPr>
            <a:spLocks noChangeArrowheads="1"/>
          </p:cNvSpPr>
          <p:nvPr/>
        </p:nvSpPr>
        <p:spPr bwMode="auto">
          <a:xfrm>
            <a:off x="4395788" y="3286125"/>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25</a:t>
            </a:r>
          </a:p>
        </p:txBody>
      </p:sp>
      <p:sp>
        <p:nvSpPr>
          <p:cNvPr id="228380" name="Rectangle 28"/>
          <p:cNvSpPr>
            <a:spLocks noChangeArrowheads="1"/>
          </p:cNvSpPr>
          <p:nvPr/>
        </p:nvSpPr>
        <p:spPr bwMode="auto">
          <a:xfrm>
            <a:off x="3449638" y="4149725"/>
            <a:ext cx="576262"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6</a:t>
            </a:r>
          </a:p>
        </p:txBody>
      </p:sp>
      <p:sp>
        <p:nvSpPr>
          <p:cNvPr id="228381" name="Rectangle 29"/>
          <p:cNvSpPr>
            <a:spLocks noChangeArrowheads="1"/>
          </p:cNvSpPr>
          <p:nvPr/>
        </p:nvSpPr>
        <p:spPr bwMode="auto">
          <a:xfrm>
            <a:off x="5341938" y="3286125"/>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10</a:t>
            </a:r>
          </a:p>
        </p:txBody>
      </p:sp>
      <p:sp>
        <p:nvSpPr>
          <p:cNvPr id="228382" name="Rectangle 30"/>
          <p:cNvSpPr>
            <a:spLocks noChangeArrowheads="1"/>
          </p:cNvSpPr>
          <p:nvPr/>
        </p:nvSpPr>
        <p:spPr bwMode="auto">
          <a:xfrm>
            <a:off x="6288088" y="3286125"/>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sp>
        <p:nvSpPr>
          <p:cNvPr id="228383" name="Rectangle 31"/>
          <p:cNvSpPr>
            <a:spLocks noChangeArrowheads="1"/>
          </p:cNvSpPr>
          <p:nvPr/>
        </p:nvSpPr>
        <p:spPr bwMode="auto">
          <a:xfrm>
            <a:off x="7235825" y="3286125"/>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36</a:t>
            </a:r>
          </a:p>
        </p:txBody>
      </p:sp>
      <p:sp>
        <p:nvSpPr>
          <p:cNvPr id="228384" name="Oval 32"/>
          <p:cNvSpPr>
            <a:spLocks noChangeArrowheads="1"/>
          </p:cNvSpPr>
          <p:nvPr/>
        </p:nvSpPr>
        <p:spPr bwMode="auto">
          <a:xfrm>
            <a:off x="1084263" y="3213100"/>
            <a:ext cx="576262" cy="57626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7</a:t>
            </a:r>
          </a:p>
        </p:txBody>
      </p:sp>
      <p:cxnSp>
        <p:nvCxnSpPr>
          <p:cNvPr id="228385" name="AutoShape 33"/>
          <p:cNvCxnSpPr>
            <a:cxnSpLocks noChangeShapeType="1"/>
            <a:stCxn id="228384" idx="3"/>
            <a:endCxn id="228376" idx="0"/>
          </p:cNvCxnSpPr>
          <p:nvPr/>
        </p:nvCxnSpPr>
        <p:spPr bwMode="auto">
          <a:xfrm flipH="1">
            <a:off x="900113" y="3705225"/>
            <a:ext cx="268287"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386" name="AutoShape 34"/>
          <p:cNvCxnSpPr>
            <a:cxnSpLocks noChangeShapeType="1"/>
            <a:stCxn id="228384" idx="5"/>
            <a:endCxn id="228377" idx="0"/>
          </p:cNvCxnSpPr>
          <p:nvPr/>
        </p:nvCxnSpPr>
        <p:spPr bwMode="auto">
          <a:xfrm>
            <a:off x="1576388" y="3705225"/>
            <a:ext cx="2698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387" name="Oval 35"/>
          <p:cNvSpPr>
            <a:spLocks noChangeArrowheads="1"/>
          </p:cNvSpPr>
          <p:nvPr/>
        </p:nvSpPr>
        <p:spPr bwMode="auto">
          <a:xfrm>
            <a:off x="2976563" y="3213100"/>
            <a:ext cx="576262" cy="576263"/>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11</a:t>
            </a:r>
          </a:p>
        </p:txBody>
      </p:sp>
      <p:cxnSp>
        <p:nvCxnSpPr>
          <p:cNvPr id="228388" name="AutoShape 36"/>
          <p:cNvCxnSpPr>
            <a:cxnSpLocks noChangeShapeType="1"/>
            <a:stCxn id="228387" idx="3"/>
            <a:endCxn id="228378" idx="0"/>
          </p:cNvCxnSpPr>
          <p:nvPr/>
        </p:nvCxnSpPr>
        <p:spPr bwMode="auto">
          <a:xfrm flipH="1">
            <a:off x="2792413" y="3705225"/>
            <a:ext cx="268287"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389" name="AutoShape 37"/>
          <p:cNvCxnSpPr>
            <a:cxnSpLocks noChangeShapeType="1"/>
            <a:stCxn id="228387" idx="5"/>
            <a:endCxn id="228380" idx="0"/>
          </p:cNvCxnSpPr>
          <p:nvPr/>
        </p:nvCxnSpPr>
        <p:spPr bwMode="auto">
          <a:xfrm>
            <a:off x="3468688" y="3705225"/>
            <a:ext cx="269875"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页脚占位符 4"/>
          <p:cNvSpPr>
            <a:spLocks noGrp="1"/>
          </p:cNvSpPr>
          <p:nvPr>
            <p:ph type="ftr" sz="quarter" idx="11"/>
          </p:nvPr>
        </p:nvSpPr>
        <p:spPr/>
        <p:txBody>
          <a:bodyPr/>
          <a:lstStyle/>
          <a:p>
            <a:endParaRPr lang="en-US" altLang="zh-CN"/>
          </a:p>
          <a:p>
            <a:r>
              <a:rPr lang="en-US" altLang="zh-CN"/>
              <a:t>Prof. Q. Wang</a:t>
            </a:r>
          </a:p>
        </p:txBody>
      </p:sp>
      <p:sp>
        <p:nvSpPr>
          <p:cNvPr id="229389" name="Text Box 13"/>
          <p:cNvSpPr txBox="1">
            <a:spLocks noChangeArrowheads="1"/>
          </p:cNvSpPr>
          <p:nvPr/>
        </p:nvSpPr>
        <p:spPr bwMode="auto">
          <a:xfrm>
            <a:off x="134938" y="476250"/>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effectLst>
                  <a:outerShdw blurRad="38100" dist="38100" dir="2700000" algn="tl">
                    <a:srgbClr val="010199"/>
                  </a:outerShdw>
                </a:effectLst>
              </a:rPr>
              <a:t>Step 3:</a:t>
            </a:r>
          </a:p>
        </p:txBody>
      </p:sp>
      <p:sp>
        <p:nvSpPr>
          <p:cNvPr id="229390" name="Rectangle 14"/>
          <p:cNvSpPr>
            <a:spLocks noChangeArrowheads="1"/>
          </p:cNvSpPr>
          <p:nvPr/>
        </p:nvSpPr>
        <p:spPr bwMode="auto">
          <a:xfrm>
            <a:off x="611188" y="2060575"/>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3</a:t>
            </a:r>
          </a:p>
        </p:txBody>
      </p:sp>
      <p:sp>
        <p:nvSpPr>
          <p:cNvPr id="229391" name="Rectangle 15"/>
          <p:cNvSpPr>
            <a:spLocks noChangeArrowheads="1"/>
          </p:cNvSpPr>
          <p:nvPr/>
        </p:nvSpPr>
        <p:spPr bwMode="auto">
          <a:xfrm>
            <a:off x="1557338" y="2060575"/>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4</a:t>
            </a:r>
          </a:p>
        </p:txBody>
      </p:sp>
      <p:sp>
        <p:nvSpPr>
          <p:cNvPr id="229392" name="Rectangle 16"/>
          <p:cNvSpPr>
            <a:spLocks noChangeArrowheads="1"/>
          </p:cNvSpPr>
          <p:nvPr/>
        </p:nvSpPr>
        <p:spPr bwMode="auto">
          <a:xfrm>
            <a:off x="2503488" y="2060575"/>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5</a:t>
            </a:r>
          </a:p>
        </p:txBody>
      </p:sp>
      <p:sp>
        <p:nvSpPr>
          <p:cNvPr id="229393" name="Rectangle 17"/>
          <p:cNvSpPr>
            <a:spLocks noChangeArrowheads="1"/>
          </p:cNvSpPr>
          <p:nvPr/>
        </p:nvSpPr>
        <p:spPr bwMode="auto">
          <a:xfrm>
            <a:off x="4395788" y="1196975"/>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25</a:t>
            </a:r>
          </a:p>
        </p:txBody>
      </p:sp>
      <p:sp>
        <p:nvSpPr>
          <p:cNvPr id="229394" name="Rectangle 18"/>
          <p:cNvSpPr>
            <a:spLocks noChangeArrowheads="1"/>
          </p:cNvSpPr>
          <p:nvPr/>
        </p:nvSpPr>
        <p:spPr bwMode="auto">
          <a:xfrm>
            <a:off x="3449638" y="2060575"/>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6</a:t>
            </a:r>
          </a:p>
        </p:txBody>
      </p:sp>
      <p:sp>
        <p:nvSpPr>
          <p:cNvPr id="229395" name="Rectangle 19"/>
          <p:cNvSpPr>
            <a:spLocks noChangeArrowheads="1"/>
          </p:cNvSpPr>
          <p:nvPr/>
        </p:nvSpPr>
        <p:spPr bwMode="auto">
          <a:xfrm>
            <a:off x="5341938" y="1196975"/>
            <a:ext cx="576262"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10</a:t>
            </a:r>
          </a:p>
        </p:txBody>
      </p:sp>
      <p:sp>
        <p:nvSpPr>
          <p:cNvPr id="229396" name="Rectangle 20"/>
          <p:cNvSpPr>
            <a:spLocks noChangeArrowheads="1"/>
          </p:cNvSpPr>
          <p:nvPr/>
        </p:nvSpPr>
        <p:spPr bwMode="auto">
          <a:xfrm>
            <a:off x="6288088" y="1196975"/>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sp>
        <p:nvSpPr>
          <p:cNvPr id="229397" name="Rectangle 21"/>
          <p:cNvSpPr>
            <a:spLocks noChangeArrowheads="1"/>
          </p:cNvSpPr>
          <p:nvPr/>
        </p:nvSpPr>
        <p:spPr bwMode="auto">
          <a:xfrm>
            <a:off x="7235825" y="1196975"/>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36</a:t>
            </a:r>
          </a:p>
        </p:txBody>
      </p:sp>
      <p:sp>
        <p:nvSpPr>
          <p:cNvPr id="229398" name="Oval 22"/>
          <p:cNvSpPr>
            <a:spLocks noChangeArrowheads="1"/>
          </p:cNvSpPr>
          <p:nvPr/>
        </p:nvSpPr>
        <p:spPr bwMode="auto">
          <a:xfrm>
            <a:off x="1084263" y="1123950"/>
            <a:ext cx="576262" cy="576263"/>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7</a:t>
            </a:r>
          </a:p>
        </p:txBody>
      </p:sp>
      <p:cxnSp>
        <p:nvCxnSpPr>
          <p:cNvPr id="229399" name="AutoShape 23"/>
          <p:cNvCxnSpPr>
            <a:cxnSpLocks noChangeShapeType="1"/>
            <a:stCxn id="229398" idx="3"/>
            <a:endCxn id="229390" idx="0"/>
          </p:cNvCxnSpPr>
          <p:nvPr/>
        </p:nvCxnSpPr>
        <p:spPr bwMode="auto">
          <a:xfrm flipH="1">
            <a:off x="900113" y="1616075"/>
            <a:ext cx="268287"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400" name="AutoShape 24"/>
          <p:cNvCxnSpPr>
            <a:cxnSpLocks noChangeShapeType="1"/>
            <a:stCxn id="229398" idx="5"/>
            <a:endCxn id="229391" idx="0"/>
          </p:cNvCxnSpPr>
          <p:nvPr/>
        </p:nvCxnSpPr>
        <p:spPr bwMode="auto">
          <a:xfrm>
            <a:off x="1576388" y="1616075"/>
            <a:ext cx="2698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401" name="Oval 25"/>
          <p:cNvSpPr>
            <a:spLocks noChangeArrowheads="1"/>
          </p:cNvSpPr>
          <p:nvPr/>
        </p:nvSpPr>
        <p:spPr bwMode="auto">
          <a:xfrm>
            <a:off x="2976563" y="1123950"/>
            <a:ext cx="576262" cy="57626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cxnSp>
        <p:nvCxnSpPr>
          <p:cNvPr id="229402" name="AutoShape 26"/>
          <p:cNvCxnSpPr>
            <a:cxnSpLocks noChangeShapeType="1"/>
            <a:stCxn id="229401" idx="3"/>
            <a:endCxn id="229392" idx="0"/>
          </p:cNvCxnSpPr>
          <p:nvPr/>
        </p:nvCxnSpPr>
        <p:spPr bwMode="auto">
          <a:xfrm flipH="1">
            <a:off x="2792413" y="1616075"/>
            <a:ext cx="268287"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403" name="AutoShape 27"/>
          <p:cNvCxnSpPr>
            <a:cxnSpLocks noChangeShapeType="1"/>
            <a:stCxn id="229401" idx="5"/>
            <a:endCxn id="229394" idx="0"/>
          </p:cNvCxnSpPr>
          <p:nvPr/>
        </p:nvCxnSpPr>
        <p:spPr bwMode="auto">
          <a:xfrm>
            <a:off x="3468688" y="1616075"/>
            <a:ext cx="2698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404" name="Rectangle 28"/>
          <p:cNvSpPr>
            <a:spLocks noChangeArrowheads="1"/>
          </p:cNvSpPr>
          <p:nvPr/>
        </p:nvSpPr>
        <p:spPr bwMode="auto">
          <a:xfrm>
            <a:off x="611188" y="530225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3</a:t>
            </a:r>
          </a:p>
        </p:txBody>
      </p:sp>
      <p:sp>
        <p:nvSpPr>
          <p:cNvPr id="229405" name="Rectangle 29"/>
          <p:cNvSpPr>
            <a:spLocks noChangeArrowheads="1"/>
          </p:cNvSpPr>
          <p:nvPr/>
        </p:nvSpPr>
        <p:spPr bwMode="auto">
          <a:xfrm>
            <a:off x="1557338" y="530225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4</a:t>
            </a:r>
          </a:p>
        </p:txBody>
      </p:sp>
      <p:sp>
        <p:nvSpPr>
          <p:cNvPr id="229406" name="Rectangle 30"/>
          <p:cNvSpPr>
            <a:spLocks noChangeArrowheads="1"/>
          </p:cNvSpPr>
          <p:nvPr/>
        </p:nvSpPr>
        <p:spPr bwMode="auto">
          <a:xfrm>
            <a:off x="3440113" y="530225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5</a:t>
            </a:r>
          </a:p>
        </p:txBody>
      </p:sp>
      <p:sp>
        <p:nvSpPr>
          <p:cNvPr id="229407" name="Rectangle 31"/>
          <p:cNvSpPr>
            <a:spLocks noChangeArrowheads="1"/>
          </p:cNvSpPr>
          <p:nvPr/>
        </p:nvSpPr>
        <p:spPr bwMode="auto">
          <a:xfrm>
            <a:off x="5332413" y="443865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25</a:t>
            </a:r>
          </a:p>
        </p:txBody>
      </p:sp>
      <p:sp>
        <p:nvSpPr>
          <p:cNvPr id="229408" name="Rectangle 32"/>
          <p:cNvSpPr>
            <a:spLocks noChangeArrowheads="1"/>
          </p:cNvSpPr>
          <p:nvPr/>
        </p:nvSpPr>
        <p:spPr bwMode="auto">
          <a:xfrm>
            <a:off x="4386263" y="530225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6</a:t>
            </a:r>
          </a:p>
        </p:txBody>
      </p:sp>
      <p:sp>
        <p:nvSpPr>
          <p:cNvPr id="229409" name="Rectangle 33"/>
          <p:cNvSpPr>
            <a:spLocks noChangeArrowheads="1"/>
          </p:cNvSpPr>
          <p:nvPr/>
        </p:nvSpPr>
        <p:spPr bwMode="auto">
          <a:xfrm>
            <a:off x="2339975" y="4438650"/>
            <a:ext cx="576263"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10</a:t>
            </a:r>
          </a:p>
        </p:txBody>
      </p:sp>
      <p:sp>
        <p:nvSpPr>
          <p:cNvPr id="229410" name="Rectangle 34"/>
          <p:cNvSpPr>
            <a:spLocks noChangeArrowheads="1"/>
          </p:cNvSpPr>
          <p:nvPr/>
        </p:nvSpPr>
        <p:spPr bwMode="auto">
          <a:xfrm>
            <a:off x="6288088" y="443865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sp>
        <p:nvSpPr>
          <p:cNvPr id="229411" name="Rectangle 35"/>
          <p:cNvSpPr>
            <a:spLocks noChangeArrowheads="1"/>
          </p:cNvSpPr>
          <p:nvPr/>
        </p:nvSpPr>
        <p:spPr bwMode="auto">
          <a:xfrm>
            <a:off x="7235825" y="4438650"/>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36</a:t>
            </a:r>
          </a:p>
        </p:txBody>
      </p:sp>
      <p:sp>
        <p:nvSpPr>
          <p:cNvPr id="229412" name="Oval 36"/>
          <p:cNvSpPr>
            <a:spLocks noChangeArrowheads="1"/>
          </p:cNvSpPr>
          <p:nvPr/>
        </p:nvSpPr>
        <p:spPr bwMode="auto">
          <a:xfrm>
            <a:off x="1084263" y="4365625"/>
            <a:ext cx="576262" cy="576263"/>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7</a:t>
            </a:r>
          </a:p>
        </p:txBody>
      </p:sp>
      <p:cxnSp>
        <p:nvCxnSpPr>
          <p:cNvPr id="229413" name="AutoShape 37"/>
          <p:cNvCxnSpPr>
            <a:cxnSpLocks noChangeShapeType="1"/>
            <a:stCxn id="229412" idx="3"/>
            <a:endCxn id="229404" idx="0"/>
          </p:cNvCxnSpPr>
          <p:nvPr/>
        </p:nvCxnSpPr>
        <p:spPr bwMode="auto">
          <a:xfrm flipH="1">
            <a:off x="900113" y="4857750"/>
            <a:ext cx="268287"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414" name="AutoShape 38"/>
          <p:cNvCxnSpPr>
            <a:cxnSpLocks noChangeShapeType="1"/>
            <a:stCxn id="229412" idx="5"/>
            <a:endCxn id="229405" idx="0"/>
          </p:cNvCxnSpPr>
          <p:nvPr/>
        </p:nvCxnSpPr>
        <p:spPr bwMode="auto">
          <a:xfrm>
            <a:off x="1576388" y="4857750"/>
            <a:ext cx="2698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415" name="Oval 39"/>
          <p:cNvSpPr>
            <a:spLocks noChangeArrowheads="1"/>
          </p:cNvSpPr>
          <p:nvPr/>
        </p:nvSpPr>
        <p:spPr bwMode="auto">
          <a:xfrm>
            <a:off x="3913188" y="4365625"/>
            <a:ext cx="576262" cy="57626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cxnSp>
        <p:nvCxnSpPr>
          <p:cNvPr id="229416" name="AutoShape 40"/>
          <p:cNvCxnSpPr>
            <a:cxnSpLocks noChangeShapeType="1"/>
            <a:stCxn id="229415" idx="3"/>
            <a:endCxn id="229406" idx="0"/>
          </p:cNvCxnSpPr>
          <p:nvPr/>
        </p:nvCxnSpPr>
        <p:spPr bwMode="auto">
          <a:xfrm flipH="1">
            <a:off x="3729038" y="4857750"/>
            <a:ext cx="268287"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417" name="AutoShape 41"/>
          <p:cNvCxnSpPr>
            <a:cxnSpLocks noChangeShapeType="1"/>
            <a:stCxn id="229415" idx="5"/>
            <a:endCxn id="229408" idx="0"/>
          </p:cNvCxnSpPr>
          <p:nvPr/>
        </p:nvCxnSpPr>
        <p:spPr bwMode="auto">
          <a:xfrm>
            <a:off x="4405313" y="4857750"/>
            <a:ext cx="2698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418" name="Oval 42"/>
          <p:cNvSpPr>
            <a:spLocks noChangeArrowheads="1"/>
          </p:cNvSpPr>
          <p:nvPr/>
        </p:nvSpPr>
        <p:spPr bwMode="auto">
          <a:xfrm>
            <a:off x="1711325" y="3429000"/>
            <a:ext cx="576263" cy="576263"/>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17</a:t>
            </a:r>
          </a:p>
        </p:txBody>
      </p:sp>
      <p:cxnSp>
        <p:nvCxnSpPr>
          <p:cNvPr id="229419" name="AutoShape 43"/>
          <p:cNvCxnSpPr>
            <a:cxnSpLocks noChangeShapeType="1"/>
            <a:stCxn id="229418" idx="3"/>
            <a:endCxn id="229412" idx="0"/>
          </p:cNvCxnSpPr>
          <p:nvPr/>
        </p:nvCxnSpPr>
        <p:spPr bwMode="auto">
          <a:xfrm flipH="1">
            <a:off x="1373188" y="3921125"/>
            <a:ext cx="422275"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420" name="AutoShape 44"/>
          <p:cNvCxnSpPr>
            <a:cxnSpLocks noChangeShapeType="1"/>
            <a:stCxn id="229418" idx="5"/>
            <a:endCxn id="229409" idx="0"/>
          </p:cNvCxnSpPr>
          <p:nvPr/>
        </p:nvCxnSpPr>
        <p:spPr bwMode="auto">
          <a:xfrm>
            <a:off x="2203450" y="3921125"/>
            <a:ext cx="425450" cy="517525"/>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页脚占位符 4"/>
          <p:cNvSpPr>
            <a:spLocks noGrp="1"/>
          </p:cNvSpPr>
          <p:nvPr>
            <p:ph type="ftr" sz="quarter" idx="11"/>
          </p:nvPr>
        </p:nvSpPr>
        <p:spPr/>
        <p:txBody>
          <a:bodyPr/>
          <a:lstStyle/>
          <a:p>
            <a:endParaRPr lang="en-US" altLang="zh-CN"/>
          </a:p>
          <a:p>
            <a:r>
              <a:rPr lang="en-US" altLang="zh-CN"/>
              <a:t>Prof. Q. Wang</a:t>
            </a:r>
          </a:p>
        </p:txBody>
      </p:sp>
      <p:sp>
        <p:nvSpPr>
          <p:cNvPr id="230404" name="Text Box 4"/>
          <p:cNvSpPr txBox="1">
            <a:spLocks noChangeArrowheads="1"/>
          </p:cNvSpPr>
          <p:nvPr/>
        </p:nvSpPr>
        <p:spPr bwMode="auto">
          <a:xfrm>
            <a:off x="134938" y="476250"/>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effectLst>
                  <a:outerShdw blurRad="38100" dist="38100" dir="2700000" algn="tl">
                    <a:srgbClr val="010199"/>
                  </a:outerShdw>
                </a:effectLst>
              </a:rPr>
              <a:t>Step 4:</a:t>
            </a:r>
          </a:p>
        </p:txBody>
      </p:sp>
      <p:sp>
        <p:nvSpPr>
          <p:cNvPr id="230405" name="Rectangle 5"/>
          <p:cNvSpPr>
            <a:spLocks noChangeArrowheads="1"/>
          </p:cNvSpPr>
          <p:nvPr/>
        </p:nvSpPr>
        <p:spPr bwMode="auto">
          <a:xfrm>
            <a:off x="611188" y="234950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3</a:t>
            </a:r>
          </a:p>
        </p:txBody>
      </p:sp>
      <p:sp>
        <p:nvSpPr>
          <p:cNvPr id="230406" name="Rectangle 6"/>
          <p:cNvSpPr>
            <a:spLocks noChangeArrowheads="1"/>
          </p:cNvSpPr>
          <p:nvPr/>
        </p:nvSpPr>
        <p:spPr bwMode="auto">
          <a:xfrm>
            <a:off x="1557338" y="234950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4</a:t>
            </a:r>
          </a:p>
        </p:txBody>
      </p:sp>
      <p:sp>
        <p:nvSpPr>
          <p:cNvPr id="230407" name="Rectangle 7"/>
          <p:cNvSpPr>
            <a:spLocks noChangeArrowheads="1"/>
          </p:cNvSpPr>
          <p:nvPr/>
        </p:nvSpPr>
        <p:spPr bwMode="auto">
          <a:xfrm>
            <a:off x="3440113" y="234950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5</a:t>
            </a:r>
          </a:p>
        </p:txBody>
      </p:sp>
      <p:sp>
        <p:nvSpPr>
          <p:cNvPr id="230408" name="Rectangle 8"/>
          <p:cNvSpPr>
            <a:spLocks noChangeArrowheads="1"/>
          </p:cNvSpPr>
          <p:nvPr/>
        </p:nvSpPr>
        <p:spPr bwMode="auto">
          <a:xfrm>
            <a:off x="5332413" y="148590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sp>
        <p:nvSpPr>
          <p:cNvPr id="230409" name="Rectangle 9"/>
          <p:cNvSpPr>
            <a:spLocks noChangeArrowheads="1"/>
          </p:cNvSpPr>
          <p:nvPr/>
        </p:nvSpPr>
        <p:spPr bwMode="auto">
          <a:xfrm>
            <a:off x="4386263" y="234950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6</a:t>
            </a:r>
          </a:p>
        </p:txBody>
      </p:sp>
      <p:sp>
        <p:nvSpPr>
          <p:cNvPr id="230410" name="Rectangle 10"/>
          <p:cNvSpPr>
            <a:spLocks noChangeArrowheads="1"/>
          </p:cNvSpPr>
          <p:nvPr/>
        </p:nvSpPr>
        <p:spPr bwMode="auto">
          <a:xfrm>
            <a:off x="2339975" y="1485900"/>
            <a:ext cx="576263"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10</a:t>
            </a:r>
          </a:p>
        </p:txBody>
      </p:sp>
      <p:sp>
        <p:nvSpPr>
          <p:cNvPr id="230411" name="Rectangle 11"/>
          <p:cNvSpPr>
            <a:spLocks noChangeArrowheads="1"/>
          </p:cNvSpPr>
          <p:nvPr/>
        </p:nvSpPr>
        <p:spPr bwMode="auto">
          <a:xfrm>
            <a:off x="6288088" y="1485900"/>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25</a:t>
            </a:r>
          </a:p>
        </p:txBody>
      </p:sp>
      <p:sp>
        <p:nvSpPr>
          <p:cNvPr id="230412" name="Rectangle 12"/>
          <p:cNvSpPr>
            <a:spLocks noChangeArrowheads="1"/>
          </p:cNvSpPr>
          <p:nvPr/>
        </p:nvSpPr>
        <p:spPr bwMode="auto">
          <a:xfrm>
            <a:off x="7235825" y="1485900"/>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36</a:t>
            </a:r>
          </a:p>
        </p:txBody>
      </p:sp>
      <p:sp>
        <p:nvSpPr>
          <p:cNvPr id="230413" name="Oval 13"/>
          <p:cNvSpPr>
            <a:spLocks noChangeArrowheads="1"/>
          </p:cNvSpPr>
          <p:nvPr/>
        </p:nvSpPr>
        <p:spPr bwMode="auto">
          <a:xfrm>
            <a:off x="1084263" y="1412875"/>
            <a:ext cx="576262" cy="576263"/>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7</a:t>
            </a:r>
          </a:p>
        </p:txBody>
      </p:sp>
      <p:cxnSp>
        <p:nvCxnSpPr>
          <p:cNvPr id="230414" name="AutoShape 14"/>
          <p:cNvCxnSpPr>
            <a:cxnSpLocks noChangeShapeType="1"/>
            <a:stCxn id="230413" idx="3"/>
            <a:endCxn id="230405" idx="0"/>
          </p:cNvCxnSpPr>
          <p:nvPr/>
        </p:nvCxnSpPr>
        <p:spPr bwMode="auto">
          <a:xfrm flipH="1">
            <a:off x="900113" y="1905000"/>
            <a:ext cx="268287"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15" name="AutoShape 15"/>
          <p:cNvCxnSpPr>
            <a:cxnSpLocks noChangeShapeType="1"/>
            <a:stCxn id="230413" idx="5"/>
            <a:endCxn id="230406" idx="0"/>
          </p:cNvCxnSpPr>
          <p:nvPr/>
        </p:nvCxnSpPr>
        <p:spPr bwMode="auto">
          <a:xfrm>
            <a:off x="1576388" y="1905000"/>
            <a:ext cx="2698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16" name="Oval 16"/>
          <p:cNvSpPr>
            <a:spLocks noChangeArrowheads="1"/>
          </p:cNvSpPr>
          <p:nvPr/>
        </p:nvSpPr>
        <p:spPr bwMode="auto">
          <a:xfrm>
            <a:off x="3913188" y="1412875"/>
            <a:ext cx="576262" cy="57626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cxnSp>
        <p:nvCxnSpPr>
          <p:cNvPr id="230417" name="AutoShape 17"/>
          <p:cNvCxnSpPr>
            <a:cxnSpLocks noChangeShapeType="1"/>
            <a:stCxn id="230416" idx="3"/>
            <a:endCxn id="230407" idx="0"/>
          </p:cNvCxnSpPr>
          <p:nvPr/>
        </p:nvCxnSpPr>
        <p:spPr bwMode="auto">
          <a:xfrm flipH="1">
            <a:off x="3729038" y="1905000"/>
            <a:ext cx="268287"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18" name="AutoShape 18"/>
          <p:cNvCxnSpPr>
            <a:cxnSpLocks noChangeShapeType="1"/>
            <a:stCxn id="230416" idx="5"/>
            <a:endCxn id="230409" idx="0"/>
          </p:cNvCxnSpPr>
          <p:nvPr/>
        </p:nvCxnSpPr>
        <p:spPr bwMode="auto">
          <a:xfrm>
            <a:off x="4405313" y="1905000"/>
            <a:ext cx="2698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19" name="Oval 19"/>
          <p:cNvSpPr>
            <a:spLocks noChangeArrowheads="1"/>
          </p:cNvSpPr>
          <p:nvPr/>
        </p:nvSpPr>
        <p:spPr bwMode="auto">
          <a:xfrm>
            <a:off x="1711325" y="476250"/>
            <a:ext cx="576263" cy="576263"/>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17</a:t>
            </a:r>
          </a:p>
        </p:txBody>
      </p:sp>
      <p:cxnSp>
        <p:nvCxnSpPr>
          <p:cNvPr id="230420" name="AutoShape 20"/>
          <p:cNvCxnSpPr>
            <a:cxnSpLocks noChangeShapeType="1"/>
            <a:stCxn id="230419" idx="3"/>
            <a:endCxn id="230413" idx="0"/>
          </p:cNvCxnSpPr>
          <p:nvPr/>
        </p:nvCxnSpPr>
        <p:spPr bwMode="auto">
          <a:xfrm flipH="1">
            <a:off x="1373188" y="968375"/>
            <a:ext cx="4222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21" name="AutoShape 21"/>
          <p:cNvCxnSpPr>
            <a:cxnSpLocks noChangeShapeType="1"/>
            <a:stCxn id="230419" idx="5"/>
            <a:endCxn id="230410" idx="0"/>
          </p:cNvCxnSpPr>
          <p:nvPr/>
        </p:nvCxnSpPr>
        <p:spPr bwMode="auto">
          <a:xfrm>
            <a:off x="2203450" y="968375"/>
            <a:ext cx="425450" cy="5175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22" name="Oval 22"/>
          <p:cNvSpPr>
            <a:spLocks noChangeArrowheads="1"/>
          </p:cNvSpPr>
          <p:nvPr/>
        </p:nvSpPr>
        <p:spPr bwMode="auto">
          <a:xfrm>
            <a:off x="4622800" y="404813"/>
            <a:ext cx="576263"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22</a:t>
            </a:r>
          </a:p>
        </p:txBody>
      </p:sp>
      <p:cxnSp>
        <p:nvCxnSpPr>
          <p:cNvPr id="230423" name="AutoShape 23"/>
          <p:cNvCxnSpPr>
            <a:cxnSpLocks noChangeShapeType="1"/>
            <a:stCxn id="230422" idx="3"/>
            <a:endCxn id="230416" idx="0"/>
          </p:cNvCxnSpPr>
          <p:nvPr/>
        </p:nvCxnSpPr>
        <p:spPr bwMode="auto">
          <a:xfrm flipH="1">
            <a:off x="4202113" y="896938"/>
            <a:ext cx="504825" cy="515937"/>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24" name="AutoShape 24"/>
          <p:cNvCxnSpPr>
            <a:cxnSpLocks noChangeShapeType="1"/>
            <a:stCxn id="230422" idx="5"/>
            <a:endCxn id="230408" idx="0"/>
          </p:cNvCxnSpPr>
          <p:nvPr/>
        </p:nvCxnSpPr>
        <p:spPr bwMode="auto">
          <a:xfrm>
            <a:off x="5114925" y="896938"/>
            <a:ext cx="506413" cy="588962"/>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25" name="Text Box 25"/>
          <p:cNvSpPr txBox="1">
            <a:spLocks noChangeArrowheads="1"/>
          </p:cNvSpPr>
          <p:nvPr/>
        </p:nvSpPr>
        <p:spPr bwMode="auto">
          <a:xfrm>
            <a:off x="134938" y="3213819"/>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effectLst>
                  <a:outerShdw blurRad="38100" dist="38100" dir="2700000" algn="tl">
                    <a:srgbClr val="010199"/>
                  </a:outerShdw>
                </a:effectLst>
              </a:rPr>
              <a:t>Step 5:</a:t>
            </a:r>
          </a:p>
        </p:txBody>
      </p:sp>
      <p:sp>
        <p:nvSpPr>
          <p:cNvPr id="230426" name="Rectangle 26"/>
          <p:cNvSpPr>
            <a:spLocks noChangeArrowheads="1"/>
          </p:cNvSpPr>
          <p:nvPr/>
        </p:nvSpPr>
        <p:spPr bwMode="auto">
          <a:xfrm>
            <a:off x="611188" y="6093544"/>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3</a:t>
            </a:r>
          </a:p>
        </p:txBody>
      </p:sp>
      <p:sp>
        <p:nvSpPr>
          <p:cNvPr id="230427" name="Rectangle 27"/>
          <p:cNvSpPr>
            <a:spLocks noChangeArrowheads="1"/>
          </p:cNvSpPr>
          <p:nvPr/>
        </p:nvSpPr>
        <p:spPr bwMode="auto">
          <a:xfrm>
            <a:off x="1557338" y="6093544"/>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4</a:t>
            </a:r>
          </a:p>
        </p:txBody>
      </p:sp>
      <p:sp>
        <p:nvSpPr>
          <p:cNvPr id="230428" name="Rectangle 28"/>
          <p:cNvSpPr>
            <a:spLocks noChangeArrowheads="1"/>
          </p:cNvSpPr>
          <p:nvPr/>
        </p:nvSpPr>
        <p:spPr bwMode="auto">
          <a:xfrm>
            <a:off x="3440113" y="6093544"/>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5</a:t>
            </a:r>
          </a:p>
        </p:txBody>
      </p:sp>
      <p:sp>
        <p:nvSpPr>
          <p:cNvPr id="230429" name="Rectangle 29"/>
          <p:cNvSpPr>
            <a:spLocks noChangeArrowheads="1"/>
          </p:cNvSpPr>
          <p:nvPr/>
        </p:nvSpPr>
        <p:spPr bwMode="auto">
          <a:xfrm>
            <a:off x="5332413" y="5229944"/>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11</a:t>
            </a:r>
          </a:p>
        </p:txBody>
      </p:sp>
      <p:sp>
        <p:nvSpPr>
          <p:cNvPr id="230430" name="Rectangle 30"/>
          <p:cNvSpPr>
            <a:spLocks noChangeArrowheads="1"/>
          </p:cNvSpPr>
          <p:nvPr/>
        </p:nvSpPr>
        <p:spPr bwMode="auto">
          <a:xfrm>
            <a:off x="4386263" y="6093544"/>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6</a:t>
            </a:r>
          </a:p>
        </p:txBody>
      </p:sp>
      <p:sp>
        <p:nvSpPr>
          <p:cNvPr id="230431" name="Rectangle 31"/>
          <p:cNvSpPr>
            <a:spLocks noChangeArrowheads="1"/>
          </p:cNvSpPr>
          <p:nvPr/>
        </p:nvSpPr>
        <p:spPr bwMode="auto">
          <a:xfrm>
            <a:off x="2339975" y="5229944"/>
            <a:ext cx="576263"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10</a:t>
            </a:r>
          </a:p>
        </p:txBody>
      </p:sp>
      <p:sp>
        <p:nvSpPr>
          <p:cNvPr id="230432" name="Rectangle 32"/>
          <p:cNvSpPr>
            <a:spLocks noChangeArrowheads="1"/>
          </p:cNvSpPr>
          <p:nvPr/>
        </p:nvSpPr>
        <p:spPr bwMode="auto">
          <a:xfrm>
            <a:off x="6288088" y="4221881"/>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25</a:t>
            </a:r>
          </a:p>
        </p:txBody>
      </p:sp>
      <p:sp>
        <p:nvSpPr>
          <p:cNvPr id="230433" name="Rectangle 33"/>
          <p:cNvSpPr>
            <a:spLocks noChangeArrowheads="1"/>
          </p:cNvSpPr>
          <p:nvPr/>
        </p:nvSpPr>
        <p:spPr bwMode="auto">
          <a:xfrm>
            <a:off x="7235825" y="4221881"/>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36</a:t>
            </a:r>
          </a:p>
        </p:txBody>
      </p:sp>
      <p:sp>
        <p:nvSpPr>
          <p:cNvPr id="230434" name="Oval 34"/>
          <p:cNvSpPr>
            <a:spLocks noChangeArrowheads="1"/>
          </p:cNvSpPr>
          <p:nvPr/>
        </p:nvSpPr>
        <p:spPr bwMode="auto">
          <a:xfrm>
            <a:off x="1084263" y="5156919"/>
            <a:ext cx="576262"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7</a:t>
            </a:r>
          </a:p>
        </p:txBody>
      </p:sp>
      <p:cxnSp>
        <p:nvCxnSpPr>
          <p:cNvPr id="230435" name="AutoShape 35"/>
          <p:cNvCxnSpPr>
            <a:cxnSpLocks noChangeShapeType="1"/>
            <a:stCxn id="230434" idx="3"/>
            <a:endCxn id="230426" idx="0"/>
          </p:cNvCxnSpPr>
          <p:nvPr/>
        </p:nvCxnSpPr>
        <p:spPr bwMode="auto">
          <a:xfrm flipH="1">
            <a:off x="900113" y="5649044"/>
            <a:ext cx="268287"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36" name="AutoShape 36"/>
          <p:cNvCxnSpPr>
            <a:cxnSpLocks noChangeShapeType="1"/>
            <a:stCxn id="230434" idx="5"/>
            <a:endCxn id="230427" idx="0"/>
          </p:cNvCxnSpPr>
          <p:nvPr/>
        </p:nvCxnSpPr>
        <p:spPr bwMode="auto">
          <a:xfrm>
            <a:off x="1576388" y="5649044"/>
            <a:ext cx="2698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37" name="Oval 37"/>
          <p:cNvSpPr>
            <a:spLocks noChangeArrowheads="1"/>
          </p:cNvSpPr>
          <p:nvPr/>
        </p:nvSpPr>
        <p:spPr bwMode="auto">
          <a:xfrm>
            <a:off x="3913188" y="5156919"/>
            <a:ext cx="576262" cy="57626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cxnSp>
        <p:nvCxnSpPr>
          <p:cNvPr id="230438" name="AutoShape 38"/>
          <p:cNvCxnSpPr>
            <a:cxnSpLocks noChangeShapeType="1"/>
            <a:stCxn id="230437" idx="3"/>
            <a:endCxn id="230428" idx="0"/>
          </p:cNvCxnSpPr>
          <p:nvPr/>
        </p:nvCxnSpPr>
        <p:spPr bwMode="auto">
          <a:xfrm flipH="1">
            <a:off x="3729038" y="5649044"/>
            <a:ext cx="268287"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39" name="AutoShape 39"/>
          <p:cNvCxnSpPr>
            <a:cxnSpLocks noChangeShapeType="1"/>
            <a:stCxn id="230437" idx="5"/>
            <a:endCxn id="230430" idx="0"/>
          </p:cNvCxnSpPr>
          <p:nvPr/>
        </p:nvCxnSpPr>
        <p:spPr bwMode="auto">
          <a:xfrm>
            <a:off x="4405313" y="5649044"/>
            <a:ext cx="2698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40" name="Oval 40"/>
          <p:cNvSpPr>
            <a:spLocks noChangeArrowheads="1"/>
          </p:cNvSpPr>
          <p:nvPr/>
        </p:nvSpPr>
        <p:spPr bwMode="auto">
          <a:xfrm>
            <a:off x="1711325" y="4220294"/>
            <a:ext cx="576263"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17</a:t>
            </a:r>
          </a:p>
        </p:txBody>
      </p:sp>
      <p:cxnSp>
        <p:nvCxnSpPr>
          <p:cNvPr id="230441" name="AutoShape 41"/>
          <p:cNvCxnSpPr>
            <a:cxnSpLocks noChangeShapeType="1"/>
            <a:stCxn id="230440" idx="3"/>
            <a:endCxn id="230434" idx="0"/>
          </p:cNvCxnSpPr>
          <p:nvPr/>
        </p:nvCxnSpPr>
        <p:spPr bwMode="auto">
          <a:xfrm flipH="1">
            <a:off x="1373188" y="4712419"/>
            <a:ext cx="422275" cy="444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42" name="AutoShape 42"/>
          <p:cNvCxnSpPr>
            <a:cxnSpLocks noChangeShapeType="1"/>
            <a:stCxn id="230440" idx="5"/>
            <a:endCxn id="230431" idx="0"/>
          </p:cNvCxnSpPr>
          <p:nvPr/>
        </p:nvCxnSpPr>
        <p:spPr bwMode="auto">
          <a:xfrm>
            <a:off x="2203450" y="4712419"/>
            <a:ext cx="425450" cy="5175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43" name="Oval 43"/>
          <p:cNvSpPr>
            <a:spLocks noChangeArrowheads="1"/>
          </p:cNvSpPr>
          <p:nvPr/>
        </p:nvSpPr>
        <p:spPr bwMode="auto">
          <a:xfrm>
            <a:off x="4622800" y="4148856"/>
            <a:ext cx="576263" cy="576263"/>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22</a:t>
            </a:r>
          </a:p>
        </p:txBody>
      </p:sp>
      <p:cxnSp>
        <p:nvCxnSpPr>
          <p:cNvPr id="230444" name="AutoShape 44"/>
          <p:cNvCxnSpPr>
            <a:cxnSpLocks noChangeShapeType="1"/>
            <a:stCxn id="230443" idx="3"/>
            <a:endCxn id="230437" idx="0"/>
          </p:cNvCxnSpPr>
          <p:nvPr/>
        </p:nvCxnSpPr>
        <p:spPr bwMode="auto">
          <a:xfrm flipH="1">
            <a:off x="4202113" y="4640981"/>
            <a:ext cx="504825" cy="5159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45" name="AutoShape 45"/>
          <p:cNvCxnSpPr>
            <a:cxnSpLocks noChangeShapeType="1"/>
            <a:stCxn id="230443" idx="5"/>
            <a:endCxn id="230429" idx="0"/>
          </p:cNvCxnSpPr>
          <p:nvPr/>
        </p:nvCxnSpPr>
        <p:spPr bwMode="auto">
          <a:xfrm>
            <a:off x="5114925" y="4640981"/>
            <a:ext cx="506413" cy="5889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0446" name="Oval 46"/>
          <p:cNvSpPr>
            <a:spLocks noChangeArrowheads="1"/>
          </p:cNvSpPr>
          <p:nvPr/>
        </p:nvSpPr>
        <p:spPr bwMode="auto">
          <a:xfrm>
            <a:off x="3167063" y="3213819"/>
            <a:ext cx="576262"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39</a:t>
            </a:r>
          </a:p>
        </p:txBody>
      </p:sp>
      <p:cxnSp>
        <p:nvCxnSpPr>
          <p:cNvPr id="230447" name="AutoShape 47"/>
          <p:cNvCxnSpPr>
            <a:cxnSpLocks noChangeShapeType="1"/>
            <a:stCxn id="230446" idx="3"/>
            <a:endCxn id="230440" idx="0"/>
          </p:cNvCxnSpPr>
          <p:nvPr/>
        </p:nvCxnSpPr>
        <p:spPr bwMode="auto">
          <a:xfrm flipH="1">
            <a:off x="2000250" y="3705944"/>
            <a:ext cx="1250950" cy="51435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448" name="AutoShape 48"/>
          <p:cNvCxnSpPr>
            <a:cxnSpLocks noChangeShapeType="1"/>
            <a:stCxn id="230446" idx="5"/>
            <a:endCxn id="230443" idx="0"/>
          </p:cNvCxnSpPr>
          <p:nvPr/>
        </p:nvCxnSpPr>
        <p:spPr bwMode="auto">
          <a:xfrm>
            <a:off x="3659188" y="3705944"/>
            <a:ext cx="1252537" cy="442912"/>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页脚占位符 4"/>
          <p:cNvSpPr>
            <a:spLocks noGrp="1"/>
          </p:cNvSpPr>
          <p:nvPr>
            <p:ph type="ftr" sz="quarter" idx="11"/>
          </p:nvPr>
        </p:nvSpPr>
        <p:spPr/>
        <p:txBody>
          <a:bodyPr/>
          <a:lstStyle/>
          <a:p>
            <a:endParaRPr lang="en-US" altLang="zh-CN"/>
          </a:p>
          <a:p>
            <a:r>
              <a:rPr lang="en-US" altLang="zh-CN"/>
              <a:t>Prof. Q. Wang</a:t>
            </a:r>
          </a:p>
        </p:txBody>
      </p:sp>
      <p:sp>
        <p:nvSpPr>
          <p:cNvPr id="231447" name="Text Box 23"/>
          <p:cNvSpPr txBox="1">
            <a:spLocks noChangeArrowheads="1"/>
          </p:cNvSpPr>
          <p:nvPr/>
        </p:nvSpPr>
        <p:spPr bwMode="auto">
          <a:xfrm>
            <a:off x="134938" y="333375"/>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effectLst>
                  <a:outerShdw blurRad="38100" dist="38100" dir="2700000" algn="tl">
                    <a:srgbClr val="010199"/>
                  </a:outerShdw>
                </a:effectLst>
              </a:rPr>
              <a:t>Step 6:</a:t>
            </a:r>
          </a:p>
        </p:txBody>
      </p:sp>
      <p:sp>
        <p:nvSpPr>
          <p:cNvPr id="231448" name="Rectangle 24"/>
          <p:cNvSpPr>
            <a:spLocks noChangeArrowheads="1"/>
          </p:cNvSpPr>
          <p:nvPr/>
        </p:nvSpPr>
        <p:spPr bwMode="auto">
          <a:xfrm>
            <a:off x="611188" y="4005263"/>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3</a:t>
            </a:r>
          </a:p>
        </p:txBody>
      </p:sp>
      <p:sp>
        <p:nvSpPr>
          <p:cNvPr id="231449" name="Rectangle 25"/>
          <p:cNvSpPr>
            <a:spLocks noChangeArrowheads="1"/>
          </p:cNvSpPr>
          <p:nvPr/>
        </p:nvSpPr>
        <p:spPr bwMode="auto">
          <a:xfrm>
            <a:off x="1557338" y="4005263"/>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4</a:t>
            </a:r>
          </a:p>
        </p:txBody>
      </p:sp>
      <p:sp>
        <p:nvSpPr>
          <p:cNvPr id="231450" name="Rectangle 26"/>
          <p:cNvSpPr>
            <a:spLocks noChangeArrowheads="1"/>
          </p:cNvSpPr>
          <p:nvPr/>
        </p:nvSpPr>
        <p:spPr bwMode="auto">
          <a:xfrm>
            <a:off x="3440113" y="4005263"/>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5</a:t>
            </a:r>
          </a:p>
        </p:txBody>
      </p:sp>
      <p:sp>
        <p:nvSpPr>
          <p:cNvPr id="231451" name="Rectangle 27"/>
          <p:cNvSpPr>
            <a:spLocks noChangeArrowheads="1"/>
          </p:cNvSpPr>
          <p:nvPr/>
        </p:nvSpPr>
        <p:spPr bwMode="auto">
          <a:xfrm>
            <a:off x="5332413" y="3141663"/>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11</a:t>
            </a:r>
          </a:p>
        </p:txBody>
      </p:sp>
      <p:sp>
        <p:nvSpPr>
          <p:cNvPr id="231452" name="Rectangle 28"/>
          <p:cNvSpPr>
            <a:spLocks noChangeArrowheads="1"/>
          </p:cNvSpPr>
          <p:nvPr/>
        </p:nvSpPr>
        <p:spPr bwMode="auto">
          <a:xfrm>
            <a:off x="4386263" y="4005263"/>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6</a:t>
            </a:r>
          </a:p>
        </p:txBody>
      </p:sp>
      <p:sp>
        <p:nvSpPr>
          <p:cNvPr id="231453" name="Rectangle 29"/>
          <p:cNvSpPr>
            <a:spLocks noChangeArrowheads="1"/>
          </p:cNvSpPr>
          <p:nvPr/>
        </p:nvSpPr>
        <p:spPr bwMode="auto">
          <a:xfrm>
            <a:off x="2339975" y="3141663"/>
            <a:ext cx="576263" cy="431800"/>
          </a:xfrm>
          <a:prstGeom prst="rect">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10</a:t>
            </a:r>
          </a:p>
        </p:txBody>
      </p:sp>
      <p:sp>
        <p:nvSpPr>
          <p:cNvPr id="231454" name="Rectangle 30"/>
          <p:cNvSpPr>
            <a:spLocks noChangeArrowheads="1"/>
          </p:cNvSpPr>
          <p:nvPr/>
        </p:nvSpPr>
        <p:spPr bwMode="auto">
          <a:xfrm>
            <a:off x="6288088" y="2132806"/>
            <a:ext cx="576262"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25</a:t>
            </a:r>
          </a:p>
        </p:txBody>
      </p:sp>
      <p:sp>
        <p:nvSpPr>
          <p:cNvPr id="231455" name="Rectangle 31"/>
          <p:cNvSpPr>
            <a:spLocks noChangeArrowheads="1"/>
          </p:cNvSpPr>
          <p:nvPr/>
        </p:nvSpPr>
        <p:spPr bwMode="auto">
          <a:xfrm>
            <a:off x="7235825" y="2132806"/>
            <a:ext cx="576263" cy="431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36</a:t>
            </a:r>
          </a:p>
        </p:txBody>
      </p:sp>
      <p:sp>
        <p:nvSpPr>
          <p:cNvPr id="231456" name="Oval 32"/>
          <p:cNvSpPr>
            <a:spLocks noChangeArrowheads="1"/>
          </p:cNvSpPr>
          <p:nvPr/>
        </p:nvSpPr>
        <p:spPr bwMode="auto">
          <a:xfrm>
            <a:off x="1084263" y="3068638"/>
            <a:ext cx="576262"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7</a:t>
            </a:r>
          </a:p>
        </p:txBody>
      </p:sp>
      <p:cxnSp>
        <p:nvCxnSpPr>
          <p:cNvPr id="231457" name="AutoShape 33"/>
          <p:cNvCxnSpPr>
            <a:cxnSpLocks noChangeShapeType="1"/>
            <a:stCxn id="231456" idx="3"/>
            <a:endCxn id="231448" idx="0"/>
          </p:cNvCxnSpPr>
          <p:nvPr/>
        </p:nvCxnSpPr>
        <p:spPr bwMode="auto">
          <a:xfrm flipH="1">
            <a:off x="900113" y="3560763"/>
            <a:ext cx="268287"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458" name="AutoShape 34"/>
          <p:cNvCxnSpPr>
            <a:cxnSpLocks noChangeShapeType="1"/>
            <a:stCxn id="231456" idx="5"/>
            <a:endCxn id="231449" idx="0"/>
          </p:cNvCxnSpPr>
          <p:nvPr/>
        </p:nvCxnSpPr>
        <p:spPr bwMode="auto">
          <a:xfrm>
            <a:off x="1576388" y="3560763"/>
            <a:ext cx="269875"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59" name="Oval 35"/>
          <p:cNvSpPr>
            <a:spLocks noChangeArrowheads="1"/>
          </p:cNvSpPr>
          <p:nvPr/>
        </p:nvSpPr>
        <p:spPr bwMode="auto">
          <a:xfrm>
            <a:off x="3913188" y="3068638"/>
            <a:ext cx="576262" cy="57626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cxnSp>
        <p:nvCxnSpPr>
          <p:cNvPr id="231460" name="AutoShape 36"/>
          <p:cNvCxnSpPr>
            <a:cxnSpLocks noChangeShapeType="1"/>
            <a:stCxn id="231459" idx="3"/>
            <a:endCxn id="231450" idx="0"/>
          </p:cNvCxnSpPr>
          <p:nvPr/>
        </p:nvCxnSpPr>
        <p:spPr bwMode="auto">
          <a:xfrm flipH="1">
            <a:off x="3729038" y="3560763"/>
            <a:ext cx="268287"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461" name="AutoShape 37"/>
          <p:cNvCxnSpPr>
            <a:cxnSpLocks noChangeShapeType="1"/>
            <a:stCxn id="231459" idx="5"/>
            <a:endCxn id="231452" idx="0"/>
          </p:cNvCxnSpPr>
          <p:nvPr/>
        </p:nvCxnSpPr>
        <p:spPr bwMode="auto">
          <a:xfrm>
            <a:off x="4405313" y="3560763"/>
            <a:ext cx="269875"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62" name="Oval 38"/>
          <p:cNvSpPr>
            <a:spLocks noChangeArrowheads="1"/>
          </p:cNvSpPr>
          <p:nvPr/>
        </p:nvSpPr>
        <p:spPr bwMode="auto">
          <a:xfrm>
            <a:off x="1711325" y="2132013"/>
            <a:ext cx="576263"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17</a:t>
            </a:r>
          </a:p>
        </p:txBody>
      </p:sp>
      <p:cxnSp>
        <p:nvCxnSpPr>
          <p:cNvPr id="231463" name="AutoShape 39"/>
          <p:cNvCxnSpPr>
            <a:cxnSpLocks noChangeShapeType="1"/>
            <a:stCxn id="231462" idx="3"/>
            <a:endCxn id="231456" idx="0"/>
          </p:cNvCxnSpPr>
          <p:nvPr/>
        </p:nvCxnSpPr>
        <p:spPr bwMode="auto">
          <a:xfrm flipH="1">
            <a:off x="1373188" y="2624138"/>
            <a:ext cx="422275"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464" name="AutoShape 40"/>
          <p:cNvCxnSpPr>
            <a:cxnSpLocks noChangeShapeType="1"/>
            <a:stCxn id="231462" idx="5"/>
            <a:endCxn id="231453" idx="0"/>
          </p:cNvCxnSpPr>
          <p:nvPr/>
        </p:nvCxnSpPr>
        <p:spPr bwMode="auto">
          <a:xfrm>
            <a:off x="2203450" y="2624138"/>
            <a:ext cx="425450" cy="517525"/>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65" name="Oval 41"/>
          <p:cNvSpPr>
            <a:spLocks noChangeArrowheads="1"/>
          </p:cNvSpPr>
          <p:nvPr/>
        </p:nvSpPr>
        <p:spPr bwMode="auto">
          <a:xfrm>
            <a:off x="4622800" y="2060575"/>
            <a:ext cx="576263" cy="576263"/>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22</a:t>
            </a:r>
          </a:p>
        </p:txBody>
      </p:sp>
      <p:cxnSp>
        <p:nvCxnSpPr>
          <p:cNvPr id="231466" name="AutoShape 42"/>
          <p:cNvCxnSpPr>
            <a:cxnSpLocks noChangeShapeType="1"/>
            <a:stCxn id="231465" idx="3"/>
            <a:endCxn id="231459" idx="0"/>
          </p:cNvCxnSpPr>
          <p:nvPr/>
        </p:nvCxnSpPr>
        <p:spPr bwMode="auto">
          <a:xfrm flipH="1">
            <a:off x="4202113" y="2552700"/>
            <a:ext cx="504825" cy="515938"/>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467" name="AutoShape 43"/>
          <p:cNvCxnSpPr>
            <a:cxnSpLocks noChangeShapeType="1"/>
            <a:stCxn id="231465" idx="5"/>
            <a:endCxn id="231451" idx="0"/>
          </p:cNvCxnSpPr>
          <p:nvPr/>
        </p:nvCxnSpPr>
        <p:spPr bwMode="auto">
          <a:xfrm>
            <a:off x="5114925" y="2552700"/>
            <a:ext cx="506413" cy="588963"/>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68" name="Oval 44"/>
          <p:cNvSpPr>
            <a:spLocks noChangeArrowheads="1"/>
          </p:cNvSpPr>
          <p:nvPr/>
        </p:nvSpPr>
        <p:spPr bwMode="auto">
          <a:xfrm>
            <a:off x="3167063" y="1125538"/>
            <a:ext cx="576262"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39</a:t>
            </a:r>
          </a:p>
        </p:txBody>
      </p:sp>
      <p:cxnSp>
        <p:nvCxnSpPr>
          <p:cNvPr id="231469" name="AutoShape 45"/>
          <p:cNvCxnSpPr>
            <a:cxnSpLocks noChangeShapeType="1"/>
            <a:stCxn id="231468" idx="3"/>
            <a:endCxn id="231462" idx="0"/>
          </p:cNvCxnSpPr>
          <p:nvPr/>
        </p:nvCxnSpPr>
        <p:spPr bwMode="auto">
          <a:xfrm flipH="1">
            <a:off x="2000250" y="1617663"/>
            <a:ext cx="1250950" cy="51435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470" name="AutoShape 46"/>
          <p:cNvCxnSpPr>
            <a:cxnSpLocks noChangeShapeType="1"/>
            <a:stCxn id="231468" idx="5"/>
            <a:endCxn id="231465" idx="0"/>
          </p:cNvCxnSpPr>
          <p:nvPr/>
        </p:nvCxnSpPr>
        <p:spPr bwMode="auto">
          <a:xfrm>
            <a:off x="3659188" y="1617663"/>
            <a:ext cx="1252537" cy="442912"/>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71" name="Oval 47"/>
          <p:cNvSpPr>
            <a:spLocks noChangeArrowheads="1"/>
          </p:cNvSpPr>
          <p:nvPr/>
        </p:nvSpPr>
        <p:spPr bwMode="auto">
          <a:xfrm>
            <a:off x="6762750" y="1124744"/>
            <a:ext cx="576263"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61</a:t>
            </a:r>
          </a:p>
        </p:txBody>
      </p:sp>
      <p:cxnSp>
        <p:nvCxnSpPr>
          <p:cNvPr id="231472" name="AutoShape 48"/>
          <p:cNvCxnSpPr>
            <a:cxnSpLocks noChangeShapeType="1"/>
            <a:stCxn id="231471" idx="5"/>
            <a:endCxn id="231455" idx="0"/>
          </p:cNvCxnSpPr>
          <p:nvPr/>
        </p:nvCxnSpPr>
        <p:spPr bwMode="auto">
          <a:xfrm>
            <a:off x="7254875" y="1616869"/>
            <a:ext cx="269875" cy="515937"/>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473" name="AutoShape 49"/>
          <p:cNvCxnSpPr>
            <a:cxnSpLocks noChangeShapeType="1"/>
            <a:stCxn id="231471" idx="3"/>
            <a:endCxn id="231454" idx="0"/>
          </p:cNvCxnSpPr>
          <p:nvPr/>
        </p:nvCxnSpPr>
        <p:spPr bwMode="auto">
          <a:xfrm flipH="1">
            <a:off x="6577013" y="1616869"/>
            <a:ext cx="269875" cy="515937"/>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页脚占位符 4"/>
          <p:cNvSpPr>
            <a:spLocks noGrp="1"/>
          </p:cNvSpPr>
          <p:nvPr>
            <p:ph type="ftr" sz="quarter" idx="11"/>
          </p:nvPr>
        </p:nvSpPr>
        <p:spPr/>
        <p:txBody>
          <a:bodyPr/>
          <a:lstStyle/>
          <a:p>
            <a:endParaRPr lang="en-US" altLang="zh-CN"/>
          </a:p>
          <a:p>
            <a:r>
              <a:rPr lang="en-US" altLang="zh-CN"/>
              <a:t>Prof. Q. Wang</a:t>
            </a:r>
          </a:p>
        </p:txBody>
      </p:sp>
      <p:sp>
        <p:nvSpPr>
          <p:cNvPr id="232450" name="Text Box 2"/>
          <p:cNvSpPr txBox="1">
            <a:spLocks noChangeArrowheads="1"/>
          </p:cNvSpPr>
          <p:nvPr/>
        </p:nvSpPr>
        <p:spPr bwMode="auto">
          <a:xfrm>
            <a:off x="134938" y="333375"/>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effectLst>
                  <a:outerShdw blurRad="38100" dist="38100" dir="2700000" algn="tl">
                    <a:srgbClr val="010199"/>
                  </a:outerShdw>
                </a:effectLst>
              </a:rPr>
              <a:t>Step 7:</a:t>
            </a:r>
          </a:p>
        </p:txBody>
      </p:sp>
      <p:sp>
        <p:nvSpPr>
          <p:cNvPr id="232451" name="Rectangle 3"/>
          <p:cNvSpPr>
            <a:spLocks noChangeArrowheads="1"/>
          </p:cNvSpPr>
          <p:nvPr/>
        </p:nvSpPr>
        <p:spPr bwMode="auto">
          <a:xfrm>
            <a:off x="611188" y="4005263"/>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3</a:t>
            </a:r>
          </a:p>
        </p:txBody>
      </p:sp>
      <p:sp>
        <p:nvSpPr>
          <p:cNvPr id="232452" name="Rectangle 4"/>
          <p:cNvSpPr>
            <a:spLocks noChangeArrowheads="1"/>
          </p:cNvSpPr>
          <p:nvPr/>
        </p:nvSpPr>
        <p:spPr bwMode="auto">
          <a:xfrm>
            <a:off x="1557338" y="4005263"/>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4</a:t>
            </a:r>
          </a:p>
        </p:txBody>
      </p:sp>
      <p:sp>
        <p:nvSpPr>
          <p:cNvPr id="232453" name="Rectangle 5"/>
          <p:cNvSpPr>
            <a:spLocks noChangeArrowheads="1"/>
          </p:cNvSpPr>
          <p:nvPr/>
        </p:nvSpPr>
        <p:spPr bwMode="auto">
          <a:xfrm>
            <a:off x="3440113" y="4005263"/>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5</a:t>
            </a:r>
          </a:p>
        </p:txBody>
      </p:sp>
      <p:sp>
        <p:nvSpPr>
          <p:cNvPr id="232454" name="Rectangle 6"/>
          <p:cNvSpPr>
            <a:spLocks noChangeArrowheads="1"/>
          </p:cNvSpPr>
          <p:nvPr/>
        </p:nvSpPr>
        <p:spPr bwMode="auto">
          <a:xfrm>
            <a:off x="5332413" y="3141663"/>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11</a:t>
            </a:r>
          </a:p>
        </p:txBody>
      </p:sp>
      <p:sp>
        <p:nvSpPr>
          <p:cNvPr id="232455" name="Rectangle 7"/>
          <p:cNvSpPr>
            <a:spLocks noChangeArrowheads="1"/>
          </p:cNvSpPr>
          <p:nvPr/>
        </p:nvSpPr>
        <p:spPr bwMode="auto">
          <a:xfrm>
            <a:off x="4386263" y="4005263"/>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6</a:t>
            </a:r>
          </a:p>
        </p:txBody>
      </p:sp>
      <p:sp>
        <p:nvSpPr>
          <p:cNvPr id="232456" name="Rectangle 8"/>
          <p:cNvSpPr>
            <a:spLocks noChangeArrowheads="1"/>
          </p:cNvSpPr>
          <p:nvPr/>
        </p:nvSpPr>
        <p:spPr bwMode="auto">
          <a:xfrm>
            <a:off x="2339975" y="3141663"/>
            <a:ext cx="576263"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10</a:t>
            </a:r>
          </a:p>
        </p:txBody>
      </p:sp>
      <p:sp>
        <p:nvSpPr>
          <p:cNvPr id="232457" name="Rectangle 9"/>
          <p:cNvSpPr>
            <a:spLocks noChangeArrowheads="1"/>
          </p:cNvSpPr>
          <p:nvPr/>
        </p:nvSpPr>
        <p:spPr bwMode="auto">
          <a:xfrm>
            <a:off x="6288088" y="2133600"/>
            <a:ext cx="576262"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25</a:t>
            </a:r>
          </a:p>
        </p:txBody>
      </p:sp>
      <p:sp>
        <p:nvSpPr>
          <p:cNvPr id="232458" name="Rectangle 10"/>
          <p:cNvSpPr>
            <a:spLocks noChangeArrowheads="1"/>
          </p:cNvSpPr>
          <p:nvPr/>
        </p:nvSpPr>
        <p:spPr bwMode="auto">
          <a:xfrm>
            <a:off x="7235825" y="2133600"/>
            <a:ext cx="576263" cy="431800"/>
          </a:xfrm>
          <a:prstGeom prst="rect">
            <a:avLst/>
          </a:prstGeom>
          <a:noFill/>
          <a:ln w="9525" algn="ctr">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4D4D4D"/>
                </a:solidFill>
                <a:effectLst/>
              </a:rPr>
              <a:t>36</a:t>
            </a:r>
          </a:p>
        </p:txBody>
      </p:sp>
      <p:sp>
        <p:nvSpPr>
          <p:cNvPr id="232459" name="Oval 11"/>
          <p:cNvSpPr>
            <a:spLocks noChangeArrowheads="1"/>
          </p:cNvSpPr>
          <p:nvPr/>
        </p:nvSpPr>
        <p:spPr bwMode="auto">
          <a:xfrm>
            <a:off x="1084263" y="3068638"/>
            <a:ext cx="576262"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7</a:t>
            </a:r>
          </a:p>
        </p:txBody>
      </p:sp>
      <p:cxnSp>
        <p:nvCxnSpPr>
          <p:cNvPr id="232460" name="AutoShape 12"/>
          <p:cNvCxnSpPr>
            <a:cxnSpLocks noChangeShapeType="1"/>
            <a:stCxn id="232459" idx="3"/>
            <a:endCxn id="232451" idx="0"/>
          </p:cNvCxnSpPr>
          <p:nvPr/>
        </p:nvCxnSpPr>
        <p:spPr bwMode="auto">
          <a:xfrm flipH="1">
            <a:off x="900113" y="3560763"/>
            <a:ext cx="268287"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61" name="AutoShape 13"/>
          <p:cNvCxnSpPr>
            <a:cxnSpLocks noChangeShapeType="1"/>
            <a:stCxn id="232459" idx="5"/>
            <a:endCxn id="232452" idx="0"/>
          </p:cNvCxnSpPr>
          <p:nvPr/>
        </p:nvCxnSpPr>
        <p:spPr bwMode="auto">
          <a:xfrm>
            <a:off x="1576388" y="3560763"/>
            <a:ext cx="269875"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462" name="Oval 14"/>
          <p:cNvSpPr>
            <a:spLocks noChangeArrowheads="1"/>
          </p:cNvSpPr>
          <p:nvPr/>
        </p:nvSpPr>
        <p:spPr bwMode="auto">
          <a:xfrm>
            <a:off x="3913188" y="3068638"/>
            <a:ext cx="576262" cy="57626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11</a:t>
            </a:r>
          </a:p>
        </p:txBody>
      </p:sp>
      <p:cxnSp>
        <p:nvCxnSpPr>
          <p:cNvPr id="232463" name="AutoShape 15"/>
          <p:cNvCxnSpPr>
            <a:cxnSpLocks noChangeShapeType="1"/>
            <a:stCxn id="232462" idx="3"/>
            <a:endCxn id="232453" idx="0"/>
          </p:cNvCxnSpPr>
          <p:nvPr/>
        </p:nvCxnSpPr>
        <p:spPr bwMode="auto">
          <a:xfrm flipH="1">
            <a:off x="3729038" y="3560763"/>
            <a:ext cx="268287"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64" name="AutoShape 16"/>
          <p:cNvCxnSpPr>
            <a:cxnSpLocks noChangeShapeType="1"/>
            <a:stCxn id="232462" idx="5"/>
            <a:endCxn id="232455" idx="0"/>
          </p:cNvCxnSpPr>
          <p:nvPr/>
        </p:nvCxnSpPr>
        <p:spPr bwMode="auto">
          <a:xfrm>
            <a:off x="4405313" y="3560763"/>
            <a:ext cx="269875"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465" name="Oval 17"/>
          <p:cNvSpPr>
            <a:spLocks noChangeArrowheads="1"/>
          </p:cNvSpPr>
          <p:nvPr/>
        </p:nvSpPr>
        <p:spPr bwMode="auto">
          <a:xfrm>
            <a:off x="1711325" y="2132013"/>
            <a:ext cx="576263"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17</a:t>
            </a:r>
          </a:p>
        </p:txBody>
      </p:sp>
      <p:cxnSp>
        <p:nvCxnSpPr>
          <p:cNvPr id="232466" name="AutoShape 18"/>
          <p:cNvCxnSpPr>
            <a:cxnSpLocks noChangeShapeType="1"/>
            <a:stCxn id="232465" idx="3"/>
            <a:endCxn id="232459" idx="0"/>
          </p:cNvCxnSpPr>
          <p:nvPr/>
        </p:nvCxnSpPr>
        <p:spPr bwMode="auto">
          <a:xfrm flipH="1">
            <a:off x="1373188" y="2624138"/>
            <a:ext cx="422275" cy="444500"/>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67" name="AutoShape 19"/>
          <p:cNvCxnSpPr>
            <a:cxnSpLocks noChangeShapeType="1"/>
            <a:stCxn id="232465" idx="5"/>
            <a:endCxn id="232456" idx="0"/>
          </p:cNvCxnSpPr>
          <p:nvPr/>
        </p:nvCxnSpPr>
        <p:spPr bwMode="auto">
          <a:xfrm>
            <a:off x="2203450" y="2624138"/>
            <a:ext cx="425450" cy="517525"/>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468" name="Oval 20"/>
          <p:cNvSpPr>
            <a:spLocks noChangeArrowheads="1"/>
          </p:cNvSpPr>
          <p:nvPr/>
        </p:nvSpPr>
        <p:spPr bwMode="auto">
          <a:xfrm>
            <a:off x="4622800" y="2060575"/>
            <a:ext cx="576263" cy="576263"/>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22</a:t>
            </a:r>
          </a:p>
        </p:txBody>
      </p:sp>
      <p:cxnSp>
        <p:nvCxnSpPr>
          <p:cNvPr id="232469" name="AutoShape 21"/>
          <p:cNvCxnSpPr>
            <a:cxnSpLocks noChangeShapeType="1"/>
            <a:stCxn id="232468" idx="3"/>
            <a:endCxn id="232462" idx="0"/>
          </p:cNvCxnSpPr>
          <p:nvPr/>
        </p:nvCxnSpPr>
        <p:spPr bwMode="auto">
          <a:xfrm flipH="1">
            <a:off x="4202113" y="2552700"/>
            <a:ext cx="504825" cy="515938"/>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70" name="AutoShape 22"/>
          <p:cNvCxnSpPr>
            <a:cxnSpLocks noChangeShapeType="1"/>
            <a:stCxn id="232468" idx="5"/>
            <a:endCxn id="232454" idx="0"/>
          </p:cNvCxnSpPr>
          <p:nvPr/>
        </p:nvCxnSpPr>
        <p:spPr bwMode="auto">
          <a:xfrm>
            <a:off x="5114925" y="2552700"/>
            <a:ext cx="506413" cy="588963"/>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471" name="Oval 23"/>
          <p:cNvSpPr>
            <a:spLocks noChangeArrowheads="1"/>
          </p:cNvSpPr>
          <p:nvPr/>
        </p:nvSpPr>
        <p:spPr bwMode="auto">
          <a:xfrm>
            <a:off x="3167063" y="1125538"/>
            <a:ext cx="576262"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dirty="0">
                <a:effectLst/>
              </a:rPr>
              <a:t>39</a:t>
            </a:r>
          </a:p>
        </p:txBody>
      </p:sp>
      <p:cxnSp>
        <p:nvCxnSpPr>
          <p:cNvPr id="232472" name="AutoShape 24"/>
          <p:cNvCxnSpPr>
            <a:cxnSpLocks noChangeShapeType="1"/>
            <a:stCxn id="232471" idx="3"/>
            <a:endCxn id="232465" idx="0"/>
          </p:cNvCxnSpPr>
          <p:nvPr/>
        </p:nvCxnSpPr>
        <p:spPr bwMode="auto">
          <a:xfrm flipH="1">
            <a:off x="1999457" y="1617408"/>
            <a:ext cx="1251998" cy="514605"/>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73" name="AutoShape 25"/>
          <p:cNvCxnSpPr>
            <a:cxnSpLocks noChangeShapeType="1"/>
            <a:stCxn id="232471" idx="5"/>
            <a:endCxn id="232468" idx="0"/>
          </p:cNvCxnSpPr>
          <p:nvPr/>
        </p:nvCxnSpPr>
        <p:spPr bwMode="auto">
          <a:xfrm>
            <a:off x="3658933" y="1617408"/>
            <a:ext cx="1251999" cy="443167"/>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474" name="Oval 26"/>
          <p:cNvSpPr>
            <a:spLocks noChangeArrowheads="1"/>
          </p:cNvSpPr>
          <p:nvPr/>
        </p:nvSpPr>
        <p:spPr bwMode="auto">
          <a:xfrm>
            <a:off x="6762750" y="1125538"/>
            <a:ext cx="576263"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rPr>
              <a:t>61</a:t>
            </a:r>
          </a:p>
        </p:txBody>
      </p:sp>
      <p:cxnSp>
        <p:nvCxnSpPr>
          <p:cNvPr id="232475" name="AutoShape 27"/>
          <p:cNvCxnSpPr>
            <a:cxnSpLocks noChangeShapeType="1"/>
            <a:stCxn id="232474" idx="5"/>
            <a:endCxn id="232458" idx="0"/>
          </p:cNvCxnSpPr>
          <p:nvPr/>
        </p:nvCxnSpPr>
        <p:spPr bwMode="auto">
          <a:xfrm>
            <a:off x="7254621" y="1617408"/>
            <a:ext cx="269336" cy="516192"/>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76" name="AutoShape 28"/>
          <p:cNvCxnSpPr>
            <a:cxnSpLocks noChangeShapeType="1"/>
            <a:stCxn id="232474" idx="3"/>
            <a:endCxn id="232457" idx="0"/>
          </p:cNvCxnSpPr>
          <p:nvPr/>
        </p:nvCxnSpPr>
        <p:spPr bwMode="auto">
          <a:xfrm flipH="1">
            <a:off x="6576219" y="1617408"/>
            <a:ext cx="270923" cy="516192"/>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477" name="Oval 29"/>
          <p:cNvSpPr>
            <a:spLocks noChangeArrowheads="1"/>
          </p:cNvSpPr>
          <p:nvPr/>
        </p:nvSpPr>
        <p:spPr bwMode="auto">
          <a:xfrm>
            <a:off x="4964113" y="188913"/>
            <a:ext cx="576262" cy="576262"/>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solidFill>
                  <a:srgbClr val="FFFF00"/>
                </a:solidFill>
                <a:effectLst/>
              </a:rPr>
              <a:t>100</a:t>
            </a:r>
          </a:p>
        </p:txBody>
      </p:sp>
      <p:cxnSp>
        <p:nvCxnSpPr>
          <p:cNvPr id="232478" name="AutoShape 30"/>
          <p:cNvCxnSpPr>
            <a:cxnSpLocks noChangeShapeType="1"/>
            <a:stCxn id="232477" idx="6"/>
            <a:endCxn id="232474" idx="0"/>
          </p:cNvCxnSpPr>
          <p:nvPr/>
        </p:nvCxnSpPr>
        <p:spPr bwMode="auto">
          <a:xfrm>
            <a:off x="5540375" y="477044"/>
            <a:ext cx="1510507" cy="648494"/>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79" name="AutoShape 31"/>
          <p:cNvCxnSpPr>
            <a:cxnSpLocks noChangeShapeType="1"/>
            <a:stCxn id="232477" idx="2"/>
            <a:endCxn id="232471" idx="0"/>
          </p:cNvCxnSpPr>
          <p:nvPr/>
        </p:nvCxnSpPr>
        <p:spPr bwMode="auto">
          <a:xfrm flipH="1">
            <a:off x="3455194" y="477044"/>
            <a:ext cx="1508919" cy="648494"/>
          </a:xfrm>
          <a:prstGeom prst="straightConnector1">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4"/>
          <p:cNvSpPr>
            <a:spLocks noGrp="1"/>
          </p:cNvSpPr>
          <p:nvPr>
            <p:ph type="ftr" sz="quarter" idx="11"/>
          </p:nvPr>
        </p:nvSpPr>
        <p:spPr/>
        <p:txBody>
          <a:bodyPr/>
          <a:lstStyle/>
          <a:p>
            <a:endParaRPr lang="en-US" altLang="zh-CN"/>
          </a:p>
          <a:p>
            <a:r>
              <a:rPr lang="en-US" altLang="zh-CN"/>
              <a:t>Prof. Q. Wang</a:t>
            </a:r>
          </a:p>
        </p:txBody>
      </p:sp>
      <p:grpSp>
        <p:nvGrpSpPr>
          <p:cNvPr id="213000" name="Group 8"/>
          <p:cNvGrpSpPr>
            <a:grpSpLocks/>
          </p:cNvGrpSpPr>
          <p:nvPr/>
        </p:nvGrpSpPr>
        <p:grpSpPr bwMode="auto">
          <a:xfrm>
            <a:off x="225425" y="1873250"/>
            <a:ext cx="4094163" cy="4248150"/>
            <a:chOff x="142" y="754"/>
            <a:chExt cx="2579" cy="2676"/>
          </a:xfrm>
        </p:grpSpPr>
        <p:sp>
          <p:nvSpPr>
            <p:cNvPr id="212994" name="Rectangle 2"/>
            <p:cNvSpPr>
              <a:spLocks noChangeArrowheads="1"/>
            </p:cNvSpPr>
            <p:nvPr/>
          </p:nvSpPr>
          <p:spPr bwMode="auto">
            <a:xfrm>
              <a:off x="142" y="754"/>
              <a:ext cx="2561" cy="2627"/>
            </a:xfrm>
            <a:prstGeom prst="rect">
              <a:avLst/>
            </a:prstGeom>
            <a:solidFill>
              <a:schemeClr val="fo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aphicFrame>
          <p:nvGraphicFramePr>
            <p:cNvPr id="212995" name="Object 3"/>
            <p:cNvGraphicFramePr>
              <a:graphicFrameLocks noChangeAspect="1"/>
            </p:cNvGraphicFramePr>
            <p:nvPr/>
          </p:nvGraphicFramePr>
          <p:xfrm>
            <a:off x="237" y="817"/>
            <a:ext cx="2484" cy="2613"/>
          </p:xfrm>
          <a:graphic>
            <a:graphicData uri="http://schemas.openxmlformats.org/presentationml/2006/ole">
              <mc:AlternateContent xmlns:mc="http://schemas.openxmlformats.org/markup-compatibility/2006">
                <mc:Choice xmlns:v="urn:schemas-microsoft-com:vml" Requires="v">
                  <p:oleObj spid="_x0000_s213234" name="文档" r:id="rId3" imgW="3328345" imgH="3494685" progId="Word.Document.8">
                    <p:embed/>
                  </p:oleObj>
                </mc:Choice>
                <mc:Fallback>
                  <p:oleObj name="文档" r:id="rId3" imgW="3328345" imgH="3494685"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 y="817"/>
                          <a:ext cx="2484" cy="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pSp>
      <p:grpSp>
        <p:nvGrpSpPr>
          <p:cNvPr id="212996" name="Group 4"/>
          <p:cNvGrpSpPr>
            <a:grpSpLocks/>
          </p:cNvGrpSpPr>
          <p:nvPr/>
        </p:nvGrpSpPr>
        <p:grpSpPr bwMode="auto">
          <a:xfrm>
            <a:off x="4643438" y="1873250"/>
            <a:ext cx="4176712" cy="4435475"/>
            <a:chOff x="2925" y="482"/>
            <a:chExt cx="2631" cy="2794"/>
          </a:xfrm>
        </p:grpSpPr>
        <p:sp>
          <p:nvSpPr>
            <p:cNvPr id="212997" name="Rectangle 5"/>
            <p:cNvSpPr>
              <a:spLocks noChangeArrowheads="1"/>
            </p:cNvSpPr>
            <p:nvPr/>
          </p:nvSpPr>
          <p:spPr bwMode="auto">
            <a:xfrm>
              <a:off x="2925" y="482"/>
              <a:ext cx="2631" cy="2767"/>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12998" name="Object 6"/>
            <p:cNvGraphicFramePr>
              <a:graphicFrameLocks noChangeAspect="1"/>
            </p:cNvGraphicFramePr>
            <p:nvPr/>
          </p:nvGraphicFramePr>
          <p:xfrm>
            <a:off x="2990" y="589"/>
            <a:ext cx="2565" cy="2687"/>
          </p:xfrm>
          <a:graphic>
            <a:graphicData uri="http://schemas.openxmlformats.org/presentationml/2006/ole">
              <mc:AlternateContent xmlns:mc="http://schemas.openxmlformats.org/markup-compatibility/2006">
                <mc:Choice xmlns:v="urn:schemas-microsoft-com:vml" Requires="v">
                  <p:oleObj spid="_x0000_s213235" name="文档" r:id="rId5" imgW="3334132" imgH="3492882" progId="Word.Document.8">
                    <p:embed/>
                  </p:oleObj>
                </mc:Choice>
                <mc:Fallback>
                  <p:oleObj name="文档" r:id="rId5" imgW="3334132" imgH="3492882"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0" y="589"/>
                          <a:ext cx="2565" cy="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pSp>
      <p:sp>
        <p:nvSpPr>
          <p:cNvPr id="212999" name="Rectangle 7"/>
          <p:cNvSpPr>
            <a:spLocks noChangeArrowheads="1"/>
          </p:cNvSpPr>
          <p:nvPr/>
        </p:nvSpPr>
        <p:spPr bwMode="auto">
          <a:xfrm>
            <a:off x="250825" y="280988"/>
            <a:ext cx="6540500" cy="519112"/>
          </a:xfrm>
          <a:prstGeom prst="rect">
            <a:avLst/>
          </a:pr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Principle and Procedure of Huffman tree</a:t>
            </a:r>
          </a:p>
        </p:txBody>
      </p:sp>
      <p:sp>
        <p:nvSpPr>
          <p:cNvPr id="213001" name="Text Box 9"/>
          <p:cNvSpPr txBox="1">
            <a:spLocks noChangeArrowheads="1"/>
          </p:cNvSpPr>
          <p:nvPr/>
        </p:nvSpPr>
        <p:spPr bwMode="auto">
          <a:xfrm>
            <a:off x="303213" y="1000125"/>
            <a:ext cx="80692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a:defRPr kumimoji="1" sz="2400">
                <a:solidFill>
                  <a:schemeClr val="tx1"/>
                </a:solidFill>
                <a:latin typeface="Times New Roman" pitchFamily="18" charset="0"/>
                <a:ea typeface="宋体" pitchFamily="2" charset="-122"/>
              </a:defRPr>
            </a:lvl1pPr>
            <a:lvl2pPr marL="914400" indent="-457200" algn="l">
              <a:defRPr kumimoji="1" sz="2400">
                <a:solidFill>
                  <a:schemeClr val="tx1"/>
                </a:solidFill>
                <a:latin typeface="Times New Roman" pitchFamily="18" charset="0"/>
                <a:ea typeface="宋体" pitchFamily="2" charset="-122"/>
              </a:defRPr>
            </a:lvl2pPr>
            <a:lvl3pPr marL="1371600" indent="-457200" algn="l">
              <a:defRPr kumimoji="1" sz="2400">
                <a:solidFill>
                  <a:schemeClr val="tx1"/>
                </a:solidFill>
                <a:latin typeface="Times New Roman" pitchFamily="18" charset="0"/>
                <a:ea typeface="宋体" pitchFamily="2" charset="-122"/>
              </a:defRPr>
            </a:lvl3pPr>
            <a:lvl4pPr marL="1828800" indent="-457200" algn="l">
              <a:defRPr kumimoji="1" sz="2400">
                <a:solidFill>
                  <a:schemeClr val="tx1"/>
                </a:solidFill>
                <a:latin typeface="Times New Roman" pitchFamily="18" charset="0"/>
                <a:ea typeface="宋体" pitchFamily="2" charset="-122"/>
              </a:defRPr>
            </a:lvl4pPr>
            <a:lvl5pPr marL="2286000" indent="-457200" algn="l">
              <a:defRPr kumimoji="1" sz="2400">
                <a:solidFill>
                  <a:schemeClr val="tx1"/>
                </a:solidFill>
                <a:latin typeface="Times New Roman" pitchFamily="18" charset="0"/>
                <a:ea typeface="宋体" pitchFamily="2" charset="-122"/>
              </a:defRPr>
            </a:lvl5pPr>
            <a:lvl6pPr marL="2743200" indent="-457200" fontAlgn="base">
              <a:spcBef>
                <a:spcPct val="0"/>
              </a:spcBef>
              <a:spcAft>
                <a:spcPct val="0"/>
              </a:spcAft>
              <a:defRPr kumimoji="1" sz="2400">
                <a:solidFill>
                  <a:schemeClr val="tx1"/>
                </a:solidFill>
                <a:latin typeface="Times New Roman" pitchFamily="18" charset="0"/>
                <a:ea typeface="宋体" pitchFamily="2" charset="-122"/>
              </a:defRPr>
            </a:lvl6pPr>
            <a:lvl7pPr marL="3200400" indent="-457200" fontAlgn="base">
              <a:spcBef>
                <a:spcPct val="0"/>
              </a:spcBef>
              <a:spcAft>
                <a:spcPct val="0"/>
              </a:spcAft>
              <a:defRPr kumimoji="1" sz="2400">
                <a:solidFill>
                  <a:schemeClr val="tx1"/>
                </a:solidFill>
                <a:latin typeface="Times New Roman" pitchFamily="18" charset="0"/>
                <a:ea typeface="宋体" pitchFamily="2" charset="-122"/>
              </a:defRPr>
            </a:lvl7pPr>
            <a:lvl8pPr marL="3657600" indent="-457200" fontAlgn="base">
              <a:spcBef>
                <a:spcPct val="0"/>
              </a:spcBef>
              <a:spcAft>
                <a:spcPct val="0"/>
              </a:spcAft>
              <a:defRPr kumimoji="1" sz="2400">
                <a:solidFill>
                  <a:schemeClr val="tx1"/>
                </a:solidFill>
                <a:latin typeface="Times New Roman" pitchFamily="18" charset="0"/>
                <a:ea typeface="宋体" pitchFamily="2" charset="-122"/>
              </a:defRPr>
            </a:lvl8pPr>
            <a:lvl9pPr marL="4114800" indent="-457200" fontAlgn="base">
              <a:spcBef>
                <a:spcPct val="0"/>
              </a:spcBef>
              <a:spcAft>
                <a:spcPct val="0"/>
              </a:spcAft>
              <a:defRPr kumimoji="1" sz="2400">
                <a:solidFill>
                  <a:schemeClr val="tx1"/>
                </a:solidFill>
                <a:latin typeface="Times New Roman" pitchFamily="18" charset="0"/>
                <a:ea typeface="宋体" pitchFamily="2" charset="-122"/>
              </a:defRPr>
            </a:lvl9pPr>
          </a:lstStyle>
          <a:p>
            <a:pPr>
              <a:buFontTx/>
              <a:buAutoNum type="arabicParenR"/>
            </a:pPr>
            <a:r>
              <a:rPr kumimoji="0" lang="en-US" altLang="zh-CN" dirty="0">
                <a:effectLst/>
                <a:latin typeface="Arial" charset="0"/>
                <a:ea typeface="幼圆" pitchFamily="49" charset="-122"/>
              </a:rPr>
              <a:t>n leaves (external nodes) and (n-1) internal nodes, and</a:t>
            </a:r>
          </a:p>
          <a:p>
            <a:pPr>
              <a:buFontTx/>
              <a:buAutoNum type="arabicParenR"/>
            </a:pPr>
            <a:r>
              <a:rPr kumimoji="0" lang="en-US" altLang="zh-CN" dirty="0">
                <a:effectLst/>
                <a:latin typeface="Arial" charset="0"/>
                <a:ea typeface="幼圆" pitchFamily="49" charset="-122"/>
              </a:rPr>
              <a:t>The last one is the root.</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4"/>
          <p:cNvSpPr>
            <a:spLocks noGrp="1"/>
          </p:cNvSpPr>
          <p:nvPr>
            <p:ph type="ftr" sz="quarter" idx="11"/>
          </p:nvPr>
        </p:nvSpPr>
        <p:spPr/>
        <p:txBody>
          <a:bodyPr/>
          <a:lstStyle/>
          <a:p>
            <a:endParaRPr lang="en-US" altLang="zh-CN"/>
          </a:p>
          <a:p>
            <a:r>
              <a:rPr lang="en-US" altLang="zh-CN"/>
              <a:t>Prof. Q. Wang</a:t>
            </a:r>
          </a:p>
        </p:txBody>
      </p:sp>
      <p:grpSp>
        <p:nvGrpSpPr>
          <p:cNvPr id="215045" name="Group 5"/>
          <p:cNvGrpSpPr>
            <a:grpSpLocks/>
          </p:cNvGrpSpPr>
          <p:nvPr/>
        </p:nvGrpSpPr>
        <p:grpSpPr bwMode="auto">
          <a:xfrm>
            <a:off x="250825" y="1225550"/>
            <a:ext cx="4176713" cy="4435475"/>
            <a:chOff x="2925" y="482"/>
            <a:chExt cx="2631" cy="2794"/>
          </a:xfrm>
        </p:grpSpPr>
        <p:sp>
          <p:nvSpPr>
            <p:cNvPr id="215046" name="Rectangle 6"/>
            <p:cNvSpPr>
              <a:spLocks noChangeArrowheads="1"/>
            </p:cNvSpPr>
            <p:nvPr/>
          </p:nvSpPr>
          <p:spPr bwMode="auto">
            <a:xfrm>
              <a:off x="2925" y="482"/>
              <a:ext cx="2631" cy="2767"/>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15047" name="Object 7"/>
            <p:cNvGraphicFramePr>
              <a:graphicFrameLocks noChangeAspect="1"/>
            </p:cNvGraphicFramePr>
            <p:nvPr/>
          </p:nvGraphicFramePr>
          <p:xfrm>
            <a:off x="2993" y="589"/>
            <a:ext cx="2559" cy="2687"/>
          </p:xfrm>
          <a:graphic>
            <a:graphicData uri="http://schemas.openxmlformats.org/presentationml/2006/ole">
              <mc:AlternateContent xmlns:mc="http://schemas.openxmlformats.org/markup-compatibility/2006">
                <mc:Choice xmlns:v="urn:schemas-microsoft-com:vml" Requires="v">
                  <p:oleObj spid="_x0000_s215292" name="文档" r:id="rId3" imgW="3326411" imgH="3491877" progId="Word.Document.8">
                    <p:embed/>
                  </p:oleObj>
                </mc:Choice>
                <mc:Fallback>
                  <p:oleObj name="文档" r:id="rId3" imgW="3326411" imgH="3491877" progId="Word.Documen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 y="589"/>
                          <a:ext cx="2559" cy="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pSp>
      <p:sp>
        <p:nvSpPr>
          <p:cNvPr id="215050" name="Rectangle 10"/>
          <p:cNvSpPr>
            <a:spLocks noChangeArrowheads="1"/>
          </p:cNvSpPr>
          <p:nvPr/>
        </p:nvSpPr>
        <p:spPr bwMode="auto">
          <a:xfrm>
            <a:off x="352425" y="2147888"/>
            <a:ext cx="3881438" cy="2651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051" name="Rectangle 11"/>
          <p:cNvSpPr>
            <a:spLocks noChangeArrowheads="1"/>
          </p:cNvSpPr>
          <p:nvPr/>
        </p:nvSpPr>
        <p:spPr bwMode="auto">
          <a:xfrm>
            <a:off x="352425" y="3382963"/>
            <a:ext cx="3881438" cy="2651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052" name="Rectangle 12"/>
          <p:cNvSpPr>
            <a:spLocks noChangeArrowheads="1"/>
          </p:cNvSpPr>
          <p:nvPr/>
        </p:nvSpPr>
        <p:spPr bwMode="auto">
          <a:xfrm>
            <a:off x="352425" y="3645024"/>
            <a:ext cx="3881438" cy="265113"/>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grpSp>
        <p:nvGrpSpPr>
          <p:cNvPr id="215053" name="Group 13"/>
          <p:cNvGrpSpPr>
            <a:grpSpLocks/>
          </p:cNvGrpSpPr>
          <p:nvPr/>
        </p:nvGrpSpPr>
        <p:grpSpPr bwMode="auto">
          <a:xfrm>
            <a:off x="4787900" y="1225550"/>
            <a:ext cx="4176713" cy="4392613"/>
            <a:chOff x="2925" y="482"/>
            <a:chExt cx="2631" cy="2767"/>
          </a:xfrm>
        </p:grpSpPr>
        <p:sp>
          <p:nvSpPr>
            <p:cNvPr id="215054" name="Rectangle 14"/>
            <p:cNvSpPr>
              <a:spLocks noChangeArrowheads="1"/>
            </p:cNvSpPr>
            <p:nvPr/>
          </p:nvSpPr>
          <p:spPr bwMode="auto">
            <a:xfrm>
              <a:off x="2925" y="482"/>
              <a:ext cx="2631" cy="2767"/>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15055" name="Object 15"/>
            <p:cNvGraphicFramePr>
              <a:graphicFrameLocks noChangeAspect="1"/>
            </p:cNvGraphicFramePr>
            <p:nvPr/>
          </p:nvGraphicFramePr>
          <p:xfrm>
            <a:off x="2993" y="587"/>
            <a:ext cx="2527" cy="2647"/>
          </p:xfrm>
          <a:graphic>
            <a:graphicData uri="http://schemas.openxmlformats.org/presentationml/2006/ole">
              <mc:AlternateContent xmlns:mc="http://schemas.openxmlformats.org/markup-compatibility/2006">
                <mc:Choice xmlns:v="urn:schemas-microsoft-com:vml" Requires="v">
                  <p:oleObj spid="_x0000_s215293" name="文档" r:id="rId5" imgW="3326411" imgH="3491877" progId="Word.Document.8">
                    <p:embed/>
                  </p:oleObj>
                </mc:Choice>
                <mc:Fallback>
                  <p:oleObj name="文档" r:id="rId5" imgW="3326411" imgH="3491877" progId="Word.Document.8">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3" y="587"/>
                          <a:ext cx="2527" cy="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pSp>
      <p:sp>
        <p:nvSpPr>
          <p:cNvPr id="215056" name="Rectangle 16"/>
          <p:cNvSpPr>
            <a:spLocks noChangeArrowheads="1"/>
          </p:cNvSpPr>
          <p:nvPr/>
        </p:nvSpPr>
        <p:spPr bwMode="auto">
          <a:xfrm>
            <a:off x="4903788" y="1626870"/>
            <a:ext cx="3881437" cy="2651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057" name="Rectangle 17"/>
          <p:cNvSpPr>
            <a:spLocks noChangeArrowheads="1"/>
          </p:cNvSpPr>
          <p:nvPr/>
        </p:nvSpPr>
        <p:spPr bwMode="auto">
          <a:xfrm>
            <a:off x="4903788" y="2362835"/>
            <a:ext cx="3881437" cy="2651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058" name="Rectangle 18"/>
          <p:cNvSpPr>
            <a:spLocks noChangeArrowheads="1"/>
          </p:cNvSpPr>
          <p:nvPr/>
        </p:nvSpPr>
        <p:spPr bwMode="auto">
          <a:xfrm>
            <a:off x="4903788" y="3841750"/>
            <a:ext cx="3881437" cy="265113"/>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5059" name="Rectangle 19"/>
          <p:cNvSpPr>
            <a:spLocks noChangeArrowheads="1"/>
          </p:cNvSpPr>
          <p:nvPr/>
        </p:nvSpPr>
        <p:spPr bwMode="auto">
          <a:xfrm>
            <a:off x="250825" y="280988"/>
            <a:ext cx="6540500" cy="519112"/>
          </a:xfrm>
          <a:prstGeom prst="rect">
            <a:avLst/>
          </a:pr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Principle and Procedure of Huffman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0"/>
                                        </p:tgtEl>
                                        <p:attrNameLst>
                                          <p:attrName>style.visibility</p:attrName>
                                        </p:attrNameLst>
                                      </p:cBhvr>
                                      <p:to>
                                        <p:strVal val="visible"/>
                                      </p:to>
                                    </p:set>
                                    <p:anim calcmode="lin" valueType="num">
                                      <p:cBhvr additive="base">
                                        <p:cTn id="7" dur="500" fill="hold"/>
                                        <p:tgtEl>
                                          <p:spTgt spid="215050"/>
                                        </p:tgtEl>
                                        <p:attrNameLst>
                                          <p:attrName>ppt_x</p:attrName>
                                        </p:attrNameLst>
                                      </p:cBhvr>
                                      <p:tavLst>
                                        <p:tav tm="0">
                                          <p:val>
                                            <p:strVal val="#ppt_x"/>
                                          </p:val>
                                        </p:tav>
                                        <p:tav tm="100000">
                                          <p:val>
                                            <p:strVal val="#ppt_x"/>
                                          </p:val>
                                        </p:tav>
                                      </p:tavLst>
                                    </p:anim>
                                    <p:anim calcmode="lin" valueType="num">
                                      <p:cBhvr additive="base">
                                        <p:cTn id="8" dur="500" fill="hold"/>
                                        <p:tgtEl>
                                          <p:spTgt spid="21505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5051"/>
                                        </p:tgtEl>
                                        <p:attrNameLst>
                                          <p:attrName>style.visibility</p:attrName>
                                        </p:attrNameLst>
                                      </p:cBhvr>
                                      <p:to>
                                        <p:strVal val="visible"/>
                                      </p:to>
                                    </p:set>
                                    <p:anim calcmode="lin" valueType="num">
                                      <p:cBhvr additive="base">
                                        <p:cTn id="12" dur="500" fill="hold"/>
                                        <p:tgtEl>
                                          <p:spTgt spid="215051"/>
                                        </p:tgtEl>
                                        <p:attrNameLst>
                                          <p:attrName>ppt_x</p:attrName>
                                        </p:attrNameLst>
                                      </p:cBhvr>
                                      <p:tavLst>
                                        <p:tav tm="0">
                                          <p:val>
                                            <p:strVal val="#ppt_x"/>
                                          </p:val>
                                        </p:tav>
                                        <p:tav tm="100000">
                                          <p:val>
                                            <p:strVal val="#ppt_x"/>
                                          </p:val>
                                        </p:tav>
                                      </p:tavLst>
                                    </p:anim>
                                    <p:anim calcmode="lin" valueType="num">
                                      <p:cBhvr additive="base">
                                        <p:cTn id="13" dur="500" fill="hold"/>
                                        <p:tgtEl>
                                          <p:spTgt spid="21505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5052"/>
                                        </p:tgtEl>
                                        <p:attrNameLst>
                                          <p:attrName>style.visibility</p:attrName>
                                        </p:attrNameLst>
                                      </p:cBhvr>
                                      <p:to>
                                        <p:strVal val="visible"/>
                                      </p:to>
                                    </p:set>
                                    <p:anim calcmode="lin" valueType="num">
                                      <p:cBhvr additive="base">
                                        <p:cTn id="17" dur="500" fill="hold"/>
                                        <p:tgtEl>
                                          <p:spTgt spid="215052"/>
                                        </p:tgtEl>
                                        <p:attrNameLst>
                                          <p:attrName>ppt_x</p:attrName>
                                        </p:attrNameLst>
                                      </p:cBhvr>
                                      <p:tavLst>
                                        <p:tav tm="0">
                                          <p:val>
                                            <p:strVal val="#ppt_x"/>
                                          </p:val>
                                        </p:tav>
                                        <p:tav tm="100000">
                                          <p:val>
                                            <p:strVal val="#ppt_x"/>
                                          </p:val>
                                        </p:tav>
                                      </p:tavLst>
                                    </p:anim>
                                    <p:anim calcmode="lin" valueType="num">
                                      <p:cBhvr additive="base">
                                        <p:cTn id="18" dur="500" fill="hold"/>
                                        <p:tgtEl>
                                          <p:spTgt spid="21505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5056"/>
                                        </p:tgtEl>
                                        <p:attrNameLst>
                                          <p:attrName>style.visibility</p:attrName>
                                        </p:attrNameLst>
                                      </p:cBhvr>
                                      <p:to>
                                        <p:strVal val="visible"/>
                                      </p:to>
                                    </p:set>
                                    <p:anim calcmode="lin" valueType="num">
                                      <p:cBhvr additive="base">
                                        <p:cTn id="23" dur="500" fill="hold"/>
                                        <p:tgtEl>
                                          <p:spTgt spid="215056"/>
                                        </p:tgtEl>
                                        <p:attrNameLst>
                                          <p:attrName>ppt_x</p:attrName>
                                        </p:attrNameLst>
                                      </p:cBhvr>
                                      <p:tavLst>
                                        <p:tav tm="0">
                                          <p:val>
                                            <p:strVal val="#ppt_x"/>
                                          </p:val>
                                        </p:tav>
                                        <p:tav tm="100000">
                                          <p:val>
                                            <p:strVal val="#ppt_x"/>
                                          </p:val>
                                        </p:tav>
                                      </p:tavLst>
                                    </p:anim>
                                    <p:anim calcmode="lin" valueType="num">
                                      <p:cBhvr additive="base">
                                        <p:cTn id="24" dur="500" fill="hold"/>
                                        <p:tgtEl>
                                          <p:spTgt spid="215056"/>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15057"/>
                                        </p:tgtEl>
                                        <p:attrNameLst>
                                          <p:attrName>style.visibility</p:attrName>
                                        </p:attrNameLst>
                                      </p:cBhvr>
                                      <p:to>
                                        <p:strVal val="visible"/>
                                      </p:to>
                                    </p:set>
                                    <p:anim calcmode="lin" valueType="num">
                                      <p:cBhvr additive="base">
                                        <p:cTn id="28" dur="500" fill="hold"/>
                                        <p:tgtEl>
                                          <p:spTgt spid="215057"/>
                                        </p:tgtEl>
                                        <p:attrNameLst>
                                          <p:attrName>ppt_x</p:attrName>
                                        </p:attrNameLst>
                                      </p:cBhvr>
                                      <p:tavLst>
                                        <p:tav tm="0">
                                          <p:val>
                                            <p:strVal val="#ppt_x"/>
                                          </p:val>
                                        </p:tav>
                                        <p:tav tm="100000">
                                          <p:val>
                                            <p:strVal val="#ppt_x"/>
                                          </p:val>
                                        </p:tav>
                                      </p:tavLst>
                                    </p:anim>
                                    <p:anim calcmode="lin" valueType="num">
                                      <p:cBhvr additive="base">
                                        <p:cTn id="29" dur="500" fill="hold"/>
                                        <p:tgtEl>
                                          <p:spTgt spid="215057"/>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215058"/>
                                        </p:tgtEl>
                                        <p:attrNameLst>
                                          <p:attrName>style.visibility</p:attrName>
                                        </p:attrNameLst>
                                      </p:cBhvr>
                                      <p:to>
                                        <p:strVal val="visible"/>
                                      </p:to>
                                    </p:set>
                                    <p:anim calcmode="lin" valueType="num">
                                      <p:cBhvr additive="base">
                                        <p:cTn id="33" dur="500" fill="hold"/>
                                        <p:tgtEl>
                                          <p:spTgt spid="215058"/>
                                        </p:tgtEl>
                                        <p:attrNameLst>
                                          <p:attrName>ppt_x</p:attrName>
                                        </p:attrNameLst>
                                      </p:cBhvr>
                                      <p:tavLst>
                                        <p:tav tm="0">
                                          <p:val>
                                            <p:strVal val="#ppt_x"/>
                                          </p:val>
                                        </p:tav>
                                        <p:tav tm="100000">
                                          <p:val>
                                            <p:strVal val="#ppt_x"/>
                                          </p:val>
                                        </p:tav>
                                      </p:tavLst>
                                    </p:anim>
                                    <p:anim calcmode="lin" valueType="num">
                                      <p:cBhvr additive="base">
                                        <p:cTn id="34" dur="500" fill="hold"/>
                                        <p:tgtEl>
                                          <p:spTgt spid="215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0" grpId="0" animBg="1"/>
      <p:bldP spid="215051" grpId="0" animBg="1"/>
      <p:bldP spid="215052" grpId="0" animBg="1"/>
      <p:bldP spid="215056" grpId="0" animBg="1"/>
      <p:bldP spid="215057" grpId="0" animBg="1"/>
      <p:bldP spid="215058"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4"/>
          <p:cNvSpPr>
            <a:spLocks noGrp="1"/>
          </p:cNvSpPr>
          <p:nvPr>
            <p:ph type="ftr" sz="quarter" idx="11"/>
          </p:nvPr>
        </p:nvSpPr>
        <p:spPr/>
        <p:txBody>
          <a:bodyPr/>
          <a:lstStyle/>
          <a:p>
            <a:endParaRPr lang="en-US" altLang="zh-CN"/>
          </a:p>
          <a:p>
            <a:r>
              <a:rPr lang="en-US" altLang="zh-CN"/>
              <a:t>Prof. Q. Wang</a:t>
            </a:r>
          </a:p>
        </p:txBody>
      </p:sp>
      <p:grpSp>
        <p:nvGrpSpPr>
          <p:cNvPr id="216081" name="Group 17"/>
          <p:cNvGrpSpPr>
            <a:grpSpLocks/>
          </p:cNvGrpSpPr>
          <p:nvPr/>
        </p:nvGrpSpPr>
        <p:grpSpPr bwMode="auto">
          <a:xfrm>
            <a:off x="4802188" y="1225550"/>
            <a:ext cx="4183062" cy="4435475"/>
            <a:chOff x="3025" y="545"/>
            <a:chExt cx="2635" cy="2794"/>
          </a:xfrm>
        </p:grpSpPr>
        <p:sp>
          <p:nvSpPr>
            <p:cNvPr id="216079" name="Rectangle 15"/>
            <p:cNvSpPr>
              <a:spLocks noChangeArrowheads="1"/>
            </p:cNvSpPr>
            <p:nvPr/>
          </p:nvSpPr>
          <p:spPr bwMode="auto">
            <a:xfrm>
              <a:off x="3025" y="545"/>
              <a:ext cx="2631" cy="2767"/>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16080" name="Object 16"/>
            <p:cNvGraphicFramePr>
              <a:graphicFrameLocks noChangeAspect="1"/>
            </p:cNvGraphicFramePr>
            <p:nvPr/>
          </p:nvGraphicFramePr>
          <p:xfrm>
            <a:off x="3094" y="650"/>
            <a:ext cx="2566" cy="2689"/>
          </p:xfrm>
          <a:graphic>
            <a:graphicData uri="http://schemas.openxmlformats.org/presentationml/2006/ole">
              <mc:AlternateContent xmlns:mc="http://schemas.openxmlformats.org/markup-compatibility/2006">
                <mc:Choice xmlns:v="urn:schemas-microsoft-com:vml" Requires="v">
                  <p:oleObj spid="_x0000_s216315" name="文档" r:id="rId3" imgW="3326411" imgH="3491877" progId="Word.Document.8">
                    <p:embed/>
                  </p:oleObj>
                </mc:Choice>
                <mc:Fallback>
                  <p:oleObj name="文档" r:id="rId3" imgW="3326411" imgH="3491877" progId="Word.Documen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 y="650"/>
                          <a:ext cx="2566" cy="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pSp>
      <p:grpSp>
        <p:nvGrpSpPr>
          <p:cNvPr id="216066" name="Group 2"/>
          <p:cNvGrpSpPr>
            <a:grpSpLocks/>
          </p:cNvGrpSpPr>
          <p:nvPr/>
        </p:nvGrpSpPr>
        <p:grpSpPr bwMode="auto">
          <a:xfrm>
            <a:off x="250825" y="1227138"/>
            <a:ext cx="4176713" cy="4435475"/>
            <a:chOff x="2925" y="482"/>
            <a:chExt cx="2631" cy="2794"/>
          </a:xfrm>
        </p:grpSpPr>
        <p:sp>
          <p:nvSpPr>
            <p:cNvPr id="216067" name="Rectangle 3"/>
            <p:cNvSpPr>
              <a:spLocks noChangeArrowheads="1"/>
            </p:cNvSpPr>
            <p:nvPr/>
          </p:nvSpPr>
          <p:spPr bwMode="auto">
            <a:xfrm>
              <a:off x="2925" y="482"/>
              <a:ext cx="2631" cy="2767"/>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16068" name="Object 4"/>
            <p:cNvGraphicFramePr>
              <a:graphicFrameLocks noChangeAspect="1"/>
            </p:cNvGraphicFramePr>
            <p:nvPr/>
          </p:nvGraphicFramePr>
          <p:xfrm>
            <a:off x="2993" y="589"/>
            <a:ext cx="2559" cy="2687"/>
          </p:xfrm>
          <a:graphic>
            <a:graphicData uri="http://schemas.openxmlformats.org/presentationml/2006/ole">
              <mc:AlternateContent xmlns:mc="http://schemas.openxmlformats.org/markup-compatibility/2006">
                <mc:Choice xmlns:v="urn:schemas-microsoft-com:vml" Requires="v">
                  <p:oleObj spid="_x0000_s216316" name="文档" r:id="rId5" imgW="3326411" imgH="3491877" progId="Word.Document.8">
                    <p:embed/>
                  </p:oleObj>
                </mc:Choice>
                <mc:Fallback>
                  <p:oleObj name="文档" r:id="rId5" imgW="3326411" imgH="3491877"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3" y="589"/>
                          <a:ext cx="2559" cy="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pSp>
      <p:sp>
        <p:nvSpPr>
          <p:cNvPr id="216069" name="Rectangle 5"/>
          <p:cNvSpPr>
            <a:spLocks noChangeArrowheads="1"/>
          </p:cNvSpPr>
          <p:nvPr/>
        </p:nvSpPr>
        <p:spPr bwMode="auto">
          <a:xfrm>
            <a:off x="352425" y="2643188"/>
            <a:ext cx="3881438" cy="2651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6070" name="Rectangle 6"/>
          <p:cNvSpPr>
            <a:spLocks noChangeArrowheads="1"/>
          </p:cNvSpPr>
          <p:nvPr/>
        </p:nvSpPr>
        <p:spPr bwMode="auto">
          <a:xfrm>
            <a:off x="352425" y="3641725"/>
            <a:ext cx="3881438" cy="2651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6071" name="Rectangle 7"/>
          <p:cNvSpPr>
            <a:spLocks noChangeArrowheads="1"/>
          </p:cNvSpPr>
          <p:nvPr/>
        </p:nvSpPr>
        <p:spPr bwMode="auto">
          <a:xfrm>
            <a:off x="352425" y="4149080"/>
            <a:ext cx="3881438" cy="265113"/>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6075" name="Rectangle 11"/>
          <p:cNvSpPr>
            <a:spLocks noChangeArrowheads="1"/>
          </p:cNvSpPr>
          <p:nvPr/>
        </p:nvSpPr>
        <p:spPr bwMode="auto">
          <a:xfrm>
            <a:off x="4903788" y="2876550"/>
            <a:ext cx="3881437" cy="2651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6076" name="Rectangle 12"/>
          <p:cNvSpPr>
            <a:spLocks noChangeArrowheads="1"/>
          </p:cNvSpPr>
          <p:nvPr/>
        </p:nvSpPr>
        <p:spPr bwMode="auto">
          <a:xfrm>
            <a:off x="4903788" y="3876040"/>
            <a:ext cx="3881437" cy="2651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6077" name="Rectangle 13"/>
          <p:cNvSpPr>
            <a:spLocks noChangeArrowheads="1"/>
          </p:cNvSpPr>
          <p:nvPr/>
        </p:nvSpPr>
        <p:spPr bwMode="auto">
          <a:xfrm>
            <a:off x="4903788" y="4381391"/>
            <a:ext cx="3881437" cy="265113"/>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6082" name="Rectangle 18"/>
          <p:cNvSpPr>
            <a:spLocks noChangeArrowheads="1"/>
          </p:cNvSpPr>
          <p:nvPr/>
        </p:nvSpPr>
        <p:spPr bwMode="auto">
          <a:xfrm>
            <a:off x="250825" y="280988"/>
            <a:ext cx="6540500" cy="519112"/>
          </a:xfrm>
          <a:prstGeom prst="rect">
            <a:avLst/>
          </a:pr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Principle and Procedure of Huffman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070"/>
                                        </p:tgtEl>
                                        <p:attrNameLst>
                                          <p:attrName>style.visibility</p:attrName>
                                        </p:attrNameLst>
                                      </p:cBhvr>
                                      <p:to>
                                        <p:strVal val="visible"/>
                                      </p:to>
                                    </p:set>
                                    <p:anim calcmode="lin" valueType="num">
                                      <p:cBhvr additive="base">
                                        <p:cTn id="7" dur="500" fill="hold"/>
                                        <p:tgtEl>
                                          <p:spTgt spid="216070"/>
                                        </p:tgtEl>
                                        <p:attrNameLst>
                                          <p:attrName>ppt_x</p:attrName>
                                        </p:attrNameLst>
                                      </p:cBhvr>
                                      <p:tavLst>
                                        <p:tav tm="0">
                                          <p:val>
                                            <p:strVal val="#ppt_x"/>
                                          </p:val>
                                        </p:tav>
                                        <p:tav tm="100000">
                                          <p:val>
                                            <p:strVal val="#ppt_x"/>
                                          </p:val>
                                        </p:tav>
                                      </p:tavLst>
                                    </p:anim>
                                    <p:anim calcmode="lin" valueType="num">
                                      <p:cBhvr additive="base">
                                        <p:cTn id="8" dur="500" fill="hold"/>
                                        <p:tgtEl>
                                          <p:spTgt spid="2160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6069"/>
                                        </p:tgtEl>
                                        <p:attrNameLst>
                                          <p:attrName>style.visibility</p:attrName>
                                        </p:attrNameLst>
                                      </p:cBhvr>
                                      <p:to>
                                        <p:strVal val="visible"/>
                                      </p:to>
                                    </p:set>
                                    <p:anim calcmode="lin" valueType="num">
                                      <p:cBhvr additive="base">
                                        <p:cTn id="12" dur="500" fill="hold"/>
                                        <p:tgtEl>
                                          <p:spTgt spid="216069"/>
                                        </p:tgtEl>
                                        <p:attrNameLst>
                                          <p:attrName>ppt_x</p:attrName>
                                        </p:attrNameLst>
                                      </p:cBhvr>
                                      <p:tavLst>
                                        <p:tav tm="0">
                                          <p:val>
                                            <p:strVal val="#ppt_x"/>
                                          </p:val>
                                        </p:tav>
                                        <p:tav tm="100000">
                                          <p:val>
                                            <p:strVal val="#ppt_x"/>
                                          </p:val>
                                        </p:tav>
                                      </p:tavLst>
                                    </p:anim>
                                    <p:anim calcmode="lin" valueType="num">
                                      <p:cBhvr additive="base">
                                        <p:cTn id="13" dur="500" fill="hold"/>
                                        <p:tgtEl>
                                          <p:spTgt spid="21606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6071"/>
                                        </p:tgtEl>
                                        <p:attrNameLst>
                                          <p:attrName>style.visibility</p:attrName>
                                        </p:attrNameLst>
                                      </p:cBhvr>
                                      <p:to>
                                        <p:strVal val="visible"/>
                                      </p:to>
                                    </p:set>
                                    <p:anim calcmode="lin" valueType="num">
                                      <p:cBhvr additive="base">
                                        <p:cTn id="17" dur="500" fill="hold"/>
                                        <p:tgtEl>
                                          <p:spTgt spid="216071"/>
                                        </p:tgtEl>
                                        <p:attrNameLst>
                                          <p:attrName>ppt_x</p:attrName>
                                        </p:attrNameLst>
                                      </p:cBhvr>
                                      <p:tavLst>
                                        <p:tav tm="0">
                                          <p:val>
                                            <p:strVal val="#ppt_x"/>
                                          </p:val>
                                        </p:tav>
                                        <p:tav tm="100000">
                                          <p:val>
                                            <p:strVal val="#ppt_x"/>
                                          </p:val>
                                        </p:tav>
                                      </p:tavLst>
                                    </p:anim>
                                    <p:anim calcmode="lin" valueType="num">
                                      <p:cBhvr additive="base">
                                        <p:cTn id="18" dur="500" fill="hold"/>
                                        <p:tgtEl>
                                          <p:spTgt spid="21607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6076"/>
                                        </p:tgtEl>
                                        <p:attrNameLst>
                                          <p:attrName>style.visibility</p:attrName>
                                        </p:attrNameLst>
                                      </p:cBhvr>
                                      <p:to>
                                        <p:strVal val="visible"/>
                                      </p:to>
                                    </p:set>
                                    <p:anim calcmode="lin" valueType="num">
                                      <p:cBhvr additive="base">
                                        <p:cTn id="23" dur="500" fill="hold"/>
                                        <p:tgtEl>
                                          <p:spTgt spid="216076"/>
                                        </p:tgtEl>
                                        <p:attrNameLst>
                                          <p:attrName>ppt_x</p:attrName>
                                        </p:attrNameLst>
                                      </p:cBhvr>
                                      <p:tavLst>
                                        <p:tav tm="0">
                                          <p:val>
                                            <p:strVal val="#ppt_x"/>
                                          </p:val>
                                        </p:tav>
                                        <p:tav tm="100000">
                                          <p:val>
                                            <p:strVal val="#ppt_x"/>
                                          </p:val>
                                        </p:tav>
                                      </p:tavLst>
                                    </p:anim>
                                    <p:anim calcmode="lin" valueType="num">
                                      <p:cBhvr additive="base">
                                        <p:cTn id="24" dur="500" fill="hold"/>
                                        <p:tgtEl>
                                          <p:spTgt spid="216076"/>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16075"/>
                                        </p:tgtEl>
                                        <p:attrNameLst>
                                          <p:attrName>style.visibility</p:attrName>
                                        </p:attrNameLst>
                                      </p:cBhvr>
                                      <p:to>
                                        <p:strVal val="visible"/>
                                      </p:to>
                                    </p:set>
                                    <p:anim calcmode="lin" valueType="num">
                                      <p:cBhvr additive="base">
                                        <p:cTn id="28" dur="500" fill="hold"/>
                                        <p:tgtEl>
                                          <p:spTgt spid="216075"/>
                                        </p:tgtEl>
                                        <p:attrNameLst>
                                          <p:attrName>ppt_x</p:attrName>
                                        </p:attrNameLst>
                                      </p:cBhvr>
                                      <p:tavLst>
                                        <p:tav tm="0">
                                          <p:val>
                                            <p:strVal val="#ppt_x"/>
                                          </p:val>
                                        </p:tav>
                                        <p:tav tm="100000">
                                          <p:val>
                                            <p:strVal val="#ppt_x"/>
                                          </p:val>
                                        </p:tav>
                                      </p:tavLst>
                                    </p:anim>
                                    <p:anim calcmode="lin" valueType="num">
                                      <p:cBhvr additive="base">
                                        <p:cTn id="29" dur="500" fill="hold"/>
                                        <p:tgtEl>
                                          <p:spTgt spid="216075"/>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216077"/>
                                        </p:tgtEl>
                                        <p:attrNameLst>
                                          <p:attrName>style.visibility</p:attrName>
                                        </p:attrNameLst>
                                      </p:cBhvr>
                                      <p:to>
                                        <p:strVal val="visible"/>
                                      </p:to>
                                    </p:set>
                                    <p:anim calcmode="lin" valueType="num">
                                      <p:cBhvr additive="base">
                                        <p:cTn id="33" dur="500" fill="hold"/>
                                        <p:tgtEl>
                                          <p:spTgt spid="216077"/>
                                        </p:tgtEl>
                                        <p:attrNameLst>
                                          <p:attrName>ppt_x</p:attrName>
                                        </p:attrNameLst>
                                      </p:cBhvr>
                                      <p:tavLst>
                                        <p:tav tm="0">
                                          <p:val>
                                            <p:strVal val="#ppt_x"/>
                                          </p:val>
                                        </p:tav>
                                        <p:tav tm="100000">
                                          <p:val>
                                            <p:strVal val="#ppt_x"/>
                                          </p:val>
                                        </p:tav>
                                      </p:tavLst>
                                    </p:anim>
                                    <p:anim calcmode="lin" valueType="num">
                                      <p:cBhvr additive="base">
                                        <p:cTn id="34" dur="500" fill="hold"/>
                                        <p:tgtEl>
                                          <p:spTgt spid="216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P spid="216070" grpId="0" animBg="1"/>
      <p:bldP spid="216071" grpId="0" animBg="1"/>
      <p:bldP spid="216075" grpId="0" animBg="1"/>
      <p:bldP spid="216076" grpId="0" animBg="1"/>
      <p:bldP spid="21607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4"/>
          <p:cNvSpPr>
            <a:spLocks noGrp="1"/>
          </p:cNvSpPr>
          <p:nvPr>
            <p:ph type="ftr" sz="quarter" idx="11"/>
          </p:nvPr>
        </p:nvSpPr>
        <p:spPr/>
        <p:txBody>
          <a:bodyPr/>
          <a:lstStyle/>
          <a:p>
            <a:endParaRPr lang="en-US" altLang="zh-CN"/>
          </a:p>
          <a:p>
            <a:r>
              <a:rPr lang="en-US" altLang="zh-CN"/>
              <a:t>Prof. Q. Wang</a:t>
            </a:r>
          </a:p>
        </p:txBody>
      </p:sp>
      <p:grpSp>
        <p:nvGrpSpPr>
          <p:cNvPr id="217120" name="Group 32"/>
          <p:cNvGrpSpPr>
            <a:grpSpLocks/>
          </p:cNvGrpSpPr>
          <p:nvPr/>
        </p:nvGrpSpPr>
        <p:grpSpPr bwMode="auto">
          <a:xfrm>
            <a:off x="4860032" y="1225550"/>
            <a:ext cx="4183063" cy="4435475"/>
            <a:chOff x="3025" y="545"/>
            <a:chExt cx="2635" cy="2794"/>
          </a:xfrm>
        </p:grpSpPr>
        <p:sp>
          <p:nvSpPr>
            <p:cNvPr id="217121" name="Rectangle 33"/>
            <p:cNvSpPr>
              <a:spLocks noChangeArrowheads="1"/>
            </p:cNvSpPr>
            <p:nvPr/>
          </p:nvSpPr>
          <p:spPr bwMode="auto">
            <a:xfrm>
              <a:off x="3025" y="545"/>
              <a:ext cx="2631" cy="2767"/>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17122" name="Object 34"/>
            <p:cNvGraphicFramePr>
              <a:graphicFrameLocks noChangeAspect="1"/>
            </p:cNvGraphicFramePr>
            <p:nvPr/>
          </p:nvGraphicFramePr>
          <p:xfrm>
            <a:off x="3094" y="650"/>
            <a:ext cx="2566" cy="2689"/>
          </p:xfrm>
          <a:graphic>
            <a:graphicData uri="http://schemas.openxmlformats.org/presentationml/2006/ole">
              <mc:AlternateContent xmlns:mc="http://schemas.openxmlformats.org/markup-compatibility/2006">
                <mc:Choice xmlns:v="urn:schemas-microsoft-com:vml" Requires="v">
                  <p:oleObj spid="_x0000_s217356" name="文档" r:id="rId3" imgW="3326411" imgH="3491877" progId="Word.Document.8">
                    <p:embed/>
                  </p:oleObj>
                </mc:Choice>
                <mc:Fallback>
                  <p:oleObj name="文档" r:id="rId3" imgW="3326411" imgH="3491877" progId="Word.Document.8">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 y="650"/>
                          <a:ext cx="2566" cy="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pSp>
      <p:grpSp>
        <p:nvGrpSpPr>
          <p:cNvPr id="217090" name="Group 2"/>
          <p:cNvGrpSpPr>
            <a:grpSpLocks/>
          </p:cNvGrpSpPr>
          <p:nvPr/>
        </p:nvGrpSpPr>
        <p:grpSpPr bwMode="auto">
          <a:xfrm>
            <a:off x="251520" y="1225550"/>
            <a:ext cx="4176713" cy="4435475"/>
            <a:chOff x="2925" y="482"/>
            <a:chExt cx="2631" cy="2794"/>
          </a:xfrm>
        </p:grpSpPr>
        <p:sp>
          <p:nvSpPr>
            <p:cNvPr id="217091" name="Rectangle 3"/>
            <p:cNvSpPr>
              <a:spLocks noChangeArrowheads="1"/>
            </p:cNvSpPr>
            <p:nvPr/>
          </p:nvSpPr>
          <p:spPr bwMode="auto">
            <a:xfrm>
              <a:off x="2925" y="482"/>
              <a:ext cx="2631" cy="2767"/>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17092" name="Object 4"/>
            <p:cNvGraphicFramePr>
              <a:graphicFrameLocks noChangeAspect="1"/>
            </p:cNvGraphicFramePr>
            <p:nvPr/>
          </p:nvGraphicFramePr>
          <p:xfrm>
            <a:off x="2993" y="589"/>
            <a:ext cx="2559" cy="2687"/>
          </p:xfrm>
          <a:graphic>
            <a:graphicData uri="http://schemas.openxmlformats.org/presentationml/2006/ole">
              <mc:AlternateContent xmlns:mc="http://schemas.openxmlformats.org/markup-compatibility/2006">
                <mc:Choice xmlns:v="urn:schemas-microsoft-com:vml" Requires="v">
                  <p:oleObj spid="_x0000_s217357" name="文档" r:id="rId5" imgW="3326411" imgH="3491877" progId="Word.Document.8">
                    <p:embed/>
                  </p:oleObj>
                </mc:Choice>
                <mc:Fallback>
                  <p:oleObj name="文档" r:id="rId5" imgW="3326411" imgH="3491877"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3" y="589"/>
                          <a:ext cx="2559" cy="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pSp>
      <p:sp>
        <p:nvSpPr>
          <p:cNvPr id="217093" name="Rectangle 5"/>
          <p:cNvSpPr>
            <a:spLocks noChangeArrowheads="1"/>
          </p:cNvSpPr>
          <p:nvPr/>
        </p:nvSpPr>
        <p:spPr bwMode="auto">
          <a:xfrm>
            <a:off x="352425" y="4119563"/>
            <a:ext cx="3881438" cy="2651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7094" name="Rectangle 6"/>
          <p:cNvSpPr>
            <a:spLocks noChangeArrowheads="1"/>
          </p:cNvSpPr>
          <p:nvPr/>
        </p:nvSpPr>
        <p:spPr bwMode="auto">
          <a:xfrm>
            <a:off x="352425" y="4384040"/>
            <a:ext cx="3881438" cy="2651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7095" name="Rectangle 7"/>
          <p:cNvSpPr>
            <a:spLocks noChangeArrowheads="1"/>
          </p:cNvSpPr>
          <p:nvPr/>
        </p:nvSpPr>
        <p:spPr bwMode="auto">
          <a:xfrm>
            <a:off x="352425" y="4631373"/>
            <a:ext cx="3881438" cy="265112"/>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7117" name="Rectangle 29"/>
          <p:cNvSpPr>
            <a:spLocks noChangeArrowheads="1"/>
          </p:cNvSpPr>
          <p:nvPr/>
        </p:nvSpPr>
        <p:spPr bwMode="auto">
          <a:xfrm>
            <a:off x="4975225" y="1887538"/>
            <a:ext cx="3881438" cy="2651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7118" name="Rectangle 30"/>
          <p:cNvSpPr>
            <a:spLocks noChangeArrowheads="1"/>
          </p:cNvSpPr>
          <p:nvPr/>
        </p:nvSpPr>
        <p:spPr bwMode="auto">
          <a:xfrm>
            <a:off x="4975225" y="3135313"/>
            <a:ext cx="3881438" cy="2651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7119" name="Rectangle 31"/>
          <p:cNvSpPr>
            <a:spLocks noChangeArrowheads="1"/>
          </p:cNvSpPr>
          <p:nvPr/>
        </p:nvSpPr>
        <p:spPr bwMode="auto">
          <a:xfrm>
            <a:off x="4975225" y="4881860"/>
            <a:ext cx="3881438" cy="265113"/>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7123" name="Rectangle 35"/>
          <p:cNvSpPr>
            <a:spLocks noChangeArrowheads="1"/>
          </p:cNvSpPr>
          <p:nvPr/>
        </p:nvSpPr>
        <p:spPr bwMode="auto">
          <a:xfrm>
            <a:off x="250825" y="280988"/>
            <a:ext cx="6540500" cy="519112"/>
          </a:xfrm>
          <a:prstGeom prst="rect">
            <a:avLst/>
          </a:pr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Principle and Procedure of Huffman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7093"/>
                                        </p:tgtEl>
                                        <p:attrNameLst>
                                          <p:attrName>style.visibility</p:attrName>
                                        </p:attrNameLst>
                                      </p:cBhvr>
                                      <p:to>
                                        <p:strVal val="visible"/>
                                      </p:to>
                                    </p:set>
                                    <p:anim calcmode="lin" valueType="num">
                                      <p:cBhvr additive="base">
                                        <p:cTn id="7" dur="500" fill="hold"/>
                                        <p:tgtEl>
                                          <p:spTgt spid="217093"/>
                                        </p:tgtEl>
                                        <p:attrNameLst>
                                          <p:attrName>ppt_x</p:attrName>
                                        </p:attrNameLst>
                                      </p:cBhvr>
                                      <p:tavLst>
                                        <p:tav tm="0">
                                          <p:val>
                                            <p:strVal val="#ppt_x"/>
                                          </p:val>
                                        </p:tav>
                                        <p:tav tm="100000">
                                          <p:val>
                                            <p:strVal val="#ppt_x"/>
                                          </p:val>
                                        </p:tav>
                                      </p:tavLst>
                                    </p:anim>
                                    <p:anim calcmode="lin" valueType="num">
                                      <p:cBhvr additive="base">
                                        <p:cTn id="8" dur="500" fill="hold"/>
                                        <p:tgtEl>
                                          <p:spTgt spid="21709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7094"/>
                                        </p:tgtEl>
                                        <p:attrNameLst>
                                          <p:attrName>style.visibility</p:attrName>
                                        </p:attrNameLst>
                                      </p:cBhvr>
                                      <p:to>
                                        <p:strVal val="visible"/>
                                      </p:to>
                                    </p:set>
                                    <p:anim calcmode="lin" valueType="num">
                                      <p:cBhvr additive="base">
                                        <p:cTn id="12" dur="500" fill="hold"/>
                                        <p:tgtEl>
                                          <p:spTgt spid="217094"/>
                                        </p:tgtEl>
                                        <p:attrNameLst>
                                          <p:attrName>ppt_x</p:attrName>
                                        </p:attrNameLst>
                                      </p:cBhvr>
                                      <p:tavLst>
                                        <p:tav tm="0">
                                          <p:val>
                                            <p:strVal val="#ppt_x"/>
                                          </p:val>
                                        </p:tav>
                                        <p:tav tm="100000">
                                          <p:val>
                                            <p:strVal val="#ppt_x"/>
                                          </p:val>
                                        </p:tav>
                                      </p:tavLst>
                                    </p:anim>
                                    <p:anim calcmode="lin" valueType="num">
                                      <p:cBhvr additive="base">
                                        <p:cTn id="13" dur="500" fill="hold"/>
                                        <p:tgtEl>
                                          <p:spTgt spid="21709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7095"/>
                                        </p:tgtEl>
                                        <p:attrNameLst>
                                          <p:attrName>style.visibility</p:attrName>
                                        </p:attrNameLst>
                                      </p:cBhvr>
                                      <p:to>
                                        <p:strVal val="visible"/>
                                      </p:to>
                                    </p:set>
                                    <p:anim calcmode="lin" valueType="num">
                                      <p:cBhvr additive="base">
                                        <p:cTn id="17" dur="500" fill="hold"/>
                                        <p:tgtEl>
                                          <p:spTgt spid="217095"/>
                                        </p:tgtEl>
                                        <p:attrNameLst>
                                          <p:attrName>ppt_x</p:attrName>
                                        </p:attrNameLst>
                                      </p:cBhvr>
                                      <p:tavLst>
                                        <p:tav tm="0">
                                          <p:val>
                                            <p:strVal val="#ppt_x"/>
                                          </p:val>
                                        </p:tav>
                                        <p:tav tm="100000">
                                          <p:val>
                                            <p:strVal val="#ppt_x"/>
                                          </p:val>
                                        </p:tav>
                                      </p:tavLst>
                                    </p:anim>
                                    <p:anim calcmode="lin" valueType="num">
                                      <p:cBhvr additive="base">
                                        <p:cTn id="18" dur="500" fill="hold"/>
                                        <p:tgtEl>
                                          <p:spTgt spid="21709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7117"/>
                                        </p:tgtEl>
                                        <p:attrNameLst>
                                          <p:attrName>style.visibility</p:attrName>
                                        </p:attrNameLst>
                                      </p:cBhvr>
                                      <p:to>
                                        <p:strVal val="visible"/>
                                      </p:to>
                                    </p:set>
                                    <p:anim calcmode="lin" valueType="num">
                                      <p:cBhvr additive="base">
                                        <p:cTn id="23" dur="500" fill="hold"/>
                                        <p:tgtEl>
                                          <p:spTgt spid="217117"/>
                                        </p:tgtEl>
                                        <p:attrNameLst>
                                          <p:attrName>ppt_x</p:attrName>
                                        </p:attrNameLst>
                                      </p:cBhvr>
                                      <p:tavLst>
                                        <p:tav tm="0">
                                          <p:val>
                                            <p:strVal val="#ppt_x"/>
                                          </p:val>
                                        </p:tav>
                                        <p:tav tm="100000">
                                          <p:val>
                                            <p:strVal val="#ppt_x"/>
                                          </p:val>
                                        </p:tav>
                                      </p:tavLst>
                                    </p:anim>
                                    <p:anim calcmode="lin" valueType="num">
                                      <p:cBhvr additive="base">
                                        <p:cTn id="24" dur="500" fill="hold"/>
                                        <p:tgtEl>
                                          <p:spTgt spid="2171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17118"/>
                                        </p:tgtEl>
                                        <p:attrNameLst>
                                          <p:attrName>style.visibility</p:attrName>
                                        </p:attrNameLst>
                                      </p:cBhvr>
                                      <p:to>
                                        <p:strVal val="visible"/>
                                      </p:to>
                                    </p:set>
                                    <p:anim calcmode="lin" valueType="num">
                                      <p:cBhvr additive="base">
                                        <p:cTn id="28" dur="500" fill="hold"/>
                                        <p:tgtEl>
                                          <p:spTgt spid="217118"/>
                                        </p:tgtEl>
                                        <p:attrNameLst>
                                          <p:attrName>ppt_x</p:attrName>
                                        </p:attrNameLst>
                                      </p:cBhvr>
                                      <p:tavLst>
                                        <p:tav tm="0">
                                          <p:val>
                                            <p:strVal val="#ppt_x"/>
                                          </p:val>
                                        </p:tav>
                                        <p:tav tm="100000">
                                          <p:val>
                                            <p:strVal val="#ppt_x"/>
                                          </p:val>
                                        </p:tav>
                                      </p:tavLst>
                                    </p:anim>
                                    <p:anim calcmode="lin" valueType="num">
                                      <p:cBhvr additive="base">
                                        <p:cTn id="29" dur="500" fill="hold"/>
                                        <p:tgtEl>
                                          <p:spTgt spid="21711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217119"/>
                                        </p:tgtEl>
                                        <p:attrNameLst>
                                          <p:attrName>style.visibility</p:attrName>
                                        </p:attrNameLst>
                                      </p:cBhvr>
                                      <p:to>
                                        <p:strVal val="visible"/>
                                      </p:to>
                                    </p:set>
                                    <p:anim calcmode="lin" valueType="num">
                                      <p:cBhvr additive="base">
                                        <p:cTn id="33" dur="500" fill="hold"/>
                                        <p:tgtEl>
                                          <p:spTgt spid="217119"/>
                                        </p:tgtEl>
                                        <p:attrNameLst>
                                          <p:attrName>ppt_x</p:attrName>
                                        </p:attrNameLst>
                                      </p:cBhvr>
                                      <p:tavLst>
                                        <p:tav tm="0">
                                          <p:val>
                                            <p:strVal val="#ppt_x"/>
                                          </p:val>
                                        </p:tav>
                                        <p:tav tm="100000">
                                          <p:val>
                                            <p:strVal val="#ppt_x"/>
                                          </p:val>
                                        </p:tav>
                                      </p:tavLst>
                                    </p:anim>
                                    <p:anim calcmode="lin" valueType="num">
                                      <p:cBhvr additive="base">
                                        <p:cTn id="34" dur="500" fill="hold"/>
                                        <p:tgtEl>
                                          <p:spTgt spid="217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nimBg="1"/>
      <p:bldP spid="217094" grpId="0" animBg="1"/>
      <p:bldP spid="217095" grpId="0" animBg="1"/>
      <p:bldP spid="217117" grpId="0" animBg="1"/>
      <p:bldP spid="217118" grpId="0" animBg="1"/>
      <p:bldP spid="2171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4"/>
          <p:cNvSpPr>
            <a:spLocks noGrp="1"/>
          </p:cNvSpPr>
          <p:nvPr>
            <p:ph type="ftr" sz="quarter" idx="11"/>
          </p:nvPr>
        </p:nvSpPr>
        <p:spPr/>
        <p:txBody>
          <a:bodyPr/>
          <a:lstStyle/>
          <a:p>
            <a:endParaRPr lang="en-US" altLang="zh-CN"/>
          </a:p>
          <a:p>
            <a:r>
              <a:rPr lang="en-US" altLang="zh-CN"/>
              <a:t>Prof. Q. Wang</a:t>
            </a:r>
          </a:p>
        </p:txBody>
      </p:sp>
      <p:sp>
        <p:nvSpPr>
          <p:cNvPr id="108546" name="Rectangle 2"/>
          <p:cNvSpPr>
            <a:spLocks noGrp="1" noChangeArrowheads="1"/>
          </p:cNvSpPr>
          <p:nvPr>
            <p:ph type="title"/>
          </p:nvPr>
        </p:nvSpPr>
        <p:spPr/>
        <p:txBody>
          <a:bodyPr/>
          <a:lstStyle/>
          <a:p>
            <a:r>
              <a:rPr lang="en-US" altLang="zh-CN"/>
              <a:t>Examples of binary tree</a:t>
            </a:r>
          </a:p>
        </p:txBody>
      </p:sp>
      <p:pic>
        <p:nvPicPr>
          <p:cNvPr id="108548" name="Picture 4"/>
          <p:cNvPicPr>
            <a:picLocks noChangeAspect="1" noChangeArrowheads="1"/>
          </p:cNvPicPr>
          <p:nvPr/>
        </p:nvPicPr>
        <p:blipFill>
          <a:blip r:embed="rId2">
            <a:extLst>
              <a:ext uri="{28A0092B-C50C-407E-A947-70E740481C1C}">
                <a14:useLocalDpi xmlns:a14="http://schemas.microsoft.com/office/drawing/2010/main" val="0"/>
              </a:ext>
            </a:extLst>
          </a:blip>
          <a:srcRect l="-5569" t="-8411" r="-7739" b="-15028"/>
          <a:stretch>
            <a:fillRect/>
          </a:stretch>
        </p:blipFill>
        <p:spPr bwMode="auto">
          <a:xfrm>
            <a:off x="179388" y="1412875"/>
            <a:ext cx="4392612" cy="3168650"/>
          </a:xfrm>
          <a:prstGeom prst="rect">
            <a:avLst/>
          </a:prstGeom>
          <a:solidFill>
            <a:schemeClr val="tx1"/>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085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628775"/>
            <a:ext cx="3803650" cy="2565400"/>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552" name="Text Box 8"/>
          <p:cNvSpPr txBox="1">
            <a:spLocks noChangeArrowheads="1"/>
          </p:cNvSpPr>
          <p:nvPr/>
        </p:nvSpPr>
        <p:spPr bwMode="auto">
          <a:xfrm>
            <a:off x="176213" y="4672013"/>
            <a:ext cx="88957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kumimoji="1" sz="2400">
                <a:solidFill>
                  <a:schemeClr val="tx1"/>
                </a:solidFill>
                <a:latin typeface="Times New Roman" pitchFamily="18" charset="0"/>
                <a:ea typeface="宋体" pitchFamily="2" charset="-122"/>
              </a:defRPr>
            </a:lvl1pPr>
            <a:lvl2pPr marL="182563" indent="-3175"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pPr lvl="1"/>
            <a:r>
              <a:rPr kumimoji="0" lang="en-US" altLang="zh-CN" dirty="0">
                <a:solidFill>
                  <a:srgbClr val="FFFF00"/>
                </a:solidFill>
                <a:effectLst/>
                <a:latin typeface="Arial" charset="0"/>
              </a:rPr>
              <a:t>Binary tree = (Root, Left </a:t>
            </a:r>
            <a:r>
              <a:rPr kumimoji="0" lang="en-US" altLang="zh-CN" dirty="0" smtClean="0">
                <a:solidFill>
                  <a:srgbClr val="FFFF00"/>
                </a:solidFill>
                <a:effectLst/>
                <a:latin typeface="Arial" charset="0"/>
              </a:rPr>
              <a:t>sub-binary-tree</a:t>
            </a:r>
            <a:r>
              <a:rPr kumimoji="0" lang="en-US" altLang="zh-CN" dirty="0">
                <a:solidFill>
                  <a:srgbClr val="FFFF00"/>
                </a:solidFill>
                <a:effectLst/>
                <a:latin typeface="Arial" charset="0"/>
              </a:rPr>
              <a:t>, Right </a:t>
            </a:r>
            <a:r>
              <a:rPr kumimoji="0" lang="en-US" altLang="zh-CN" dirty="0" smtClean="0">
                <a:solidFill>
                  <a:srgbClr val="FFFF00"/>
                </a:solidFill>
                <a:effectLst/>
                <a:latin typeface="Arial" charset="0"/>
              </a:rPr>
              <a:t>sub-binary-tree</a:t>
            </a:r>
            <a:r>
              <a:rPr kumimoji="0" lang="en-US" altLang="zh-CN" dirty="0">
                <a:solidFill>
                  <a:srgbClr val="FFFF00"/>
                </a:solidFill>
                <a:effectLst/>
                <a:latin typeface="Arial" charset="0"/>
              </a:rPr>
              <a:t>)</a:t>
            </a:r>
          </a:p>
        </p:txBody>
      </p:sp>
      <p:sp>
        <p:nvSpPr>
          <p:cNvPr id="108555" name="Oval 11"/>
          <p:cNvSpPr>
            <a:spLocks noChangeArrowheads="1"/>
          </p:cNvSpPr>
          <p:nvPr/>
        </p:nvSpPr>
        <p:spPr bwMode="auto">
          <a:xfrm>
            <a:off x="1908175" y="1628775"/>
            <a:ext cx="792163" cy="504825"/>
          </a:xfrm>
          <a:prstGeom prst="ellipse">
            <a:avLst/>
          </a:prstGeom>
          <a:noFill/>
          <a:ln w="38100" cap="rnd" algn="ctr">
            <a:solidFill>
              <a:srgbClr val="FF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58" name="Freeform 14"/>
          <p:cNvSpPr>
            <a:spLocks/>
          </p:cNvSpPr>
          <p:nvPr/>
        </p:nvSpPr>
        <p:spPr bwMode="auto">
          <a:xfrm>
            <a:off x="2286000" y="2157413"/>
            <a:ext cx="2051050" cy="2292350"/>
          </a:xfrm>
          <a:custGeom>
            <a:avLst/>
            <a:gdLst>
              <a:gd name="T0" fmla="*/ 506 w 1292"/>
              <a:gd name="T1" fmla="*/ 30 h 1444"/>
              <a:gd name="T2" fmla="*/ 325 w 1292"/>
              <a:gd name="T3" fmla="*/ 211 h 1444"/>
              <a:gd name="T4" fmla="*/ 234 w 1292"/>
              <a:gd name="T5" fmla="*/ 347 h 1444"/>
              <a:gd name="T6" fmla="*/ 98 w 1292"/>
              <a:gd name="T7" fmla="*/ 665 h 1444"/>
              <a:gd name="T8" fmla="*/ 8 w 1292"/>
              <a:gd name="T9" fmla="*/ 1119 h 1444"/>
              <a:gd name="T10" fmla="*/ 144 w 1292"/>
              <a:gd name="T11" fmla="*/ 1391 h 1444"/>
              <a:gd name="T12" fmla="*/ 869 w 1292"/>
              <a:gd name="T13" fmla="*/ 1391 h 1444"/>
              <a:gd name="T14" fmla="*/ 1232 w 1292"/>
              <a:gd name="T15" fmla="*/ 1391 h 1444"/>
              <a:gd name="T16" fmla="*/ 1232 w 1292"/>
              <a:gd name="T17" fmla="*/ 1073 h 1444"/>
              <a:gd name="T18" fmla="*/ 1141 w 1292"/>
              <a:gd name="T19" fmla="*/ 756 h 1444"/>
              <a:gd name="T20" fmla="*/ 915 w 1292"/>
              <a:gd name="T21" fmla="*/ 302 h 1444"/>
              <a:gd name="T22" fmla="*/ 733 w 1292"/>
              <a:gd name="T23" fmla="*/ 75 h 1444"/>
              <a:gd name="T24" fmla="*/ 643 w 1292"/>
              <a:gd name="T25" fmla="*/ 30 h 1444"/>
              <a:gd name="T26" fmla="*/ 506 w 1292"/>
              <a:gd name="T27" fmla="*/ 3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2" h="1444">
                <a:moveTo>
                  <a:pt x="506" y="30"/>
                </a:moveTo>
                <a:cubicBezTo>
                  <a:pt x="453" y="60"/>
                  <a:pt x="370" y="158"/>
                  <a:pt x="325" y="211"/>
                </a:cubicBezTo>
                <a:cubicBezTo>
                  <a:pt x="280" y="264"/>
                  <a:pt x="272" y="272"/>
                  <a:pt x="234" y="347"/>
                </a:cubicBezTo>
                <a:cubicBezTo>
                  <a:pt x="196" y="422"/>
                  <a:pt x="136" y="536"/>
                  <a:pt x="98" y="665"/>
                </a:cubicBezTo>
                <a:cubicBezTo>
                  <a:pt x="60" y="794"/>
                  <a:pt x="0" y="998"/>
                  <a:pt x="8" y="1119"/>
                </a:cubicBezTo>
                <a:cubicBezTo>
                  <a:pt x="16" y="1240"/>
                  <a:pt x="1" y="1346"/>
                  <a:pt x="144" y="1391"/>
                </a:cubicBezTo>
                <a:cubicBezTo>
                  <a:pt x="287" y="1436"/>
                  <a:pt x="688" y="1391"/>
                  <a:pt x="869" y="1391"/>
                </a:cubicBezTo>
                <a:cubicBezTo>
                  <a:pt x="1050" y="1391"/>
                  <a:pt x="1172" y="1444"/>
                  <a:pt x="1232" y="1391"/>
                </a:cubicBezTo>
                <a:cubicBezTo>
                  <a:pt x="1292" y="1338"/>
                  <a:pt x="1247" y="1179"/>
                  <a:pt x="1232" y="1073"/>
                </a:cubicBezTo>
                <a:cubicBezTo>
                  <a:pt x="1217" y="967"/>
                  <a:pt x="1194" y="884"/>
                  <a:pt x="1141" y="756"/>
                </a:cubicBezTo>
                <a:cubicBezTo>
                  <a:pt x="1088" y="628"/>
                  <a:pt x="983" y="416"/>
                  <a:pt x="915" y="302"/>
                </a:cubicBezTo>
                <a:cubicBezTo>
                  <a:pt x="847" y="188"/>
                  <a:pt x="778" y="120"/>
                  <a:pt x="733" y="75"/>
                </a:cubicBezTo>
                <a:cubicBezTo>
                  <a:pt x="688" y="30"/>
                  <a:pt x="681" y="37"/>
                  <a:pt x="643" y="30"/>
                </a:cubicBezTo>
                <a:cubicBezTo>
                  <a:pt x="605" y="23"/>
                  <a:pt x="559" y="0"/>
                  <a:pt x="506" y="30"/>
                </a:cubicBezTo>
                <a:close/>
              </a:path>
            </a:pathLst>
          </a:custGeom>
          <a:noFill/>
          <a:ln w="38100" cap="rnd" cmpd="sng">
            <a:solidFill>
              <a:srgbClr val="FF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8559" name="Freeform 15"/>
          <p:cNvSpPr>
            <a:spLocks/>
          </p:cNvSpPr>
          <p:nvPr/>
        </p:nvSpPr>
        <p:spPr bwMode="auto">
          <a:xfrm>
            <a:off x="250825" y="2157413"/>
            <a:ext cx="2051050" cy="2292350"/>
          </a:xfrm>
          <a:custGeom>
            <a:avLst/>
            <a:gdLst>
              <a:gd name="T0" fmla="*/ 506 w 1292"/>
              <a:gd name="T1" fmla="*/ 30 h 1444"/>
              <a:gd name="T2" fmla="*/ 325 w 1292"/>
              <a:gd name="T3" fmla="*/ 211 h 1444"/>
              <a:gd name="T4" fmla="*/ 234 w 1292"/>
              <a:gd name="T5" fmla="*/ 347 h 1444"/>
              <a:gd name="T6" fmla="*/ 98 w 1292"/>
              <a:gd name="T7" fmla="*/ 665 h 1444"/>
              <a:gd name="T8" fmla="*/ 8 w 1292"/>
              <a:gd name="T9" fmla="*/ 1119 h 1444"/>
              <a:gd name="T10" fmla="*/ 144 w 1292"/>
              <a:gd name="T11" fmla="*/ 1391 h 1444"/>
              <a:gd name="T12" fmla="*/ 869 w 1292"/>
              <a:gd name="T13" fmla="*/ 1391 h 1444"/>
              <a:gd name="T14" fmla="*/ 1232 w 1292"/>
              <a:gd name="T15" fmla="*/ 1391 h 1444"/>
              <a:gd name="T16" fmla="*/ 1232 w 1292"/>
              <a:gd name="T17" fmla="*/ 1073 h 1444"/>
              <a:gd name="T18" fmla="*/ 1141 w 1292"/>
              <a:gd name="T19" fmla="*/ 756 h 1444"/>
              <a:gd name="T20" fmla="*/ 915 w 1292"/>
              <a:gd name="T21" fmla="*/ 302 h 1444"/>
              <a:gd name="T22" fmla="*/ 733 w 1292"/>
              <a:gd name="T23" fmla="*/ 75 h 1444"/>
              <a:gd name="T24" fmla="*/ 643 w 1292"/>
              <a:gd name="T25" fmla="*/ 30 h 1444"/>
              <a:gd name="T26" fmla="*/ 506 w 1292"/>
              <a:gd name="T27" fmla="*/ 3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2" h="1444">
                <a:moveTo>
                  <a:pt x="506" y="30"/>
                </a:moveTo>
                <a:cubicBezTo>
                  <a:pt x="453" y="60"/>
                  <a:pt x="370" y="158"/>
                  <a:pt x="325" y="211"/>
                </a:cubicBezTo>
                <a:cubicBezTo>
                  <a:pt x="280" y="264"/>
                  <a:pt x="272" y="272"/>
                  <a:pt x="234" y="347"/>
                </a:cubicBezTo>
                <a:cubicBezTo>
                  <a:pt x="196" y="422"/>
                  <a:pt x="136" y="536"/>
                  <a:pt x="98" y="665"/>
                </a:cubicBezTo>
                <a:cubicBezTo>
                  <a:pt x="60" y="794"/>
                  <a:pt x="0" y="998"/>
                  <a:pt x="8" y="1119"/>
                </a:cubicBezTo>
                <a:cubicBezTo>
                  <a:pt x="16" y="1240"/>
                  <a:pt x="1" y="1346"/>
                  <a:pt x="144" y="1391"/>
                </a:cubicBezTo>
                <a:cubicBezTo>
                  <a:pt x="287" y="1436"/>
                  <a:pt x="688" y="1391"/>
                  <a:pt x="869" y="1391"/>
                </a:cubicBezTo>
                <a:cubicBezTo>
                  <a:pt x="1050" y="1391"/>
                  <a:pt x="1172" y="1444"/>
                  <a:pt x="1232" y="1391"/>
                </a:cubicBezTo>
                <a:cubicBezTo>
                  <a:pt x="1292" y="1338"/>
                  <a:pt x="1247" y="1179"/>
                  <a:pt x="1232" y="1073"/>
                </a:cubicBezTo>
                <a:cubicBezTo>
                  <a:pt x="1217" y="967"/>
                  <a:pt x="1194" y="884"/>
                  <a:pt x="1141" y="756"/>
                </a:cubicBezTo>
                <a:cubicBezTo>
                  <a:pt x="1088" y="628"/>
                  <a:pt x="983" y="416"/>
                  <a:pt x="915" y="302"/>
                </a:cubicBezTo>
                <a:cubicBezTo>
                  <a:pt x="847" y="188"/>
                  <a:pt x="778" y="120"/>
                  <a:pt x="733" y="75"/>
                </a:cubicBezTo>
                <a:cubicBezTo>
                  <a:pt x="688" y="30"/>
                  <a:pt x="681" y="37"/>
                  <a:pt x="643" y="30"/>
                </a:cubicBezTo>
                <a:cubicBezTo>
                  <a:pt x="605" y="23"/>
                  <a:pt x="559" y="0"/>
                  <a:pt x="506" y="30"/>
                </a:cubicBezTo>
                <a:close/>
              </a:path>
            </a:pathLst>
          </a:custGeom>
          <a:noFill/>
          <a:ln w="38100" cap="rnd" cmpd="sng">
            <a:solidFill>
              <a:srgbClr val="FF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4"/>
          <p:cNvSpPr>
            <a:spLocks noGrp="1"/>
          </p:cNvSpPr>
          <p:nvPr>
            <p:ph type="ftr" sz="quarter" idx="11"/>
          </p:nvPr>
        </p:nvSpPr>
        <p:spPr/>
        <p:txBody>
          <a:bodyPr/>
          <a:lstStyle/>
          <a:p>
            <a:endParaRPr lang="en-US" altLang="zh-CN"/>
          </a:p>
          <a:p>
            <a:r>
              <a:rPr lang="en-US" altLang="zh-CN"/>
              <a:t>Prof. Q. Wang</a:t>
            </a:r>
          </a:p>
        </p:txBody>
      </p:sp>
      <p:grpSp>
        <p:nvGrpSpPr>
          <p:cNvPr id="218126" name="Group 14"/>
          <p:cNvGrpSpPr>
            <a:grpSpLocks/>
          </p:cNvGrpSpPr>
          <p:nvPr/>
        </p:nvGrpSpPr>
        <p:grpSpPr bwMode="auto">
          <a:xfrm>
            <a:off x="395288" y="908050"/>
            <a:ext cx="4176712" cy="4435475"/>
            <a:chOff x="2925" y="482"/>
            <a:chExt cx="2631" cy="2794"/>
          </a:xfrm>
        </p:grpSpPr>
        <p:sp>
          <p:nvSpPr>
            <p:cNvPr id="218127" name="Rectangle 15"/>
            <p:cNvSpPr>
              <a:spLocks noChangeArrowheads="1"/>
            </p:cNvSpPr>
            <p:nvPr/>
          </p:nvSpPr>
          <p:spPr bwMode="auto">
            <a:xfrm>
              <a:off x="2925" y="482"/>
              <a:ext cx="2631" cy="2767"/>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18128" name="Object 16"/>
            <p:cNvGraphicFramePr>
              <a:graphicFrameLocks noChangeAspect="1"/>
            </p:cNvGraphicFramePr>
            <p:nvPr/>
          </p:nvGraphicFramePr>
          <p:xfrm>
            <a:off x="2993" y="589"/>
            <a:ext cx="2559" cy="2687"/>
          </p:xfrm>
          <a:graphic>
            <a:graphicData uri="http://schemas.openxmlformats.org/presentationml/2006/ole">
              <mc:AlternateContent xmlns:mc="http://schemas.openxmlformats.org/markup-compatibility/2006">
                <mc:Choice xmlns:v="urn:schemas-microsoft-com:vml" Requires="v">
                  <p:oleObj spid="_x0000_s218372" name="文档" r:id="rId3" imgW="3326411" imgH="3491877" progId="Word.Document.8">
                    <p:embed/>
                  </p:oleObj>
                </mc:Choice>
                <mc:Fallback>
                  <p:oleObj name="文档" r:id="rId3" imgW="3326411" imgH="3491877" progId="Word.Documen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 y="589"/>
                          <a:ext cx="2559" cy="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pSp>
      <p:sp>
        <p:nvSpPr>
          <p:cNvPr id="218129" name="Rectangle 17"/>
          <p:cNvSpPr>
            <a:spLocks noChangeArrowheads="1"/>
          </p:cNvSpPr>
          <p:nvPr/>
        </p:nvSpPr>
        <p:spPr bwMode="auto">
          <a:xfrm>
            <a:off x="496888" y="4321175"/>
            <a:ext cx="3881437" cy="2651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8130" name="Rectangle 18"/>
          <p:cNvSpPr>
            <a:spLocks noChangeArrowheads="1"/>
          </p:cNvSpPr>
          <p:nvPr/>
        </p:nvSpPr>
        <p:spPr bwMode="auto">
          <a:xfrm>
            <a:off x="496888" y="4565948"/>
            <a:ext cx="3881437" cy="2651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sp>
        <p:nvSpPr>
          <p:cNvPr id="218131" name="Rectangle 19"/>
          <p:cNvSpPr>
            <a:spLocks noChangeArrowheads="1"/>
          </p:cNvSpPr>
          <p:nvPr/>
        </p:nvSpPr>
        <p:spPr bwMode="auto">
          <a:xfrm>
            <a:off x="496888" y="4812392"/>
            <a:ext cx="3881437" cy="265113"/>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effectLst/>
              <a:ea typeface="宋体" pitchFamily="2" charset="-122"/>
            </a:endParaRPr>
          </a:p>
        </p:txBody>
      </p:sp>
      <p:grpSp>
        <p:nvGrpSpPr>
          <p:cNvPr id="218138" name="Group 26"/>
          <p:cNvGrpSpPr>
            <a:grpSpLocks/>
          </p:cNvGrpSpPr>
          <p:nvPr/>
        </p:nvGrpSpPr>
        <p:grpSpPr bwMode="auto">
          <a:xfrm>
            <a:off x="2700338" y="260350"/>
            <a:ext cx="6300787" cy="6408738"/>
            <a:chOff x="1701" y="164"/>
            <a:chExt cx="3969" cy="4037"/>
          </a:xfrm>
        </p:grpSpPr>
        <p:grpSp>
          <p:nvGrpSpPr>
            <p:cNvPr id="218132" name="Group 20"/>
            <p:cNvGrpSpPr>
              <a:grpSpLocks/>
            </p:cNvGrpSpPr>
            <p:nvPr/>
          </p:nvGrpSpPr>
          <p:grpSpPr bwMode="auto">
            <a:xfrm>
              <a:off x="1701" y="164"/>
              <a:ext cx="3969" cy="4037"/>
              <a:chOff x="2925" y="482"/>
              <a:chExt cx="2631" cy="2794"/>
            </a:xfrm>
          </p:grpSpPr>
          <p:sp>
            <p:nvSpPr>
              <p:cNvPr id="218133" name="Rectangle 21"/>
              <p:cNvSpPr>
                <a:spLocks noChangeArrowheads="1"/>
              </p:cNvSpPr>
              <p:nvPr/>
            </p:nvSpPr>
            <p:spPr bwMode="auto">
              <a:xfrm>
                <a:off x="2925" y="482"/>
                <a:ext cx="2631" cy="2700"/>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18134" name="Object 22"/>
              <p:cNvGraphicFramePr>
                <a:graphicFrameLocks noChangeAspect="1"/>
              </p:cNvGraphicFramePr>
              <p:nvPr/>
            </p:nvGraphicFramePr>
            <p:xfrm>
              <a:off x="2990" y="589"/>
              <a:ext cx="2565" cy="2687"/>
            </p:xfrm>
            <a:graphic>
              <a:graphicData uri="http://schemas.openxmlformats.org/presentationml/2006/ole">
                <mc:AlternateContent xmlns:mc="http://schemas.openxmlformats.org/markup-compatibility/2006">
                  <mc:Choice xmlns:v="urn:schemas-microsoft-com:vml" Requires="v">
                    <p:oleObj spid="_x0000_s218373" name="文档" r:id="rId5" imgW="3334132" imgH="3492882" progId="Word.Document.8">
                      <p:embed/>
                    </p:oleObj>
                  </mc:Choice>
                  <mc:Fallback>
                    <p:oleObj name="文档" r:id="rId5" imgW="3334132" imgH="3492882" progId="Word.Document.8">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0" y="589"/>
                            <a:ext cx="2565" cy="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pSp>
        <p:sp>
          <p:nvSpPr>
            <p:cNvPr id="218135" name="Rectangle 23"/>
            <p:cNvSpPr>
              <a:spLocks noChangeArrowheads="1"/>
            </p:cNvSpPr>
            <p:nvPr/>
          </p:nvSpPr>
          <p:spPr bwMode="auto">
            <a:xfrm>
              <a:off x="4059" y="545"/>
              <a:ext cx="1406" cy="1824"/>
            </a:xfrm>
            <a:prstGeom prst="rect">
              <a:avLst/>
            </a:prstGeom>
            <a:noFill/>
            <a:ln w="38100" algn="ctr">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8136" name="Rectangle 24"/>
            <p:cNvSpPr>
              <a:spLocks noChangeArrowheads="1"/>
            </p:cNvSpPr>
            <p:nvPr/>
          </p:nvSpPr>
          <p:spPr bwMode="auto">
            <a:xfrm>
              <a:off x="1791" y="2368"/>
              <a:ext cx="2268" cy="1588"/>
            </a:xfrm>
            <a:prstGeom prst="rect">
              <a:avLst/>
            </a:prstGeom>
            <a:noFill/>
            <a:ln w="38100" algn="ctr">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18139" name="AutoShape 27"/>
          <p:cNvSpPr>
            <a:spLocks noChangeArrowheads="1"/>
          </p:cNvSpPr>
          <p:nvPr/>
        </p:nvSpPr>
        <p:spPr bwMode="auto">
          <a:xfrm>
            <a:off x="539750" y="5661025"/>
            <a:ext cx="1439863" cy="792163"/>
          </a:xfrm>
          <a:prstGeom prst="cloudCallout">
            <a:avLst>
              <a:gd name="adj1" fmla="val 15819"/>
              <a:gd name="adj2" fmla="val -124347"/>
            </a:avLst>
          </a:prstGeom>
          <a:solidFill>
            <a:srgbClr val="FFFF00"/>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800" b="1">
                <a:solidFill>
                  <a:srgbClr val="CC0000"/>
                </a:solidFill>
                <a:effectLst/>
                <a:ea typeface="宋体" pitchFamily="2" charset="-122"/>
              </a:rPr>
              <a:t>Root node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8129"/>
                                        </p:tgtEl>
                                        <p:attrNameLst>
                                          <p:attrName>style.visibility</p:attrName>
                                        </p:attrNameLst>
                                      </p:cBhvr>
                                      <p:to>
                                        <p:strVal val="visible"/>
                                      </p:to>
                                    </p:set>
                                    <p:anim calcmode="lin" valueType="num">
                                      <p:cBhvr additive="base">
                                        <p:cTn id="7" dur="500" fill="hold"/>
                                        <p:tgtEl>
                                          <p:spTgt spid="218129"/>
                                        </p:tgtEl>
                                        <p:attrNameLst>
                                          <p:attrName>ppt_x</p:attrName>
                                        </p:attrNameLst>
                                      </p:cBhvr>
                                      <p:tavLst>
                                        <p:tav tm="0">
                                          <p:val>
                                            <p:strVal val="#ppt_x"/>
                                          </p:val>
                                        </p:tav>
                                        <p:tav tm="100000">
                                          <p:val>
                                            <p:strVal val="#ppt_x"/>
                                          </p:val>
                                        </p:tav>
                                      </p:tavLst>
                                    </p:anim>
                                    <p:anim calcmode="lin" valueType="num">
                                      <p:cBhvr additive="base">
                                        <p:cTn id="8" dur="500" fill="hold"/>
                                        <p:tgtEl>
                                          <p:spTgt spid="21812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8130"/>
                                        </p:tgtEl>
                                        <p:attrNameLst>
                                          <p:attrName>style.visibility</p:attrName>
                                        </p:attrNameLst>
                                      </p:cBhvr>
                                      <p:to>
                                        <p:strVal val="visible"/>
                                      </p:to>
                                    </p:set>
                                    <p:anim calcmode="lin" valueType="num">
                                      <p:cBhvr additive="base">
                                        <p:cTn id="12" dur="500" fill="hold"/>
                                        <p:tgtEl>
                                          <p:spTgt spid="218130"/>
                                        </p:tgtEl>
                                        <p:attrNameLst>
                                          <p:attrName>ppt_x</p:attrName>
                                        </p:attrNameLst>
                                      </p:cBhvr>
                                      <p:tavLst>
                                        <p:tav tm="0">
                                          <p:val>
                                            <p:strVal val="#ppt_x"/>
                                          </p:val>
                                        </p:tav>
                                        <p:tav tm="100000">
                                          <p:val>
                                            <p:strVal val="#ppt_x"/>
                                          </p:val>
                                        </p:tav>
                                      </p:tavLst>
                                    </p:anim>
                                    <p:anim calcmode="lin" valueType="num">
                                      <p:cBhvr additive="base">
                                        <p:cTn id="13" dur="500" fill="hold"/>
                                        <p:tgtEl>
                                          <p:spTgt spid="21813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8131"/>
                                        </p:tgtEl>
                                        <p:attrNameLst>
                                          <p:attrName>style.visibility</p:attrName>
                                        </p:attrNameLst>
                                      </p:cBhvr>
                                      <p:to>
                                        <p:strVal val="visible"/>
                                      </p:to>
                                    </p:set>
                                    <p:anim calcmode="lin" valueType="num">
                                      <p:cBhvr additive="base">
                                        <p:cTn id="17" dur="500" fill="hold"/>
                                        <p:tgtEl>
                                          <p:spTgt spid="218131"/>
                                        </p:tgtEl>
                                        <p:attrNameLst>
                                          <p:attrName>ppt_x</p:attrName>
                                        </p:attrNameLst>
                                      </p:cBhvr>
                                      <p:tavLst>
                                        <p:tav tm="0">
                                          <p:val>
                                            <p:strVal val="#ppt_x"/>
                                          </p:val>
                                        </p:tav>
                                        <p:tav tm="100000">
                                          <p:val>
                                            <p:strVal val="#ppt_x"/>
                                          </p:val>
                                        </p:tav>
                                      </p:tavLst>
                                    </p:anim>
                                    <p:anim calcmode="lin" valueType="num">
                                      <p:cBhvr additive="base">
                                        <p:cTn id="18" dur="500" fill="hold"/>
                                        <p:tgtEl>
                                          <p:spTgt spid="21813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21813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18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9" grpId="0" animBg="1"/>
      <p:bldP spid="218130" grpId="0" animBg="1"/>
      <p:bldP spid="218131" grpId="0" animBg="1"/>
      <p:bldP spid="218139"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dirty="0"/>
          </a:p>
          <a:p>
            <a:r>
              <a:rPr lang="en-US" altLang="zh-CN" dirty="0"/>
              <a:t>Prof. Q. Wang</a:t>
            </a:r>
          </a:p>
        </p:txBody>
      </p:sp>
      <p:sp>
        <p:nvSpPr>
          <p:cNvPr id="84994" name="Rectangle 2"/>
          <p:cNvSpPr>
            <a:spLocks noChangeArrowheads="1"/>
          </p:cNvSpPr>
          <p:nvPr/>
        </p:nvSpPr>
        <p:spPr bwMode="auto">
          <a:xfrm>
            <a:off x="179388" y="837352"/>
            <a:ext cx="8640000"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kumimoji="1" lang="en-US" altLang="zh-CN" sz="2200" dirty="0" err="1">
                <a:effectLst/>
                <a:latin typeface="Times New Roman" pitchFamily="18" charset="0"/>
              </a:rPr>
              <a:t>PHtTree</a:t>
            </a:r>
            <a:r>
              <a:rPr kumimoji="1" lang="en-US" altLang="zh-CN" sz="2200" dirty="0">
                <a:effectLst/>
                <a:latin typeface="Times New Roman" pitchFamily="18" charset="0"/>
              </a:rPr>
              <a:t> </a:t>
            </a:r>
            <a:r>
              <a:rPr kumimoji="1" lang="en-US" altLang="zh-CN" sz="2200" dirty="0" err="1">
                <a:solidFill>
                  <a:srgbClr val="FFFF00"/>
                </a:solidFill>
                <a:effectLst/>
                <a:latin typeface="Times New Roman" pitchFamily="18" charset="0"/>
              </a:rPr>
              <a:t>huffman</a:t>
            </a:r>
            <a:r>
              <a:rPr kumimoji="1" lang="en-US" altLang="zh-CN" sz="2200" dirty="0">
                <a:effectLst/>
                <a:latin typeface="Times New Roman" pitchFamily="18" charset="0"/>
              </a:rPr>
              <a:t> (</a:t>
            </a:r>
            <a:r>
              <a:rPr kumimoji="1" lang="en-US" altLang="zh-CN" sz="2200" dirty="0" err="1">
                <a:effectLst/>
                <a:latin typeface="Times New Roman" pitchFamily="18" charset="0"/>
              </a:rPr>
              <a:t>int</a:t>
            </a:r>
            <a:r>
              <a:rPr kumimoji="1" lang="en-US" altLang="zh-CN" sz="2200" dirty="0">
                <a:effectLst/>
                <a:latin typeface="Times New Roman" pitchFamily="18" charset="0"/>
              </a:rPr>
              <a:t> n, </a:t>
            </a:r>
            <a:r>
              <a:rPr kumimoji="1" lang="en-US" altLang="zh-CN" sz="2200" dirty="0" err="1">
                <a:effectLst/>
                <a:latin typeface="Times New Roman" pitchFamily="18" charset="0"/>
              </a:rPr>
              <a:t>int</a:t>
            </a:r>
            <a:r>
              <a:rPr kumimoji="1" lang="en-US" altLang="zh-CN" sz="2200" dirty="0">
                <a:effectLst/>
                <a:latin typeface="Times New Roman" pitchFamily="18" charset="0"/>
              </a:rPr>
              <a:t> *w)	</a:t>
            </a:r>
          </a:p>
          <a:p>
            <a:pPr algn="just">
              <a:spcBef>
                <a:spcPts val="0"/>
              </a:spcBef>
            </a:pP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构造具有</a:t>
            </a:r>
            <a:r>
              <a:rPr kumimoji="1" lang="en-US" altLang="zh-CN" sz="2200" dirty="0">
                <a:solidFill>
                  <a:srgbClr val="00CC00"/>
                </a:solidFill>
                <a:effectLst/>
                <a:latin typeface="Times New Roman" pitchFamily="18" charset="0"/>
              </a:rPr>
              <a:t>n</a:t>
            </a:r>
            <a:r>
              <a:rPr kumimoji="1" lang="zh-CN" altLang="en-US" sz="2200" dirty="0">
                <a:solidFill>
                  <a:srgbClr val="00CC00"/>
                </a:solidFill>
                <a:effectLst/>
                <a:latin typeface="Times New Roman" pitchFamily="18" charset="0"/>
              </a:rPr>
              <a:t>个叶结点的哈夫曼树*</a:t>
            </a:r>
            <a:r>
              <a:rPr kumimoji="1" lang="en-US" altLang="zh-CN" sz="2200" dirty="0">
                <a:solidFill>
                  <a:srgbClr val="00CC00"/>
                </a:solidFill>
                <a:effectLst/>
                <a:latin typeface="Times New Roman" pitchFamily="18" charset="0"/>
              </a:rPr>
              <a:t>/</a:t>
            </a:r>
          </a:p>
          <a:p>
            <a:pPr algn="just" eaLnBrk="0" hangingPunct="0">
              <a:spcBef>
                <a:spcPts val="0"/>
              </a:spcBef>
            </a:pP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数组</a:t>
            </a:r>
            <a:r>
              <a:rPr kumimoji="1" lang="en-US" altLang="zh-CN" sz="2200" dirty="0">
                <a:solidFill>
                  <a:srgbClr val="00CC00"/>
                </a:solidFill>
                <a:effectLst/>
                <a:latin typeface="Times New Roman" pitchFamily="18" charset="0"/>
              </a:rPr>
              <a:t>w[1…n]</a:t>
            </a:r>
            <a:r>
              <a:rPr kumimoji="1" lang="zh-CN" altLang="en-US" sz="2200" dirty="0">
                <a:solidFill>
                  <a:srgbClr val="00CC00"/>
                </a:solidFill>
                <a:effectLst/>
                <a:latin typeface="Times New Roman" pitchFamily="18" charset="0"/>
              </a:rPr>
              <a:t>中存放</a:t>
            </a:r>
            <a:r>
              <a:rPr kumimoji="1" lang="en-US" altLang="zh-CN" sz="2200" dirty="0">
                <a:solidFill>
                  <a:srgbClr val="00CC00"/>
                </a:solidFill>
                <a:effectLst/>
                <a:latin typeface="Times New Roman" pitchFamily="18" charset="0"/>
              </a:rPr>
              <a:t>n</a:t>
            </a:r>
            <a:r>
              <a:rPr kumimoji="1" lang="zh-CN" altLang="en-US" sz="2200" dirty="0">
                <a:solidFill>
                  <a:srgbClr val="00CC00"/>
                </a:solidFill>
                <a:effectLst/>
                <a:latin typeface="Times New Roman" pitchFamily="18" charset="0"/>
              </a:rPr>
              <a:t>个权值 *</a:t>
            </a:r>
            <a:r>
              <a:rPr kumimoji="1" lang="en-US" altLang="zh-CN" sz="2200" dirty="0">
                <a:solidFill>
                  <a:srgbClr val="00CC00"/>
                </a:solidFill>
                <a:effectLst/>
                <a:latin typeface="Times New Roman" pitchFamily="18" charset="0"/>
              </a:rPr>
              <a:t>/</a:t>
            </a:r>
          </a:p>
          <a:p>
            <a:pPr algn="just" eaLnBrk="0" hangingPunct="0">
              <a:spcBef>
                <a:spcPts val="0"/>
              </a:spcBef>
            </a:pPr>
            <a:r>
              <a:rPr kumimoji="1" lang="en-US" altLang="zh-CN" sz="2200" dirty="0" smtClean="0">
                <a:effectLst/>
                <a:latin typeface="Times New Roman" pitchFamily="18" charset="0"/>
              </a:rPr>
              <a:t>{</a:t>
            </a:r>
          </a:p>
          <a:p>
            <a:pPr algn="just"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PHtTree</a:t>
            </a:r>
            <a:r>
              <a:rPr kumimoji="1" lang="en-US" altLang="zh-CN" sz="2200" dirty="0" smtClean="0">
                <a:effectLst/>
                <a:latin typeface="Times New Roman" pitchFamily="18" charset="0"/>
              </a:rPr>
              <a:t>  </a:t>
            </a:r>
            <a:r>
              <a:rPr kumimoji="1" lang="en-US" altLang="zh-CN" sz="2200" dirty="0" err="1">
                <a:effectLst/>
                <a:latin typeface="Times New Roman" pitchFamily="18" charset="0"/>
              </a:rPr>
              <a:t>pht</a:t>
            </a:r>
            <a:r>
              <a:rPr kumimoji="1" lang="en-US" altLang="zh-CN" sz="2200" dirty="0">
                <a:effectLst/>
                <a:latin typeface="Times New Roman" pitchFamily="18" charset="0"/>
              </a:rPr>
              <a:t>;</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int</a:t>
            </a:r>
            <a:r>
              <a:rPr kumimoji="1" lang="en-US" altLang="zh-CN" sz="2200" dirty="0" smtClean="0">
                <a:effectLst/>
                <a:latin typeface="Times New Roman" pitchFamily="18" charset="0"/>
              </a:rPr>
              <a:t>  </a:t>
            </a:r>
            <a:r>
              <a:rPr kumimoji="1" lang="en-US" altLang="zh-CN" sz="2200" dirty="0">
                <a:effectLst/>
                <a:latin typeface="Times New Roman" pitchFamily="18" charset="0"/>
              </a:rPr>
              <a:t>i, j, </a:t>
            </a:r>
            <a:r>
              <a:rPr kumimoji="1" lang="en-US" altLang="zh-CN" sz="2200" dirty="0" err="1">
                <a:effectLst/>
                <a:latin typeface="Times New Roman" pitchFamily="18" charset="0"/>
              </a:rPr>
              <a:t>x1</a:t>
            </a:r>
            <a:r>
              <a:rPr kumimoji="1" lang="en-US" altLang="zh-CN" sz="2200" dirty="0">
                <a:effectLst/>
                <a:latin typeface="Times New Roman" pitchFamily="18" charset="0"/>
              </a:rPr>
              <a:t>, </a:t>
            </a:r>
            <a:r>
              <a:rPr kumimoji="1" lang="en-US" altLang="zh-CN" sz="2200" dirty="0" err="1">
                <a:effectLst/>
                <a:latin typeface="Times New Roman" pitchFamily="18" charset="0"/>
              </a:rPr>
              <a:t>x2</a:t>
            </a:r>
            <a:r>
              <a:rPr kumimoji="1" lang="en-US" altLang="zh-CN" sz="2200" dirty="0">
                <a:effectLst/>
                <a:latin typeface="Times New Roman" pitchFamily="18" charset="0"/>
              </a:rPr>
              <a:t>, </a:t>
            </a:r>
            <a:r>
              <a:rPr kumimoji="1" lang="en-US" altLang="zh-CN" sz="2200" dirty="0" err="1">
                <a:effectLst/>
                <a:latin typeface="Times New Roman" pitchFamily="18" charset="0"/>
              </a:rPr>
              <a:t>m1</a:t>
            </a:r>
            <a:r>
              <a:rPr kumimoji="1" lang="en-US" altLang="zh-CN" sz="2200" dirty="0">
                <a:effectLst/>
                <a:latin typeface="Times New Roman" pitchFamily="18" charset="0"/>
              </a:rPr>
              <a:t>, </a:t>
            </a:r>
            <a:r>
              <a:rPr kumimoji="1" lang="en-US" altLang="zh-CN" sz="2200" dirty="0" err="1">
                <a:effectLst/>
                <a:latin typeface="Times New Roman" pitchFamily="18" charset="0"/>
              </a:rPr>
              <a:t>m2</a:t>
            </a:r>
            <a:r>
              <a:rPr kumimoji="1" lang="en-US" altLang="zh-CN" sz="2200" dirty="0">
                <a:effectLst/>
                <a:latin typeface="Times New Roman" pitchFamily="18" charset="0"/>
              </a:rPr>
              <a:t>;</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 </a:t>
            </a:r>
            <a:r>
              <a:rPr kumimoji="1" lang="en-US" altLang="zh-CN" sz="2200" dirty="0">
                <a:effectLst/>
                <a:latin typeface="Times New Roman" pitchFamily="18" charset="0"/>
              </a:rPr>
              <a:t>= (</a:t>
            </a:r>
            <a:r>
              <a:rPr kumimoji="1" lang="en-US" altLang="zh-CN" sz="2200" dirty="0" err="1">
                <a:effectLst/>
                <a:latin typeface="Times New Roman" pitchFamily="18" charset="0"/>
              </a:rPr>
              <a:t>PHtTree</a:t>
            </a:r>
            <a:r>
              <a:rPr kumimoji="1" lang="en-US" altLang="zh-CN" sz="2200" dirty="0">
                <a:effectLst/>
                <a:latin typeface="Times New Roman" pitchFamily="18" charset="0"/>
              </a:rPr>
              <a:t>) </a:t>
            </a:r>
            <a:r>
              <a:rPr kumimoji="1" lang="en-US" altLang="zh-CN" sz="2200" dirty="0" err="1">
                <a:effectLst/>
                <a:latin typeface="Times New Roman" pitchFamily="18" charset="0"/>
              </a:rPr>
              <a:t>malloc</a:t>
            </a:r>
            <a:r>
              <a:rPr kumimoji="1" lang="en-US" altLang="zh-CN" sz="2200" dirty="0">
                <a:effectLst/>
                <a:latin typeface="Times New Roman" pitchFamily="18" charset="0"/>
              </a:rPr>
              <a:t> (</a:t>
            </a:r>
            <a:r>
              <a:rPr kumimoji="1" lang="en-US" altLang="zh-CN" sz="2200" dirty="0" err="1">
                <a:effectLst/>
                <a:latin typeface="Times New Roman" pitchFamily="18" charset="0"/>
              </a:rPr>
              <a:t>sizeof</a:t>
            </a:r>
            <a:r>
              <a:rPr kumimoji="1" lang="en-US" altLang="zh-CN" sz="2200" dirty="0">
                <a:effectLst/>
                <a:latin typeface="Times New Roman" pitchFamily="18" charset="0"/>
              </a:rPr>
              <a:t> (</a:t>
            </a:r>
            <a:r>
              <a:rPr kumimoji="1" lang="en-US" altLang="zh-CN" sz="2200" dirty="0" err="1">
                <a:effectLst/>
                <a:latin typeface="Times New Roman" pitchFamily="18" charset="0"/>
              </a:rPr>
              <a:t>struct</a:t>
            </a:r>
            <a:r>
              <a:rPr kumimoji="1" lang="en-US" altLang="zh-CN" sz="2200" dirty="0">
                <a:effectLst/>
                <a:latin typeface="Times New Roman" pitchFamily="18" charset="0"/>
              </a:rPr>
              <a:t> </a:t>
            </a:r>
            <a:r>
              <a:rPr kumimoji="1" lang="en-US" altLang="zh-CN" sz="2200" dirty="0" err="1">
                <a:effectLst/>
                <a:latin typeface="Times New Roman" pitchFamily="18" charset="0"/>
              </a:rPr>
              <a:t>HtTree</a:t>
            </a:r>
            <a:r>
              <a:rPr kumimoji="1" lang="en-US" altLang="zh-CN" sz="2200" dirty="0" smtClean="0">
                <a:effectLst/>
                <a:latin typeface="Times New Roman" pitchFamily="18" charset="0"/>
              </a:rPr>
              <a:t>));</a:t>
            </a:r>
            <a:r>
              <a:rPr kumimoji="1" lang="en-US" altLang="zh-CN" sz="2200" dirty="0" smtClean="0">
                <a:solidFill>
                  <a:srgbClr val="00CC00"/>
                </a:solidFill>
                <a:effectLst/>
                <a:latin typeface="Times New Roman" pitchFamily="18" charset="0"/>
              </a:rPr>
              <a:t>    /* </a:t>
            </a:r>
            <a:r>
              <a:rPr kumimoji="1" lang="zh-CN" altLang="en-US" sz="2200" dirty="0">
                <a:solidFill>
                  <a:srgbClr val="00CC00"/>
                </a:solidFill>
                <a:effectLst/>
                <a:latin typeface="Times New Roman" pitchFamily="18" charset="0"/>
              </a:rPr>
              <a:t>创建空哈夫曼树 *</a:t>
            </a:r>
            <a:r>
              <a:rPr kumimoji="1" lang="en-US" altLang="zh-CN" sz="2200" dirty="0">
                <a:solidFill>
                  <a:srgbClr val="00CC00"/>
                </a:solidFill>
                <a:effectLst/>
                <a:latin typeface="Times New Roman" pitchFamily="18" charset="0"/>
              </a:rPr>
              <a:t>/</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assert(</a:t>
            </a:r>
            <a:r>
              <a:rPr kumimoji="1" lang="en-US" altLang="zh-CN" sz="2200" dirty="0" err="1" smtClean="0">
                <a:effectLst/>
                <a:latin typeface="Times New Roman" pitchFamily="18" charset="0"/>
              </a:rPr>
              <a:t>pht</a:t>
            </a:r>
            <a:r>
              <a:rPr kumimoji="1" lang="en-US" altLang="zh-CN" sz="2200" dirty="0">
                <a:effectLst/>
                <a:latin typeface="Times New Roman" pitchFamily="18" charset="0"/>
              </a:rPr>
              <a:t>);</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for</a:t>
            </a:r>
            <a:r>
              <a:rPr kumimoji="1" lang="en-US" altLang="zh-CN" sz="2200" dirty="0">
                <a:effectLst/>
                <a:latin typeface="Times New Roman" pitchFamily="18" charset="0"/>
              </a:rPr>
              <a:t>( i=1; i&lt;=2*n - 1; i++ ) {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置初态 *</a:t>
            </a:r>
            <a:r>
              <a:rPr kumimoji="1" lang="en-US" altLang="zh-CN" sz="2200" dirty="0">
                <a:solidFill>
                  <a:srgbClr val="00CC00"/>
                </a:solidFill>
                <a:effectLst/>
                <a:latin typeface="Times New Roman" pitchFamily="18" charset="0"/>
              </a:rPr>
              <a:t>/</a:t>
            </a:r>
          </a:p>
          <a:p>
            <a:pPr algn="just"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-&gt;</a:t>
            </a:r>
            <a:r>
              <a:rPr kumimoji="1" lang="en-US" altLang="zh-CN" sz="2200" dirty="0" err="1" smtClean="0">
                <a:effectLst/>
                <a:latin typeface="Times New Roman" pitchFamily="18" charset="0"/>
              </a:rPr>
              <a:t>ht</a:t>
            </a:r>
            <a:r>
              <a:rPr kumimoji="1" lang="en-US" altLang="zh-CN" sz="2200" dirty="0" smtClean="0">
                <a:effectLst/>
                <a:latin typeface="Times New Roman" pitchFamily="18" charset="0"/>
              </a:rPr>
              <a:t>[i].</a:t>
            </a:r>
            <a:r>
              <a:rPr kumimoji="1" lang="en-US" altLang="zh-CN" sz="2200" dirty="0" err="1" smtClean="0">
                <a:effectLst/>
                <a:latin typeface="Times New Roman" pitchFamily="18" charset="0"/>
              </a:rPr>
              <a:t>lchild</a:t>
            </a:r>
            <a:r>
              <a:rPr kumimoji="1" lang="en-US" altLang="zh-CN" sz="2200" dirty="0" smtClean="0">
                <a:effectLst/>
                <a:latin typeface="Times New Roman" pitchFamily="18" charset="0"/>
              </a:rPr>
              <a:t> = 0;</a:t>
            </a:r>
          </a:p>
          <a:p>
            <a:pPr algn="just"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[i].</a:t>
            </a:r>
            <a:r>
              <a:rPr kumimoji="1" lang="en-US" altLang="zh-CN" sz="2200" dirty="0" err="1">
                <a:effectLst/>
                <a:latin typeface="Times New Roman" pitchFamily="18" charset="0"/>
              </a:rPr>
              <a:t>rchild</a:t>
            </a:r>
            <a:r>
              <a:rPr kumimoji="1" lang="en-US" altLang="zh-CN" sz="2200" dirty="0">
                <a:effectLst/>
                <a:latin typeface="Times New Roman" pitchFamily="18" charset="0"/>
              </a:rPr>
              <a:t> = 0;</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[i].parent = 0;</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if </a:t>
            </a:r>
            <a:r>
              <a:rPr kumimoji="1" lang="en-US" altLang="zh-CN" sz="2200" dirty="0">
                <a:effectLst/>
                <a:latin typeface="Times New Roman" pitchFamily="18" charset="0"/>
              </a:rPr>
              <a:t>(i&lt;=n)  </a:t>
            </a:r>
            <a:endParaRPr kumimoji="1" lang="en-US" altLang="zh-CN" sz="2200" dirty="0" smtClean="0">
              <a:effectLst/>
              <a:latin typeface="Times New Roman" pitchFamily="18" charset="0"/>
            </a:endParaRP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[i].weight = w[i];</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else</a:t>
            </a:r>
          </a:p>
          <a:p>
            <a:pPr algn="just"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[i].weight = 0;</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endParaRPr kumimoji="1" lang="en-US" altLang="zh-CN" sz="2200" dirty="0">
              <a:effectLst/>
              <a:latin typeface="Times New Roman" pitchFamily="18" charset="0"/>
            </a:endParaRPr>
          </a:p>
        </p:txBody>
      </p:sp>
      <p:sp>
        <p:nvSpPr>
          <p:cNvPr id="84995" name="Rectangle 3"/>
          <p:cNvSpPr>
            <a:spLocks noChangeArrowheads="1"/>
          </p:cNvSpPr>
          <p:nvPr/>
        </p:nvSpPr>
        <p:spPr bwMode="auto">
          <a:xfrm>
            <a:off x="395288" y="209550"/>
            <a:ext cx="4876800" cy="519113"/>
          </a:xfrm>
          <a:prstGeom prst="rect">
            <a:avLst/>
          </a:pr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Programming of Huffman tree</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105474" name="Rectangle 2"/>
          <p:cNvSpPr>
            <a:spLocks noChangeArrowheads="1"/>
          </p:cNvSpPr>
          <p:nvPr/>
        </p:nvSpPr>
        <p:spPr bwMode="auto">
          <a:xfrm>
            <a:off x="250825" y="515938"/>
            <a:ext cx="7920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ts val="0"/>
              </a:spcBef>
            </a:pPr>
            <a:r>
              <a:rPr kumimoji="1" lang="en-US" altLang="zh-CN" sz="2200" dirty="0" smtClean="0">
                <a:solidFill>
                  <a:srgbClr val="00CC00"/>
                </a:solidFill>
                <a:effectLst/>
                <a:latin typeface="Times New Roman" pitchFamily="18" charset="0"/>
              </a:rPr>
              <a:t>    /* </a:t>
            </a:r>
            <a:r>
              <a:rPr kumimoji="1" lang="zh-CN" altLang="en-US" sz="2200" dirty="0">
                <a:solidFill>
                  <a:srgbClr val="00CC00"/>
                </a:solidFill>
                <a:effectLst/>
                <a:latin typeface="Times New Roman" pitchFamily="18" charset="0"/>
              </a:rPr>
              <a:t>每循环一次构造一个内部结点 *</a:t>
            </a:r>
            <a:r>
              <a:rPr kumimoji="1" lang="en-US" altLang="zh-CN" sz="2200" dirty="0">
                <a:solidFill>
                  <a:srgbClr val="00CC00"/>
                </a:solidFill>
                <a:effectLst/>
                <a:latin typeface="Times New Roman" pitchFamily="18" charset="0"/>
              </a:rPr>
              <a:t>/</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for</a:t>
            </a:r>
            <a:r>
              <a:rPr kumimoji="1" lang="en-US" altLang="zh-CN" sz="2200" dirty="0">
                <a:effectLst/>
                <a:latin typeface="Times New Roman" pitchFamily="18" charset="0"/>
              </a:rPr>
              <a:t>( i=1; i &lt; n ; i++ </a:t>
            </a:r>
            <a:r>
              <a:rPr kumimoji="1" lang="en-US" altLang="zh-CN" sz="2200" dirty="0" smtClean="0">
                <a:effectLst/>
                <a:latin typeface="Times New Roman" pitchFamily="18" charset="0"/>
              </a:rPr>
              <a:t>)</a:t>
            </a:r>
            <a:r>
              <a:rPr kumimoji="1" lang="en-US" altLang="zh-CN" sz="2200" dirty="0">
                <a:effectLst/>
                <a:latin typeface="Times New Roman" pitchFamily="18" charset="0"/>
              </a:rPr>
              <a:t> </a:t>
            </a:r>
            <a:r>
              <a:rPr kumimoji="1" lang="en-US" altLang="zh-CN" sz="2200" dirty="0" smtClean="0">
                <a:effectLst/>
                <a:latin typeface="Times New Roman" pitchFamily="18" charset="0"/>
              </a:rPr>
              <a:t>{</a:t>
            </a:r>
            <a:endParaRPr kumimoji="1" lang="en-US" altLang="zh-CN" sz="2200" dirty="0">
              <a:effectLst/>
              <a:latin typeface="Times New Roman" pitchFamily="18" charset="0"/>
            </a:endParaRPr>
          </a:p>
          <a:p>
            <a:pPr algn="just" eaLnBrk="0" hangingPunct="0">
              <a:spcBef>
                <a:spcPts val="0"/>
              </a:spcBef>
            </a:pPr>
            <a:r>
              <a:rPr kumimoji="1" lang="en-US" altLang="zh-CN" sz="2200" dirty="0" smtClean="0">
                <a:effectLst/>
                <a:latin typeface="Times New Roman" pitchFamily="18" charset="0"/>
              </a:rPr>
              <a:t>        </a:t>
            </a:r>
            <a:r>
              <a:rPr kumimoji="1" lang="en-US" altLang="zh-CN" sz="2200" dirty="0" smtClean="0">
                <a:solidFill>
                  <a:srgbClr val="FFFF00"/>
                </a:solidFill>
                <a:effectLst/>
                <a:latin typeface="Times New Roman" pitchFamily="18" charset="0"/>
              </a:rPr>
              <a:t>Select </a:t>
            </a:r>
            <a:r>
              <a:rPr kumimoji="1" lang="en-US" altLang="zh-CN" sz="2200" dirty="0">
                <a:solidFill>
                  <a:srgbClr val="FFFF00"/>
                </a:solidFill>
                <a:effectLst/>
                <a:latin typeface="Times New Roman" pitchFamily="18" charset="0"/>
              </a:rPr>
              <a:t>(</a:t>
            </a:r>
            <a:r>
              <a:rPr kumimoji="1" lang="en-US" altLang="zh-CN" sz="2200" dirty="0" err="1">
                <a:solidFill>
                  <a:srgbClr val="FFFF00"/>
                </a:solidFill>
                <a:effectLst/>
                <a:latin typeface="Times New Roman" pitchFamily="18" charset="0"/>
              </a:rPr>
              <a:t>pht</a:t>
            </a:r>
            <a:r>
              <a:rPr kumimoji="1" lang="en-US" altLang="zh-CN" sz="2200" dirty="0">
                <a:solidFill>
                  <a:srgbClr val="FFFF00"/>
                </a:solidFill>
                <a:effectLst/>
                <a:latin typeface="Times New Roman" pitchFamily="18" charset="0"/>
              </a:rPr>
              <a:t>, </a:t>
            </a:r>
            <a:r>
              <a:rPr kumimoji="1" lang="en-US" altLang="zh-CN" sz="2200" dirty="0" err="1">
                <a:solidFill>
                  <a:srgbClr val="FFFF00"/>
                </a:solidFill>
                <a:effectLst/>
                <a:latin typeface="Times New Roman" pitchFamily="18" charset="0"/>
              </a:rPr>
              <a:t>n+i</a:t>
            </a:r>
            <a:r>
              <a:rPr kumimoji="1" lang="en-US" altLang="zh-CN" sz="2200" dirty="0">
                <a:solidFill>
                  <a:srgbClr val="FFFF00"/>
                </a:solidFill>
                <a:effectLst/>
                <a:latin typeface="Times New Roman" pitchFamily="18" charset="0"/>
              </a:rPr>
              <a:t>, &amp;</a:t>
            </a:r>
            <a:r>
              <a:rPr kumimoji="1" lang="en-US" altLang="zh-CN" sz="2200" dirty="0" err="1">
                <a:solidFill>
                  <a:srgbClr val="FFFF00"/>
                </a:solidFill>
                <a:effectLst/>
                <a:latin typeface="Times New Roman" pitchFamily="18" charset="0"/>
              </a:rPr>
              <a:t>x1</a:t>
            </a:r>
            <a:r>
              <a:rPr kumimoji="1" lang="en-US" altLang="zh-CN" sz="2200" dirty="0">
                <a:solidFill>
                  <a:srgbClr val="FFFF00"/>
                </a:solidFill>
                <a:effectLst/>
                <a:latin typeface="Times New Roman" pitchFamily="18" charset="0"/>
              </a:rPr>
              <a:t>, &amp;</a:t>
            </a:r>
            <a:r>
              <a:rPr kumimoji="1" lang="en-US" altLang="zh-CN" sz="2200" dirty="0" err="1">
                <a:solidFill>
                  <a:srgbClr val="FFFF00"/>
                </a:solidFill>
                <a:effectLst/>
                <a:latin typeface="Times New Roman" pitchFamily="18" charset="0"/>
              </a:rPr>
              <a:t>x2</a:t>
            </a:r>
            <a:r>
              <a:rPr kumimoji="1" lang="en-US" altLang="zh-CN" sz="2200" dirty="0">
                <a:solidFill>
                  <a:srgbClr val="FFFF00"/>
                </a:solidFill>
                <a:effectLst/>
                <a:latin typeface="Times New Roman" pitchFamily="18" charset="0"/>
              </a:rPr>
              <a:t>);</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a:t>
            </a:r>
            <a:r>
              <a:rPr kumimoji="1" lang="en-US" altLang="zh-CN" sz="2200" dirty="0" err="1">
                <a:effectLst/>
                <a:latin typeface="Times New Roman" pitchFamily="18" charset="0"/>
              </a:rPr>
              <a:t>x1</a:t>
            </a:r>
            <a:r>
              <a:rPr kumimoji="1" lang="en-US" altLang="zh-CN" sz="2200" dirty="0">
                <a:effectLst/>
                <a:latin typeface="Times New Roman" pitchFamily="18" charset="0"/>
              </a:rPr>
              <a:t>].parent = n + i;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构造一个内部结点 *</a:t>
            </a:r>
            <a:r>
              <a:rPr kumimoji="1" lang="en-US" altLang="zh-CN" sz="2200" dirty="0">
                <a:solidFill>
                  <a:srgbClr val="00CC00"/>
                </a:solidFill>
                <a:effectLst/>
                <a:latin typeface="Times New Roman" pitchFamily="18" charset="0"/>
              </a:rPr>
              <a:t>/</a:t>
            </a:r>
          </a:p>
          <a:p>
            <a:pPr algn="just"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a:t>
            </a:r>
            <a:r>
              <a:rPr kumimoji="1" lang="en-US" altLang="zh-CN" sz="2200" dirty="0" err="1">
                <a:effectLst/>
                <a:latin typeface="Times New Roman" pitchFamily="18" charset="0"/>
              </a:rPr>
              <a:t>x2</a:t>
            </a:r>
            <a:r>
              <a:rPr kumimoji="1" lang="en-US" altLang="zh-CN" sz="2200" dirty="0">
                <a:effectLst/>
                <a:latin typeface="Times New Roman" pitchFamily="18" charset="0"/>
              </a:rPr>
              <a:t>].parent = n + i;</a:t>
            </a:r>
          </a:p>
          <a:p>
            <a:pPr algn="just"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a:t>
            </a:r>
            <a:r>
              <a:rPr kumimoji="1" lang="en-US" altLang="zh-CN" sz="2200" dirty="0" err="1">
                <a:effectLst/>
                <a:latin typeface="Times New Roman" pitchFamily="18" charset="0"/>
              </a:rPr>
              <a:t>n+i</a:t>
            </a:r>
            <a:r>
              <a:rPr kumimoji="1" lang="en-US" altLang="zh-CN" sz="2200" dirty="0">
                <a:effectLst/>
                <a:latin typeface="Times New Roman" pitchFamily="18" charset="0"/>
              </a:rPr>
              <a:t>].weight = </a:t>
            </a:r>
            <a:r>
              <a:rPr kumimoji="1" lang="en-US" altLang="zh-CN" sz="2200" dirty="0" err="1">
                <a:effectLst/>
                <a:latin typeface="Times New Roman" pitchFamily="18" charset="0"/>
              </a:rPr>
              <a:t>pht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a:t>
            </a:r>
            <a:r>
              <a:rPr kumimoji="1" lang="en-US" altLang="zh-CN" sz="2200" dirty="0" err="1">
                <a:effectLst/>
                <a:latin typeface="Times New Roman" pitchFamily="18" charset="0"/>
              </a:rPr>
              <a:t>x1</a:t>
            </a:r>
            <a:r>
              <a:rPr kumimoji="1" lang="en-US" altLang="zh-CN" sz="2200" dirty="0">
                <a:effectLst/>
                <a:latin typeface="Times New Roman" pitchFamily="18" charset="0"/>
              </a:rPr>
              <a:t>].</a:t>
            </a:r>
            <a:r>
              <a:rPr kumimoji="1" lang="en-US" altLang="zh-CN" sz="2200" dirty="0" smtClean="0">
                <a:effectLst/>
                <a:latin typeface="Times New Roman" pitchFamily="18" charset="0"/>
              </a:rPr>
              <a:t>weight + </a:t>
            </a:r>
            <a:r>
              <a:rPr kumimoji="1" lang="en-US" altLang="zh-CN" sz="2200" dirty="0" err="1">
                <a:effectLst/>
                <a:latin typeface="Times New Roman" pitchFamily="18" charset="0"/>
              </a:rPr>
              <a:t>pht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a:t>
            </a:r>
            <a:r>
              <a:rPr kumimoji="1" lang="en-US" altLang="zh-CN" sz="2200" dirty="0" err="1">
                <a:effectLst/>
                <a:latin typeface="Times New Roman" pitchFamily="18" charset="0"/>
              </a:rPr>
              <a:t>x2</a:t>
            </a:r>
            <a:r>
              <a:rPr kumimoji="1" lang="en-US" altLang="zh-CN" sz="2200" dirty="0">
                <a:effectLst/>
                <a:latin typeface="Times New Roman" pitchFamily="18" charset="0"/>
              </a:rPr>
              <a:t>].weight;</a:t>
            </a:r>
          </a:p>
          <a:p>
            <a:pPr algn="just"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a:t>
            </a:r>
            <a:r>
              <a:rPr kumimoji="1" lang="en-US" altLang="zh-CN" sz="2200" dirty="0" err="1">
                <a:effectLst/>
                <a:latin typeface="Times New Roman" pitchFamily="18" charset="0"/>
              </a:rPr>
              <a:t>n+i</a:t>
            </a:r>
            <a:r>
              <a:rPr kumimoji="1" lang="en-US" altLang="zh-CN" sz="2200" dirty="0">
                <a:effectLst/>
                <a:latin typeface="Times New Roman" pitchFamily="18" charset="0"/>
              </a:rPr>
              <a:t>].</a:t>
            </a:r>
            <a:r>
              <a:rPr kumimoji="1" lang="en-US" altLang="zh-CN" sz="2200" dirty="0" err="1">
                <a:effectLst/>
                <a:latin typeface="Times New Roman" pitchFamily="18" charset="0"/>
              </a:rPr>
              <a:t>lchild</a:t>
            </a:r>
            <a:r>
              <a:rPr kumimoji="1" lang="en-US" altLang="zh-CN" sz="2200" dirty="0">
                <a:effectLst/>
                <a:latin typeface="Times New Roman" pitchFamily="18" charset="0"/>
              </a:rPr>
              <a:t> = </a:t>
            </a:r>
            <a:r>
              <a:rPr kumimoji="1" lang="en-US" altLang="zh-CN" sz="2200" dirty="0" err="1">
                <a:effectLst/>
                <a:latin typeface="Times New Roman" pitchFamily="18" charset="0"/>
              </a:rPr>
              <a:t>x1</a:t>
            </a:r>
            <a:r>
              <a:rPr kumimoji="1" lang="en-US" altLang="zh-CN" sz="2200" dirty="0">
                <a:effectLst/>
                <a:latin typeface="Times New Roman" pitchFamily="18" charset="0"/>
              </a:rPr>
              <a:t>;</a:t>
            </a:r>
          </a:p>
          <a:p>
            <a:pPr algn="just"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a:t>
            </a:r>
            <a:r>
              <a:rPr kumimoji="1" lang="en-US" altLang="zh-CN" sz="2200" dirty="0" err="1">
                <a:effectLst/>
                <a:latin typeface="Times New Roman" pitchFamily="18" charset="0"/>
              </a:rPr>
              <a:t>n+i</a:t>
            </a:r>
            <a:r>
              <a:rPr kumimoji="1" lang="en-US" altLang="zh-CN" sz="2200" dirty="0">
                <a:effectLst/>
                <a:latin typeface="Times New Roman" pitchFamily="18" charset="0"/>
              </a:rPr>
              <a:t>].</a:t>
            </a:r>
            <a:r>
              <a:rPr kumimoji="1" lang="en-US" altLang="zh-CN" sz="2200" dirty="0" err="1">
                <a:effectLst/>
                <a:latin typeface="Times New Roman" pitchFamily="18" charset="0"/>
              </a:rPr>
              <a:t>rchild</a:t>
            </a:r>
            <a:r>
              <a:rPr kumimoji="1" lang="en-US" altLang="zh-CN" sz="2200" dirty="0">
                <a:effectLst/>
                <a:latin typeface="Times New Roman" pitchFamily="18" charset="0"/>
              </a:rPr>
              <a:t> = </a:t>
            </a:r>
            <a:r>
              <a:rPr kumimoji="1" lang="en-US" altLang="zh-CN" sz="2200" dirty="0" err="1">
                <a:effectLst/>
                <a:latin typeface="Times New Roman" pitchFamily="18" charset="0"/>
              </a:rPr>
              <a:t>x2</a:t>
            </a:r>
            <a:r>
              <a:rPr kumimoji="1" lang="en-US" altLang="zh-CN" sz="2200" dirty="0">
                <a:effectLst/>
                <a:latin typeface="Times New Roman" pitchFamily="18" charset="0"/>
              </a:rPr>
              <a:t>;</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a:t>
            </a:r>
            <a:r>
              <a:rPr kumimoji="1" lang="en-US" altLang="zh-CN" sz="2200" dirty="0">
                <a:effectLst/>
                <a:latin typeface="Times New Roman" pitchFamily="18" charset="0"/>
              </a:rPr>
              <a:t>&gt;root = </a:t>
            </a:r>
            <a:r>
              <a:rPr kumimoji="1" lang="en-US" altLang="zh-CN" sz="2200" dirty="0" err="1">
                <a:effectLst/>
                <a:latin typeface="Times New Roman" pitchFamily="18" charset="0"/>
              </a:rPr>
              <a:t>n+i</a:t>
            </a:r>
            <a:r>
              <a:rPr kumimoji="1" lang="en-US" altLang="zh-CN" sz="2200" dirty="0" smtClean="0">
                <a:effectLst/>
                <a:latin typeface="Times New Roman" pitchFamily="18" charset="0"/>
              </a:rPr>
              <a:t>;</a:t>
            </a: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endParaRPr kumimoji="1" lang="en-US" altLang="zh-CN" sz="2200" dirty="0">
              <a:effectLst/>
              <a:latin typeface="Times New Roman" pitchFamily="18" charset="0"/>
            </a:endParaRPr>
          </a:p>
          <a:p>
            <a:pPr algn="just"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return </a:t>
            </a:r>
            <a:r>
              <a:rPr kumimoji="1" lang="en-US" altLang="zh-CN" sz="2200" dirty="0" err="1">
                <a:effectLst/>
                <a:latin typeface="Times New Roman" pitchFamily="18" charset="0"/>
              </a:rPr>
              <a:t>pht</a:t>
            </a:r>
            <a:r>
              <a:rPr kumimoji="1" lang="en-US" altLang="zh-CN" sz="2200" dirty="0">
                <a:effectLst/>
                <a:latin typeface="Times New Roman" pitchFamily="18" charset="0"/>
              </a:rPr>
              <a:t>;</a:t>
            </a:r>
          </a:p>
          <a:p>
            <a:pPr algn="just" eaLnBrk="0" hangingPunct="0">
              <a:spcBef>
                <a:spcPts val="0"/>
              </a:spcBef>
            </a:pPr>
            <a:r>
              <a:rPr kumimoji="1" lang="en-US" altLang="zh-CN" sz="2200" dirty="0">
                <a:effectLst/>
                <a:latin typeface="Times New Roman" pitchFamily="18" charset="0"/>
              </a:rPr>
              <a:t>}</a:t>
            </a:r>
          </a:p>
        </p:txBody>
      </p:sp>
      <p:sp>
        <p:nvSpPr>
          <p:cNvPr id="105475" name="Rectangle 3"/>
          <p:cNvSpPr>
            <a:spLocks noChangeArrowheads="1"/>
          </p:cNvSpPr>
          <p:nvPr/>
        </p:nvSpPr>
        <p:spPr bwMode="auto">
          <a:xfrm>
            <a:off x="755576" y="1196752"/>
            <a:ext cx="3600000" cy="432000"/>
          </a:xfrm>
          <a:prstGeom prst="rect">
            <a:avLst/>
          </a:prstGeom>
          <a:noFill/>
          <a:ln w="28575">
            <a:solidFill>
              <a:srgbClr val="00CC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solidFill>
                <a:srgbClr val="FFFF00"/>
              </a:solidFill>
              <a:effectLst/>
              <a:ea typeface="宋体" pitchFamily="2" charset="-122"/>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86018" name="Rectangle 2"/>
          <p:cNvSpPr>
            <a:spLocks noChangeArrowheads="1"/>
          </p:cNvSpPr>
          <p:nvPr/>
        </p:nvSpPr>
        <p:spPr bwMode="auto">
          <a:xfrm>
            <a:off x="452438" y="333375"/>
            <a:ext cx="79200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ts val="0"/>
              </a:spcBef>
            </a:pPr>
            <a:r>
              <a:rPr kumimoji="1" lang="en-US" altLang="zh-CN" sz="2200" dirty="0">
                <a:effectLst/>
                <a:latin typeface="Times New Roman" pitchFamily="18" charset="0"/>
              </a:rPr>
              <a:t>void </a:t>
            </a:r>
            <a:r>
              <a:rPr kumimoji="1" lang="en-US" altLang="zh-CN" sz="2200" dirty="0">
                <a:solidFill>
                  <a:srgbClr val="FFFF00"/>
                </a:solidFill>
                <a:effectLst/>
                <a:latin typeface="Times New Roman" pitchFamily="18" charset="0"/>
              </a:rPr>
              <a:t>Select</a:t>
            </a:r>
            <a:r>
              <a:rPr kumimoji="1" lang="en-US" altLang="zh-CN" sz="2200" dirty="0">
                <a:effectLst/>
                <a:latin typeface="Times New Roman" pitchFamily="18" charset="0"/>
              </a:rPr>
              <a:t> (</a:t>
            </a:r>
            <a:r>
              <a:rPr kumimoji="1" lang="en-US" altLang="zh-CN" sz="2200" dirty="0" err="1">
                <a:effectLst/>
                <a:latin typeface="Times New Roman" pitchFamily="18" charset="0"/>
              </a:rPr>
              <a:t>PHtTree</a:t>
            </a:r>
            <a:r>
              <a:rPr kumimoji="1" lang="en-US" altLang="zh-CN" sz="2200" dirty="0">
                <a:effectLst/>
                <a:latin typeface="Times New Roman" pitchFamily="18" charset="0"/>
              </a:rPr>
              <a:t> </a:t>
            </a:r>
            <a:r>
              <a:rPr kumimoji="1" lang="en-US" altLang="zh-CN" sz="2200" dirty="0" err="1">
                <a:effectLst/>
                <a:latin typeface="Times New Roman" pitchFamily="18" charset="0"/>
              </a:rPr>
              <a:t>pht</a:t>
            </a:r>
            <a:r>
              <a:rPr kumimoji="1" lang="en-US" altLang="zh-CN" sz="2200" dirty="0">
                <a:effectLst/>
                <a:latin typeface="Times New Roman" pitchFamily="18" charset="0"/>
              </a:rPr>
              <a:t>, </a:t>
            </a:r>
            <a:r>
              <a:rPr kumimoji="1" lang="en-US" altLang="zh-CN" sz="2200" dirty="0" err="1">
                <a:effectLst/>
                <a:latin typeface="Times New Roman" pitchFamily="18" charset="0"/>
              </a:rPr>
              <a:t>int</a:t>
            </a:r>
            <a:r>
              <a:rPr kumimoji="1" lang="en-US" altLang="zh-CN" sz="2200" dirty="0">
                <a:effectLst/>
                <a:latin typeface="Times New Roman" pitchFamily="18" charset="0"/>
              </a:rPr>
              <a:t> </a:t>
            </a:r>
            <a:r>
              <a:rPr kumimoji="1" lang="en-US" altLang="zh-CN" sz="2200" dirty="0" err="1">
                <a:effectLst/>
                <a:latin typeface="Times New Roman" pitchFamily="18" charset="0"/>
              </a:rPr>
              <a:t>pos</a:t>
            </a:r>
            <a:r>
              <a:rPr kumimoji="1" lang="en-US" altLang="zh-CN" sz="2200" dirty="0">
                <a:effectLst/>
                <a:latin typeface="Times New Roman" pitchFamily="18" charset="0"/>
              </a:rPr>
              <a:t>, </a:t>
            </a:r>
            <a:r>
              <a:rPr kumimoji="1" lang="en-US" altLang="zh-CN" sz="2200" dirty="0" err="1">
                <a:effectLst/>
                <a:latin typeface="Times New Roman" pitchFamily="18" charset="0"/>
              </a:rPr>
              <a:t>int</a:t>
            </a:r>
            <a:r>
              <a:rPr kumimoji="1" lang="en-US" altLang="zh-CN" sz="2200" dirty="0">
                <a:effectLst/>
                <a:latin typeface="Times New Roman" pitchFamily="18" charset="0"/>
              </a:rPr>
              <a:t> *</a:t>
            </a:r>
            <a:r>
              <a:rPr kumimoji="1" lang="en-US" altLang="zh-CN" sz="2200" dirty="0" err="1">
                <a:effectLst/>
                <a:latin typeface="Times New Roman" pitchFamily="18" charset="0"/>
              </a:rPr>
              <a:t>x1</a:t>
            </a:r>
            <a:r>
              <a:rPr kumimoji="1" lang="en-US" altLang="zh-CN" sz="2200" dirty="0">
                <a:effectLst/>
                <a:latin typeface="Times New Roman" pitchFamily="18" charset="0"/>
              </a:rPr>
              <a:t>, </a:t>
            </a:r>
            <a:r>
              <a:rPr kumimoji="1" lang="en-US" altLang="zh-CN" sz="2200" dirty="0" err="1">
                <a:effectLst/>
                <a:latin typeface="Times New Roman" pitchFamily="18" charset="0"/>
              </a:rPr>
              <a:t>int</a:t>
            </a:r>
            <a:r>
              <a:rPr kumimoji="1" lang="en-US" altLang="zh-CN" sz="2200" dirty="0">
                <a:effectLst/>
                <a:latin typeface="Times New Roman" pitchFamily="18" charset="0"/>
              </a:rPr>
              <a:t> *</a:t>
            </a:r>
            <a:r>
              <a:rPr kumimoji="1" lang="en-US" altLang="zh-CN" sz="2200" dirty="0" err="1">
                <a:effectLst/>
                <a:latin typeface="Times New Roman" pitchFamily="18" charset="0"/>
              </a:rPr>
              <a:t>x2</a:t>
            </a:r>
            <a:r>
              <a:rPr kumimoji="1" lang="en-US" altLang="zh-CN" sz="2200" dirty="0">
                <a:effectLst/>
                <a:latin typeface="Times New Roman" pitchFamily="18" charset="0"/>
              </a:rPr>
              <a:t>)</a:t>
            </a:r>
          </a:p>
          <a:p>
            <a:pPr algn="l" eaLnBrk="0" hangingPunct="0">
              <a:spcBef>
                <a:spcPts val="0"/>
              </a:spcBef>
            </a:pPr>
            <a:r>
              <a:rPr kumimoji="1" lang="en-US" altLang="zh-CN" sz="2200" dirty="0" smtClean="0">
                <a:effectLst/>
                <a:latin typeface="Times New Roman" pitchFamily="18" charset="0"/>
              </a:rPr>
              <a:t>{</a:t>
            </a:r>
          </a:p>
          <a:p>
            <a:pPr algn="l"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int</a:t>
            </a:r>
            <a:r>
              <a:rPr kumimoji="1" lang="en-US" altLang="zh-CN" sz="2200" dirty="0" smtClean="0">
                <a:effectLst/>
                <a:latin typeface="Times New Roman" pitchFamily="18" charset="0"/>
              </a:rPr>
              <a:t>  </a:t>
            </a:r>
            <a:r>
              <a:rPr kumimoji="1" lang="en-US" altLang="zh-CN" sz="2200" dirty="0" err="1">
                <a:effectLst/>
                <a:latin typeface="Times New Roman" pitchFamily="18" charset="0"/>
              </a:rPr>
              <a:t>m1</a:t>
            </a:r>
            <a:r>
              <a:rPr kumimoji="1" lang="en-US" altLang="zh-CN" sz="2200" dirty="0">
                <a:effectLst/>
                <a:latin typeface="Times New Roman" pitchFamily="18" charset="0"/>
              </a:rPr>
              <a:t> = </a:t>
            </a:r>
            <a:r>
              <a:rPr kumimoji="1" lang="en-US" altLang="zh-CN" sz="2200" dirty="0" err="1">
                <a:effectLst/>
                <a:latin typeface="Times New Roman" pitchFamily="18" charset="0"/>
              </a:rPr>
              <a:t>MAXINT</a:t>
            </a:r>
            <a:r>
              <a:rPr kumimoji="1" lang="en-US" altLang="zh-CN" sz="2200" dirty="0">
                <a:effectLst/>
                <a:latin typeface="Times New Roman" pitchFamily="18" charset="0"/>
              </a:rPr>
              <a:t>, </a:t>
            </a:r>
            <a:r>
              <a:rPr kumimoji="1" lang="en-US" altLang="zh-CN" sz="2200" dirty="0" err="1">
                <a:effectLst/>
                <a:latin typeface="Times New Roman" pitchFamily="18" charset="0"/>
              </a:rPr>
              <a:t>m2</a:t>
            </a:r>
            <a:r>
              <a:rPr kumimoji="1" lang="en-US" altLang="zh-CN" sz="2200" dirty="0">
                <a:effectLst/>
                <a:latin typeface="Times New Roman" pitchFamily="18" charset="0"/>
              </a:rPr>
              <a:t> = </a:t>
            </a:r>
            <a:r>
              <a:rPr kumimoji="1" lang="en-US" altLang="zh-CN" sz="2200" dirty="0" err="1">
                <a:effectLst/>
                <a:latin typeface="Times New Roman" pitchFamily="18" charset="0"/>
              </a:rPr>
              <a:t>MAXINT</a:t>
            </a:r>
            <a:r>
              <a:rPr kumimoji="1" lang="en-US" altLang="zh-CN" sz="2200" dirty="0">
                <a:effectLst/>
                <a:latin typeface="Times New Roman" pitchFamily="18" charset="0"/>
              </a:rPr>
              <a:t>;	</a:t>
            </a:r>
            <a:r>
              <a:rPr kumimoji="1" lang="en-US" altLang="zh-CN" sz="2200" dirty="0" smtClean="0">
                <a:solidFill>
                  <a:srgbClr val="00CC00"/>
                </a:solidFill>
                <a:effectLst/>
                <a:latin typeface="Times New Roman" pitchFamily="18" charset="0"/>
              </a:rPr>
              <a:t> /* </a:t>
            </a:r>
            <a:r>
              <a:rPr kumimoji="1" lang="zh-CN" altLang="en-US" sz="2200" dirty="0">
                <a:solidFill>
                  <a:srgbClr val="00CC00"/>
                </a:solidFill>
                <a:effectLst/>
                <a:latin typeface="Times New Roman" pitchFamily="18" charset="0"/>
              </a:rPr>
              <a:t>相关变量赋初值 *</a:t>
            </a:r>
            <a:r>
              <a:rPr kumimoji="1" lang="en-US" altLang="zh-CN" sz="2200" dirty="0">
                <a:solidFill>
                  <a:srgbClr val="00CC00"/>
                </a:solidFill>
                <a:effectLst/>
                <a:latin typeface="Times New Roman" pitchFamily="18" charset="0"/>
              </a:rPr>
              <a:t>/</a:t>
            </a:r>
          </a:p>
          <a:p>
            <a:pPr algn="l" eaLnBrk="0" hangingPunct="0">
              <a:spcBef>
                <a:spcPts val="0"/>
              </a:spcBef>
            </a:pPr>
            <a:r>
              <a:rPr kumimoji="1" lang="en-US" altLang="zh-CN" sz="2200" dirty="0" smtClean="0">
                <a:effectLst/>
                <a:latin typeface="Times New Roman" pitchFamily="18" charset="0"/>
              </a:rPr>
              <a:t>    </a:t>
            </a:r>
            <a:r>
              <a:rPr kumimoji="1" lang="en-US" altLang="zh-CN" sz="2200" dirty="0">
                <a:effectLst/>
                <a:latin typeface="Times New Roman" pitchFamily="18" charset="0"/>
              </a:rPr>
              <a:t>for (j=1; j&lt;</a:t>
            </a:r>
            <a:r>
              <a:rPr kumimoji="1" lang="en-US" altLang="zh-CN" sz="2200" dirty="0" err="1">
                <a:effectLst/>
                <a:latin typeface="Times New Roman" pitchFamily="18" charset="0"/>
              </a:rPr>
              <a:t>pos</a:t>
            </a:r>
            <a:r>
              <a:rPr kumimoji="1" lang="en-US" altLang="zh-CN" sz="2200" dirty="0">
                <a:effectLst/>
                <a:latin typeface="Times New Roman" pitchFamily="18" charset="0"/>
              </a:rPr>
              <a:t>; j++) </a:t>
            </a:r>
            <a:r>
              <a:rPr kumimoji="1" lang="en-US" altLang="zh-CN" sz="2200" dirty="0" smtClean="0">
                <a:effectLst/>
                <a:latin typeface="Times New Roman" pitchFamily="18" charset="0"/>
              </a:rPr>
              <a:t>{</a:t>
            </a:r>
            <a:r>
              <a:rPr kumimoji="1" lang="en-US" altLang="zh-CN" sz="2200" dirty="0" smtClean="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找两个最小权的无父结点的结点 *</a:t>
            </a:r>
            <a:r>
              <a:rPr kumimoji="1" lang="en-US" altLang="zh-CN" sz="2200" dirty="0">
                <a:solidFill>
                  <a:srgbClr val="00CC00"/>
                </a:solidFill>
                <a:effectLst/>
                <a:latin typeface="Times New Roman" pitchFamily="18" charset="0"/>
              </a:rPr>
              <a:t>/</a:t>
            </a:r>
          </a:p>
          <a:p>
            <a:pPr algn="l" eaLnBrk="0" hangingPunct="0">
              <a:spcBef>
                <a:spcPts val="0"/>
              </a:spcBef>
            </a:pPr>
            <a:r>
              <a:rPr kumimoji="1" lang="en-US" altLang="zh-CN" sz="2200" dirty="0" smtClean="0">
                <a:effectLst/>
                <a:latin typeface="Times New Roman" pitchFamily="18" charset="0"/>
              </a:rPr>
              <a:t>        if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-&gt;</a:t>
            </a:r>
            <a:r>
              <a:rPr kumimoji="1" lang="en-US" altLang="zh-CN" sz="2200" dirty="0" err="1" smtClean="0">
                <a:effectLst/>
                <a:latin typeface="Times New Roman" pitchFamily="18" charset="0"/>
              </a:rPr>
              <a:t>ht</a:t>
            </a:r>
            <a:r>
              <a:rPr kumimoji="1" lang="en-US" altLang="zh-CN" sz="2200" dirty="0" smtClean="0">
                <a:effectLst/>
                <a:latin typeface="Times New Roman" pitchFamily="18" charset="0"/>
              </a:rPr>
              <a:t>[j].weight&lt;</a:t>
            </a:r>
            <a:r>
              <a:rPr kumimoji="1" lang="en-US" altLang="zh-CN" sz="2200" dirty="0" err="1" smtClean="0">
                <a:effectLst/>
                <a:latin typeface="Times New Roman" pitchFamily="18" charset="0"/>
              </a:rPr>
              <a:t>m1</a:t>
            </a:r>
            <a:r>
              <a:rPr kumimoji="1" lang="en-US" altLang="zh-CN" sz="2200" dirty="0" smtClean="0">
                <a:effectLst/>
                <a:latin typeface="Times New Roman" pitchFamily="18" charset="0"/>
              </a:rPr>
              <a:t> &amp;&amp;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-&gt;</a:t>
            </a:r>
            <a:r>
              <a:rPr kumimoji="1" lang="en-US" altLang="zh-CN" sz="2200" dirty="0" err="1" smtClean="0">
                <a:effectLst/>
                <a:latin typeface="Times New Roman" pitchFamily="18" charset="0"/>
              </a:rPr>
              <a:t>ht</a:t>
            </a:r>
            <a:r>
              <a:rPr kumimoji="1" lang="en-US" altLang="zh-CN" sz="2200" dirty="0" smtClean="0">
                <a:effectLst/>
                <a:latin typeface="Times New Roman" pitchFamily="18" charset="0"/>
              </a:rPr>
              <a:t>[j].parent == 0) {</a:t>
            </a:r>
          </a:p>
          <a:p>
            <a:pPr algn="l"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m2</a:t>
            </a:r>
            <a:r>
              <a:rPr kumimoji="1" lang="en-US" altLang="zh-CN" sz="2200" dirty="0" smtClean="0">
                <a:effectLst/>
                <a:latin typeface="Times New Roman" pitchFamily="18" charset="0"/>
              </a:rPr>
              <a:t> </a:t>
            </a:r>
            <a:r>
              <a:rPr kumimoji="1" lang="en-US" altLang="zh-CN" sz="2200" dirty="0">
                <a:effectLst/>
                <a:latin typeface="Times New Roman" pitchFamily="18" charset="0"/>
              </a:rPr>
              <a:t>= </a:t>
            </a:r>
            <a:r>
              <a:rPr kumimoji="1" lang="en-US" altLang="zh-CN" sz="2200" dirty="0" err="1" smtClean="0">
                <a:effectLst/>
                <a:latin typeface="Times New Roman" pitchFamily="18" charset="0"/>
              </a:rPr>
              <a:t>m1</a:t>
            </a:r>
            <a:r>
              <a:rPr kumimoji="1" lang="en-US" altLang="zh-CN" sz="2200" dirty="0" smtClean="0">
                <a:effectLst/>
                <a:latin typeface="Times New Roman" pitchFamily="18" charset="0"/>
              </a:rPr>
              <a:t>;</a:t>
            </a:r>
          </a:p>
          <a:p>
            <a:pPr algn="l"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x2</a:t>
            </a:r>
            <a:r>
              <a:rPr kumimoji="1" lang="en-US" altLang="zh-CN" sz="2200" dirty="0" smtClean="0">
                <a:effectLst/>
                <a:latin typeface="Times New Roman" pitchFamily="18" charset="0"/>
              </a:rPr>
              <a:t> </a:t>
            </a:r>
            <a:r>
              <a:rPr kumimoji="1" lang="en-US" altLang="zh-CN" sz="2200" dirty="0">
                <a:effectLst/>
                <a:latin typeface="Times New Roman" pitchFamily="18" charset="0"/>
              </a:rPr>
              <a:t>= </a:t>
            </a:r>
            <a:r>
              <a:rPr kumimoji="1" lang="en-US" altLang="zh-CN" sz="2200" dirty="0" err="1">
                <a:effectLst/>
                <a:latin typeface="Times New Roman" pitchFamily="18" charset="0"/>
              </a:rPr>
              <a:t>x1</a:t>
            </a:r>
            <a:r>
              <a:rPr kumimoji="1" lang="en-US" altLang="zh-CN" sz="2200" dirty="0" smtClean="0">
                <a:effectLst/>
                <a:latin typeface="Times New Roman" pitchFamily="18" charset="0"/>
              </a:rPr>
              <a:t>;</a:t>
            </a:r>
          </a:p>
          <a:p>
            <a:pPr algn="l"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m1</a:t>
            </a:r>
            <a:r>
              <a:rPr kumimoji="1" lang="en-US" altLang="zh-CN" sz="2200" dirty="0" smtClean="0">
                <a:effectLst/>
                <a:latin typeface="Times New Roman" pitchFamily="18" charset="0"/>
              </a:rPr>
              <a:t> = </a:t>
            </a:r>
            <a:r>
              <a:rPr kumimoji="1" lang="en-US" altLang="zh-CN" sz="2200" dirty="0" err="1" smtClean="0">
                <a:effectLst/>
                <a:latin typeface="Times New Roman" pitchFamily="18" charset="0"/>
              </a:rPr>
              <a:t>pht</a:t>
            </a:r>
            <a:r>
              <a:rPr kumimoji="1" lang="en-US" altLang="zh-CN" sz="2200" dirty="0" smtClean="0">
                <a:effectLst/>
                <a:latin typeface="Times New Roman" pitchFamily="18" charset="0"/>
              </a:rPr>
              <a:t>-&gt;</a:t>
            </a:r>
            <a:r>
              <a:rPr kumimoji="1" lang="en-US" altLang="zh-CN" sz="2200" dirty="0" err="1" smtClean="0">
                <a:effectLst/>
                <a:latin typeface="Times New Roman" pitchFamily="18" charset="0"/>
              </a:rPr>
              <a:t>ht</a:t>
            </a:r>
            <a:r>
              <a:rPr kumimoji="1" lang="en-US" altLang="zh-CN" sz="2200" dirty="0" smtClean="0">
                <a:effectLst/>
                <a:latin typeface="Times New Roman" pitchFamily="18" charset="0"/>
              </a:rPr>
              <a:t>[j].weight;</a:t>
            </a:r>
          </a:p>
          <a:p>
            <a:pPr algn="l"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x1</a:t>
            </a:r>
            <a:r>
              <a:rPr kumimoji="1" lang="en-US" altLang="zh-CN" sz="2200" dirty="0" smtClean="0">
                <a:effectLst/>
                <a:latin typeface="Times New Roman" pitchFamily="18" charset="0"/>
              </a:rPr>
              <a:t> </a:t>
            </a:r>
            <a:r>
              <a:rPr kumimoji="1" lang="en-US" altLang="zh-CN" sz="2200" dirty="0">
                <a:effectLst/>
                <a:latin typeface="Times New Roman" pitchFamily="18" charset="0"/>
              </a:rPr>
              <a:t>= j;</a:t>
            </a:r>
          </a:p>
          <a:p>
            <a:pPr algn="l"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endParaRPr kumimoji="1" lang="en-US" altLang="zh-CN" sz="2200" dirty="0">
              <a:effectLst/>
              <a:latin typeface="Times New Roman" pitchFamily="18" charset="0"/>
            </a:endParaRPr>
          </a:p>
          <a:p>
            <a:pPr algn="l"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else </a:t>
            </a:r>
            <a:r>
              <a:rPr kumimoji="1" lang="en-US" altLang="zh-CN" sz="2200" dirty="0">
                <a:effectLst/>
                <a:latin typeface="Times New Roman" pitchFamily="18" charset="0"/>
              </a:rPr>
              <a:t>if (</a:t>
            </a:r>
            <a:r>
              <a:rPr kumimoji="1" lang="en-US" altLang="zh-CN" sz="2200" dirty="0" err="1">
                <a:effectLst/>
                <a:latin typeface="Times New Roman" pitchFamily="18" charset="0"/>
              </a:rPr>
              <a:t>pht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[j].weight&lt;</a:t>
            </a:r>
            <a:r>
              <a:rPr kumimoji="1" lang="en-US" altLang="zh-CN" sz="2200" dirty="0" err="1">
                <a:effectLst/>
                <a:latin typeface="Times New Roman" pitchFamily="18" charset="0"/>
              </a:rPr>
              <a:t>m2</a:t>
            </a:r>
            <a:r>
              <a:rPr kumimoji="1" lang="en-US" altLang="zh-CN" sz="2200" dirty="0">
                <a:effectLst/>
                <a:latin typeface="Times New Roman" pitchFamily="18" charset="0"/>
              </a:rPr>
              <a:t> &amp;&amp; </a:t>
            </a:r>
            <a:r>
              <a:rPr kumimoji="1" lang="en-US" altLang="zh-CN" sz="2200" dirty="0" err="1">
                <a:effectLst/>
                <a:latin typeface="Times New Roman" pitchFamily="18" charset="0"/>
              </a:rPr>
              <a:t>pht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[j].parent == 0</a:t>
            </a:r>
            <a:r>
              <a:rPr kumimoji="1" lang="en-US" altLang="zh-CN" sz="2200" dirty="0" smtClean="0">
                <a:effectLst/>
                <a:latin typeface="Times New Roman" pitchFamily="18" charset="0"/>
              </a:rPr>
              <a:t>) {</a:t>
            </a:r>
          </a:p>
          <a:p>
            <a:pPr algn="l"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m2</a:t>
            </a:r>
            <a:r>
              <a:rPr kumimoji="1" lang="en-US" altLang="zh-CN" sz="2200" dirty="0" smtClean="0">
                <a:effectLst/>
                <a:latin typeface="Times New Roman" pitchFamily="18" charset="0"/>
              </a:rPr>
              <a:t> </a:t>
            </a:r>
            <a:r>
              <a:rPr kumimoji="1" lang="en-US" altLang="zh-CN" sz="2200" dirty="0">
                <a:effectLst/>
                <a:latin typeface="Times New Roman" pitchFamily="18" charset="0"/>
              </a:rPr>
              <a:t>= </a:t>
            </a:r>
            <a:r>
              <a:rPr kumimoji="1" lang="en-US" altLang="zh-CN" sz="2200" dirty="0" err="1">
                <a:effectLst/>
                <a:latin typeface="Times New Roman" pitchFamily="18" charset="0"/>
              </a:rPr>
              <a:t>pht</a:t>
            </a:r>
            <a:r>
              <a:rPr kumimoji="1" lang="en-US" altLang="zh-CN" sz="2200" dirty="0">
                <a:effectLst/>
                <a:latin typeface="Times New Roman" pitchFamily="18" charset="0"/>
              </a:rPr>
              <a:t>-&gt;</a:t>
            </a:r>
            <a:r>
              <a:rPr kumimoji="1" lang="en-US" altLang="zh-CN" sz="2200" dirty="0" err="1">
                <a:effectLst/>
                <a:latin typeface="Times New Roman" pitchFamily="18" charset="0"/>
              </a:rPr>
              <a:t>ht</a:t>
            </a:r>
            <a:r>
              <a:rPr kumimoji="1" lang="en-US" altLang="zh-CN" sz="2200" dirty="0">
                <a:effectLst/>
                <a:latin typeface="Times New Roman" pitchFamily="18" charset="0"/>
              </a:rPr>
              <a:t>[j].weight;</a:t>
            </a:r>
          </a:p>
          <a:p>
            <a:pPr algn="l" eaLnBrk="0" hangingPunct="0">
              <a:spcBef>
                <a:spcPts val="0"/>
              </a:spcBef>
            </a:pP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x2</a:t>
            </a:r>
            <a:r>
              <a:rPr kumimoji="1" lang="en-US" altLang="zh-CN" sz="2200" dirty="0" smtClean="0">
                <a:effectLst/>
                <a:latin typeface="Times New Roman" pitchFamily="18" charset="0"/>
              </a:rPr>
              <a:t> </a:t>
            </a:r>
            <a:r>
              <a:rPr kumimoji="1" lang="en-US" altLang="zh-CN" sz="2200" dirty="0">
                <a:effectLst/>
                <a:latin typeface="Times New Roman" pitchFamily="18" charset="0"/>
              </a:rPr>
              <a:t>= j;</a:t>
            </a:r>
          </a:p>
          <a:p>
            <a:pPr algn="l"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endParaRPr kumimoji="1" lang="en-US" altLang="zh-CN" sz="2200" dirty="0">
              <a:effectLst/>
              <a:latin typeface="Times New Roman" pitchFamily="18" charset="0"/>
            </a:endParaRPr>
          </a:p>
          <a:p>
            <a:pPr algn="l" eaLnBrk="0" hangingPunct="0">
              <a:spcBef>
                <a:spcPts val="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endParaRPr kumimoji="1" lang="en-US" altLang="zh-CN" sz="2200" dirty="0">
              <a:effectLst/>
              <a:latin typeface="Times New Roman" pitchFamily="18" charset="0"/>
            </a:endParaRPr>
          </a:p>
          <a:p>
            <a:pPr algn="l" eaLnBrk="0" hangingPunct="0">
              <a:spcBef>
                <a:spcPts val="0"/>
              </a:spcBef>
            </a:pPr>
            <a:r>
              <a:rPr kumimoji="1" lang="en-US" altLang="zh-CN" sz="2200" dirty="0">
                <a:effectLst/>
                <a:latin typeface="Times New Roman" pitchFamily="18" charset="0"/>
              </a:rPr>
              <a:t>}</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245762" name="Rectangle 2"/>
          <p:cNvSpPr>
            <a:spLocks noGrp="1" noChangeArrowheads="1"/>
          </p:cNvSpPr>
          <p:nvPr>
            <p:ph type="title"/>
          </p:nvPr>
        </p:nvSpPr>
        <p:spPr/>
        <p:txBody>
          <a:bodyPr/>
          <a:lstStyle/>
          <a:p>
            <a:r>
              <a:rPr lang="zh-CN" altLang="en-US"/>
              <a:t>补充材料</a:t>
            </a:r>
          </a:p>
        </p:txBody>
      </p:sp>
      <p:sp>
        <p:nvSpPr>
          <p:cNvPr id="245763" name="Rectangle 3"/>
          <p:cNvSpPr>
            <a:spLocks noGrp="1" noChangeArrowheads="1"/>
          </p:cNvSpPr>
          <p:nvPr>
            <p:ph type="body" idx="1"/>
          </p:nvPr>
        </p:nvSpPr>
        <p:spPr/>
        <p:txBody>
          <a:bodyPr/>
          <a:lstStyle/>
          <a:p>
            <a:r>
              <a:rPr lang="zh-CN" altLang="en-US">
                <a:effectLst/>
              </a:rPr>
              <a:t>信号编码</a:t>
            </a:r>
          </a:p>
          <a:p>
            <a:pPr lvl="1"/>
            <a:r>
              <a:rPr lang="zh-CN" altLang="en-US">
                <a:effectLst/>
              </a:rPr>
              <a:t>信源编码</a:t>
            </a:r>
            <a:r>
              <a:rPr lang="en-US" altLang="zh-CN">
                <a:effectLst/>
              </a:rPr>
              <a:t>(</a:t>
            </a:r>
            <a:r>
              <a:rPr lang="zh-CN" altLang="en-US">
                <a:effectLst/>
              </a:rPr>
              <a:t>香农理论</a:t>
            </a:r>
            <a:r>
              <a:rPr lang="en-US" altLang="zh-CN">
                <a:effectLst/>
              </a:rPr>
              <a:t>Shannon)</a:t>
            </a:r>
            <a:r>
              <a:rPr lang="zh-CN" altLang="en-US">
                <a:effectLst/>
              </a:rPr>
              <a:t>和信道编码</a:t>
            </a:r>
          </a:p>
        </p:txBody>
      </p:sp>
      <p:pic>
        <p:nvPicPr>
          <p:cNvPr id="24576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b="-5162"/>
          <a:stretch>
            <a:fillRect/>
          </a:stretch>
        </p:blipFill>
        <p:spPr bwMode="auto">
          <a:xfrm>
            <a:off x="1019175" y="2773363"/>
            <a:ext cx="7107238" cy="11604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6" name="Picture 6"/>
          <p:cNvPicPr>
            <a:picLocks noChangeAspect="1" noChangeArrowheads="1"/>
          </p:cNvPicPr>
          <p:nvPr/>
        </p:nvPicPr>
        <p:blipFill>
          <a:blip r:embed="rId3">
            <a:extLst>
              <a:ext uri="{28A0092B-C50C-407E-A947-70E740481C1C}">
                <a14:useLocalDpi xmlns:a14="http://schemas.microsoft.com/office/drawing/2010/main" val="0"/>
              </a:ext>
            </a:extLst>
          </a:blip>
          <a:srcRect b="15038"/>
          <a:stretch>
            <a:fillRect/>
          </a:stretch>
        </p:blipFill>
        <p:spPr bwMode="auto">
          <a:xfrm>
            <a:off x="1017588" y="4005064"/>
            <a:ext cx="7107237"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247810" name="Rectangle 2"/>
          <p:cNvSpPr>
            <a:spLocks noGrp="1" noChangeArrowheads="1"/>
          </p:cNvSpPr>
          <p:nvPr>
            <p:ph type="title"/>
          </p:nvPr>
        </p:nvSpPr>
        <p:spPr/>
        <p:txBody>
          <a:bodyPr/>
          <a:lstStyle/>
          <a:p>
            <a:r>
              <a:rPr lang="zh-CN" altLang="en-US" dirty="0"/>
              <a:t>补充材料</a:t>
            </a:r>
          </a:p>
        </p:txBody>
      </p:sp>
      <p:sp>
        <p:nvSpPr>
          <p:cNvPr id="247811" name="Rectangle 3"/>
          <p:cNvSpPr>
            <a:spLocks noGrp="1" noChangeArrowheads="1"/>
          </p:cNvSpPr>
          <p:nvPr>
            <p:ph type="body" idx="1"/>
          </p:nvPr>
        </p:nvSpPr>
        <p:spPr/>
        <p:txBody>
          <a:bodyPr/>
          <a:lstStyle/>
          <a:p>
            <a:r>
              <a:rPr lang="zh-CN" altLang="en-US">
                <a:effectLst/>
              </a:rPr>
              <a:t>编码</a:t>
            </a:r>
            <a:r>
              <a:rPr lang="en-US" altLang="zh-CN" dirty="0">
                <a:effectLst/>
              </a:rPr>
              <a:t>(coding): </a:t>
            </a:r>
            <a:r>
              <a:rPr lang="zh-CN" altLang="en-US" dirty="0">
                <a:effectLst/>
              </a:rPr>
              <a:t>需建立码本来表达数据</a:t>
            </a:r>
          </a:p>
          <a:p>
            <a:r>
              <a:rPr lang="zh-CN" altLang="en-US" dirty="0">
                <a:effectLst/>
              </a:rPr>
              <a:t>码本</a:t>
            </a:r>
            <a:r>
              <a:rPr lang="en-US" altLang="zh-CN" dirty="0">
                <a:effectLst/>
              </a:rPr>
              <a:t>(codebook): </a:t>
            </a:r>
            <a:r>
              <a:rPr lang="zh-CN" altLang="en-US" dirty="0">
                <a:effectLst/>
              </a:rPr>
              <a:t>用来表达一定量的信息或一组事件所需的一系列符号（如字母、数字等）</a:t>
            </a:r>
          </a:p>
          <a:p>
            <a:r>
              <a:rPr lang="zh-CN" altLang="en-US" dirty="0">
                <a:effectLst/>
              </a:rPr>
              <a:t>码字</a:t>
            </a:r>
            <a:r>
              <a:rPr lang="en-US" altLang="zh-CN" dirty="0">
                <a:effectLst/>
              </a:rPr>
              <a:t>(code): </a:t>
            </a:r>
            <a:r>
              <a:rPr lang="zh-CN" altLang="en-US" dirty="0">
                <a:effectLst/>
              </a:rPr>
              <a:t>对每个信息或事件所赋的码符号序列</a:t>
            </a:r>
          </a:p>
          <a:p>
            <a:r>
              <a:rPr lang="zh-CN" altLang="en-US" dirty="0">
                <a:effectLst/>
              </a:rPr>
              <a:t>码字的长度（字长）</a:t>
            </a:r>
            <a:r>
              <a:rPr lang="en-US" altLang="zh-CN" dirty="0">
                <a:effectLst/>
              </a:rPr>
              <a:t>(code length): </a:t>
            </a:r>
            <a:r>
              <a:rPr lang="zh-CN" altLang="en-US" dirty="0">
                <a:effectLst/>
              </a:rPr>
              <a:t>每个码字里的符号个数</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页脚占位符 4"/>
          <p:cNvSpPr>
            <a:spLocks noGrp="1"/>
          </p:cNvSpPr>
          <p:nvPr>
            <p:ph type="ftr" sz="quarter" idx="11"/>
          </p:nvPr>
        </p:nvSpPr>
        <p:spPr/>
        <p:txBody>
          <a:bodyPr/>
          <a:lstStyle/>
          <a:p>
            <a:endParaRPr lang="en-US" altLang="zh-CN"/>
          </a:p>
          <a:p>
            <a:r>
              <a:rPr lang="en-US" altLang="zh-CN"/>
              <a:t>Prof. Q. Wang</a:t>
            </a:r>
          </a:p>
        </p:txBody>
      </p:sp>
      <p:sp>
        <p:nvSpPr>
          <p:cNvPr id="246786" name="Rectangle 2"/>
          <p:cNvSpPr>
            <a:spLocks noGrp="1" noChangeArrowheads="1"/>
          </p:cNvSpPr>
          <p:nvPr>
            <p:ph type="title"/>
          </p:nvPr>
        </p:nvSpPr>
        <p:spPr/>
        <p:txBody>
          <a:bodyPr/>
          <a:lstStyle/>
          <a:p>
            <a:r>
              <a:rPr lang="zh-CN" altLang="en-US" dirty="0"/>
              <a:t>举例</a:t>
            </a:r>
          </a:p>
        </p:txBody>
      </p:sp>
      <p:sp>
        <p:nvSpPr>
          <p:cNvPr id="246787" name="Rectangle 3"/>
          <p:cNvSpPr>
            <a:spLocks noGrp="1" noChangeArrowheads="1"/>
          </p:cNvSpPr>
          <p:nvPr>
            <p:ph type="body" idx="1"/>
          </p:nvPr>
        </p:nvSpPr>
        <p:spPr/>
        <p:txBody>
          <a:bodyPr/>
          <a:lstStyle/>
          <a:p>
            <a:endParaRPr lang="en-US" altLang="zh-CN" dirty="0">
              <a:effectLst/>
            </a:endParaRPr>
          </a:p>
          <a:p>
            <a:endParaRPr lang="en-US" altLang="zh-CN" dirty="0">
              <a:effectLst/>
            </a:endParaRPr>
          </a:p>
          <a:p>
            <a:endParaRPr lang="en-US" altLang="zh-CN" dirty="0">
              <a:effectLst/>
            </a:endParaRPr>
          </a:p>
          <a:p>
            <a:endParaRPr lang="en-US" altLang="zh-CN" dirty="0">
              <a:effectLst/>
            </a:endParaRPr>
          </a:p>
          <a:p>
            <a:endParaRPr lang="en-US" altLang="zh-CN" dirty="0">
              <a:effectLst/>
            </a:endParaRPr>
          </a:p>
          <a:p>
            <a:r>
              <a:rPr lang="zh-CN" altLang="en-US" dirty="0">
                <a:effectLst/>
              </a:rPr>
              <a:t>解码端收到</a:t>
            </a:r>
            <a:r>
              <a:rPr lang="en-US" altLang="zh-CN" dirty="0">
                <a:effectLst/>
              </a:rPr>
              <a:t>01 bit stream</a:t>
            </a:r>
          </a:p>
        </p:txBody>
      </p:sp>
      <p:pic>
        <p:nvPicPr>
          <p:cNvPr id="246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209675"/>
            <a:ext cx="87344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789" name="Text Box 5"/>
          <p:cNvSpPr txBox="1">
            <a:spLocks noChangeArrowheads="1"/>
          </p:cNvSpPr>
          <p:nvPr/>
        </p:nvSpPr>
        <p:spPr bwMode="auto">
          <a:xfrm>
            <a:off x="2016125" y="5265738"/>
            <a:ext cx="5362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dirty="0">
                <a:effectLst/>
                <a:latin typeface="+mj-lt"/>
              </a:rPr>
              <a:t>  a   </a:t>
            </a:r>
            <a:r>
              <a:rPr lang="en-US" altLang="zh-CN" sz="2400" dirty="0" smtClean="0">
                <a:effectLst/>
                <a:latin typeface="+mj-lt"/>
              </a:rPr>
              <a:t> c     f     </a:t>
            </a:r>
            <a:r>
              <a:rPr lang="en-US" altLang="zh-CN" sz="2400" dirty="0">
                <a:effectLst/>
                <a:latin typeface="+mj-lt"/>
              </a:rPr>
              <a:t>e </a:t>
            </a:r>
            <a:r>
              <a:rPr lang="en-US" altLang="zh-CN" sz="2400" dirty="0" smtClean="0">
                <a:effectLst/>
                <a:latin typeface="+mj-lt"/>
              </a:rPr>
              <a:t>   d    f    </a:t>
            </a:r>
            <a:r>
              <a:rPr lang="en-US" altLang="zh-CN" sz="2400" dirty="0">
                <a:effectLst/>
                <a:latin typeface="+mj-lt"/>
              </a:rPr>
              <a:t>h  </a:t>
            </a:r>
            <a:r>
              <a:rPr lang="en-US" altLang="zh-CN" sz="2400" dirty="0" smtClean="0">
                <a:effectLst/>
                <a:latin typeface="+mj-lt"/>
              </a:rPr>
              <a:t>  </a:t>
            </a:r>
            <a:r>
              <a:rPr lang="en-US" altLang="zh-CN" sz="2400" dirty="0">
                <a:effectLst/>
                <a:latin typeface="+mj-lt"/>
              </a:rPr>
              <a:t>d  </a:t>
            </a:r>
            <a:r>
              <a:rPr lang="en-US" altLang="zh-CN" sz="2400" dirty="0" smtClean="0">
                <a:effectLst/>
                <a:latin typeface="+mj-lt"/>
              </a:rPr>
              <a:t>  </a:t>
            </a:r>
            <a:r>
              <a:rPr lang="en-US" altLang="zh-CN" sz="2400" dirty="0">
                <a:effectLst/>
                <a:latin typeface="+mj-lt"/>
              </a:rPr>
              <a:t>h </a:t>
            </a:r>
            <a:r>
              <a:rPr lang="en-US" altLang="zh-CN" sz="2400" dirty="0" smtClean="0">
                <a:effectLst/>
                <a:latin typeface="+mj-lt"/>
              </a:rPr>
              <a:t>   g</a:t>
            </a:r>
            <a:endParaRPr lang="en-US" altLang="zh-CN" sz="2400" dirty="0">
              <a:effectLst/>
              <a:latin typeface="+mj-lt"/>
            </a:endParaRPr>
          </a:p>
          <a:p>
            <a:pPr algn="l"/>
            <a:r>
              <a:rPr lang="en-US" altLang="zh-CN" sz="2400" spc="50" dirty="0" smtClean="0">
                <a:effectLst/>
                <a:latin typeface="+mj-lt"/>
              </a:rPr>
              <a:t>000010101100011101111011111110</a:t>
            </a:r>
            <a:endParaRPr lang="en-US" altLang="zh-CN" sz="2400" spc="50" dirty="0">
              <a:effectLst/>
              <a:latin typeface="+mj-lt"/>
            </a:endParaRPr>
          </a:p>
          <a:p>
            <a:pPr algn="l"/>
            <a:r>
              <a:rPr lang="en-US" altLang="zh-CN" sz="2400" dirty="0">
                <a:effectLst/>
                <a:latin typeface="+mj-lt"/>
              </a:rPr>
              <a:t>    </a:t>
            </a:r>
            <a:r>
              <a:rPr lang="en-US" altLang="zh-CN" sz="2400" dirty="0" smtClean="0">
                <a:effectLst/>
                <a:latin typeface="+mj-lt"/>
              </a:rPr>
              <a:t>f       b  b  c   d   </a:t>
            </a:r>
            <a:r>
              <a:rPr lang="en-US" altLang="zh-CN" sz="2400" dirty="0">
                <a:effectLst/>
                <a:latin typeface="+mj-lt"/>
              </a:rPr>
              <a:t>a  </a:t>
            </a:r>
            <a:r>
              <a:rPr lang="en-US" altLang="zh-CN" sz="2400" dirty="0" smtClean="0">
                <a:effectLst/>
                <a:latin typeface="+mj-lt"/>
              </a:rPr>
              <a:t>b  </a:t>
            </a:r>
            <a:r>
              <a:rPr lang="en-US" altLang="zh-CN" sz="2400" dirty="0">
                <a:effectLst/>
                <a:latin typeface="+mj-lt"/>
              </a:rPr>
              <a:t>a </a:t>
            </a:r>
            <a:r>
              <a:rPr lang="en-US" altLang="zh-CN" sz="2400" dirty="0" smtClean="0">
                <a:effectLst/>
                <a:latin typeface="+mj-lt"/>
              </a:rPr>
              <a:t> </a:t>
            </a:r>
            <a:r>
              <a:rPr lang="en-US" altLang="zh-CN" sz="2400" dirty="0">
                <a:effectLst/>
                <a:latin typeface="+mj-lt"/>
              </a:rPr>
              <a:t>c  a </a:t>
            </a:r>
            <a:r>
              <a:rPr lang="en-US" altLang="zh-CN" sz="2400" dirty="0" smtClean="0">
                <a:effectLst/>
                <a:latin typeface="+mj-lt"/>
              </a:rPr>
              <a:t> </a:t>
            </a:r>
            <a:r>
              <a:rPr lang="en-US" altLang="zh-CN" sz="2400" dirty="0">
                <a:effectLst/>
                <a:latin typeface="+mj-lt"/>
              </a:rPr>
              <a:t>a </a:t>
            </a:r>
            <a:r>
              <a:rPr lang="en-US" altLang="zh-CN" sz="2400" dirty="0" smtClean="0">
                <a:effectLst/>
                <a:latin typeface="+mj-lt"/>
              </a:rPr>
              <a:t> a c</a:t>
            </a:r>
            <a:endParaRPr lang="en-US" altLang="zh-CN" sz="2400" dirty="0">
              <a:effectLst/>
              <a:latin typeface="+mj-lt"/>
            </a:endParaRPr>
          </a:p>
        </p:txBody>
      </p:sp>
      <p:sp>
        <p:nvSpPr>
          <p:cNvPr id="246790" name="Text Box 6"/>
          <p:cNvSpPr txBox="1">
            <a:spLocks noChangeArrowheads="1"/>
          </p:cNvSpPr>
          <p:nvPr/>
        </p:nvSpPr>
        <p:spPr bwMode="auto">
          <a:xfrm>
            <a:off x="922338" y="1484313"/>
            <a:ext cx="641350"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2000"/>
              </a:lnSpc>
            </a:pPr>
            <a:r>
              <a:rPr lang="zh-CN" altLang="en-US" sz="1800" dirty="0">
                <a:solidFill>
                  <a:srgbClr val="FF0000"/>
                </a:solidFill>
                <a:effectLst>
                  <a:outerShdw blurRad="38100" dist="38100" dir="2700000" algn="tl">
                    <a:srgbClr val="FFFFFF"/>
                  </a:outerShdw>
                </a:effectLst>
                <a:latin typeface="+mn-lt"/>
              </a:rPr>
              <a:t>符号</a:t>
            </a:r>
          </a:p>
          <a:p>
            <a:pPr>
              <a:lnSpc>
                <a:spcPct val="112000"/>
              </a:lnSpc>
            </a:pPr>
            <a:r>
              <a:rPr lang="en-US" altLang="zh-CN" sz="1800" i="1" dirty="0">
                <a:solidFill>
                  <a:srgbClr val="FF0000"/>
                </a:solidFill>
                <a:effectLst>
                  <a:outerShdw blurRad="38100" dist="38100" dir="2700000" algn="tl">
                    <a:srgbClr val="FFFFFF"/>
                  </a:outerShdw>
                </a:effectLst>
                <a:latin typeface="+mn-lt"/>
              </a:rPr>
              <a:t>a</a:t>
            </a:r>
          </a:p>
          <a:p>
            <a:pPr>
              <a:lnSpc>
                <a:spcPct val="112000"/>
              </a:lnSpc>
            </a:pPr>
            <a:r>
              <a:rPr lang="en-US" altLang="zh-CN" sz="1800" i="1" dirty="0">
                <a:solidFill>
                  <a:srgbClr val="FF0000"/>
                </a:solidFill>
                <a:effectLst>
                  <a:outerShdw blurRad="38100" dist="38100" dir="2700000" algn="tl">
                    <a:srgbClr val="FFFFFF"/>
                  </a:outerShdw>
                </a:effectLst>
                <a:latin typeface="+mn-lt"/>
              </a:rPr>
              <a:t>b</a:t>
            </a:r>
          </a:p>
          <a:p>
            <a:pPr>
              <a:lnSpc>
                <a:spcPct val="112000"/>
              </a:lnSpc>
            </a:pPr>
            <a:r>
              <a:rPr lang="en-US" altLang="zh-CN" sz="1800" i="1" dirty="0">
                <a:solidFill>
                  <a:srgbClr val="FF0000"/>
                </a:solidFill>
                <a:effectLst>
                  <a:outerShdw blurRad="38100" dist="38100" dir="2700000" algn="tl">
                    <a:srgbClr val="FFFFFF"/>
                  </a:outerShdw>
                </a:effectLst>
                <a:latin typeface="+mn-lt"/>
              </a:rPr>
              <a:t>c</a:t>
            </a:r>
          </a:p>
          <a:p>
            <a:pPr>
              <a:lnSpc>
                <a:spcPct val="112000"/>
              </a:lnSpc>
            </a:pPr>
            <a:r>
              <a:rPr lang="en-US" altLang="zh-CN" sz="1800" i="1" dirty="0">
                <a:solidFill>
                  <a:srgbClr val="FF0000"/>
                </a:solidFill>
                <a:effectLst>
                  <a:outerShdw blurRad="38100" dist="38100" dir="2700000" algn="tl">
                    <a:srgbClr val="FFFFFF"/>
                  </a:outerShdw>
                </a:effectLst>
                <a:latin typeface="+mn-lt"/>
              </a:rPr>
              <a:t>d</a:t>
            </a:r>
          </a:p>
          <a:p>
            <a:pPr>
              <a:lnSpc>
                <a:spcPct val="112000"/>
              </a:lnSpc>
            </a:pPr>
            <a:r>
              <a:rPr lang="en-US" altLang="zh-CN" sz="1800" i="1" dirty="0">
                <a:solidFill>
                  <a:srgbClr val="FF0000"/>
                </a:solidFill>
                <a:effectLst>
                  <a:outerShdw blurRad="38100" dist="38100" dir="2700000" algn="tl">
                    <a:srgbClr val="FFFFFF"/>
                  </a:outerShdw>
                </a:effectLst>
                <a:latin typeface="+mn-lt"/>
              </a:rPr>
              <a:t>e</a:t>
            </a:r>
          </a:p>
          <a:p>
            <a:pPr>
              <a:lnSpc>
                <a:spcPct val="112000"/>
              </a:lnSpc>
            </a:pPr>
            <a:r>
              <a:rPr lang="en-US" altLang="zh-CN" sz="1800" i="1" dirty="0">
                <a:solidFill>
                  <a:srgbClr val="FF0000"/>
                </a:solidFill>
                <a:effectLst>
                  <a:outerShdw blurRad="38100" dist="38100" dir="2700000" algn="tl">
                    <a:srgbClr val="FFFFFF"/>
                  </a:outerShdw>
                </a:effectLst>
                <a:latin typeface="+mn-lt"/>
              </a:rPr>
              <a:t>f</a:t>
            </a:r>
          </a:p>
          <a:p>
            <a:pPr>
              <a:lnSpc>
                <a:spcPct val="112000"/>
              </a:lnSpc>
            </a:pPr>
            <a:r>
              <a:rPr lang="en-US" altLang="zh-CN" sz="1800" i="1" dirty="0">
                <a:solidFill>
                  <a:srgbClr val="FF0000"/>
                </a:solidFill>
                <a:effectLst>
                  <a:outerShdw blurRad="38100" dist="38100" dir="2700000" algn="tl">
                    <a:srgbClr val="FFFFFF"/>
                  </a:outerShdw>
                </a:effectLst>
                <a:latin typeface="+mn-lt"/>
              </a:rPr>
              <a:t>g</a:t>
            </a:r>
          </a:p>
          <a:p>
            <a:pPr>
              <a:lnSpc>
                <a:spcPct val="112000"/>
              </a:lnSpc>
            </a:pPr>
            <a:r>
              <a:rPr lang="en-US" altLang="zh-CN" sz="1800" i="1" dirty="0">
                <a:solidFill>
                  <a:srgbClr val="FF0000"/>
                </a:solidFill>
                <a:effectLst>
                  <a:outerShdw blurRad="38100" dist="38100" dir="2700000" algn="tl">
                    <a:srgbClr val="FFFFFF"/>
                  </a:outerShdw>
                </a:effectLst>
                <a:latin typeface="+mn-lt"/>
              </a:rPr>
              <a:t>h</a:t>
            </a:r>
          </a:p>
        </p:txBody>
      </p:sp>
      <p:sp>
        <p:nvSpPr>
          <p:cNvPr id="246791" name="Line 7"/>
          <p:cNvSpPr>
            <a:spLocks noChangeShapeType="1"/>
          </p:cNvSpPr>
          <p:nvPr/>
        </p:nvSpPr>
        <p:spPr bwMode="auto">
          <a:xfrm>
            <a:off x="2117725" y="5689600"/>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792" name="Line 8"/>
          <p:cNvSpPr>
            <a:spLocks noChangeShapeType="1"/>
          </p:cNvSpPr>
          <p:nvPr/>
        </p:nvSpPr>
        <p:spPr bwMode="auto">
          <a:xfrm>
            <a:off x="2630488" y="5689600"/>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793" name="Line 9"/>
          <p:cNvSpPr>
            <a:spLocks noChangeShapeType="1"/>
          </p:cNvSpPr>
          <p:nvPr/>
        </p:nvSpPr>
        <p:spPr bwMode="auto">
          <a:xfrm>
            <a:off x="3204096" y="5689600"/>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794" name="Line 10"/>
          <p:cNvSpPr>
            <a:spLocks noChangeShapeType="1"/>
          </p:cNvSpPr>
          <p:nvPr/>
        </p:nvSpPr>
        <p:spPr bwMode="auto">
          <a:xfrm>
            <a:off x="3708152" y="5689600"/>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795" name="Line 11"/>
          <p:cNvSpPr>
            <a:spLocks noChangeShapeType="1"/>
          </p:cNvSpPr>
          <p:nvPr/>
        </p:nvSpPr>
        <p:spPr bwMode="auto">
          <a:xfrm>
            <a:off x="4199508" y="5689600"/>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796" name="Line 12"/>
          <p:cNvSpPr>
            <a:spLocks noChangeShapeType="1"/>
          </p:cNvSpPr>
          <p:nvPr/>
        </p:nvSpPr>
        <p:spPr bwMode="auto">
          <a:xfrm>
            <a:off x="4706739" y="5689600"/>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797" name="Line 13"/>
          <p:cNvSpPr>
            <a:spLocks noChangeShapeType="1"/>
          </p:cNvSpPr>
          <p:nvPr/>
        </p:nvSpPr>
        <p:spPr bwMode="auto">
          <a:xfrm>
            <a:off x="5194920" y="5689600"/>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798" name="Line 14"/>
          <p:cNvSpPr>
            <a:spLocks noChangeShapeType="1"/>
          </p:cNvSpPr>
          <p:nvPr/>
        </p:nvSpPr>
        <p:spPr bwMode="auto">
          <a:xfrm>
            <a:off x="5675313" y="5689600"/>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799" name="Line 15"/>
          <p:cNvSpPr>
            <a:spLocks noChangeShapeType="1"/>
          </p:cNvSpPr>
          <p:nvPr/>
        </p:nvSpPr>
        <p:spPr bwMode="auto">
          <a:xfrm>
            <a:off x="6162526" y="5689600"/>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00" name="Line 16"/>
          <p:cNvSpPr>
            <a:spLocks noChangeShapeType="1"/>
          </p:cNvSpPr>
          <p:nvPr/>
        </p:nvSpPr>
        <p:spPr bwMode="auto">
          <a:xfrm>
            <a:off x="6660232" y="5684838"/>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01" name="Line 17"/>
          <p:cNvSpPr>
            <a:spLocks noChangeShapeType="1"/>
          </p:cNvSpPr>
          <p:nvPr/>
        </p:nvSpPr>
        <p:spPr bwMode="auto">
          <a:xfrm>
            <a:off x="2124075" y="6083300"/>
            <a:ext cx="79216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02" name="Line 18"/>
          <p:cNvSpPr>
            <a:spLocks noChangeShapeType="1"/>
          </p:cNvSpPr>
          <p:nvPr/>
        </p:nvSpPr>
        <p:spPr bwMode="auto">
          <a:xfrm>
            <a:off x="2997721" y="6083300"/>
            <a:ext cx="288925"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05" name="Line 21"/>
          <p:cNvSpPr>
            <a:spLocks noChangeShapeType="1"/>
          </p:cNvSpPr>
          <p:nvPr/>
        </p:nvSpPr>
        <p:spPr bwMode="auto">
          <a:xfrm>
            <a:off x="3346971" y="6083300"/>
            <a:ext cx="288925"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06" name="Line 22"/>
          <p:cNvSpPr>
            <a:spLocks noChangeShapeType="1"/>
          </p:cNvSpPr>
          <p:nvPr/>
        </p:nvSpPr>
        <p:spPr bwMode="auto">
          <a:xfrm>
            <a:off x="3707904" y="6083300"/>
            <a:ext cx="288925"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07" name="Line 23"/>
          <p:cNvSpPr>
            <a:spLocks noChangeShapeType="1"/>
          </p:cNvSpPr>
          <p:nvPr/>
        </p:nvSpPr>
        <p:spPr bwMode="auto">
          <a:xfrm>
            <a:off x="4068192" y="6083300"/>
            <a:ext cx="4318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09" name="Line 25"/>
          <p:cNvSpPr>
            <a:spLocks noChangeShapeType="1"/>
          </p:cNvSpPr>
          <p:nvPr/>
        </p:nvSpPr>
        <p:spPr bwMode="auto">
          <a:xfrm>
            <a:off x="4571107" y="6083300"/>
            <a:ext cx="2520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10" name="Line 26"/>
          <p:cNvSpPr>
            <a:spLocks noChangeShapeType="1"/>
          </p:cNvSpPr>
          <p:nvPr/>
        </p:nvSpPr>
        <p:spPr bwMode="auto">
          <a:xfrm>
            <a:off x="4860032" y="6083300"/>
            <a:ext cx="288925"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11" name="Line 27"/>
          <p:cNvSpPr>
            <a:spLocks noChangeShapeType="1"/>
          </p:cNvSpPr>
          <p:nvPr/>
        </p:nvSpPr>
        <p:spPr bwMode="auto">
          <a:xfrm>
            <a:off x="5221874" y="6083300"/>
            <a:ext cx="2520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12" name="Line 28"/>
          <p:cNvSpPr>
            <a:spLocks noChangeShapeType="1"/>
          </p:cNvSpPr>
          <p:nvPr/>
        </p:nvSpPr>
        <p:spPr bwMode="auto">
          <a:xfrm>
            <a:off x="5544136" y="6083300"/>
            <a:ext cx="2520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13" name="Line 29"/>
          <p:cNvSpPr>
            <a:spLocks noChangeShapeType="1"/>
          </p:cNvSpPr>
          <p:nvPr/>
        </p:nvSpPr>
        <p:spPr bwMode="auto">
          <a:xfrm>
            <a:off x="5868988" y="6083300"/>
            <a:ext cx="2520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14" name="Line 30"/>
          <p:cNvSpPr>
            <a:spLocks noChangeShapeType="1"/>
          </p:cNvSpPr>
          <p:nvPr/>
        </p:nvSpPr>
        <p:spPr bwMode="auto">
          <a:xfrm>
            <a:off x="6184751" y="6083300"/>
            <a:ext cx="2520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15" name="Line 31"/>
          <p:cNvSpPr>
            <a:spLocks noChangeShapeType="1"/>
          </p:cNvSpPr>
          <p:nvPr/>
        </p:nvSpPr>
        <p:spPr bwMode="auto">
          <a:xfrm>
            <a:off x="6516216" y="6083300"/>
            <a:ext cx="2520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16" name="Line 32"/>
          <p:cNvSpPr>
            <a:spLocks noChangeShapeType="1"/>
          </p:cNvSpPr>
          <p:nvPr/>
        </p:nvSpPr>
        <p:spPr bwMode="auto">
          <a:xfrm>
            <a:off x="6840280" y="6083300"/>
            <a:ext cx="2520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817" name="Text Box 33"/>
          <p:cNvSpPr txBox="1">
            <a:spLocks noChangeArrowheads="1"/>
          </p:cNvSpPr>
          <p:nvPr/>
        </p:nvSpPr>
        <p:spPr bwMode="auto">
          <a:xfrm>
            <a:off x="107950" y="5349875"/>
            <a:ext cx="1784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400" dirty="0">
                <a:effectLst/>
              </a:rPr>
              <a:t>定长编码（自然码）</a:t>
            </a:r>
          </a:p>
        </p:txBody>
      </p:sp>
      <p:sp>
        <p:nvSpPr>
          <p:cNvPr id="246818" name="Text Box 34"/>
          <p:cNvSpPr txBox="1">
            <a:spLocks noChangeArrowheads="1"/>
          </p:cNvSpPr>
          <p:nvPr/>
        </p:nvSpPr>
        <p:spPr bwMode="auto">
          <a:xfrm>
            <a:off x="107950" y="5994400"/>
            <a:ext cx="1962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400" dirty="0">
                <a:effectLst/>
              </a:rPr>
              <a:t>变长编码（哈夫曼码）</a:t>
            </a:r>
          </a:p>
        </p:txBody>
      </p:sp>
      <p:sp>
        <p:nvSpPr>
          <p:cNvPr id="246819" name="Text Box 35"/>
          <p:cNvSpPr txBox="1">
            <a:spLocks noChangeArrowheads="1"/>
          </p:cNvSpPr>
          <p:nvPr/>
        </p:nvSpPr>
        <p:spPr bwMode="auto">
          <a:xfrm>
            <a:off x="7524750" y="5373688"/>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400" dirty="0">
                <a:effectLst/>
              </a:rPr>
              <a:t>10</a:t>
            </a:r>
            <a:r>
              <a:rPr lang="zh-CN" altLang="en-US" sz="1400" dirty="0">
                <a:effectLst/>
              </a:rPr>
              <a:t>个符号</a:t>
            </a:r>
          </a:p>
        </p:txBody>
      </p:sp>
      <p:sp>
        <p:nvSpPr>
          <p:cNvPr id="246820" name="Text Box 36"/>
          <p:cNvSpPr txBox="1">
            <a:spLocks noChangeArrowheads="1"/>
          </p:cNvSpPr>
          <p:nvPr/>
        </p:nvSpPr>
        <p:spPr bwMode="auto">
          <a:xfrm>
            <a:off x="7524750" y="60833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400">
                <a:effectLst/>
              </a:rPr>
              <a:t>13</a:t>
            </a:r>
            <a:r>
              <a:rPr lang="zh-CN" altLang="en-US" sz="1400">
                <a:effectLst/>
              </a:rPr>
              <a:t>个符号</a:t>
            </a:r>
          </a:p>
        </p:txBody>
      </p:sp>
      <p:sp>
        <p:nvSpPr>
          <p:cNvPr id="246821" name="Text Box 37"/>
          <p:cNvSpPr txBox="1">
            <a:spLocks noChangeArrowheads="1"/>
          </p:cNvSpPr>
          <p:nvPr/>
        </p:nvSpPr>
        <p:spPr bwMode="auto">
          <a:xfrm>
            <a:off x="4572000" y="4365625"/>
            <a:ext cx="4413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spcBef>
                <a:spcPct val="20000"/>
              </a:spcBef>
            </a:pPr>
            <a:r>
              <a:rPr kumimoji="1" lang="zh-CN" altLang="en-US" sz="1200" b="1">
                <a:solidFill>
                  <a:srgbClr val="FFFF00"/>
                </a:solidFill>
                <a:effectLst/>
                <a:latin typeface="Times New Roman" pitchFamily="18" charset="0"/>
                <a:ea typeface="宋体" pitchFamily="2" charset="-122"/>
              </a:rPr>
              <a:t>平均码长</a:t>
            </a:r>
            <a:r>
              <a:rPr kumimoji="1" lang="en-US" altLang="zh-CN" sz="1200" b="1">
                <a:solidFill>
                  <a:srgbClr val="FFFF00"/>
                </a:solidFill>
                <a:effectLst/>
                <a:latin typeface="Times New Roman" pitchFamily="18" charset="0"/>
                <a:ea typeface="宋体" pitchFamily="2" charset="-122"/>
              </a:rPr>
              <a:t>=(0.19+0.25+0.21)*2+0.16*3+0.08*4+0.06*5+0.05*6=2.7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400"/>
                                  </p:iterate>
                                  <p:childTnLst>
                                    <p:set>
                                      <p:cBhvr>
                                        <p:cTn id="6" dur="1" fill="hold">
                                          <p:stCondLst>
                                            <p:cond delay="0"/>
                                          </p:stCondLst>
                                        </p:cTn>
                                        <p:tgtEl>
                                          <p:spTgt spid="24678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68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7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67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7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7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7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67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67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67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67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6800"/>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nodeType="afterEffect">
                                  <p:stCondLst>
                                    <p:cond delay="0"/>
                                  </p:stCondLst>
                                  <p:iterate type="lt">
                                    <p:tmAbs val="500"/>
                                  </p:iterate>
                                  <p:childTnLst>
                                    <p:set>
                                      <p:cBhvr>
                                        <p:cTn id="35" dur="1" fill="hold">
                                          <p:stCondLst>
                                            <p:cond delay="0"/>
                                          </p:stCondLst>
                                        </p:cTn>
                                        <p:tgtEl>
                                          <p:spTgt spid="246789">
                                            <p:txEl>
                                              <p:pRg st="0" end="0"/>
                                            </p:txEl>
                                          </p:spTgt>
                                        </p:tgtEl>
                                        <p:attrNameLst>
                                          <p:attrName>style.visibility</p:attrName>
                                        </p:attrNameLst>
                                      </p:cBhvr>
                                      <p:to>
                                        <p:strVal val="visible"/>
                                      </p:to>
                                    </p:set>
                                  </p:childTnLst>
                                </p:cTn>
                              </p:par>
                            </p:childTnLst>
                          </p:cTn>
                        </p:par>
                        <p:par>
                          <p:cTn id="36" fill="hold" nodeType="afterGroup">
                            <p:stCondLst>
                              <p:cond delay="4501"/>
                            </p:stCondLst>
                            <p:childTnLst>
                              <p:par>
                                <p:cTn id="37" presetID="1" presetClass="entr" presetSubtype="0" fill="hold" grpId="0" nodeType="afterEffect">
                                  <p:stCondLst>
                                    <p:cond delay="0"/>
                                  </p:stCondLst>
                                  <p:childTnLst>
                                    <p:set>
                                      <p:cBhvr>
                                        <p:cTn id="38" dur="1" fill="hold">
                                          <p:stCondLst>
                                            <p:cond delay="0"/>
                                          </p:stCondLst>
                                        </p:cTn>
                                        <p:tgtEl>
                                          <p:spTgt spid="2468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68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680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8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680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680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680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680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68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68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68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68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68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68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6816"/>
                                        </p:tgtEl>
                                        <p:attrNameLst>
                                          <p:attrName>style.visibility</p:attrName>
                                        </p:attrNameLst>
                                      </p:cBhvr>
                                      <p:to>
                                        <p:strVal val="visible"/>
                                      </p:to>
                                    </p:set>
                                  </p:childTnLst>
                                </p:cTn>
                              </p:par>
                            </p:childTnLst>
                          </p:cTn>
                        </p:par>
                        <p:par>
                          <p:cTn id="71" fill="hold" nodeType="afterGroup">
                            <p:stCondLst>
                              <p:cond delay="0"/>
                            </p:stCondLst>
                            <p:childTnLst>
                              <p:par>
                                <p:cTn id="72" presetID="1" presetClass="entr" presetSubtype="0" fill="hold" nodeType="afterEffect">
                                  <p:stCondLst>
                                    <p:cond delay="0"/>
                                  </p:stCondLst>
                                  <p:iterate type="lt">
                                    <p:tmAbs val="500"/>
                                  </p:iterate>
                                  <p:childTnLst>
                                    <p:set>
                                      <p:cBhvr>
                                        <p:cTn id="73" dur="1" fill="hold">
                                          <p:stCondLst>
                                            <p:cond delay="0"/>
                                          </p:stCondLst>
                                        </p:cTn>
                                        <p:tgtEl>
                                          <p:spTgt spid="246789">
                                            <p:txEl>
                                              <p:pRg st="2" end="2"/>
                                            </p:txEl>
                                          </p:spTgt>
                                        </p:tgtEl>
                                        <p:attrNameLst>
                                          <p:attrName>style.visibility</p:attrName>
                                        </p:attrNameLst>
                                      </p:cBhvr>
                                      <p:to>
                                        <p:strVal val="visible"/>
                                      </p:to>
                                    </p:set>
                                  </p:childTnLst>
                                </p:cTn>
                              </p:par>
                            </p:childTnLst>
                          </p:cTn>
                        </p:par>
                        <p:par>
                          <p:cTn id="74" fill="hold" nodeType="afterGroup">
                            <p:stCondLst>
                              <p:cond delay="6001"/>
                            </p:stCondLst>
                            <p:childTnLst>
                              <p:par>
                                <p:cTn id="75" presetID="1" presetClass="entr" presetSubtype="0" fill="hold" grpId="0" nodeType="afterEffect">
                                  <p:stCondLst>
                                    <p:cond delay="0"/>
                                  </p:stCondLst>
                                  <p:childTnLst>
                                    <p:set>
                                      <p:cBhvr>
                                        <p:cTn id="76" dur="1" fill="hold">
                                          <p:stCondLst>
                                            <p:cond delay="0"/>
                                          </p:stCondLst>
                                        </p:cTn>
                                        <p:tgtEl>
                                          <p:spTgt spid="246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1" grpId="0" animBg="1"/>
      <p:bldP spid="246792" grpId="0" animBg="1"/>
      <p:bldP spid="246793" grpId="0" animBg="1"/>
      <p:bldP spid="246794" grpId="0" animBg="1"/>
      <p:bldP spid="246795" grpId="0" animBg="1"/>
      <p:bldP spid="246796" grpId="0" animBg="1"/>
      <p:bldP spid="246797" grpId="0" animBg="1"/>
      <p:bldP spid="246798" grpId="0" animBg="1"/>
      <p:bldP spid="246799" grpId="0" animBg="1"/>
      <p:bldP spid="246800" grpId="0" animBg="1"/>
      <p:bldP spid="246801" grpId="0" animBg="1"/>
      <p:bldP spid="246802" grpId="0" animBg="1"/>
      <p:bldP spid="246805" grpId="0" animBg="1"/>
      <p:bldP spid="246806" grpId="0" animBg="1"/>
      <p:bldP spid="246807" grpId="0" animBg="1"/>
      <p:bldP spid="246809" grpId="0" animBg="1"/>
      <p:bldP spid="246810" grpId="0" animBg="1"/>
      <p:bldP spid="246811" grpId="0" animBg="1"/>
      <p:bldP spid="246812" grpId="0" animBg="1"/>
      <p:bldP spid="246813" grpId="0" animBg="1"/>
      <p:bldP spid="246814" grpId="0" animBg="1"/>
      <p:bldP spid="246815" grpId="0" animBg="1"/>
      <p:bldP spid="246816" grpId="0" animBg="1"/>
      <p:bldP spid="246817" grpId="0"/>
      <p:bldP spid="246818" grpId="0"/>
      <p:bldP spid="246819" grpId="0"/>
      <p:bldP spid="246820"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40962" name="Text Box 2"/>
          <p:cNvSpPr txBox="1">
            <a:spLocks noChangeArrowheads="1"/>
          </p:cNvSpPr>
          <p:nvPr/>
        </p:nvSpPr>
        <p:spPr bwMode="auto">
          <a:xfrm>
            <a:off x="395288" y="1295400"/>
            <a:ext cx="842486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dirty="0">
                <a:effectLst/>
                <a:latin typeface="Times New Roman" pitchFamily="18" charset="0"/>
              </a:rPr>
              <a:t>        </a:t>
            </a:r>
            <a:r>
              <a:rPr kumimoji="1" lang="zh-CN" altLang="en-US" sz="2400" dirty="0">
                <a:effectLst/>
                <a:latin typeface="Times New Roman" pitchFamily="18" charset="0"/>
              </a:rPr>
              <a:t>在一个字符集中，任何一个字符的编码</a:t>
            </a:r>
            <a:r>
              <a:rPr kumimoji="1" lang="zh-CN" altLang="en-US" sz="2400" b="1" dirty="0">
                <a:solidFill>
                  <a:srgbClr val="FFFF00"/>
                </a:solidFill>
                <a:effectLst/>
                <a:latin typeface="Times New Roman" pitchFamily="18" charset="0"/>
              </a:rPr>
              <a:t>都不是</a:t>
            </a:r>
            <a:r>
              <a:rPr kumimoji="1" lang="zh-CN" altLang="en-US" sz="2400" dirty="0">
                <a:effectLst/>
                <a:latin typeface="Times New Roman" pitchFamily="18" charset="0"/>
              </a:rPr>
              <a:t>另一个字符编码的前缀，这种编码称为</a:t>
            </a:r>
            <a:r>
              <a:rPr kumimoji="1" lang="zh-CN" altLang="en-US" sz="2400" b="1" u="sng" dirty="0">
                <a:solidFill>
                  <a:srgbClr val="FFFF00"/>
                </a:solidFill>
                <a:effectLst/>
                <a:latin typeface="Times New Roman" pitchFamily="18" charset="0"/>
              </a:rPr>
              <a:t>前缀编码</a:t>
            </a:r>
            <a:r>
              <a:rPr kumimoji="1" lang="zh-CN" altLang="en-US" sz="2400" dirty="0">
                <a:effectLst/>
                <a:latin typeface="Times New Roman" pitchFamily="18" charset="0"/>
              </a:rPr>
              <a:t>。</a:t>
            </a:r>
          </a:p>
          <a:p>
            <a:pPr algn="l"/>
            <a:r>
              <a:rPr kumimoji="1" lang="zh-CN" altLang="en-US" sz="2400" dirty="0">
                <a:effectLst/>
                <a:latin typeface="Times New Roman" pitchFamily="18" charset="0"/>
              </a:rPr>
              <a:t>        我们可以利用二叉树来设计二进制的前缀编码。约定</a:t>
            </a:r>
            <a:r>
              <a:rPr kumimoji="1" lang="zh-CN" altLang="en-US" sz="2400" dirty="0">
                <a:solidFill>
                  <a:srgbClr val="FFFF00"/>
                </a:solidFill>
                <a:effectLst/>
                <a:latin typeface="Times New Roman" pitchFamily="18" charset="0"/>
              </a:rPr>
              <a:t>左分支表示字符‘</a:t>
            </a:r>
            <a:r>
              <a:rPr kumimoji="1" lang="en-US" altLang="zh-CN" sz="2400" dirty="0">
                <a:solidFill>
                  <a:srgbClr val="FFFF00"/>
                </a:solidFill>
                <a:effectLst/>
                <a:latin typeface="Times New Roman" pitchFamily="18" charset="0"/>
              </a:rPr>
              <a:t>0’</a:t>
            </a:r>
            <a:r>
              <a:rPr kumimoji="1" lang="zh-CN" altLang="en-US" sz="2400" dirty="0">
                <a:solidFill>
                  <a:srgbClr val="FFFF00"/>
                </a:solidFill>
                <a:effectLst/>
                <a:latin typeface="Times New Roman" pitchFamily="18" charset="0"/>
              </a:rPr>
              <a:t>，右分支表示字符‘</a:t>
            </a:r>
            <a:r>
              <a:rPr kumimoji="1" lang="en-US" altLang="zh-CN" sz="2400" dirty="0">
                <a:solidFill>
                  <a:srgbClr val="FFFF00"/>
                </a:solidFill>
                <a:effectLst/>
                <a:latin typeface="Times New Roman" pitchFamily="18" charset="0"/>
              </a:rPr>
              <a:t>1’</a:t>
            </a:r>
            <a:r>
              <a:rPr kumimoji="1" lang="zh-CN" altLang="en-US" sz="2400" dirty="0">
                <a:solidFill>
                  <a:srgbClr val="FFFF00"/>
                </a:solidFill>
                <a:effectLst/>
                <a:latin typeface="Times New Roman" pitchFamily="18" charset="0"/>
              </a:rPr>
              <a:t>，</a:t>
            </a:r>
            <a:r>
              <a:rPr kumimoji="1" lang="zh-CN" altLang="en-US" sz="2400" dirty="0">
                <a:effectLst/>
                <a:latin typeface="Times New Roman" pitchFamily="18" charset="0"/>
              </a:rPr>
              <a:t>则可以用从根结点到叶子结点的路径上的分支字符串作为该叶子结点字符的编码。如此得到的编码必是</a:t>
            </a:r>
            <a:r>
              <a:rPr kumimoji="1" lang="zh-CN" altLang="en-US" sz="2400" i="1" u="sng" dirty="0">
                <a:effectLst/>
                <a:latin typeface="Times New Roman" pitchFamily="18" charset="0"/>
              </a:rPr>
              <a:t>前缀编码</a:t>
            </a:r>
            <a:r>
              <a:rPr kumimoji="1" lang="zh-CN" altLang="en-US" sz="2400" dirty="0">
                <a:effectLst/>
                <a:latin typeface="Times New Roman" pitchFamily="18" charset="0"/>
              </a:rPr>
              <a:t>。</a:t>
            </a:r>
          </a:p>
          <a:p>
            <a:pPr algn="l"/>
            <a:r>
              <a:rPr kumimoji="1" lang="zh-CN" altLang="en-US" sz="2400" dirty="0">
                <a:solidFill>
                  <a:srgbClr val="FFFF00"/>
                </a:solidFill>
                <a:effectLst/>
                <a:latin typeface="Times New Roman" pitchFamily="18" charset="0"/>
              </a:rPr>
              <a:t>证明：</a:t>
            </a:r>
          </a:p>
          <a:p>
            <a:pPr algn="l"/>
            <a:r>
              <a:rPr kumimoji="1" lang="zh-CN" altLang="en-US" sz="2400" dirty="0">
                <a:effectLst/>
                <a:latin typeface="Times New Roman" pitchFamily="18" charset="0"/>
              </a:rPr>
              <a:t>        假设某一个叶子</a:t>
            </a:r>
            <a:r>
              <a:rPr kumimoji="1" lang="en-US" altLang="zh-CN" sz="2400" dirty="0">
                <a:effectLst/>
                <a:latin typeface="Times New Roman" pitchFamily="18" charset="0"/>
              </a:rPr>
              <a:t>x</a:t>
            </a:r>
            <a:r>
              <a:rPr kumimoji="1" lang="zh-CN" altLang="en-US" sz="2400" dirty="0">
                <a:effectLst/>
                <a:latin typeface="Times New Roman" pitchFamily="18" charset="0"/>
              </a:rPr>
              <a:t>结点的编码是另一个叶子结点</a:t>
            </a:r>
            <a:r>
              <a:rPr kumimoji="1" lang="en-US" altLang="zh-CN" sz="2400" dirty="0">
                <a:effectLst/>
                <a:latin typeface="Times New Roman" pitchFamily="18" charset="0"/>
              </a:rPr>
              <a:t>y</a:t>
            </a:r>
            <a:r>
              <a:rPr kumimoji="1" lang="zh-CN" altLang="en-US" sz="2400" dirty="0">
                <a:effectLst/>
                <a:latin typeface="Times New Roman" pitchFamily="18" charset="0"/>
              </a:rPr>
              <a:t>编码的前缀，说明从根结点到叶子结点</a:t>
            </a:r>
            <a:r>
              <a:rPr kumimoji="1" lang="en-US" altLang="zh-CN" sz="2400" dirty="0">
                <a:effectLst/>
                <a:latin typeface="Times New Roman" pitchFamily="18" charset="0"/>
              </a:rPr>
              <a:t>y</a:t>
            </a:r>
            <a:r>
              <a:rPr kumimoji="1" lang="zh-CN" altLang="en-US" sz="2400" dirty="0">
                <a:effectLst/>
                <a:latin typeface="Times New Roman" pitchFamily="18" charset="0"/>
              </a:rPr>
              <a:t>中间需经过结点</a:t>
            </a:r>
            <a:r>
              <a:rPr kumimoji="1" lang="en-US" altLang="zh-CN" sz="2400" dirty="0">
                <a:effectLst/>
                <a:latin typeface="Times New Roman" pitchFamily="18" charset="0"/>
              </a:rPr>
              <a:t>x</a:t>
            </a:r>
            <a:r>
              <a:rPr kumimoji="1" lang="zh-CN" altLang="en-US" sz="2400" dirty="0">
                <a:effectLst/>
                <a:latin typeface="Times New Roman" pitchFamily="18" charset="0"/>
              </a:rPr>
              <a:t>，从而说明</a:t>
            </a:r>
            <a:r>
              <a:rPr kumimoji="1" lang="en-US" altLang="zh-CN" sz="2400" dirty="0">
                <a:effectLst/>
                <a:latin typeface="Times New Roman" pitchFamily="18" charset="0"/>
              </a:rPr>
              <a:t>x</a:t>
            </a:r>
            <a:r>
              <a:rPr kumimoji="1" lang="zh-CN" altLang="en-US" sz="2400" dirty="0">
                <a:effectLst/>
                <a:latin typeface="Times New Roman" pitchFamily="18" charset="0"/>
              </a:rPr>
              <a:t>有左或右子树，这与</a:t>
            </a:r>
            <a:r>
              <a:rPr kumimoji="1" lang="en-US" altLang="zh-CN" sz="2400" dirty="0">
                <a:effectLst/>
                <a:latin typeface="Times New Roman" pitchFamily="18" charset="0"/>
              </a:rPr>
              <a:t>x</a:t>
            </a:r>
            <a:r>
              <a:rPr kumimoji="1" lang="zh-CN" altLang="en-US" sz="2400" dirty="0">
                <a:effectLst/>
                <a:latin typeface="Times New Roman" pitchFamily="18" charset="0"/>
              </a:rPr>
              <a:t>是叶子结点矛盾。</a:t>
            </a:r>
          </a:p>
          <a:p>
            <a:pPr algn="l"/>
            <a:r>
              <a:rPr kumimoji="1" lang="zh-CN" altLang="en-US" sz="2400" dirty="0">
                <a:effectLst/>
                <a:latin typeface="Times New Roman" pitchFamily="18" charset="0"/>
              </a:rPr>
              <a:t>        </a:t>
            </a:r>
          </a:p>
          <a:p>
            <a:pPr algn="l"/>
            <a:r>
              <a:rPr kumimoji="1" lang="zh-CN" altLang="en-US" sz="2400" dirty="0">
                <a:effectLst/>
                <a:latin typeface="Times New Roman" pitchFamily="18" charset="0"/>
              </a:rPr>
              <a:t>         那么现在求最短的二进制编码实际上就是构造哈夫曼树的过程，由此得到的二进制编码，称为</a:t>
            </a:r>
            <a:r>
              <a:rPr kumimoji="1" lang="zh-CN" altLang="en-US" sz="2400" b="1" dirty="0">
                <a:solidFill>
                  <a:srgbClr val="FFFF00"/>
                </a:solidFill>
                <a:effectLst/>
                <a:latin typeface="Times New Roman" pitchFamily="18" charset="0"/>
              </a:rPr>
              <a:t>哈夫曼编码</a:t>
            </a:r>
            <a:r>
              <a:rPr kumimoji="1" lang="zh-CN" altLang="en-US" sz="2400" dirty="0">
                <a:effectLst/>
                <a:latin typeface="Times New Roman" pitchFamily="18" charset="0"/>
              </a:rPr>
              <a:t>。</a:t>
            </a:r>
          </a:p>
        </p:txBody>
      </p:sp>
      <p:sp>
        <p:nvSpPr>
          <p:cNvPr id="40963" name="Rectangle 3"/>
          <p:cNvSpPr>
            <a:spLocks noGrp="1" noChangeArrowheads="1"/>
          </p:cNvSpPr>
          <p:nvPr>
            <p:ph type="title" idx="4294967295"/>
          </p:nvPr>
        </p:nvSpPr>
        <p:spPr>
          <a:xfrm>
            <a:off x="457200" y="387350"/>
            <a:ext cx="5189538" cy="5191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dirty="0"/>
              <a:t>2. Huffman coding (</a:t>
            </a:r>
            <a:r>
              <a:rPr lang="zh-CN" altLang="en-US" sz="2800" dirty="0"/>
              <a:t>哈夫曼编码</a:t>
            </a:r>
            <a:r>
              <a:rPr lang="en-US" altLang="zh-CN"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41986" name="Text Box 2"/>
          <p:cNvSpPr txBox="1">
            <a:spLocks noChangeArrowheads="1"/>
          </p:cNvSpPr>
          <p:nvPr/>
        </p:nvSpPr>
        <p:spPr bwMode="auto">
          <a:xfrm>
            <a:off x="395288" y="685800"/>
            <a:ext cx="849788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dirty="0">
                <a:effectLst/>
                <a:latin typeface="Times New Roman" pitchFamily="18" charset="0"/>
              </a:rPr>
              <a:t>        </a:t>
            </a:r>
            <a:r>
              <a:rPr kumimoji="1" lang="zh-CN" altLang="en-US" sz="2400" dirty="0" smtClean="0">
                <a:effectLst/>
                <a:latin typeface="Times New Roman" pitchFamily="18" charset="0"/>
              </a:rPr>
              <a:t>由于</a:t>
            </a:r>
            <a:r>
              <a:rPr kumimoji="1" lang="zh-CN" altLang="en-US" sz="2400" dirty="0">
                <a:effectLst/>
                <a:latin typeface="Times New Roman" pitchFamily="18" charset="0"/>
              </a:rPr>
              <a:t>哈夫曼树中</a:t>
            </a:r>
            <a:r>
              <a:rPr kumimoji="1" lang="zh-CN" altLang="en-US" sz="2400" b="1" dirty="0">
                <a:solidFill>
                  <a:srgbClr val="FFFF00"/>
                </a:solidFill>
                <a:effectLst/>
                <a:latin typeface="Times New Roman" pitchFamily="18" charset="0"/>
              </a:rPr>
              <a:t>没有度为</a:t>
            </a:r>
            <a:r>
              <a:rPr kumimoji="1" lang="en-US" altLang="zh-CN" sz="2400" b="1" dirty="0">
                <a:solidFill>
                  <a:srgbClr val="FFFF00"/>
                </a:solidFill>
                <a:effectLst/>
                <a:latin typeface="Times New Roman" pitchFamily="18" charset="0"/>
              </a:rPr>
              <a:t>1</a:t>
            </a:r>
            <a:r>
              <a:rPr kumimoji="1" lang="zh-CN" altLang="en-US" sz="2400" b="1" dirty="0">
                <a:solidFill>
                  <a:srgbClr val="FFFF00"/>
                </a:solidFill>
                <a:effectLst/>
                <a:latin typeface="Times New Roman" pitchFamily="18" charset="0"/>
              </a:rPr>
              <a:t>的</a:t>
            </a:r>
            <a:r>
              <a:rPr kumimoji="1" lang="zh-CN" altLang="en-US" sz="2400" b="1" dirty="0" smtClean="0">
                <a:solidFill>
                  <a:srgbClr val="FFFF00"/>
                </a:solidFill>
                <a:effectLst/>
                <a:latin typeface="Times New Roman" pitchFamily="18" charset="0"/>
              </a:rPr>
              <a:t>结点</a:t>
            </a:r>
            <a:r>
              <a:rPr kumimoji="1" lang="zh-CN" altLang="en-US" sz="2400" dirty="0" smtClean="0">
                <a:effectLst/>
                <a:latin typeface="Times New Roman" pitchFamily="18" charset="0"/>
              </a:rPr>
              <a:t>（这</a:t>
            </a:r>
            <a:r>
              <a:rPr kumimoji="1" lang="zh-CN" altLang="en-US" sz="2400" dirty="0">
                <a:effectLst/>
                <a:latin typeface="Times New Roman" pitchFamily="18" charset="0"/>
              </a:rPr>
              <a:t>类树又称严格的</a:t>
            </a:r>
            <a:r>
              <a:rPr kumimoji="1" lang="en-US" altLang="zh-CN" sz="2400" dirty="0">
                <a:effectLst/>
                <a:latin typeface="Times New Roman" pitchFamily="18" charset="0"/>
              </a:rPr>
              <a:t>(strict) (</a:t>
            </a:r>
            <a:r>
              <a:rPr kumimoji="1" lang="zh-CN" altLang="en-US" sz="2400" dirty="0">
                <a:effectLst/>
                <a:latin typeface="Times New Roman" pitchFamily="18" charset="0"/>
              </a:rPr>
              <a:t>或正则的</a:t>
            </a:r>
            <a:r>
              <a:rPr kumimoji="1" lang="en-US" altLang="zh-CN" sz="2400" dirty="0">
                <a:effectLst/>
                <a:latin typeface="Times New Roman" pitchFamily="18" charset="0"/>
              </a:rPr>
              <a:t>)</a:t>
            </a:r>
            <a:r>
              <a:rPr kumimoji="1" lang="zh-CN" altLang="en-US" sz="2400" dirty="0" smtClean="0">
                <a:effectLst/>
                <a:latin typeface="Times New Roman" pitchFamily="18" charset="0"/>
              </a:rPr>
              <a:t>二叉树</a:t>
            </a:r>
            <a:r>
              <a:rPr kumimoji="1" lang="zh-CN" altLang="en-US" sz="2400" dirty="0">
                <a:effectLst/>
                <a:latin typeface="Times New Roman" pitchFamily="18" charset="0"/>
              </a:rPr>
              <a:t>）</a:t>
            </a:r>
            <a:r>
              <a:rPr kumimoji="1" lang="en-US" altLang="zh-CN" sz="2400" dirty="0" smtClean="0">
                <a:effectLst/>
                <a:latin typeface="Times New Roman" pitchFamily="18" charset="0"/>
              </a:rPr>
              <a:t>, </a:t>
            </a:r>
            <a:r>
              <a:rPr kumimoji="1" lang="zh-CN" altLang="en-US" sz="2400" b="1" dirty="0" smtClean="0">
                <a:solidFill>
                  <a:srgbClr val="FFFF00"/>
                </a:solidFill>
                <a:effectLst/>
                <a:latin typeface="黑体" pitchFamily="49" charset="-122"/>
                <a:ea typeface="黑体" pitchFamily="49" charset="-122"/>
              </a:rPr>
              <a:t>为什么？</a:t>
            </a:r>
            <a:r>
              <a:rPr kumimoji="1" lang="zh-CN" altLang="en-US" sz="2400" dirty="0" smtClean="0">
                <a:effectLst/>
                <a:latin typeface="Times New Roman" pitchFamily="18" charset="0"/>
              </a:rPr>
              <a:t>；</a:t>
            </a:r>
            <a:endParaRPr kumimoji="1" lang="zh-CN" altLang="en-US" sz="2400" dirty="0">
              <a:effectLst/>
              <a:latin typeface="Times New Roman" pitchFamily="18" charset="0"/>
            </a:endParaRPr>
          </a:p>
          <a:p>
            <a:pPr algn="l"/>
            <a:r>
              <a:rPr kumimoji="1" lang="zh-CN" altLang="en-US" sz="2400" dirty="0">
                <a:effectLst/>
                <a:latin typeface="Times New Roman" pitchFamily="18" charset="0"/>
              </a:rPr>
              <a:t>        </a:t>
            </a:r>
            <a:r>
              <a:rPr kumimoji="1" lang="zh-CN" altLang="en-US" sz="2400" dirty="0" smtClean="0">
                <a:effectLst/>
                <a:latin typeface="Times New Roman" pitchFamily="18" charset="0"/>
              </a:rPr>
              <a:t>则</a:t>
            </a:r>
            <a:r>
              <a:rPr kumimoji="1" lang="zh-CN" altLang="en-US" sz="2400" dirty="0">
                <a:effectLst/>
                <a:latin typeface="Times New Roman" pitchFamily="18" charset="0"/>
              </a:rPr>
              <a:t>一棵有</a:t>
            </a:r>
            <a:r>
              <a:rPr kumimoji="1" lang="en-US" altLang="zh-CN" sz="2400" i="1" dirty="0">
                <a:effectLst/>
                <a:latin typeface="Times New Roman" pitchFamily="18" charset="0"/>
              </a:rPr>
              <a:t>n</a:t>
            </a:r>
            <a:r>
              <a:rPr kumimoji="1" lang="zh-CN" altLang="en-US" sz="2400" dirty="0">
                <a:effectLst/>
                <a:latin typeface="Times New Roman" pitchFamily="18" charset="0"/>
              </a:rPr>
              <a:t>个叶子结点的哈夫曼树共有</a:t>
            </a:r>
            <a:r>
              <a:rPr kumimoji="1" lang="en-US" altLang="zh-CN" sz="2400" dirty="0">
                <a:effectLst/>
                <a:latin typeface="Times New Roman" pitchFamily="18" charset="0"/>
              </a:rPr>
              <a:t>2</a:t>
            </a:r>
            <a:r>
              <a:rPr kumimoji="1" lang="en-US" altLang="zh-CN" sz="2400" i="1" dirty="0">
                <a:effectLst/>
                <a:latin typeface="Times New Roman" pitchFamily="18" charset="0"/>
              </a:rPr>
              <a:t>n</a:t>
            </a:r>
            <a:r>
              <a:rPr kumimoji="1" lang="en-US" altLang="zh-CN" sz="2400" dirty="0">
                <a:effectLst/>
                <a:latin typeface="Times New Roman" pitchFamily="18" charset="0"/>
              </a:rPr>
              <a:t>-1</a:t>
            </a:r>
            <a:r>
              <a:rPr kumimoji="1" lang="zh-CN" altLang="en-US" sz="2400" dirty="0">
                <a:effectLst/>
                <a:latin typeface="Times New Roman" pitchFamily="18" charset="0"/>
              </a:rPr>
              <a:t>个结点（因</a:t>
            </a:r>
            <a:r>
              <a:rPr kumimoji="1" lang="en-US" altLang="zh-CN" sz="2400" i="1" dirty="0">
                <a:effectLst/>
                <a:latin typeface="Times New Roman" pitchFamily="18" charset="0"/>
              </a:rPr>
              <a:t>n</a:t>
            </a:r>
            <a:r>
              <a:rPr kumimoji="1" lang="en-US" altLang="zh-CN" sz="2400" baseline="-25000" dirty="0">
                <a:effectLst/>
                <a:latin typeface="Times New Roman" pitchFamily="18" charset="0"/>
              </a:rPr>
              <a:t>2</a:t>
            </a:r>
            <a:r>
              <a:rPr kumimoji="1" lang="en-US" altLang="zh-CN" sz="2400" dirty="0">
                <a:effectLst/>
                <a:latin typeface="Times New Roman" pitchFamily="18" charset="0"/>
              </a:rPr>
              <a:t>=</a:t>
            </a:r>
            <a:r>
              <a:rPr kumimoji="1" lang="en-US" altLang="zh-CN" sz="2400" i="1" dirty="0">
                <a:effectLst/>
                <a:latin typeface="Times New Roman" pitchFamily="18" charset="0"/>
              </a:rPr>
              <a:t>n</a:t>
            </a:r>
            <a:r>
              <a:rPr kumimoji="1" lang="en-US" altLang="zh-CN" sz="2400" baseline="-25000" dirty="0">
                <a:effectLst/>
                <a:latin typeface="Times New Roman" pitchFamily="18" charset="0"/>
              </a:rPr>
              <a:t>0</a:t>
            </a:r>
            <a:r>
              <a:rPr kumimoji="1" lang="en-US" altLang="zh-CN" sz="2400" dirty="0">
                <a:effectLst/>
                <a:latin typeface="Times New Roman" pitchFamily="18" charset="0"/>
              </a:rPr>
              <a:t>-1)</a:t>
            </a:r>
            <a:r>
              <a:rPr kumimoji="1" lang="zh-CN" altLang="en-US" sz="2400" dirty="0">
                <a:effectLst/>
                <a:latin typeface="Times New Roman" pitchFamily="18" charset="0"/>
              </a:rPr>
              <a:t>，可以存储在一个大小为</a:t>
            </a:r>
            <a:r>
              <a:rPr kumimoji="1" lang="en-US" altLang="zh-CN" sz="2400" dirty="0">
                <a:effectLst/>
                <a:latin typeface="Times New Roman" pitchFamily="18" charset="0"/>
              </a:rPr>
              <a:t>2</a:t>
            </a:r>
            <a:r>
              <a:rPr kumimoji="1" lang="en-US" altLang="zh-CN" sz="2400" i="1" dirty="0">
                <a:effectLst/>
                <a:latin typeface="Times New Roman" pitchFamily="18" charset="0"/>
              </a:rPr>
              <a:t>n</a:t>
            </a:r>
            <a:r>
              <a:rPr kumimoji="1" lang="en-US" altLang="zh-CN" sz="2400" dirty="0">
                <a:effectLst/>
                <a:latin typeface="Times New Roman" pitchFamily="18" charset="0"/>
              </a:rPr>
              <a:t>-1</a:t>
            </a:r>
            <a:r>
              <a:rPr kumimoji="1" lang="zh-CN" altLang="en-US" sz="2400" dirty="0">
                <a:effectLst/>
                <a:latin typeface="Times New Roman" pitchFamily="18" charset="0"/>
              </a:rPr>
              <a:t>的一维数组中。</a:t>
            </a:r>
          </a:p>
          <a:p>
            <a:pPr algn="l"/>
            <a:endParaRPr kumimoji="1" lang="zh-CN" altLang="en-US" sz="2400" dirty="0">
              <a:effectLst/>
              <a:latin typeface="Times New Roman" pitchFamily="18" charset="0"/>
            </a:endParaRPr>
          </a:p>
          <a:p>
            <a:pPr algn="l"/>
            <a:r>
              <a:rPr kumimoji="1" lang="zh-CN" altLang="en-US" sz="2400" dirty="0">
                <a:effectLst/>
                <a:latin typeface="Times New Roman" pitchFamily="18" charset="0"/>
              </a:rPr>
              <a:t>        如何选定结构类型？</a:t>
            </a:r>
          </a:p>
          <a:p>
            <a:pPr algn="l"/>
            <a:endParaRPr kumimoji="1" lang="zh-CN" altLang="en-US" sz="2400" dirty="0">
              <a:effectLst/>
              <a:latin typeface="Times New Roman" pitchFamily="18" charset="0"/>
            </a:endParaRPr>
          </a:p>
          <a:p>
            <a:pPr algn="l"/>
            <a:r>
              <a:rPr kumimoji="1" lang="en-US" altLang="zh-CN" sz="2400" dirty="0" smtClean="0">
                <a:effectLst/>
                <a:latin typeface="Times New Roman" pitchFamily="18" charset="0"/>
              </a:rPr>
              <a:t>        (1) </a:t>
            </a:r>
            <a:r>
              <a:rPr kumimoji="1" lang="zh-CN" altLang="en-US" sz="2400" dirty="0" smtClean="0">
                <a:effectLst/>
                <a:latin typeface="Times New Roman" pitchFamily="18" charset="0"/>
              </a:rPr>
              <a:t>编码</a:t>
            </a:r>
            <a:r>
              <a:rPr kumimoji="1" lang="zh-CN" altLang="en-US" sz="2400" dirty="0">
                <a:effectLst/>
                <a:latin typeface="Times New Roman" pitchFamily="18" charset="0"/>
              </a:rPr>
              <a:t>需要从叶子到根（自底向上）</a:t>
            </a:r>
          </a:p>
          <a:p>
            <a:pPr algn="l"/>
            <a:r>
              <a:rPr kumimoji="1" lang="en-US" altLang="zh-CN" sz="2400" dirty="0" smtClean="0">
                <a:effectLst/>
                <a:latin typeface="Times New Roman" pitchFamily="18" charset="0"/>
              </a:rPr>
              <a:t>        (2) </a:t>
            </a:r>
            <a:r>
              <a:rPr kumimoji="1" lang="zh-CN" altLang="en-US" sz="2400" dirty="0" smtClean="0">
                <a:effectLst/>
                <a:latin typeface="Times New Roman" pitchFamily="18" charset="0"/>
              </a:rPr>
              <a:t>译码</a:t>
            </a:r>
            <a:r>
              <a:rPr kumimoji="1" lang="zh-CN" altLang="en-US" sz="2400" dirty="0">
                <a:effectLst/>
                <a:latin typeface="Times New Roman" pitchFamily="18" charset="0"/>
              </a:rPr>
              <a:t>需要从根到叶子（自顶向下）</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页脚占位符 4"/>
          <p:cNvSpPr>
            <a:spLocks noGrp="1"/>
          </p:cNvSpPr>
          <p:nvPr>
            <p:ph type="ftr" sz="quarter" idx="11"/>
          </p:nvPr>
        </p:nvSpPr>
        <p:spPr/>
        <p:txBody>
          <a:bodyPr/>
          <a:lstStyle/>
          <a:p>
            <a:endParaRPr lang="en-US" altLang="zh-CN"/>
          </a:p>
          <a:p>
            <a:r>
              <a:rPr lang="en-US" altLang="zh-CN"/>
              <a:t>Prof. Q. Wang</a:t>
            </a:r>
          </a:p>
        </p:txBody>
      </p:sp>
      <p:grpSp>
        <p:nvGrpSpPr>
          <p:cNvPr id="164915" name="Group 51"/>
          <p:cNvGrpSpPr>
            <a:grpSpLocks/>
          </p:cNvGrpSpPr>
          <p:nvPr/>
        </p:nvGrpSpPr>
        <p:grpSpPr bwMode="auto">
          <a:xfrm>
            <a:off x="323850" y="646113"/>
            <a:ext cx="5465763" cy="5810250"/>
            <a:chOff x="2925" y="482"/>
            <a:chExt cx="2635" cy="2767"/>
          </a:xfrm>
        </p:grpSpPr>
        <p:sp>
          <p:nvSpPr>
            <p:cNvPr id="164916" name="Rectangle 52"/>
            <p:cNvSpPr>
              <a:spLocks noChangeArrowheads="1"/>
            </p:cNvSpPr>
            <p:nvPr/>
          </p:nvSpPr>
          <p:spPr bwMode="auto">
            <a:xfrm>
              <a:off x="2925" y="482"/>
              <a:ext cx="2631" cy="2767"/>
            </a:xfrm>
            <a:prstGeom prst="rect">
              <a:avLst/>
            </a:prstGeom>
            <a:solidFill>
              <a:srgbClr val="FFCC99"/>
            </a:solidFill>
            <a:ln>
              <a:noFill/>
            </a:ln>
            <a:effectLst>
              <a:outerShdw dist="8980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164917" name="Object 53"/>
            <p:cNvGraphicFramePr>
              <a:graphicFrameLocks noChangeAspect="1"/>
            </p:cNvGraphicFramePr>
            <p:nvPr/>
          </p:nvGraphicFramePr>
          <p:xfrm>
            <a:off x="2988" y="576"/>
            <a:ext cx="2572" cy="2673"/>
          </p:xfrm>
          <a:graphic>
            <a:graphicData uri="http://schemas.openxmlformats.org/presentationml/2006/ole">
              <mc:AlternateContent xmlns:mc="http://schemas.openxmlformats.org/markup-compatibility/2006">
                <mc:Choice xmlns:v="urn:schemas-microsoft-com:vml" Requires="v">
                  <p:oleObj spid="_x0000_s165079" name="文档" r:id="rId3" imgW="3314960" imgH="3488194" progId="Word.Document.8">
                    <p:embed/>
                  </p:oleObj>
                </mc:Choice>
                <mc:Fallback>
                  <p:oleObj name="文档" r:id="rId3" imgW="3314960" imgH="3488194" progId="Word.Document.8">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 y="576"/>
                          <a:ext cx="2572" cy="2673"/>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64918" name="Rectangle 54"/>
          <p:cNvSpPr>
            <a:spLocks noChangeArrowheads="1"/>
          </p:cNvSpPr>
          <p:nvPr/>
        </p:nvSpPr>
        <p:spPr bwMode="auto">
          <a:xfrm>
            <a:off x="6156325" y="1725613"/>
            <a:ext cx="647700" cy="431800"/>
          </a:xfrm>
          <a:prstGeom prst="rect">
            <a:avLst/>
          </a:prstGeom>
          <a:solidFill>
            <a:srgbClr val="BBE0E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C1</a:t>
            </a:r>
          </a:p>
        </p:txBody>
      </p:sp>
      <p:sp>
        <p:nvSpPr>
          <p:cNvPr id="164919" name="Rectangle 55"/>
          <p:cNvSpPr>
            <a:spLocks noChangeArrowheads="1"/>
          </p:cNvSpPr>
          <p:nvPr/>
        </p:nvSpPr>
        <p:spPr bwMode="auto">
          <a:xfrm>
            <a:off x="6156325" y="2157413"/>
            <a:ext cx="647700" cy="431800"/>
          </a:xfrm>
          <a:prstGeom prst="rect">
            <a:avLst/>
          </a:prstGeom>
          <a:solidFill>
            <a:srgbClr val="BBE0E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C2</a:t>
            </a:r>
          </a:p>
        </p:txBody>
      </p:sp>
      <p:sp>
        <p:nvSpPr>
          <p:cNvPr id="164920" name="Rectangle 56"/>
          <p:cNvSpPr>
            <a:spLocks noChangeArrowheads="1"/>
          </p:cNvSpPr>
          <p:nvPr/>
        </p:nvSpPr>
        <p:spPr bwMode="auto">
          <a:xfrm>
            <a:off x="6156325" y="2589213"/>
            <a:ext cx="647700" cy="431800"/>
          </a:xfrm>
          <a:prstGeom prst="rect">
            <a:avLst/>
          </a:prstGeom>
          <a:solidFill>
            <a:srgbClr val="BBE0E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C3</a:t>
            </a:r>
          </a:p>
        </p:txBody>
      </p:sp>
      <p:sp>
        <p:nvSpPr>
          <p:cNvPr id="164921" name="Rectangle 57"/>
          <p:cNvSpPr>
            <a:spLocks noChangeArrowheads="1"/>
          </p:cNvSpPr>
          <p:nvPr/>
        </p:nvSpPr>
        <p:spPr bwMode="auto">
          <a:xfrm>
            <a:off x="6156325" y="3021013"/>
            <a:ext cx="647700" cy="431800"/>
          </a:xfrm>
          <a:prstGeom prst="rect">
            <a:avLst/>
          </a:prstGeom>
          <a:solidFill>
            <a:srgbClr val="BBE0E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C4</a:t>
            </a:r>
          </a:p>
        </p:txBody>
      </p:sp>
      <p:sp>
        <p:nvSpPr>
          <p:cNvPr id="164922" name="Rectangle 58"/>
          <p:cNvSpPr>
            <a:spLocks noChangeArrowheads="1"/>
          </p:cNvSpPr>
          <p:nvPr/>
        </p:nvSpPr>
        <p:spPr bwMode="auto">
          <a:xfrm>
            <a:off x="6156325" y="3454400"/>
            <a:ext cx="647700" cy="431800"/>
          </a:xfrm>
          <a:prstGeom prst="rect">
            <a:avLst/>
          </a:prstGeom>
          <a:solidFill>
            <a:srgbClr val="BBE0E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C5</a:t>
            </a:r>
          </a:p>
        </p:txBody>
      </p:sp>
      <p:sp>
        <p:nvSpPr>
          <p:cNvPr id="164923" name="Rectangle 59"/>
          <p:cNvSpPr>
            <a:spLocks noChangeArrowheads="1"/>
          </p:cNvSpPr>
          <p:nvPr/>
        </p:nvSpPr>
        <p:spPr bwMode="auto">
          <a:xfrm>
            <a:off x="6156325" y="3886200"/>
            <a:ext cx="647700" cy="431800"/>
          </a:xfrm>
          <a:prstGeom prst="rect">
            <a:avLst/>
          </a:prstGeom>
          <a:solidFill>
            <a:srgbClr val="BBE0E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C6</a:t>
            </a:r>
          </a:p>
        </p:txBody>
      </p:sp>
      <p:sp>
        <p:nvSpPr>
          <p:cNvPr id="164924" name="Rectangle 60"/>
          <p:cNvSpPr>
            <a:spLocks noChangeArrowheads="1"/>
          </p:cNvSpPr>
          <p:nvPr/>
        </p:nvSpPr>
        <p:spPr bwMode="auto">
          <a:xfrm>
            <a:off x="6156325" y="4318000"/>
            <a:ext cx="647700" cy="431800"/>
          </a:xfrm>
          <a:prstGeom prst="rect">
            <a:avLst/>
          </a:prstGeom>
          <a:solidFill>
            <a:srgbClr val="BBE0E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C7</a:t>
            </a:r>
          </a:p>
        </p:txBody>
      </p:sp>
      <p:sp>
        <p:nvSpPr>
          <p:cNvPr id="164925" name="Rectangle 61"/>
          <p:cNvSpPr>
            <a:spLocks noChangeArrowheads="1"/>
          </p:cNvSpPr>
          <p:nvPr/>
        </p:nvSpPr>
        <p:spPr bwMode="auto">
          <a:xfrm>
            <a:off x="6156325" y="4749800"/>
            <a:ext cx="647700" cy="431800"/>
          </a:xfrm>
          <a:prstGeom prst="rect">
            <a:avLst/>
          </a:prstGeom>
          <a:solidFill>
            <a:srgbClr val="BBE0E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C8</a:t>
            </a:r>
          </a:p>
        </p:txBody>
      </p:sp>
      <p:sp>
        <p:nvSpPr>
          <p:cNvPr id="164926" name="Rectangle 62"/>
          <p:cNvSpPr>
            <a:spLocks noChangeArrowheads="1"/>
          </p:cNvSpPr>
          <p:nvPr/>
        </p:nvSpPr>
        <p:spPr bwMode="auto">
          <a:xfrm>
            <a:off x="7164388" y="1797050"/>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27" name="Rectangle 63"/>
          <p:cNvSpPr>
            <a:spLocks noChangeArrowheads="1"/>
          </p:cNvSpPr>
          <p:nvPr/>
        </p:nvSpPr>
        <p:spPr bwMode="auto">
          <a:xfrm>
            <a:off x="7596188" y="1797050"/>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1</a:t>
            </a:r>
          </a:p>
        </p:txBody>
      </p:sp>
      <p:sp>
        <p:nvSpPr>
          <p:cNvPr id="164928" name="Rectangle 64"/>
          <p:cNvSpPr>
            <a:spLocks noChangeArrowheads="1"/>
          </p:cNvSpPr>
          <p:nvPr/>
        </p:nvSpPr>
        <p:spPr bwMode="auto">
          <a:xfrm>
            <a:off x="8027988" y="1797050"/>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29" name="Rectangle 65"/>
          <p:cNvSpPr>
            <a:spLocks noChangeArrowheads="1"/>
          </p:cNvSpPr>
          <p:nvPr/>
        </p:nvSpPr>
        <p:spPr bwMode="auto">
          <a:xfrm>
            <a:off x="8459788" y="1797050"/>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30" name="Line 66"/>
          <p:cNvSpPr>
            <a:spLocks noChangeShapeType="1"/>
          </p:cNvSpPr>
          <p:nvPr/>
        </p:nvSpPr>
        <p:spPr bwMode="auto">
          <a:xfrm>
            <a:off x="6804025" y="1941513"/>
            <a:ext cx="360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931" name="Rectangle 67"/>
          <p:cNvSpPr>
            <a:spLocks noChangeArrowheads="1"/>
          </p:cNvSpPr>
          <p:nvPr/>
        </p:nvSpPr>
        <p:spPr bwMode="auto">
          <a:xfrm>
            <a:off x="7164388" y="22304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1</a:t>
            </a:r>
          </a:p>
        </p:txBody>
      </p:sp>
      <p:sp>
        <p:nvSpPr>
          <p:cNvPr id="164932" name="Rectangle 68"/>
          <p:cNvSpPr>
            <a:spLocks noChangeArrowheads="1"/>
          </p:cNvSpPr>
          <p:nvPr/>
        </p:nvSpPr>
        <p:spPr bwMode="auto">
          <a:xfrm>
            <a:off x="7596188" y="22304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33" name="Line 69"/>
          <p:cNvSpPr>
            <a:spLocks noChangeShapeType="1"/>
          </p:cNvSpPr>
          <p:nvPr/>
        </p:nvSpPr>
        <p:spPr bwMode="auto">
          <a:xfrm>
            <a:off x="6804025" y="2374900"/>
            <a:ext cx="360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934" name="Rectangle 70"/>
          <p:cNvSpPr>
            <a:spLocks noChangeArrowheads="1"/>
          </p:cNvSpPr>
          <p:nvPr/>
        </p:nvSpPr>
        <p:spPr bwMode="auto">
          <a:xfrm>
            <a:off x="7164388" y="26622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35" name="Rectangle 71"/>
          <p:cNvSpPr>
            <a:spLocks noChangeArrowheads="1"/>
          </p:cNvSpPr>
          <p:nvPr/>
        </p:nvSpPr>
        <p:spPr bwMode="auto">
          <a:xfrm>
            <a:off x="7596188" y="26622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36" name="Rectangle 72"/>
          <p:cNvSpPr>
            <a:spLocks noChangeArrowheads="1"/>
          </p:cNvSpPr>
          <p:nvPr/>
        </p:nvSpPr>
        <p:spPr bwMode="auto">
          <a:xfrm>
            <a:off x="8027988" y="26622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37" name="Rectangle 73"/>
          <p:cNvSpPr>
            <a:spLocks noChangeArrowheads="1"/>
          </p:cNvSpPr>
          <p:nvPr/>
        </p:nvSpPr>
        <p:spPr bwMode="auto">
          <a:xfrm>
            <a:off x="8459788" y="26622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38" name="Line 74"/>
          <p:cNvSpPr>
            <a:spLocks noChangeShapeType="1"/>
          </p:cNvSpPr>
          <p:nvPr/>
        </p:nvSpPr>
        <p:spPr bwMode="auto">
          <a:xfrm>
            <a:off x="6804025" y="2806700"/>
            <a:ext cx="360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939" name="Rectangle 75"/>
          <p:cNvSpPr>
            <a:spLocks noChangeArrowheads="1"/>
          </p:cNvSpPr>
          <p:nvPr/>
        </p:nvSpPr>
        <p:spPr bwMode="auto">
          <a:xfrm>
            <a:off x="7164388" y="30940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40" name="Rectangle 76"/>
          <p:cNvSpPr>
            <a:spLocks noChangeArrowheads="1"/>
          </p:cNvSpPr>
          <p:nvPr/>
        </p:nvSpPr>
        <p:spPr bwMode="auto">
          <a:xfrm>
            <a:off x="7596188" y="30940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1</a:t>
            </a:r>
          </a:p>
        </p:txBody>
      </p:sp>
      <p:sp>
        <p:nvSpPr>
          <p:cNvPr id="164941" name="Rectangle 77"/>
          <p:cNvSpPr>
            <a:spLocks noChangeArrowheads="1"/>
          </p:cNvSpPr>
          <p:nvPr/>
        </p:nvSpPr>
        <p:spPr bwMode="auto">
          <a:xfrm>
            <a:off x="8027988" y="30940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42" name="Rectangle 78"/>
          <p:cNvSpPr>
            <a:spLocks noChangeArrowheads="1"/>
          </p:cNvSpPr>
          <p:nvPr/>
        </p:nvSpPr>
        <p:spPr bwMode="auto">
          <a:xfrm>
            <a:off x="8459788" y="30940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1</a:t>
            </a:r>
          </a:p>
        </p:txBody>
      </p:sp>
      <p:sp>
        <p:nvSpPr>
          <p:cNvPr id="164943" name="Line 79"/>
          <p:cNvSpPr>
            <a:spLocks noChangeShapeType="1"/>
          </p:cNvSpPr>
          <p:nvPr/>
        </p:nvSpPr>
        <p:spPr bwMode="auto">
          <a:xfrm>
            <a:off x="6804025" y="3238500"/>
            <a:ext cx="360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944" name="Rectangle 80"/>
          <p:cNvSpPr>
            <a:spLocks noChangeArrowheads="1"/>
          </p:cNvSpPr>
          <p:nvPr/>
        </p:nvSpPr>
        <p:spPr bwMode="auto">
          <a:xfrm>
            <a:off x="7164388" y="35258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45" name="Rectangle 81"/>
          <p:cNvSpPr>
            <a:spLocks noChangeArrowheads="1"/>
          </p:cNvSpPr>
          <p:nvPr/>
        </p:nvSpPr>
        <p:spPr bwMode="auto">
          <a:xfrm>
            <a:off x="7596188" y="35258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46" name="Rectangle 82"/>
          <p:cNvSpPr>
            <a:spLocks noChangeArrowheads="1"/>
          </p:cNvSpPr>
          <p:nvPr/>
        </p:nvSpPr>
        <p:spPr bwMode="auto">
          <a:xfrm>
            <a:off x="8027988" y="35258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1</a:t>
            </a:r>
          </a:p>
        </p:txBody>
      </p:sp>
      <p:sp>
        <p:nvSpPr>
          <p:cNvPr id="164947" name="Line 83"/>
          <p:cNvSpPr>
            <a:spLocks noChangeShapeType="1"/>
          </p:cNvSpPr>
          <p:nvPr/>
        </p:nvSpPr>
        <p:spPr bwMode="auto">
          <a:xfrm>
            <a:off x="6804025" y="3670300"/>
            <a:ext cx="360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948" name="Rectangle 84"/>
          <p:cNvSpPr>
            <a:spLocks noChangeArrowheads="1"/>
          </p:cNvSpPr>
          <p:nvPr/>
        </p:nvSpPr>
        <p:spPr bwMode="auto">
          <a:xfrm>
            <a:off x="7164388" y="39576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49" name="Rectangle 85"/>
          <p:cNvSpPr>
            <a:spLocks noChangeArrowheads="1"/>
          </p:cNvSpPr>
          <p:nvPr/>
        </p:nvSpPr>
        <p:spPr bwMode="auto">
          <a:xfrm>
            <a:off x="7596188" y="39576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1</a:t>
            </a:r>
          </a:p>
        </p:txBody>
      </p:sp>
      <p:sp>
        <p:nvSpPr>
          <p:cNvPr id="164950" name="Rectangle 86"/>
          <p:cNvSpPr>
            <a:spLocks noChangeArrowheads="1"/>
          </p:cNvSpPr>
          <p:nvPr/>
        </p:nvSpPr>
        <p:spPr bwMode="auto">
          <a:xfrm>
            <a:off x="8027988" y="39576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1</a:t>
            </a:r>
          </a:p>
        </p:txBody>
      </p:sp>
      <p:sp>
        <p:nvSpPr>
          <p:cNvPr id="164951" name="Line 87"/>
          <p:cNvSpPr>
            <a:spLocks noChangeShapeType="1"/>
          </p:cNvSpPr>
          <p:nvPr/>
        </p:nvSpPr>
        <p:spPr bwMode="auto">
          <a:xfrm>
            <a:off x="6804025" y="4102100"/>
            <a:ext cx="360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952" name="Rectangle 88"/>
          <p:cNvSpPr>
            <a:spLocks noChangeArrowheads="1"/>
          </p:cNvSpPr>
          <p:nvPr/>
        </p:nvSpPr>
        <p:spPr bwMode="auto">
          <a:xfrm>
            <a:off x="7164388" y="43894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1</a:t>
            </a:r>
          </a:p>
        </p:txBody>
      </p:sp>
      <p:sp>
        <p:nvSpPr>
          <p:cNvPr id="164953" name="Rectangle 89"/>
          <p:cNvSpPr>
            <a:spLocks noChangeArrowheads="1"/>
          </p:cNvSpPr>
          <p:nvPr/>
        </p:nvSpPr>
        <p:spPr bwMode="auto">
          <a:xfrm>
            <a:off x="7596188" y="4389438"/>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1</a:t>
            </a:r>
          </a:p>
        </p:txBody>
      </p:sp>
      <p:sp>
        <p:nvSpPr>
          <p:cNvPr id="164954" name="Line 90"/>
          <p:cNvSpPr>
            <a:spLocks noChangeShapeType="1"/>
          </p:cNvSpPr>
          <p:nvPr/>
        </p:nvSpPr>
        <p:spPr bwMode="auto">
          <a:xfrm>
            <a:off x="6804025" y="4533900"/>
            <a:ext cx="360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955" name="Rectangle 91"/>
          <p:cNvSpPr>
            <a:spLocks noChangeArrowheads="1"/>
          </p:cNvSpPr>
          <p:nvPr/>
        </p:nvSpPr>
        <p:spPr bwMode="auto">
          <a:xfrm>
            <a:off x="7164388" y="4822825"/>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56" name="Rectangle 92"/>
          <p:cNvSpPr>
            <a:spLocks noChangeArrowheads="1"/>
          </p:cNvSpPr>
          <p:nvPr/>
        </p:nvSpPr>
        <p:spPr bwMode="auto">
          <a:xfrm>
            <a:off x="7596188" y="4822825"/>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57" name="Rectangle 93"/>
          <p:cNvSpPr>
            <a:spLocks noChangeArrowheads="1"/>
          </p:cNvSpPr>
          <p:nvPr/>
        </p:nvSpPr>
        <p:spPr bwMode="auto">
          <a:xfrm>
            <a:off x="8027988" y="4822825"/>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0</a:t>
            </a:r>
          </a:p>
        </p:txBody>
      </p:sp>
      <p:sp>
        <p:nvSpPr>
          <p:cNvPr id="164958" name="Rectangle 94"/>
          <p:cNvSpPr>
            <a:spLocks noChangeArrowheads="1"/>
          </p:cNvSpPr>
          <p:nvPr/>
        </p:nvSpPr>
        <p:spPr bwMode="auto">
          <a:xfrm>
            <a:off x="8459788" y="4822825"/>
            <a:ext cx="431800" cy="288925"/>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800" b="1">
                <a:solidFill>
                  <a:srgbClr val="000000"/>
                </a:solidFill>
                <a:effectLst/>
                <a:ea typeface="宋体" pitchFamily="2" charset="-122"/>
              </a:rPr>
              <a:t>1</a:t>
            </a:r>
          </a:p>
        </p:txBody>
      </p:sp>
      <p:sp>
        <p:nvSpPr>
          <p:cNvPr id="164959" name="Line 95"/>
          <p:cNvSpPr>
            <a:spLocks noChangeShapeType="1"/>
          </p:cNvSpPr>
          <p:nvPr/>
        </p:nvSpPr>
        <p:spPr bwMode="auto">
          <a:xfrm>
            <a:off x="6804025" y="4967288"/>
            <a:ext cx="360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960" name="Text Box 96"/>
          <p:cNvSpPr txBox="1">
            <a:spLocks noChangeArrowheads="1"/>
          </p:cNvSpPr>
          <p:nvPr/>
        </p:nvSpPr>
        <p:spPr bwMode="auto">
          <a:xfrm>
            <a:off x="6083300" y="908050"/>
            <a:ext cx="3025775"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b="1">
                <a:solidFill>
                  <a:srgbClr val="000000"/>
                </a:solidFill>
                <a:effectLst/>
                <a:ea typeface="宋体" pitchFamily="2" charset="-122"/>
              </a:rPr>
              <a:t>Huffman Coding</a:t>
            </a:r>
          </a:p>
        </p:txBody>
      </p:sp>
      <p:sp>
        <p:nvSpPr>
          <p:cNvPr id="164961" name="Text Box 97"/>
          <p:cNvSpPr txBox="1">
            <a:spLocks noChangeArrowheads="1"/>
          </p:cNvSpPr>
          <p:nvPr/>
        </p:nvSpPr>
        <p:spPr bwMode="auto">
          <a:xfrm>
            <a:off x="323850" y="115888"/>
            <a:ext cx="2160588" cy="4572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a:spcBef>
                <a:spcPct val="50000"/>
              </a:spcBef>
            </a:pPr>
            <a:r>
              <a:rPr lang="en-US" altLang="zh-CN" sz="2400" b="1">
                <a:solidFill>
                  <a:srgbClr val="000000"/>
                </a:solidFill>
                <a:effectLst/>
                <a:ea typeface="宋体" pitchFamily="2" charset="-122"/>
              </a:rPr>
              <a:t>Huffman Tree</a:t>
            </a:r>
          </a:p>
        </p:txBody>
      </p:sp>
      <p:sp>
        <p:nvSpPr>
          <p:cNvPr id="164962" name="Text Box 98"/>
          <p:cNvSpPr txBox="1">
            <a:spLocks noChangeArrowheads="1"/>
          </p:cNvSpPr>
          <p:nvPr/>
        </p:nvSpPr>
        <p:spPr bwMode="auto">
          <a:xfrm>
            <a:off x="6156325" y="1125538"/>
            <a:ext cx="2305050" cy="4572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a:spcBef>
                <a:spcPct val="50000"/>
              </a:spcBef>
            </a:pPr>
            <a:r>
              <a:rPr lang="en-US" altLang="zh-CN" sz="2400" b="1">
                <a:solidFill>
                  <a:srgbClr val="000000"/>
                </a:solidFill>
                <a:effectLst/>
                <a:ea typeface="宋体" pitchFamily="2" charset="-122"/>
              </a:rPr>
              <a:t>Huffman Code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2"/>
          <p:cNvSpPr>
            <a:spLocks noGrp="1"/>
          </p:cNvSpPr>
          <p:nvPr>
            <p:ph type="ftr" sz="quarter" idx="11"/>
          </p:nvPr>
        </p:nvSpPr>
        <p:spPr/>
        <p:txBody>
          <a:bodyPr/>
          <a:lstStyle/>
          <a:p>
            <a:endParaRPr lang="en-US" altLang="zh-CN"/>
          </a:p>
          <a:p>
            <a:r>
              <a:rPr lang="en-US" altLang="zh-CN"/>
              <a:t>Prof. Q. Wang</a:t>
            </a:r>
          </a:p>
        </p:txBody>
      </p:sp>
      <p:sp>
        <p:nvSpPr>
          <p:cNvPr id="68610" name="Text Box 1026"/>
          <p:cNvSpPr txBox="1">
            <a:spLocks noChangeArrowheads="1"/>
          </p:cNvSpPr>
          <p:nvPr/>
        </p:nvSpPr>
        <p:spPr bwMode="auto">
          <a:xfrm>
            <a:off x="265113" y="633413"/>
            <a:ext cx="8569325" cy="596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zh-CN" altLang="en-US" sz="2400" b="1" u="sng" dirty="0">
                <a:solidFill>
                  <a:srgbClr val="FFFF00"/>
                </a:solidFill>
                <a:effectLst/>
                <a:latin typeface="Times New Roman" pitchFamily="18" charset="0"/>
              </a:rPr>
              <a:t>二叉树不是树的特殊情形</a:t>
            </a:r>
            <a:r>
              <a:rPr kumimoji="1" lang="zh-CN" altLang="en-US" sz="2400" dirty="0">
                <a:effectLst/>
                <a:latin typeface="Times New Roman" pitchFamily="18" charset="0"/>
              </a:rPr>
              <a:t>，尽管树和二叉树的概念之间有许多类似，但它们是</a:t>
            </a:r>
            <a:r>
              <a:rPr kumimoji="1" lang="zh-CN" altLang="en-US" sz="2400" u="sng" dirty="0">
                <a:effectLst/>
                <a:latin typeface="黑体" pitchFamily="49" charset="-122"/>
                <a:ea typeface="黑体" pitchFamily="49" charset="-122"/>
              </a:rPr>
              <a:t>两个</a:t>
            </a:r>
            <a:r>
              <a:rPr kumimoji="1" lang="zh-CN" altLang="en-US" sz="2400" dirty="0">
                <a:effectLst/>
                <a:latin typeface="Times New Roman" pitchFamily="18" charset="0"/>
              </a:rPr>
              <a:t>概念。树和二叉树之间最主要的差别是：</a:t>
            </a:r>
          </a:p>
          <a:p>
            <a:pPr algn="just">
              <a:lnSpc>
                <a:spcPct val="120000"/>
              </a:lnSpc>
              <a:spcBef>
                <a:spcPct val="50000"/>
              </a:spcBef>
            </a:pPr>
            <a:endParaRPr kumimoji="1" lang="zh-CN" altLang="en-US" sz="2400" b="1" dirty="0">
              <a:solidFill>
                <a:srgbClr val="FFFF00"/>
              </a:solidFill>
              <a:effectLst/>
              <a:latin typeface="Times New Roman" pitchFamily="18" charset="0"/>
            </a:endParaRPr>
          </a:p>
          <a:p>
            <a:pPr algn="just">
              <a:lnSpc>
                <a:spcPct val="210000"/>
              </a:lnSpc>
              <a:spcBef>
                <a:spcPct val="50000"/>
              </a:spcBef>
            </a:pPr>
            <a:endParaRPr kumimoji="1" lang="zh-CN" altLang="en-US" sz="2400" b="1" dirty="0">
              <a:solidFill>
                <a:srgbClr val="FFFF00"/>
              </a:solidFill>
              <a:effectLst/>
              <a:latin typeface="Times New Roman" pitchFamily="18" charset="0"/>
            </a:endParaRPr>
          </a:p>
          <a:p>
            <a:pPr algn="just">
              <a:lnSpc>
                <a:spcPct val="120000"/>
              </a:lnSpc>
              <a:spcBef>
                <a:spcPct val="50000"/>
              </a:spcBef>
            </a:pPr>
            <a:r>
              <a:rPr kumimoji="1" lang="en-US" altLang="zh-CN" sz="2400" b="1" dirty="0">
                <a:solidFill>
                  <a:srgbClr val="FFFF00"/>
                </a:solidFill>
                <a:effectLst/>
                <a:latin typeface="Times New Roman" pitchFamily="18" charset="0"/>
              </a:rPr>
              <a:t>Full binary tree (</a:t>
            </a:r>
            <a:r>
              <a:rPr kumimoji="1" lang="zh-CN" altLang="en-US" sz="2400" b="1" dirty="0">
                <a:solidFill>
                  <a:srgbClr val="FFFF00"/>
                </a:solidFill>
                <a:effectLst/>
                <a:latin typeface="Times New Roman" pitchFamily="18" charset="0"/>
              </a:rPr>
              <a:t>满二叉树</a:t>
            </a:r>
            <a:r>
              <a:rPr kumimoji="1" lang="en-US" altLang="zh-CN" sz="2400" b="1" dirty="0">
                <a:solidFill>
                  <a:srgbClr val="FFFF00"/>
                </a:solidFill>
                <a:effectLst/>
                <a:latin typeface="Times New Roman" pitchFamily="18" charset="0"/>
              </a:rPr>
              <a:t>)</a:t>
            </a:r>
            <a:r>
              <a:rPr kumimoji="1" lang="zh-CN" altLang="en-US" sz="2400" dirty="0">
                <a:effectLst/>
                <a:latin typeface="Times New Roman" pitchFamily="18" charset="0"/>
              </a:rPr>
              <a:t>：如果一棵二叉树的任何结点或者是树叶，或有两棵结构完全相同的非空子树，则此二叉树称作</a:t>
            </a:r>
            <a:r>
              <a:rPr kumimoji="1" lang="zh-CN" altLang="en-US" sz="2400" dirty="0" smtClean="0">
                <a:effectLst/>
                <a:latin typeface="Times New Roman" pitchFamily="18" charset="0"/>
              </a:rPr>
              <a:t>“满二叉树” 。  </a:t>
            </a:r>
            <a:endParaRPr kumimoji="1" lang="zh-CN" altLang="en-US" sz="2400" dirty="0">
              <a:effectLst/>
              <a:latin typeface="Times New Roman" pitchFamily="18" charset="0"/>
            </a:endParaRPr>
          </a:p>
          <a:p>
            <a:pPr algn="just">
              <a:spcBef>
                <a:spcPct val="50000"/>
              </a:spcBef>
            </a:pPr>
            <a:r>
              <a:rPr kumimoji="1" lang="en-US" altLang="zh-CN" sz="2400" b="1" dirty="0">
                <a:solidFill>
                  <a:srgbClr val="FFFF00"/>
                </a:solidFill>
                <a:effectLst/>
                <a:latin typeface="Times New Roman" pitchFamily="18" charset="0"/>
              </a:rPr>
              <a:t>Complete binary tree (</a:t>
            </a:r>
            <a:r>
              <a:rPr kumimoji="1" lang="zh-CN" altLang="en-US" sz="2400" b="1" dirty="0">
                <a:solidFill>
                  <a:srgbClr val="FFFF00"/>
                </a:solidFill>
                <a:effectLst/>
                <a:latin typeface="Times New Roman" pitchFamily="18" charset="0"/>
              </a:rPr>
              <a:t>完全二叉树</a:t>
            </a:r>
            <a:r>
              <a:rPr kumimoji="1" lang="en-US" altLang="zh-CN" sz="2400" b="1" dirty="0">
                <a:solidFill>
                  <a:srgbClr val="FFFF00"/>
                </a:solidFill>
                <a:effectLst/>
                <a:latin typeface="Times New Roman" pitchFamily="18" charset="0"/>
              </a:rPr>
              <a:t>)</a:t>
            </a:r>
            <a:r>
              <a:rPr kumimoji="1" lang="zh-CN" altLang="en-US" sz="2400" dirty="0">
                <a:effectLst/>
                <a:latin typeface="Times New Roman" pitchFamily="18" charset="0"/>
              </a:rPr>
              <a:t>：如果一棵二叉树至多只有最下面的两层结点度数可以小于</a:t>
            </a:r>
            <a:r>
              <a:rPr kumimoji="1" lang="en-US" altLang="zh-CN" sz="2400" dirty="0">
                <a:effectLst/>
                <a:latin typeface="Times New Roman" pitchFamily="18" charset="0"/>
              </a:rPr>
              <a:t>2</a:t>
            </a:r>
            <a:r>
              <a:rPr kumimoji="1" lang="zh-CN" altLang="en-US" sz="2400" dirty="0">
                <a:effectLst/>
                <a:latin typeface="Times New Roman" pitchFamily="18" charset="0"/>
              </a:rPr>
              <a:t>（度为</a:t>
            </a:r>
            <a:r>
              <a:rPr kumimoji="1" lang="en-US" altLang="zh-CN" sz="2400" dirty="0">
                <a:effectLst/>
                <a:latin typeface="Times New Roman" pitchFamily="18" charset="0"/>
              </a:rPr>
              <a:t>1</a:t>
            </a:r>
            <a:r>
              <a:rPr kumimoji="1" lang="zh-CN" altLang="en-US" sz="2400" dirty="0">
                <a:effectLst/>
                <a:latin typeface="Times New Roman" pitchFamily="18" charset="0"/>
              </a:rPr>
              <a:t>的结点只能在倒数第二层），并且最下面一层的结点（叶子）都集中在该层最左边的若干位置上，则此二叉树称为“完全二叉树”。</a:t>
            </a:r>
            <a:r>
              <a:rPr kumimoji="1" lang="zh-CN" altLang="en-US" sz="2400" u="sng" dirty="0">
                <a:effectLst/>
                <a:latin typeface="Times New Roman" pitchFamily="18" charset="0"/>
              </a:rPr>
              <a:t>完全二叉树不一定是满二叉树。</a:t>
            </a:r>
          </a:p>
        </p:txBody>
      </p:sp>
      <p:sp>
        <p:nvSpPr>
          <p:cNvPr id="68612" name="Rectangle 1028"/>
          <p:cNvSpPr>
            <a:spLocks noChangeArrowheads="1"/>
          </p:cNvSpPr>
          <p:nvPr/>
        </p:nvSpPr>
        <p:spPr bwMode="auto">
          <a:xfrm>
            <a:off x="58738" y="1565275"/>
            <a:ext cx="6413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dirty="0">
                <a:solidFill>
                  <a:srgbClr val="FF0000"/>
                </a:solidFill>
                <a:effectLst/>
                <a:ea typeface="宋体" pitchFamily="2" charset="-122"/>
              </a:rPr>
              <a:t>★</a:t>
            </a:r>
          </a:p>
        </p:txBody>
      </p:sp>
      <p:sp>
        <p:nvSpPr>
          <p:cNvPr id="68613" name="Rectangle 1029"/>
          <p:cNvSpPr>
            <a:spLocks noChangeArrowheads="1"/>
          </p:cNvSpPr>
          <p:nvPr/>
        </p:nvSpPr>
        <p:spPr bwMode="auto">
          <a:xfrm>
            <a:off x="57150" y="2219325"/>
            <a:ext cx="6413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a:solidFill>
                  <a:srgbClr val="FF0000"/>
                </a:solidFill>
                <a:effectLst/>
                <a:ea typeface="宋体" pitchFamily="2" charset="-122"/>
              </a:rPr>
              <a:t>★</a:t>
            </a:r>
          </a:p>
        </p:txBody>
      </p:sp>
      <p:sp>
        <p:nvSpPr>
          <p:cNvPr id="68611" name="Rectangle 1027"/>
          <p:cNvSpPr>
            <a:spLocks noChangeArrowheads="1"/>
          </p:cNvSpPr>
          <p:nvPr/>
        </p:nvSpPr>
        <p:spPr bwMode="auto">
          <a:xfrm>
            <a:off x="612775" y="1704975"/>
            <a:ext cx="8351838" cy="12954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pPr>
            <a:r>
              <a:rPr kumimoji="1" lang="zh-CN" altLang="en-US" sz="2400" dirty="0">
                <a:effectLst/>
                <a:latin typeface="Times New Roman" pitchFamily="18" charset="0"/>
              </a:rPr>
              <a:t>二叉树中结点的子树要区分为</a:t>
            </a:r>
            <a:r>
              <a:rPr kumimoji="1" lang="zh-CN" altLang="en-US" sz="2400" b="1" dirty="0">
                <a:solidFill>
                  <a:srgbClr val="FFFF00"/>
                </a:solidFill>
                <a:effectLst/>
                <a:latin typeface="黑体" pitchFamily="49" charset="-122"/>
                <a:ea typeface="黑体" pitchFamily="49" charset="-122"/>
              </a:rPr>
              <a:t>左子树和右子树</a:t>
            </a:r>
            <a:r>
              <a:rPr kumimoji="1" lang="zh-CN" altLang="en-US" sz="2400" dirty="0">
                <a:effectLst/>
                <a:latin typeface="Times New Roman" pitchFamily="18" charset="0"/>
              </a:rPr>
              <a:t>，即使在结点</a:t>
            </a:r>
          </a:p>
          <a:p>
            <a:pPr algn="l">
              <a:lnSpc>
                <a:spcPct val="60000"/>
              </a:lnSpc>
              <a:spcBef>
                <a:spcPct val="50000"/>
              </a:spcBef>
            </a:pPr>
            <a:r>
              <a:rPr kumimoji="1" lang="zh-CN" altLang="en-US" sz="2400" dirty="0">
                <a:effectLst/>
                <a:latin typeface="Times New Roman" pitchFamily="18" charset="0"/>
              </a:rPr>
              <a:t>只有一棵子树的情况下也要明确指出该子树是左子树还是右</a:t>
            </a:r>
          </a:p>
          <a:p>
            <a:pPr algn="l">
              <a:lnSpc>
                <a:spcPct val="60000"/>
              </a:lnSpc>
              <a:spcBef>
                <a:spcPct val="50000"/>
              </a:spcBef>
            </a:pPr>
            <a:r>
              <a:rPr kumimoji="1" lang="zh-CN" altLang="en-US" sz="2400" dirty="0">
                <a:effectLst/>
                <a:latin typeface="Times New Roman" pitchFamily="18" charset="0"/>
              </a:rPr>
              <a:t>子树。</a:t>
            </a:r>
          </a:p>
          <a:p>
            <a:pPr algn="l">
              <a:lnSpc>
                <a:spcPct val="60000"/>
              </a:lnSpc>
            </a:pPr>
            <a:endParaRPr lang="en-US" altLang="zh-CN" sz="1600" dirty="0">
              <a:effectLst/>
              <a:ea typeface="宋体" pitchFamily="2" charset="-122"/>
            </a:endParaRPr>
          </a:p>
        </p:txBody>
      </p:sp>
      <p:sp>
        <p:nvSpPr>
          <p:cNvPr id="2" name="矩形 1"/>
          <p:cNvSpPr/>
          <p:nvPr/>
        </p:nvSpPr>
        <p:spPr>
          <a:xfrm>
            <a:off x="755576" y="3196133"/>
            <a:ext cx="7632848" cy="1384995"/>
          </a:xfrm>
          <a:prstGeom prst="rect">
            <a:avLst/>
          </a:prstGeom>
          <a:solidFill>
            <a:srgbClr val="FFFF99"/>
          </a:solidFill>
        </p:spPr>
        <p:txBody>
          <a:bodyPr wrap="square">
            <a:spAutoFit/>
          </a:bodyPr>
          <a:lstStyle/>
          <a:p>
            <a:pPr algn="l"/>
            <a:r>
              <a:rPr lang="zh-CN" altLang="en-US" sz="2800" dirty="0">
                <a:solidFill>
                  <a:srgbClr val="FF0000"/>
                </a:solidFill>
                <a:effectLst/>
                <a:latin typeface="黑体" pitchFamily="49" charset="-122"/>
                <a:ea typeface="黑体" pitchFamily="49" charset="-122"/>
              </a:rPr>
              <a:t>完全二叉树：除最后一层外，每一层上的节点数均达到最大值；在最后一层上只缺少右边的若干结点。</a:t>
            </a:r>
            <a:endParaRPr lang="zh-CN" altLang="en-US" sz="2800"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p:bldP spid="68611" grpId="0" animBg="1"/>
      <p:bldP spid="2"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4"/>
          <p:cNvSpPr>
            <a:spLocks noGrp="1"/>
          </p:cNvSpPr>
          <p:nvPr>
            <p:ph type="ftr" sz="quarter" idx="11"/>
          </p:nvPr>
        </p:nvSpPr>
        <p:spPr/>
        <p:txBody>
          <a:bodyPr/>
          <a:lstStyle/>
          <a:p>
            <a:endParaRPr lang="en-US" altLang="zh-CN"/>
          </a:p>
          <a:p>
            <a:r>
              <a:rPr lang="en-US" altLang="zh-CN"/>
              <a:t>Prof. Q. Wang</a:t>
            </a:r>
          </a:p>
        </p:txBody>
      </p:sp>
      <p:pic>
        <p:nvPicPr>
          <p:cNvPr id="167940" name="Picture 4"/>
          <p:cNvPicPr>
            <a:picLocks noChangeAspect="1" noChangeArrowheads="1"/>
          </p:cNvPicPr>
          <p:nvPr/>
        </p:nvPicPr>
        <p:blipFill>
          <a:blip r:embed="rId2">
            <a:extLst>
              <a:ext uri="{28A0092B-C50C-407E-A947-70E740481C1C}">
                <a14:useLocalDpi xmlns:a14="http://schemas.microsoft.com/office/drawing/2010/main" val="0"/>
              </a:ext>
            </a:extLst>
          </a:blip>
          <a:srcRect b="-17172"/>
          <a:stretch>
            <a:fillRect/>
          </a:stretch>
        </p:blipFill>
        <p:spPr bwMode="auto">
          <a:xfrm>
            <a:off x="685800" y="415925"/>
            <a:ext cx="7696200" cy="5892800"/>
          </a:xfrm>
          <a:prstGeom prst="rect">
            <a:avLst/>
          </a:prstGeom>
          <a:solidFill>
            <a:schemeClr val="tx1"/>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67941" name="Text Box 5"/>
          <p:cNvSpPr txBox="1">
            <a:spLocks noChangeArrowheads="1"/>
          </p:cNvSpPr>
          <p:nvPr/>
        </p:nvSpPr>
        <p:spPr bwMode="auto">
          <a:xfrm>
            <a:off x="628650" y="5638800"/>
            <a:ext cx="4959350"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3200" b="1">
                <a:solidFill>
                  <a:srgbClr val="990099"/>
                </a:solidFill>
                <a:effectLst/>
                <a:latin typeface="Times New Roman" pitchFamily="18" charset="0"/>
                <a:ea typeface="宋体" pitchFamily="2" charset="-122"/>
              </a:rPr>
              <a:t>0000  0001  001  0100   0101</a:t>
            </a:r>
            <a:endParaRPr kumimoji="1" lang="en-US" altLang="zh-CN" sz="2400">
              <a:solidFill>
                <a:srgbClr val="0000FF"/>
              </a:solidFill>
              <a:effectLst/>
              <a:latin typeface="Times New Roman" pitchFamily="18" charset="0"/>
              <a:ea typeface="宋体" pitchFamily="2" charset="-122"/>
            </a:endParaRPr>
          </a:p>
        </p:txBody>
      </p:sp>
      <p:sp>
        <p:nvSpPr>
          <p:cNvPr id="167942" name="Text Box 6"/>
          <p:cNvSpPr txBox="1">
            <a:spLocks noChangeArrowheads="1"/>
          </p:cNvSpPr>
          <p:nvPr/>
        </p:nvSpPr>
        <p:spPr bwMode="auto">
          <a:xfrm>
            <a:off x="5353050" y="4983163"/>
            <a:ext cx="2724150" cy="579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3200" b="1">
                <a:solidFill>
                  <a:srgbClr val="990099"/>
                </a:solidFill>
                <a:effectLst/>
                <a:latin typeface="Times New Roman" pitchFamily="18" charset="0"/>
                <a:ea typeface="宋体" pitchFamily="2" charset="-122"/>
              </a:rPr>
              <a:t>011    10       11</a:t>
            </a:r>
            <a:endParaRPr kumimoji="1" lang="en-US" altLang="zh-CN" sz="2400">
              <a:solidFill>
                <a:srgbClr val="0000FF"/>
              </a:solidFill>
              <a:effectLst/>
              <a:latin typeface="Times New Roman" pitchFamily="18" charset="0"/>
              <a:ea typeface="宋体" pitchFamily="2" charset="-122"/>
            </a:endParaRPr>
          </a:p>
        </p:txBody>
      </p:sp>
      <p:sp>
        <p:nvSpPr>
          <p:cNvPr id="167943" name="Rectangle 7"/>
          <p:cNvSpPr>
            <a:spLocks noChangeArrowheads="1"/>
          </p:cNvSpPr>
          <p:nvPr/>
        </p:nvSpPr>
        <p:spPr bwMode="auto">
          <a:xfrm>
            <a:off x="812800" y="4567238"/>
            <a:ext cx="431800" cy="360362"/>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45" name="Rectangle 9"/>
          <p:cNvSpPr>
            <a:spLocks noChangeArrowheads="1"/>
          </p:cNvSpPr>
          <p:nvPr/>
        </p:nvSpPr>
        <p:spPr bwMode="auto">
          <a:xfrm>
            <a:off x="1793875" y="4581525"/>
            <a:ext cx="431800" cy="36036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46" name="Rectangle 10"/>
          <p:cNvSpPr>
            <a:spLocks noChangeArrowheads="1"/>
          </p:cNvSpPr>
          <p:nvPr/>
        </p:nvSpPr>
        <p:spPr bwMode="auto">
          <a:xfrm>
            <a:off x="3592513" y="4610100"/>
            <a:ext cx="431800" cy="36036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47" name="Rectangle 11"/>
          <p:cNvSpPr>
            <a:spLocks noChangeArrowheads="1"/>
          </p:cNvSpPr>
          <p:nvPr/>
        </p:nvSpPr>
        <p:spPr bwMode="auto">
          <a:xfrm>
            <a:off x="4586288" y="4610100"/>
            <a:ext cx="431800" cy="36036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48" name="Rectangle 12"/>
          <p:cNvSpPr>
            <a:spLocks noChangeArrowheads="1"/>
          </p:cNvSpPr>
          <p:nvPr/>
        </p:nvSpPr>
        <p:spPr bwMode="auto">
          <a:xfrm>
            <a:off x="5191125" y="3775075"/>
            <a:ext cx="431800" cy="36036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49" name="Rectangle 13"/>
          <p:cNvSpPr>
            <a:spLocks noChangeArrowheads="1"/>
          </p:cNvSpPr>
          <p:nvPr/>
        </p:nvSpPr>
        <p:spPr bwMode="auto">
          <a:xfrm>
            <a:off x="2944813" y="3760788"/>
            <a:ext cx="431800" cy="360362"/>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50" name="Rectangle 14"/>
          <p:cNvSpPr>
            <a:spLocks noChangeArrowheads="1"/>
          </p:cNvSpPr>
          <p:nvPr/>
        </p:nvSpPr>
        <p:spPr bwMode="auto">
          <a:xfrm>
            <a:off x="6386513" y="2736850"/>
            <a:ext cx="431800" cy="36036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51" name="Rectangle 15"/>
          <p:cNvSpPr>
            <a:spLocks noChangeArrowheads="1"/>
          </p:cNvSpPr>
          <p:nvPr/>
        </p:nvSpPr>
        <p:spPr bwMode="auto">
          <a:xfrm>
            <a:off x="7669213" y="2736850"/>
            <a:ext cx="431800" cy="36036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4"/>
          <p:cNvSpPr>
            <a:spLocks noGrp="1"/>
          </p:cNvSpPr>
          <p:nvPr>
            <p:ph type="ftr" sz="quarter" idx="11"/>
          </p:nvPr>
        </p:nvSpPr>
        <p:spPr/>
        <p:txBody>
          <a:bodyPr/>
          <a:lstStyle/>
          <a:p>
            <a:endParaRPr lang="en-US" altLang="zh-CN"/>
          </a:p>
          <a:p>
            <a:r>
              <a:rPr lang="en-US" altLang="zh-CN"/>
              <a:t>Prof. Q. Wang</a:t>
            </a:r>
          </a:p>
        </p:txBody>
      </p:sp>
      <p:sp>
        <p:nvSpPr>
          <p:cNvPr id="168988" name="Rectangle 28"/>
          <p:cNvSpPr>
            <a:spLocks noChangeArrowheads="1"/>
          </p:cNvSpPr>
          <p:nvPr/>
        </p:nvSpPr>
        <p:spPr bwMode="auto">
          <a:xfrm>
            <a:off x="539750" y="836613"/>
            <a:ext cx="8208963" cy="2447925"/>
          </a:xfrm>
          <a:prstGeom prst="rect">
            <a:avLst/>
          </a:prstGeom>
          <a:solidFill>
            <a:schemeClr val="hlink"/>
          </a:solidFill>
          <a:ln>
            <a:noFill/>
          </a:ln>
          <a:effectLst>
            <a:outerShdw dist="107763" dir="2700000" algn="ctr" rotWithShape="0">
              <a:schemeClr val="tx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zh-CN" sz="1600">
              <a:effectLst/>
              <a:ea typeface="宋体" pitchFamily="2" charset="-122"/>
            </a:endParaRPr>
          </a:p>
        </p:txBody>
      </p:sp>
      <p:sp>
        <p:nvSpPr>
          <p:cNvPr id="168976" name="Rectangle 16"/>
          <p:cNvSpPr>
            <a:spLocks noChangeArrowheads="1"/>
          </p:cNvSpPr>
          <p:nvPr/>
        </p:nvSpPr>
        <p:spPr bwMode="auto">
          <a:xfrm>
            <a:off x="838200" y="981075"/>
            <a:ext cx="77724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l">
              <a:lnSpc>
                <a:spcPct val="110000"/>
              </a:lnSpc>
              <a:spcBef>
                <a:spcPct val="20000"/>
              </a:spcBef>
              <a:buClr>
                <a:schemeClr val="tx1"/>
              </a:buClr>
              <a:buSzPct val="75000"/>
              <a:buFont typeface="Wingdings" pitchFamily="2" charset="2"/>
              <a:buNone/>
            </a:pPr>
            <a:r>
              <a:rPr lang="en-US" altLang="zh-CN" sz="3200" b="1" i="1">
                <a:solidFill>
                  <a:srgbClr val="CC0000"/>
                </a:solidFill>
                <a:effectLst/>
                <a:latin typeface="Times New Roman" pitchFamily="18" charset="0"/>
                <a:ea typeface="仿宋_GB2312" pitchFamily="49" charset="-122"/>
              </a:rPr>
              <a:t>Huffman</a:t>
            </a:r>
            <a:r>
              <a:rPr lang="en-US" altLang="zh-CN" sz="3200" b="1">
                <a:solidFill>
                  <a:srgbClr val="CC0000"/>
                </a:solidFill>
                <a:effectLst/>
                <a:latin typeface="Times New Roman" pitchFamily="18" charset="0"/>
                <a:ea typeface="仿宋_GB2312" pitchFamily="49" charset="-122"/>
              </a:rPr>
              <a:t> coding:</a:t>
            </a:r>
          </a:p>
          <a:p>
            <a:pPr marL="342900" indent="-342900" algn="l">
              <a:lnSpc>
                <a:spcPct val="110000"/>
              </a:lnSpc>
              <a:spcBef>
                <a:spcPct val="20000"/>
              </a:spcBef>
              <a:buClr>
                <a:schemeClr val="tx1"/>
              </a:buClr>
              <a:buSzPct val="75000"/>
              <a:buFont typeface="Wingdings" pitchFamily="2" charset="2"/>
              <a:buNone/>
            </a:pPr>
            <a:r>
              <a:rPr lang="en-US" altLang="zh-CN" sz="3200" b="1">
                <a:solidFill>
                  <a:srgbClr val="CC3300"/>
                </a:solidFill>
                <a:effectLst/>
                <a:latin typeface="Times New Roman" pitchFamily="18" charset="0"/>
                <a:ea typeface="仿宋_GB2312" pitchFamily="49" charset="-122"/>
              </a:rPr>
              <a:t>  c1     c2     c3       c4        c5     c6    c7     c8</a:t>
            </a:r>
          </a:p>
          <a:p>
            <a:pPr marL="342900" indent="-342900" algn="l">
              <a:lnSpc>
                <a:spcPct val="110000"/>
              </a:lnSpc>
              <a:spcBef>
                <a:spcPct val="20000"/>
              </a:spcBef>
              <a:buClr>
                <a:schemeClr val="tx1"/>
              </a:buClr>
              <a:buSzPct val="75000"/>
              <a:buFont typeface="Wingdings" pitchFamily="2" charset="2"/>
              <a:buNone/>
            </a:pPr>
            <a:r>
              <a:rPr lang="en-US" altLang="zh-CN" sz="3200" b="1">
                <a:solidFill>
                  <a:srgbClr val="CC3300"/>
                </a:solidFill>
                <a:effectLst/>
                <a:latin typeface="Times New Roman" pitchFamily="18" charset="0"/>
                <a:ea typeface="仿宋_GB2312" pitchFamily="49" charset="-122"/>
              </a:rPr>
              <a:t>0100   10	0000   0101    001   011   11   0001</a:t>
            </a:r>
          </a:p>
          <a:p>
            <a:pPr marL="342900" indent="-342900" algn="l">
              <a:lnSpc>
                <a:spcPct val="110000"/>
              </a:lnSpc>
              <a:spcBef>
                <a:spcPct val="20000"/>
              </a:spcBef>
              <a:buClr>
                <a:schemeClr val="tx1"/>
              </a:buClr>
              <a:buSzPct val="75000"/>
              <a:buFont typeface="Wingdings" pitchFamily="2" charset="2"/>
              <a:buNone/>
            </a:pPr>
            <a:endParaRPr lang="en-US" altLang="zh-CN" sz="3200" b="1">
              <a:solidFill>
                <a:srgbClr val="008080"/>
              </a:solidFill>
              <a:effectLst/>
              <a:latin typeface="Times New Roman" pitchFamily="18" charset="0"/>
              <a:ea typeface="仿宋_GB2312" pitchFamily="49" charset="-122"/>
            </a:endParaRPr>
          </a:p>
        </p:txBody>
      </p:sp>
      <p:sp>
        <p:nvSpPr>
          <p:cNvPr id="168977" name="Line 17"/>
          <p:cNvSpPr>
            <a:spLocks noChangeShapeType="1"/>
          </p:cNvSpPr>
          <p:nvPr/>
        </p:nvSpPr>
        <p:spPr bwMode="auto">
          <a:xfrm>
            <a:off x="827088" y="2286000"/>
            <a:ext cx="7575550" cy="0"/>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978" name="Line 18"/>
          <p:cNvSpPr>
            <a:spLocks noChangeShapeType="1"/>
          </p:cNvSpPr>
          <p:nvPr/>
        </p:nvSpPr>
        <p:spPr bwMode="auto">
          <a:xfrm>
            <a:off x="1905000" y="1700213"/>
            <a:ext cx="0" cy="1133475"/>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979" name="Line 19"/>
          <p:cNvSpPr>
            <a:spLocks noChangeShapeType="1"/>
          </p:cNvSpPr>
          <p:nvPr/>
        </p:nvSpPr>
        <p:spPr bwMode="auto">
          <a:xfrm>
            <a:off x="2667000" y="1700213"/>
            <a:ext cx="0" cy="1133475"/>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980" name="Line 20"/>
          <p:cNvSpPr>
            <a:spLocks noChangeShapeType="1"/>
          </p:cNvSpPr>
          <p:nvPr/>
        </p:nvSpPr>
        <p:spPr bwMode="auto">
          <a:xfrm>
            <a:off x="3810000" y="1700213"/>
            <a:ext cx="0" cy="1133475"/>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981" name="Line 21"/>
          <p:cNvSpPr>
            <a:spLocks noChangeShapeType="1"/>
          </p:cNvSpPr>
          <p:nvPr/>
        </p:nvSpPr>
        <p:spPr bwMode="auto">
          <a:xfrm>
            <a:off x="4953000" y="1700213"/>
            <a:ext cx="0" cy="1133475"/>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982" name="Line 22"/>
          <p:cNvSpPr>
            <a:spLocks noChangeShapeType="1"/>
          </p:cNvSpPr>
          <p:nvPr/>
        </p:nvSpPr>
        <p:spPr bwMode="auto">
          <a:xfrm>
            <a:off x="5867400" y="1700213"/>
            <a:ext cx="0" cy="1133475"/>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983" name="Line 23"/>
          <p:cNvSpPr>
            <a:spLocks noChangeShapeType="1"/>
          </p:cNvSpPr>
          <p:nvPr/>
        </p:nvSpPr>
        <p:spPr bwMode="auto">
          <a:xfrm>
            <a:off x="6705600" y="1700213"/>
            <a:ext cx="0" cy="1133475"/>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984" name="Line 24"/>
          <p:cNvSpPr>
            <a:spLocks noChangeShapeType="1"/>
          </p:cNvSpPr>
          <p:nvPr/>
        </p:nvSpPr>
        <p:spPr bwMode="auto">
          <a:xfrm>
            <a:off x="7467600" y="1700213"/>
            <a:ext cx="0" cy="1133475"/>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986" name="Line 26"/>
          <p:cNvSpPr>
            <a:spLocks noChangeShapeType="1"/>
          </p:cNvSpPr>
          <p:nvPr/>
        </p:nvSpPr>
        <p:spPr bwMode="auto">
          <a:xfrm>
            <a:off x="838200" y="1700213"/>
            <a:ext cx="7575550" cy="0"/>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987" name="Line 27"/>
          <p:cNvSpPr>
            <a:spLocks noChangeShapeType="1"/>
          </p:cNvSpPr>
          <p:nvPr/>
        </p:nvSpPr>
        <p:spPr bwMode="auto">
          <a:xfrm>
            <a:off x="838200" y="2852738"/>
            <a:ext cx="7575550" cy="0"/>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990" name="Rectangle 30"/>
          <p:cNvSpPr>
            <a:spLocks noChangeArrowheads="1"/>
          </p:cNvSpPr>
          <p:nvPr/>
        </p:nvSpPr>
        <p:spPr bwMode="auto">
          <a:xfrm>
            <a:off x="649288" y="3644900"/>
            <a:ext cx="8315325" cy="185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spcBef>
                <a:spcPct val="20000"/>
              </a:spcBef>
              <a:buClr>
                <a:schemeClr val="tx1"/>
              </a:buClr>
              <a:buSzPct val="75000"/>
              <a:buFont typeface="Wingdings" pitchFamily="2" charset="2"/>
              <a:buNone/>
            </a:pPr>
            <a:r>
              <a:rPr lang="en-US" altLang="zh-CN" sz="3200" dirty="0">
                <a:effectLst/>
                <a:ea typeface="仿宋_GB2312" pitchFamily="49" charset="-122"/>
              </a:rPr>
              <a:t>Total length of these symbols is</a:t>
            </a:r>
          </a:p>
          <a:p>
            <a:pPr algn="l">
              <a:lnSpc>
                <a:spcPct val="110000"/>
              </a:lnSpc>
              <a:buClr>
                <a:schemeClr val="tx1"/>
              </a:buClr>
              <a:buSzPct val="75000"/>
              <a:buFont typeface="Wingdings" pitchFamily="2" charset="2"/>
              <a:buNone/>
            </a:pPr>
            <a:endParaRPr lang="en-US" altLang="zh-CN" sz="2400" dirty="0">
              <a:solidFill>
                <a:srgbClr val="FFFF00"/>
              </a:solidFill>
              <a:effectLst/>
              <a:ea typeface="仿宋_GB2312" pitchFamily="49" charset="-122"/>
            </a:endParaRPr>
          </a:p>
          <a:p>
            <a:pPr algn="l">
              <a:lnSpc>
                <a:spcPct val="110000"/>
              </a:lnSpc>
              <a:buClr>
                <a:schemeClr val="tx1"/>
              </a:buClr>
              <a:buSzPct val="75000"/>
              <a:buFont typeface="Wingdings" pitchFamily="2" charset="2"/>
              <a:buNone/>
            </a:pPr>
            <a:r>
              <a:rPr lang="en-US" altLang="zh-CN" sz="2400" dirty="0">
                <a:solidFill>
                  <a:srgbClr val="FFFF00"/>
                </a:solidFill>
                <a:effectLst/>
                <a:latin typeface="+mn-lt"/>
                <a:ea typeface="仿宋_GB2312" pitchFamily="49" charset="-122"/>
              </a:rPr>
              <a:t>4 * 5 + 2 * 25 + 4 * 3 + 4 * 6 + 3 * 10 + 3 * 11 + 2 * 36 + 4 * 4</a:t>
            </a:r>
          </a:p>
          <a:p>
            <a:pPr algn="l">
              <a:lnSpc>
                <a:spcPct val="110000"/>
              </a:lnSpc>
              <a:buClr>
                <a:schemeClr val="tx1"/>
              </a:buClr>
              <a:buSzPct val="75000"/>
              <a:buFont typeface="Wingdings" pitchFamily="2" charset="2"/>
              <a:buNone/>
            </a:pPr>
            <a:r>
              <a:rPr lang="en-US" altLang="zh-CN" sz="2400" dirty="0">
                <a:solidFill>
                  <a:srgbClr val="FFFF00"/>
                </a:solidFill>
                <a:effectLst/>
                <a:latin typeface="+mn-lt"/>
                <a:ea typeface="仿宋_GB2312" pitchFamily="49" charset="-122"/>
              </a:rPr>
              <a:t>= 257</a:t>
            </a:r>
          </a:p>
        </p:txBody>
      </p:sp>
      <p:sp>
        <p:nvSpPr>
          <p:cNvPr id="168991" name="Rectangle 31"/>
          <p:cNvSpPr>
            <a:spLocks noChangeArrowheads="1"/>
          </p:cNvSpPr>
          <p:nvPr/>
        </p:nvSpPr>
        <p:spPr bwMode="auto">
          <a:xfrm>
            <a:off x="1187450" y="2852738"/>
            <a:ext cx="697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000">
                <a:solidFill>
                  <a:schemeClr val="bg1"/>
                </a:solidFill>
                <a:effectLst/>
              </a:rPr>
              <a:t>5,          25,        3,             6,            10,        11,       36,        4</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46082" name="Rectangle 2"/>
          <p:cNvSpPr>
            <a:spLocks noChangeArrowheads="1"/>
          </p:cNvSpPr>
          <p:nvPr/>
        </p:nvSpPr>
        <p:spPr bwMode="auto">
          <a:xfrm>
            <a:off x="381000" y="141288"/>
            <a:ext cx="7122463"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200" dirty="0">
                <a:effectLst/>
                <a:latin typeface="Times New Roman" pitchFamily="18" charset="0"/>
              </a:rPr>
              <a:t>void </a:t>
            </a:r>
            <a:r>
              <a:rPr kumimoji="1" lang="en-US" altLang="zh-CN" sz="2200" dirty="0" err="1">
                <a:solidFill>
                  <a:srgbClr val="FFFF00"/>
                </a:solidFill>
                <a:effectLst/>
                <a:latin typeface="Times New Roman" pitchFamily="18" charset="0"/>
              </a:rPr>
              <a:t>TraverseHuffman</a:t>
            </a:r>
            <a:r>
              <a:rPr kumimoji="1" lang="en-US" altLang="zh-CN" sz="2200" dirty="0">
                <a:effectLst/>
                <a:latin typeface="Times New Roman" pitchFamily="18" charset="0"/>
              </a:rPr>
              <a:t> (</a:t>
            </a:r>
            <a:r>
              <a:rPr kumimoji="1" lang="en-US" altLang="zh-CN" sz="2200" dirty="0" err="1">
                <a:effectLst/>
                <a:latin typeface="Times New Roman" pitchFamily="18" charset="0"/>
              </a:rPr>
              <a:t>PhtTree</a:t>
            </a:r>
            <a:r>
              <a:rPr kumimoji="1" lang="en-US" altLang="zh-CN" sz="2200" dirty="0">
                <a:effectLst/>
                <a:latin typeface="Times New Roman" pitchFamily="18" charset="0"/>
              </a:rPr>
              <a:t> T, char** HC, </a:t>
            </a:r>
            <a:r>
              <a:rPr kumimoji="1" lang="en-US" altLang="zh-CN" sz="2200" dirty="0" err="1">
                <a:effectLst/>
                <a:latin typeface="Times New Roman" pitchFamily="18" charset="0"/>
              </a:rPr>
              <a:t>int</a:t>
            </a:r>
            <a:r>
              <a:rPr kumimoji="1" lang="en-US" altLang="zh-CN" sz="2200" dirty="0">
                <a:effectLst/>
                <a:latin typeface="Times New Roman" pitchFamily="18" charset="0"/>
              </a:rPr>
              <a:t> n)</a:t>
            </a:r>
          </a:p>
          <a:p>
            <a:pPr algn="l"/>
            <a:r>
              <a:rPr kumimoji="1" lang="en-US" altLang="zh-CN" sz="2200" dirty="0">
                <a:effectLst/>
                <a:latin typeface="Times New Roman" pitchFamily="18" charset="0"/>
              </a:rPr>
              <a:t>{</a:t>
            </a:r>
          </a:p>
          <a:p>
            <a:pPr algn="l"/>
            <a:r>
              <a:rPr kumimoji="1" lang="en-US" altLang="zh-CN" sz="2200" dirty="0" smtClean="0">
                <a:effectLst/>
                <a:latin typeface="Times New Roman" pitchFamily="18" charset="0"/>
              </a:rPr>
              <a:t>    static </a:t>
            </a:r>
            <a:r>
              <a:rPr kumimoji="1" lang="en-US" altLang="zh-CN" sz="2200" dirty="0" err="1">
                <a:effectLst/>
                <a:latin typeface="Times New Roman" pitchFamily="18" charset="0"/>
              </a:rPr>
              <a:t>int</a:t>
            </a:r>
            <a:r>
              <a:rPr kumimoji="1" lang="en-US" altLang="zh-CN" sz="2200" dirty="0">
                <a:effectLst/>
                <a:latin typeface="Times New Roman" pitchFamily="18" charset="0"/>
              </a:rPr>
              <a:t>	</a:t>
            </a:r>
            <a:r>
              <a:rPr kumimoji="1" lang="en-US" altLang="zh-CN" sz="2200" dirty="0" err="1">
                <a:effectLst/>
                <a:latin typeface="Times New Roman" pitchFamily="18" charset="0"/>
              </a:rPr>
              <a:t>codeLen</a:t>
            </a:r>
            <a:r>
              <a:rPr kumimoji="1" lang="en-US" altLang="zh-CN" sz="2200" dirty="0">
                <a:effectLst/>
                <a:latin typeface="Times New Roman" pitchFamily="18" charset="0"/>
              </a:rPr>
              <a:t> = 0;    	</a:t>
            </a:r>
            <a:r>
              <a:rPr kumimoji="1" lang="en-US" altLang="zh-CN" sz="2200" dirty="0">
                <a:solidFill>
                  <a:srgbClr val="00CC00"/>
                </a:solidFill>
                <a:effectLst/>
                <a:latin typeface="Times New Roman" pitchFamily="18" charset="0"/>
              </a:rPr>
              <a:t>/* </a:t>
            </a:r>
            <a:r>
              <a:rPr kumimoji="1" lang="zh-CN" altLang="en-US" sz="2200" dirty="0">
                <a:solidFill>
                  <a:srgbClr val="00CC00"/>
                </a:solidFill>
                <a:effectLst/>
                <a:latin typeface="Times New Roman" pitchFamily="18" charset="0"/>
              </a:rPr>
              <a:t>为什么使用静态变量</a:t>
            </a:r>
            <a:r>
              <a:rPr kumimoji="1" lang="en-US" altLang="zh-CN" sz="2200" dirty="0">
                <a:solidFill>
                  <a:srgbClr val="00CC00"/>
                </a:solidFill>
                <a:effectLst/>
                <a:latin typeface="Times New Roman" pitchFamily="18" charset="0"/>
              </a:rPr>
              <a:t>? */</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static </a:t>
            </a:r>
            <a:r>
              <a:rPr kumimoji="1" lang="en-US" altLang="zh-CN" sz="2200" dirty="0">
                <a:effectLst/>
                <a:latin typeface="Times New Roman" pitchFamily="18" charset="0"/>
              </a:rPr>
              <a:t>char	cd[</a:t>
            </a:r>
            <a:r>
              <a:rPr kumimoji="1" lang="en-US" altLang="zh-CN" sz="2200" dirty="0" err="1">
                <a:effectLst/>
                <a:latin typeface="Times New Roman" pitchFamily="18" charset="0"/>
              </a:rPr>
              <a:t>MaxLen</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if </a:t>
            </a:r>
            <a:r>
              <a:rPr kumimoji="1" lang="en-US" altLang="zh-CN" sz="2200" dirty="0">
                <a:effectLst/>
                <a:latin typeface="Times New Roman" pitchFamily="18" charset="0"/>
              </a:rPr>
              <a:t>(!T)</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return</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if </a:t>
            </a:r>
            <a:r>
              <a:rPr kumimoji="1" lang="en-US" altLang="zh-CN" sz="2200" dirty="0">
                <a:effectLst/>
                <a:latin typeface="Times New Roman" pitchFamily="18" charset="0"/>
              </a:rPr>
              <a:t>(</a:t>
            </a:r>
            <a:r>
              <a:rPr kumimoji="1" lang="en-US" altLang="zh-CN" sz="2200" dirty="0" err="1">
                <a:effectLst/>
                <a:latin typeface="Times New Roman" pitchFamily="18" charset="0"/>
              </a:rPr>
              <a:t>T.ht</a:t>
            </a:r>
            <a:r>
              <a:rPr kumimoji="1" lang="en-US" altLang="zh-CN" sz="2200" dirty="0">
                <a:effectLst/>
                <a:latin typeface="Times New Roman" pitchFamily="18" charset="0"/>
              </a:rPr>
              <a:t>[n].</a:t>
            </a:r>
            <a:r>
              <a:rPr kumimoji="1" lang="en-US" altLang="zh-CN" sz="2200" dirty="0" err="1">
                <a:effectLst/>
                <a:latin typeface="Times New Roman" pitchFamily="18" charset="0"/>
              </a:rPr>
              <a:t>rchild</a:t>
            </a:r>
            <a:r>
              <a:rPr kumimoji="1" lang="en-US" altLang="zh-CN" sz="2200" dirty="0">
                <a:effectLst/>
                <a:latin typeface="Times New Roman" pitchFamily="18" charset="0"/>
              </a:rPr>
              <a:t> = = 0</a:t>
            </a:r>
            <a:r>
              <a:rPr kumimoji="1" lang="en-US" altLang="zh-CN" sz="2200" dirty="0" smtClean="0">
                <a:effectLst/>
                <a:latin typeface="Times New Roman" pitchFamily="18" charset="0"/>
              </a:rPr>
              <a:t>) { </a:t>
            </a:r>
            <a:r>
              <a:rPr kumimoji="1" lang="en-US" altLang="zh-CN" sz="2200" dirty="0">
                <a:effectLst/>
                <a:latin typeface="Times New Roman" pitchFamily="18" charset="0"/>
              </a:rPr>
              <a:t>	</a:t>
            </a:r>
            <a:r>
              <a:rPr kumimoji="1" lang="en-US" altLang="zh-CN" sz="2200" dirty="0">
                <a:solidFill>
                  <a:srgbClr val="00CC00"/>
                </a:solidFill>
                <a:effectLst/>
                <a:latin typeface="Times New Roman" pitchFamily="18" charset="0"/>
              </a:rPr>
              <a:t>/* Why ? */</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cd[</a:t>
            </a:r>
            <a:r>
              <a:rPr kumimoji="1" lang="en-US" altLang="zh-CN" sz="2200" dirty="0" err="1" smtClean="0">
                <a:effectLst/>
                <a:latin typeface="Times New Roman" pitchFamily="18" charset="0"/>
              </a:rPr>
              <a:t>codeLen</a:t>
            </a:r>
            <a:r>
              <a:rPr kumimoji="1" lang="en-US" altLang="zh-CN" sz="2200" dirty="0">
                <a:effectLst/>
                <a:latin typeface="Times New Roman" pitchFamily="18" charset="0"/>
              </a:rPr>
              <a:t>] = '\0';</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strcpy</a:t>
            </a:r>
            <a:r>
              <a:rPr kumimoji="1" lang="en-US" altLang="zh-CN" sz="2200" dirty="0" smtClean="0">
                <a:effectLst/>
                <a:latin typeface="Times New Roman" pitchFamily="18" charset="0"/>
              </a:rPr>
              <a:t>(HC[n</a:t>
            </a:r>
            <a:r>
              <a:rPr kumimoji="1" lang="en-US" altLang="zh-CN" sz="2200" dirty="0">
                <a:effectLst/>
                <a:latin typeface="Times New Roman" pitchFamily="18" charset="0"/>
              </a:rPr>
              <a:t>], cd);</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a:t>
            </a:r>
            <a:endParaRPr kumimoji="1" lang="en-US" altLang="zh-CN" sz="2200" dirty="0">
              <a:effectLst/>
              <a:latin typeface="Times New Roman" pitchFamily="18" charset="0"/>
            </a:endParaRP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else {</a:t>
            </a:r>
            <a:endParaRPr kumimoji="1" lang="en-US" altLang="zh-CN" sz="2200" dirty="0">
              <a:effectLst/>
              <a:latin typeface="Times New Roman" pitchFamily="18" charset="0"/>
            </a:endParaRP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cd[</a:t>
            </a:r>
            <a:r>
              <a:rPr kumimoji="1" lang="en-US" altLang="zh-CN" sz="2200" dirty="0" err="1" smtClean="0">
                <a:effectLst/>
                <a:latin typeface="Times New Roman" pitchFamily="18" charset="0"/>
              </a:rPr>
              <a:t>codeLen</a:t>
            </a:r>
            <a:r>
              <a:rPr kumimoji="1" lang="en-US" altLang="zh-CN" sz="2200" dirty="0">
                <a:effectLst/>
                <a:latin typeface="Times New Roman" pitchFamily="18" charset="0"/>
              </a:rPr>
              <a:t>++] = '0';</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solidFill>
                  <a:srgbClr val="FFFF00"/>
                </a:solidFill>
                <a:effectLst/>
                <a:latin typeface="Times New Roman" pitchFamily="18" charset="0"/>
              </a:rPr>
              <a:t>TraverseHuffman</a:t>
            </a:r>
            <a:r>
              <a:rPr kumimoji="1" lang="en-US" altLang="zh-CN" sz="2200" dirty="0" smtClean="0">
                <a:effectLst/>
                <a:latin typeface="Times New Roman" pitchFamily="18" charset="0"/>
              </a:rPr>
              <a:t> </a:t>
            </a:r>
            <a:r>
              <a:rPr kumimoji="1" lang="en-US" altLang="zh-CN" sz="2200" dirty="0">
                <a:effectLst/>
                <a:latin typeface="Times New Roman" pitchFamily="18" charset="0"/>
              </a:rPr>
              <a:t>(T, HC, </a:t>
            </a:r>
            <a:r>
              <a:rPr kumimoji="1" lang="en-US" altLang="zh-CN" sz="2200" dirty="0" err="1">
                <a:effectLst/>
                <a:latin typeface="Times New Roman" pitchFamily="18" charset="0"/>
              </a:rPr>
              <a:t>T.ht</a:t>
            </a:r>
            <a:r>
              <a:rPr kumimoji="1" lang="en-US" altLang="zh-CN" sz="2200" dirty="0">
                <a:effectLst/>
                <a:latin typeface="Times New Roman" pitchFamily="18" charset="0"/>
              </a:rPr>
              <a:t>[n].</a:t>
            </a:r>
            <a:r>
              <a:rPr kumimoji="1" lang="en-US" altLang="zh-CN" sz="2200" dirty="0" err="1">
                <a:effectLst/>
                <a:latin typeface="Times New Roman" pitchFamily="18" charset="0"/>
              </a:rPr>
              <a:t>lchild</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codeLen</a:t>
            </a:r>
            <a:r>
              <a:rPr kumimoji="1" lang="en-US" altLang="zh-CN" sz="2200" dirty="0" smtClean="0">
                <a:effectLst/>
                <a:latin typeface="Times New Roman" pitchFamily="18" charset="0"/>
              </a:rPr>
              <a:t>-</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cd[</a:t>
            </a:r>
            <a:r>
              <a:rPr kumimoji="1" lang="en-US" altLang="zh-CN" sz="2200" dirty="0" err="1" smtClean="0">
                <a:effectLst/>
                <a:latin typeface="Times New Roman" pitchFamily="18" charset="0"/>
              </a:rPr>
              <a:t>codeLen</a:t>
            </a:r>
            <a:r>
              <a:rPr kumimoji="1" lang="en-US" altLang="zh-CN" sz="2200" dirty="0">
                <a:effectLst/>
                <a:latin typeface="Times New Roman" pitchFamily="18" charset="0"/>
              </a:rPr>
              <a:t>++]  =  '1';</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solidFill>
                  <a:srgbClr val="FFFF00"/>
                </a:solidFill>
                <a:effectLst/>
                <a:latin typeface="Times New Roman" pitchFamily="18" charset="0"/>
              </a:rPr>
              <a:t>TraverseHuffman</a:t>
            </a:r>
            <a:r>
              <a:rPr kumimoji="1" lang="en-US" altLang="zh-CN" sz="2200" dirty="0" smtClean="0">
                <a:solidFill>
                  <a:srgbClr val="FFFF00"/>
                </a:solidFill>
                <a:effectLst/>
                <a:latin typeface="Times New Roman" pitchFamily="18" charset="0"/>
              </a:rPr>
              <a:t> </a:t>
            </a:r>
            <a:r>
              <a:rPr kumimoji="1" lang="en-US" altLang="zh-CN" sz="2200" dirty="0">
                <a:effectLst/>
                <a:latin typeface="Times New Roman" pitchFamily="18" charset="0"/>
              </a:rPr>
              <a:t>(T, HC, </a:t>
            </a:r>
            <a:r>
              <a:rPr kumimoji="1" lang="en-US" altLang="zh-CN" sz="2200" dirty="0" err="1">
                <a:effectLst/>
                <a:latin typeface="Times New Roman" pitchFamily="18" charset="0"/>
              </a:rPr>
              <a:t>T.ht</a:t>
            </a:r>
            <a:r>
              <a:rPr kumimoji="1" lang="en-US" altLang="zh-CN" sz="2200" dirty="0">
                <a:effectLst/>
                <a:latin typeface="Times New Roman" pitchFamily="18" charset="0"/>
              </a:rPr>
              <a:t>[n].</a:t>
            </a:r>
            <a:r>
              <a:rPr kumimoji="1" lang="en-US" altLang="zh-CN" sz="2200" dirty="0" err="1">
                <a:effectLst/>
                <a:latin typeface="Times New Roman" pitchFamily="18" charset="0"/>
              </a:rPr>
              <a:t>rchild</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2200" dirty="0" err="1" smtClean="0">
                <a:effectLst/>
                <a:latin typeface="Times New Roman" pitchFamily="18" charset="0"/>
              </a:rPr>
              <a:t>codeLen</a:t>
            </a:r>
            <a:r>
              <a:rPr kumimoji="1" lang="en-US" altLang="zh-CN" sz="2200" dirty="0" smtClean="0">
                <a:effectLst/>
                <a:latin typeface="Times New Roman" pitchFamily="18" charset="0"/>
              </a:rPr>
              <a:t>-</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a:t>
            </a:r>
            <a:r>
              <a:rPr kumimoji="1" lang="en-US" altLang="zh-CN" sz="2200" dirty="0" smtClean="0">
                <a:effectLst/>
                <a:latin typeface="Times New Roman" pitchFamily="18" charset="0"/>
              </a:rPr>
              <a:t>   }</a:t>
            </a:r>
            <a:endParaRPr kumimoji="1" lang="en-US" altLang="zh-CN" sz="2200" dirty="0">
              <a:effectLst/>
              <a:latin typeface="Times New Roman" pitchFamily="18" charset="0"/>
            </a:endParaRPr>
          </a:p>
          <a:p>
            <a:pPr algn="l"/>
            <a:r>
              <a:rPr kumimoji="1" lang="en-US" altLang="zh-CN" sz="2200" dirty="0">
                <a:effectLst/>
                <a:latin typeface="Times New Roman" pitchFamily="18" charset="0"/>
              </a:rPr>
              <a:t>}</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165894" name="Text Box 6"/>
          <p:cNvSpPr txBox="1">
            <a:spLocks noChangeArrowheads="1"/>
          </p:cNvSpPr>
          <p:nvPr/>
        </p:nvSpPr>
        <p:spPr bwMode="auto">
          <a:xfrm>
            <a:off x="231775" y="190500"/>
            <a:ext cx="4613275" cy="19177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dirty="0" err="1">
                <a:effectLst/>
                <a:latin typeface="Times New Roman" pitchFamily="18" charset="0"/>
                <a:ea typeface="宋体" pitchFamily="2" charset="-122"/>
              </a:rPr>
              <a:t>typedef</a:t>
            </a:r>
            <a:r>
              <a:rPr lang="en-US" altLang="zh-CN" sz="2400" dirty="0">
                <a:effectLst/>
                <a:latin typeface="Times New Roman" pitchFamily="18" charset="0"/>
                <a:ea typeface="宋体" pitchFamily="2" charset="-122"/>
              </a:rPr>
              <a:t> </a:t>
            </a:r>
            <a:r>
              <a:rPr lang="en-US" altLang="zh-CN" sz="2400" dirty="0" err="1">
                <a:effectLst/>
                <a:latin typeface="Times New Roman" pitchFamily="18" charset="0"/>
                <a:ea typeface="宋体" pitchFamily="2" charset="-122"/>
              </a:rPr>
              <a:t>struct</a:t>
            </a:r>
            <a:r>
              <a:rPr lang="en-US" altLang="zh-CN" sz="2400" dirty="0">
                <a:effectLst/>
                <a:latin typeface="Times New Roman" pitchFamily="18" charset="0"/>
                <a:ea typeface="宋体" pitchFamily="2" charset="-122"/>
              </a:rPr>
              <a:t> {</a:t>
            </a:r>
          </a:p>
          <a:p>
            <a:pPr algn="l"/>
            <a:r>
              <a:rPr lang="en-US" altLang="zh-CN" sz="2400" dirty="0">
                <a:effectLst/>
                <a:latin typeface="Times New Roman" pitchFamily="18" charset="0"/>
                <a:ea typeface="宋体" pitchFamily="2" charset="-122"/>
              </a:rPr>
              <a:t>    unsigned </a:t>
            </a:r>
            <a:r>
              <a:rPr lang="en-US" altLang="zh-CN" sz="2400" dirty="0" err="1">
                <a:effectLst/>
                <a:latin typeface="Times New Roman" pitchFamily="18" charset="0"/>
                <a:ea typeface="宋体" pitchFamily="2" charset="-122"/>
              </a:rPr>
              <a:t>int</a:t>
            </a:r>
            <a:r>
              <a:rPr lang="en-US" altLang="zh-CN" sz="2400" dirty="0">
                <a:effectLst/>
                <a:latin typeface="Times New Roman" pitchFamily="18" charset="0"/>
                <a:ea typeface="宋体" pitchFamily="2" charset="-122"/>
              </a:rPr>
              <a:t> weight;</a:t>
            </a:r>
          </a:p>
          <a:p>
            <a:pPr algn="l"/>
            <a:r>
              <a:rPr lang="en-US" altLang="zh-CN" sz="2400" dirty="0">
                <a:effectLst/>
                <a:latin typeface="Times New Roman" pitchFamily="18" charset="0"/>
                <a:ea typeface="宋体" pitchFamily="2" charset="-122"/>
              </a:rPr>
              <a:t>    unsigned </a:t>
            </a:r>
            <a:r>
              <a:rPr lang="en-US" altLang="zh-CN" sz="2400" dirty="0" err="1">
                <a:effectLst/>
                <a:latin typeface="Times New Roman" pitchFamily="18" charset="0"/>
                <a:ea typeface="宋体" pitchFamily="2" charset="-122"/>
              </a:rPr>
              <a:t>int</a:t>
            </a:r>
            <a:r>
              <a:rPr lang="en-US" altLang="zh-CN" sz="2400" dirty="0">
                <a:effectLst/>
                <a:latin typeface="Times New Roman" pitchFamily="18" charset="0"/>
                <a:ea typeface="宋体" pitchFamily="2" charset="-122"/>
              </a:rPr>
              <a:t> parent, </a:t>
            </a:r>
            <a:r>
              <a:rPr lang="en-US" altLang="zh-CN" sz="2400" dirty="0" err="1">
                <a:effectLst/>
                <a:latin typeface="Times New Roman" pitchFamily="18" charset="0"/>
                <a:ea typeface="宋体" pitchFamily="2" charset="-122"/>
              </a:rPr>
              <a:t>lchild</a:t>
            </a:r>
            <a:r>
              <a:rPr lang="en-US" altLang="zh-CN" sz="2400" dirty="0">
                <a:effectLst/>
                <a:latin typeface="Times New Roman" pitchFamily="18" charset="0"/>
                <a:ea typeface="宋体" pitchFamily="2" charset="-122"/>
              </a:rPr>
              <a:t>, </a:t>
            </a:r>
            <a:r>
              <a:rPr lang="en-US" altLang="zh-CN" sz="2400" dirty="0" err="1">
                <a:effectLst/>
                <a:latin typeface="Times New Roman" pitchFamily="18" charset="0"/>
                <a:ea typeface="宋体" pitchFamily="2" charset="-122"/>
              </a:rPr>
              <a:t>rchild</a:t>
            </a:r>
            <a:r>
              <a:rPr lang="en-US" altLang="zh-CN" sz="2400" dirty="0">
                <a:effectLst/>
                <a:latin typeface="Times New Roman" pitchFamily="18" charset="0"/>
                <a:ea typeface="宋体" pitchFamily="2" charset="-122"/>
              </a:rPr>
              <a:t>;</a:t>
            </a:r>
          </a:p>
          <a:p>
            <a:pPr algn="l"/>
            <a:r>
              <a:rPr lang="en-US" altLang="zh-CN" sz="2400" dirty="0">
                <a:effectLst/>
                <a:latin typeface="Times New Roman" pitchFamily="18" charset="0"/>
                <a:ea typeface="宋体" pitchFamily="2" charset="-122"/>
              </a:rPr>
              <a:t>} </a:t>
            </a:r>
            <a:r>
              <a:rPr lang="en-US" altLang="zh-CN" sz="2400" dirty="0" err="1">
                <a:effectLst/>
                <a:latin typeface="Times New Roman" pitchFamily="18" charset="0"/>
                <a:ea typeface="宋体" pitchFamily="2" charset="-122"/>
              </a:rPr>
              <a:t>HTNode</a:t>
            </a:r>
            <a:r>
              <a:rPr lang="en-US" altLang="zh-CN" sz="2400" dirty="0">
                <a:effectLst/>
                <a:latin typeface="Times New Roman" pitchFamily="18" charset="0"/>
                <a:ea typeface="宋体" pitchFamily="2" charset="-122"/>
              </a:rPr>
              <a:t>, *</a:t>
            </a:r>
            <a:r>
              <a:rPr lang="en-US" altLang="zh-CN" sz="2400" dirty="0" err="1">
                <a:effectLst/>
                <a:latin typeface="Times New Roman" pitchFamily="18" charset="0"/>
                <a:ea typeface="宋体" pitchFamily="2" charset="-122"/>
              </a:rPr>
              <a:t>HuffmanTree</a:t>
            </a:r>
            <a:r>
              <a:rPr lang="en-US" altLang="zh-CN" sz="2400" dirty="0">
                <a:effectLst/>
                <a:latin typeface="Times New Roman" pitchFamily="18" charset="0"/>
                <a:ea typeface="宋体" pitchFamily="2" charset="-122"/>
              </a:rPr>
              <a:t>;</a:t>
            </a:r>
          </a:p>
          <a:p>
            <a:pPr algn="l"/>
            <a:r>
              <a:rPr lang="en-US" altLang="zh-CN" sz="2400" dirty="0" err="1">
                <a:effectLst/>
                <a:latin typeface="Times New Roman" pitchFamily="18" charset="0"/>
                <a:ea typeface="宋体" pitchFamily="2" charset="-122"/>
              </a:rPr>
              <a:t>typedef</a:t>
            </a:r>
            <a:r>
              <a:rPr lang="en-US" altLang="zh-CN" sz="2400" dirty="0">
                <a:effectLst/>
                <a:latin typeface="Times New Roman" pitchFamily="18" charset="0"/>
                <a:ea typeface="宋体" pitchFamily="2" charset="-122"/>
              </a:rPr>
              <a:t> char  ** </a:t>
            </a:r>
            <a:r>
              <a:rPr lang="en-US" altLang="zh-CN" sz="2400" dirty="0" err="1">
                <a:effectLst/>
                <a:latin typeface="Times New Roman" pitchFamily="18" charset="0"/>
                <a:ea typeface="宋体" pitchFamily="2" charset="-122"/>
              </a:rPr>
              <a:t>HuffmanCode</a:t>
            </a:r>
            <a:r>
              <a:rPr lang="en-US" altLang="zh-CN" sz="2400" dirty="0">
                <a:effectLst/>
                <a:latin typeface="Times New Roman" pitchFamily="18" charset="0"/>
                <a:ea typeface="宋体" pitchFamily="2" charset="-122"/>
              </a:rPr>
              <a:t>;</a:t>
            </a:r>
          </a:p>
        </p:txBody>
      </p:sp>
      <p:sp>
        <p:nvSpPr>
          <p:cNvPr id="165895" name="Text Box 7"/>
          <p:cNvSpPr txBox="1">
            <a:spLocks noChangeArrowheads="1"/>
          </p:cNvSpPr>
          <p:nvPr/>
        </p:nvSpPr>
        <p:spPr bwMode="auto">
          <a:xfrm>
            <a:off x="203200" y="2378075"/>
            <a:ext cx="8061325"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lang="en-US" altLang="zh-CN" sz="2400" dirty="0">
                <a:solidFill>
                  <a:srgbClr val="FFFF00"/>
                </a:solidFill>
                <a:effectLst/>
                <a:latin typeface="Times New Roman" pitchFamily="18" charset="0"/>
                <a:ea typeface="宋体" pitchFamily="2" charset="-122"/>
              </a:rPr>
              <a:t>void </a:t>
            </a:r>
            <a:r>
              <a:rPr lang="en-US" altLang="zh-CN" sz="2400" dirty="0" err="1">
                <a:solidFill>
                  <a:srgbClr val="FFFF00"/>
                </a:solidFill>
                <a:effectLst/>
                <a:latin typeface="Times New Roman" pitchFamily="18" charset="0"/>
                <a:ea typeface="宋体" pitchFamily="2" charset="-122"/>
              </a:rPr>
              <a:t>HuffmanCoding</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HuffmanTree</a:t>
            </a:r>
            <a:r>
              <a:rPr lang="en-US" altLang="zh-CN" sz="2400" dirty="0">
                <a:solidFill>
                  <a:srgbClr val="FFFF00"/>
                </a:solidFill>
                <a:effectLst/>
                <a:latin typeface="Times New Roman" pitchFamily="18" charset="0"/>
                <a:ea typeface="宋体" pitchFamily="2" charset="-122"/>
              </a:rPr>
              <a:t> &amp;</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HuffmanCode</a:t>
            </a:r>
            <a:r>
              <a:rPr lang="en-US" altLang="zh-CN" sz="2400" dirty="0">
                <a:solidFill>
                  <a:srgbClr val="FFFF00"/>
                </a:solidFill>
                <a:effectLst/>
                <a:latin typeface="Times New Roman" pitchFamily="18" charset="0"/>
                <a:ea typeface="宋体" pitchFamily="2" charset="-122"/>
              </a:rPr>
              <a:t> &amp;HC, </a:t>
            </a:r>
          </a:p>
          <a:p>
            <a:pPr algn="l">
              <a:lnSpc>
                <a:spcPct val="90000"/>
              </a:lnSpc>
            </a:pP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int</a:t>
            </a:r>
            <a:r>
              <a:rPr lang="en-US" altLang="zh-CN" sz="2400" dirty="0">
                <a:solidFill>
                  <a:srgbClr val="FFFF00"/>
                </a:solidFill>
                <a:effectLst/>
                <a:latin typeface="Times New Roman" pitchFamily="18" charset="0"/>
                <a:ea typeface="宋体" pitchFamily="2" charset="-122"/>
              </a:rPr>
              <a:t> *w, </a:t>
            </a:r>
            <a:r>
              <a:rPr lang="en-US" altLang="zh-CN" sz="2400" dirty="0" err="1">
                <a:solidFill>
                  <a:srgbClr val="FFFF00"/>
                </a:solidFill>
                <a:effectLst/>
                <a:latin typeface="Times New Roman" pitchFamily="18" charset="0"/>
                <a:ea typeface="宋体" pitchFamily="2" charset="-122"/>
              </a:rPr>
              <a:t>int</a:t>
            </a:r>
            <a:r>
              <a:rPr lang="en-US" altLang="zh-CN" sz="2400" dirty="0">
                <a:solidFill>
                  <a:srgbClr val="FFFF00"/>
                </a:solidFill>
                <a:effectLst/>
                <a:latin typeface="Times New Roman" pitchFamily="18" charset="0"/>
                <a:ea typeface="宋体" pitchFamily="2" charset="-122"/>
              </a:rPr>
              <a:t> n) {</a:t>
            </a:r>
          </a:p>
          <a:p>
            <a:pPr algn="l">
              <a:lnSpc>
                <a:spcPct val="90000"/>
              </a:lnSpc>
            </a:pPr>
            <a:r>
              <a:rPr lang="en-US" altLang="zh-CN" sz="2400" dirty="0">
                <a:solidFill>
                  <a:srgbClr val="FFFF00"/>
                </a:solidFill>
                <a:effectLst/>
                <a:latin typeface="Times New Roman" pitchFamily="18" charset="0"/>
                <a:ea typeface="宋体" pitchFamily="2" charset="-122"/>
              </a:rPr>
              <a:t>    if (n&lt;=1) return;</a:t>
            </a:r>
          </a:p>
          <a:p>
            <a:pPr algn="l">
              <a:lnSpc>
                <a:spcPct val="90000"/>
              </a:lnSpc>
            </a:pPr>
            <a:r>
              <a:rPr lang="en-US" altLang="zh-CN" sz="2400" dirty="0">
                <a:solidFill>
                  <a:srgbClr val="FFFF00"/>
                </a:solidFill>
                <a:effectLst/>
                <a:latin typeface="Times New Roman" pitchFamily="18" charset="0"/>
                <a:ea typeface="宋体" pitchFamily="2" charset="-122"/>
              </a:rPr>
              <a:t>    m=2*n-1;</a:t>
            </a:r>
          </a:p>
          <a:p>
            <a:pPr algn="l">
              <a:lnSpc>
                <a:spcPct val="90000"/>
              </a:lnSpc>
            </a:pP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HuffmanTree</a:t>
            </a: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malloc</a:t>
            </a: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m+1</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sizeof</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HTNode</a:t>
            </a:r>
            <a:r>
              <a:rPr lang="en-US" altLang="zh-CN" sz="2400" dirty="0">
                <a:solidFill>
                  <a:srgbClr val="FFFF00"/>
                </a:solidFill>
                <a:effectLst/>
                <a:latin typeface="Times New Roman" pitchFamily="18" charset="0"/>
                <a:ea typeface="宋体" pitchFamily="2" charset="-122"/>
              </a:rPr>
              <a:t>));</a:t>
            </a:r>
          </a:p>
          <a:p>
            <a:pPr algn="l">
              <a:lnSpc>
                <a:spcPct val="90000"/>
              </a:lnSpc>
            </a:pPr>
            <a:r>
              <a:rPr lang="en-US" altLang="zh-CN" sz="2400" dirty="0">
                <a:solidFill>
                  <a:srgbClr val="FFFF00"/>
                </a:solidFill>
                <a:effectLst/>
                <a:latin typeface="Times New Roman" pitchFamily="18" charset="0"/>
                <a:ea typeface="宋体" pitchFamily="2" charset="-122"/>
              </a:rPr>
              <a:t>    for (p=</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 i=1; i&lt;=n; ++i, ++p, ++w) *p={*w, 0, 0, 0};</a:t>
            </a:r>
          </a:p>
          <a:p>
            <a:pPr algn="l">
              <a:lnSpc>
                <a:spcPct val="90000"/>
              </a:lnSpc>
            </a:pPr>
            <a:r>
              <a:rPr lang="en-US" altLang="zh-CN" sz="2400" dirty="0">
                <a:solidFill>
                  <a:srgbClr val="FFFF00"/>
                </a:solidFill>
                <a:effectLst/>
                <a:latin typeface="Times New Roman" pitchFamily="18" charset="0"/>
                <a:ea typeface="宋体" pitchFamily="2" charset="-122"/>
              </a:rPr>
              <a:t>    for (; i&lt;=m; ++i, ++p) *p={0,0,0,0};</a:t>
            </a:r>
          </a:p>
          <a:p>
            <a:pPr algn="l">
              <a:lnSpc>
                <a:spcPct val="90000"/>
              </a:lnSpc>
            </a:pPr>
            <a:r>
              <a:rPr lang="en-US" altLang="zh-CN" sz="2400" dirty="0">
                <a:solidFill>
                  <a:srgbClr val="FFFF00"/>
                </a:solidFill>
                <a:effectLst/>
                <a:latin typeface="Times New Roman" pitchFamily="18" charset="0"/>
                <a:ea typeface="宋体" pitchFamily="2" charset="-122"/>
              </a:rPr>
              <a:t>    for (i=</a:t>
            </a:r>
            <a:r>
              <a:rPr lang="en-US" altLang="zh-CN" sz="2400" dirty="0" err="1">
                <a:solidFill>
                  <a:srgbClr val="FFFF00"/>
                </a:solidFill>
                <a:effectLst/>
                <a:latin typeface="Times New Roman" pitchFamily="18" charset="0"/>
                <a:ea typeface="宋体" pitchFamily="2" charset="-122"/>
              </a:rPr>
              <a:t>n+1</a:t>
            </a:r>
            <a:r>
              <a:rPr lang="en-US" altLang="zh-CN" sz="2400" dirty="0">
                <a:solidFill>
                  <a:srgbClr val="FFFF00"/>
                </a:solidFill>
                <a:effectLst/>
                <a:latin typeface="Times New Roman" pitchFamily="18" charset="0"/>
                <a:ea typeface="宋体" pitchFamily="2" charset="-122"/>
              </a:rPr>
              <a:t>; i&lt;=m; ++i) {</a:t>
            </a:r>
          </a:p>
          <a:p>
            <a:pPr algn="l">
              <a:lnSpc>
                <a:spcPct val="90000"/>
              </a:lnSpc>
            </a:pPr>
            <a:r>
              <a:rPr lang="en-US" altLang="zh-CN" sz="2400" dirty="0">
                <a:solidFill>
                  <a:srgbClr val="FFFF00"/>
                </a:solidFill>
                <a:effectLst/>
                <a:latin typeface="Times New Roman" pitchFamily="18" charset="0"/>
                <a:ea typeface="宋体" pitchFamily="2" charset="-122"/>
              </a:rPr>
              <a:t>        Select (</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 i-1, </a:t>
            </a:r>
            <a:r>
              <a:rPr lang="en-US" altLang="zh-CN" sz="2400" dirty="0" err="1">
                <a:solidFill>
                  <a:srgbClr val="FFFF00"/>
                </a:solidFill>
                <a:effectLst/>
                <a:latin typeface="Times New Roman" pitchFamily="18" charset="0"/>
                <a:ea typeface="宋体" pitchFamily="2" charset="-122"/>
              </a:rPr>
              <a:t>s1</a:t>
            </a: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s2</a:t>
            </a:r>
            <a:r>
              <a:rPr lang="en-US" altLang="zh-CN" sz="2400" dirty="0">
                <a:solidFill>
                  <a:srgbClr val="FFFF00"/>
                </a:solidFill>
                <a:effectLst/>
                <a:latin typeface="Times New Roman" pitchFamily="18" charset="0"/>
                <a:ea typeface="宋体" pitchFamily="2" charset="-122"/>
              </a:rPr>
              <a:t>);</a:t>
            </a:r>
          </a:p>
          <a:p>
            <a:pPr algn="l">
              <a:lnSpc>
                <a:spcPct val="90000"/>
              </a:lnSpc>
            </a:pP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s1</a:t>
            </a:r>
            <a:r>
              <a:rPr lang="en-US" altLang="zh-CN" sz="2400" dirty="0">
                <a:solidFill>
                  <a:srgbClr val="FFFF00"/>
                </a:solidFill>
                <a:effectLst/>
                <a:latin typeface="Times New Roman" pitchFamily="18" charset="0"/>
                <a:ea typeface="宋体" pitchFamily="2" charset="-122"/>
              </a:rPr>
              <a:t>].parent=i;  </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s2</a:t>
            </a:r>
            <a:r>
              <a:rPr lang="en-US" altLang="zh-CN" sz="2400" dirty="0">
                <a:solidFill>
                  <a:srgbClr val="FFFF00"/>
                </a:solidFill>
                <a:effectLst/>
                <a:latin typeface="Times New Roman" pitchFamily="18" charset="0"/>
                <a:ea typeface="宋体" pitchFamily="2" charset="-122"/>
              </a:rPr>
              <a:t>].parent=i;  </a:t>
            </a:r>
          </a:p>
          <a:p>
            <a:pPr algn="l">
              <a:lnSpc>
                <a:spcPct val="90000"/>
              </a:lnSpc>
            </a:pP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[i].</a:t>
            </a:r>
            <a:r>
              <a:rPr lang="en-US" altLang="zh-CN" sz="2400" dirty="0" err="1">
                <a:solidFill>
                  <a:srgbClr val="FFFF00"/>
                </a:solidFill>
                <a:effectLst/>
                <a:latin typeface="Times New Roman" pitchFamily="18" charset="0"/>
                <a:ea typeface="宋体" pitchFamily="2" charset="-122"/>
              </a:rPr>
              <a:t>lchild</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s1</a:t>
            </a: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[i].</a:t>
            </a:r>
            <a:r>
              <a:rPr lang="en-US" altLang="zh-CN" sz="2400" dirty="0" err="1">
                <a:solidFill>
                  <a:srgbClr val="FFFF00"/>
                </a:solidFill>
                <a:effectLst/>
                <a:latin typeface="Times New Roman" pitchFamily="18" charset="0"/>
                <a:ea typeface="宋体" pitchFamily="2" charset="-122"/>
              </a:rPr>
              <a:t>rchild</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s2</a:t>
            </a:r>
            <a:r>
              <a:rPr lang="en-US" altLang="zh-CN" sz="2400" dirty="0">
                <a:solidFill>
                  <a:srgbClr val="FFFF00"/>
                </a:solidFill>
                <a:effectLst/>
                <a:latin typeface="Times New Roman" pitchFamily="18" charset="0"/>
                <a:ea typeface="宋体" pitchFamily="2" charset="-122"/>
              </a:rPr>
              <a:t>;</a:t>
            </a:r>
          </a:p>
          <a:p>
            <a:pPr algn="l">
              <a:lnSpc>
                <a:spcPct val="90000"/>
              </a:lnSpc>
            </a:pP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[i].weight=</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s1</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weight+HT</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s2</a:t>
            </a:r>
            <a:r>
              <a:rPr lang="en-US" altLang="zh-CN" sz="2400" dirty="0">
                <a:solidFill>
                  <a:srgbClr val="FFFF00"/>
                </a:solidFill>
                <a:effectLst/>
                <a:latin typeface="Times New Roman" pitchFamily="18" charset="0"/>
                <a:ea typeface="宋体" pitchFamily="2" charset="-122"/>
              </a:rPr>
              <a:t>].weight;</a:t>
            </a:r>
          </a:p>
          <a:p>
            <a:pPr algn="l">
              <a:lnSpc>
                <a:spcPct val="90000"/>
              </a:lnSpc>
            </a:pPr>
            <a:r>
              <a:rPr lang="en-US" altLang="zh-CN" sz="2400" dirty="0">
                <a:solidFill>
                  <a:srgbClr val="FFFF00"/>
                </a:solidFill>
                <a:effectLst/>
                <a:latin typeface="Times New Roman" pitchFamily="18" charset="0"/>
                <a:ea typeface="宋体" pitchFamily="2" charset="-122"/>
              </a:rPr>
              <a:t>    }</a:t>
            </a:r>
          </a:p>
        </p:txBody>
      </p:sp>
      <p:sp>
        <p:nvSpPr>
          <p:cNvPr id="165896" name="Text Box 8"/>
          <p:cNvSpPr txBox="1">
            <a:spLocks noChangeArrowheads="1"/>
          </p:cNvSpPr>
          <p:nvPr/>
        </p:nvSpPr>
        <p:spPr bwMode="auto">
          <a:xfrm>
            <a:off x="5148263" y="260350"/>
            <a:ext cx="3455987"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400" b="1">
                <a:solidFill>
                  <a:srgbClr val="FFFF00"/>
                </a:solidFill>
                <a:effectLst/>
              </a:rPr>
              <a:t>C Program in textbook</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endParaRPr lang="en-US" altLang="zh-CN"/>
          </a:p>
          <a:p>
            <a:r>
              <a:rPr lang="en-US" altLang="zh-CN"/>
              <a:t>Prof. Q. Wang</a:t>
            </a:r>
          </a:p>
        </p:txBody>
      </p:sp>
      <p:sp>
        <p:nvSpPr>
          <p:cNvPr id="166916" name="Text Box 4"/>
          <p:cNvSpPr txBox="1">
            <a:spLocks noChangeArrowheads="1"/>
          </p:cNvSpPr>
          <p:nvPr/>
        </p:nvSpPr>
        <p:spPr bwMode="auto">
          <a:xfrm>
            <a:off x="276225" y="477838"/>
            <a:ext cx="854392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400" dirty="0">
                <a:solidFill>
                  <a:srgbClr val="FFFF00"/>
                </a:solidFill>
                <a:effectLst/>
                <a:latin typeface="Times New Roman" pitchFamily="18" charset="0"/>
                <a:ea typeface="宋体" pitchFamily="2" charset="-122"/>
              </a:rPr>
              <a:t>    HC=(</a:t>
            </a:r>
            <a:r>
              <a:rPr lang="en-US" altLang="zh-CN" sz="2400" dirty="0" err="1">
                <a:solidFill>
                  <a:srgbClr val="FFFF00"/>
                </a:solidFill>
                <a:effectLst/>
                <a:latin typeface="Times New Roman" pitchFamily="18" charset="0"/>
                <a:ea typeface="宋体" pitchFamily="2" charset="-122"/>
              </a:rPr>
              <a:t>HuffmanCode</a:t>
            </a: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malloc</a:t>
            </a:r>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n+1</a:t>
            </a:r>
            <a:r>
              <a:rPr lang="en-US" altLang="zh-CN" sz="2400" dirty="0">
                <a:solidFill>
                  <a:srgbClr val="FFFF00"/>
                </a:solidFill>
                <a:effectLst/>
                <a:latin typeface="Times New Roman" pitchFamily="18" charset="0"/>
                <a:ea typeface="宋体" pitchFamily="2" charset="-122"/>
              </a:rPr>
              <a:t>)*</a:t>
            </a:r>
            <a:r>
              <a:rPr lang="en-US" altLang="zh-CN" sz="2400" dirty="0" err="1">
                <a:solidFill>
                  <a:srgbClr val="FFFF00"/>
                </a:solidFill>
                <a:effectLst/>
                <a:latin typeface="Times New Roman" pitchFamily="18" charset="0"/>
                <a:ea typeface="宋体" pitchFamily="2" charset="-122"/>
              </a:rPr>
              <a:t>siezof</a:t>
            </a:r>
            <a:r>
              <a:rPr lang="en-US" altLang="zh-CN" sz="2400" dirty="0">
                <a:solidFill>
                  <a:srgbClr val="FFFF00"/>
                </a:solidFill>
                <a:effectLst/>
                <a:latin typeface="Times New Roman" pitchFamily="18" charset="0"/>
                <a:ea typeface="宋体" pitchFamily="2" charset="-122"/>
              </a:rPr>
              <a:t>(char *));</a:t>
            </a:r>
          </a:p>
          <a:p>
            <a:pPr algn="l"/>
            <a:r>
              <a:rPr lang="en-US" altLang="zh-CN" sz="2400" dirty="0">
                <a:solidFill>
                  <a:srgbClr val="FFFF00"/>
                </a:solidFill>
                <a:effectLst/>
                <a:latin typeface="Times New Roman" pitchFamily="18" charset="0"/>
                <a:ea typeface="宋体" pitchFamily="2" charset="-122"/>
              </a:rPr>
              <a:t>    cd=(char *) </a:t>
            </a:r>
            <a:r>
              <a:rPr lang="en-US" altLang="zh-CN" sz="2400" dirty="0" err="1">
                <a:solidFill>
                  <a:srgbClr val="FFFF00"/>
                </a:solidFill>
                <a:effectLst/>
                <a:latin typeface="Times New Roman" pitchFamily="18" charset="0"/>
                <a:ea typeface="宋体" pitchFamily="2" charset="-122"/>
              </a:rPr>
              <a:t>malloc</a:t>
            </a:r>
            <a:r>
              <a:rPr lang="en-US" altLang="zh-CN" sz="2400" dirty="0">
                <a:solidFill>
                  <a:srgbClr val="FFFF00"/>
                </a:solidFill>
                <a:effectLst/>
                <a:latin typeface="Times New Roman" pitchFamily="18" charset="0"/>
                <a:ea typeface="宋体" pitchFamily="2" charset="-122"/>
              </a:rPr>
              <a:t> (n*</a:t>
            </a:r>
            <a:r>
              <a:rPr lang="en-US" altLang="zh-CN" sz="2400" dirty="0" err="1">
                <a:solidFill>
                  <a:srgbClr val="FFFF00"/>
                </a:solidFill>
                <a:effectLst/>
                <a:latin typeface="Times New Roman" pitchFamily="18" charset="0"/>
                <a:ea typeface="宋体" pitchFamily="2" charset="-122"/>
              </a:rPr>
              <a:t>sizeof</a:t>
            </a:r>
            <a:r>
              <a:rPr lang="en-US" altLang="zh-CN" sz="2400" dirty="0">
                <a:solidFill>
                  <a:srgbClr val="FFFF00"/>
                </a:solidFill>
                <a:effectLst/>
                <a:latin typeface="Times New Roman" pitchFamily="18" charset="0"/>
                <a:ea typeface="宋体" pitchFamily="2" charset="-122"/>
              </a:rPr>
              <a:t>(char));</a:t>
            </a:r>
          </a:p>
          <a:p>
            <a:pPr algn="l"/>
            <a:r>
              <a:rPr lang="en-US" altLang="zh-CN" sz="2400" dirty="0">
                <a:solidFill>
                  <a:srgbClr val="FFFF00"/>
                </a:solidFill>
                <a:effectLst/>
                <a:latin typeface="Times New Roman" pitchFamily="18" charset="0"/>
                <a:ea typeface="宋体" pitchFamily="2" charset="-122"/>
              </a:rPr>
              <a:t>    cd[n-1]=“\0”;</a:t>
            </a:r>
          </a:p>
          <a:p>
            <a:pPr algn="l"/>
            <a:r>
              <a:rPr lang="en-US" altLang="zh-CN" sz="2400" dirty="0">
                <a:solidFill>
                  <a:srgbClr val="FFFF00"/>
                </a:solidFill>
                <a:effectLst/>
                <a:latin typeface="Times New Roman" pitchFamily="18" charset="0"/>
                <a:ea typeface="宋体" pitchFamily="2" charset="-122"/>
              </a:rPr>
              <a:t>    for (i=1; i&lt;=n; ++i) {</a:t>
            </a:r>
          </a:p>
          <a:p>
            <a:pPr algn="l"/>
            <a:r>
              <a:rPr lang="en-US" altLang="zh-CN" sz="2400" dirty="0">
                <a:solidFill>
                  <a:srgbClr val="FFFF00"/>
                </a:solidFill>
                <a:effectLst/>
                <a:latin typeface="Times New Roman" pitchFamily="18" charset="0"/>
                <a:ea typeface="宋体" pitchFamily="2" charset="-122"/>
              </a:rPr>
              <a:t>        start = n-1;</a:t>
            </a:r>
          </a:p>
          <a:p>
            <a:pPr algn="l"/>
            <a:r>
              <a:rPr lang="en-US" altLang="zh-CN" sz="2400" dirty="0">
                <a:solidFill>
                  <a:srgbClr val="FFFF00"/>
                </a:solidFill>
                <a:effectLst/>
                <a:latin typeface="Times New Roman" pitchFamily="18" charset="0"/>
                <a:ea typeface="宋体" pitchFamily="2" charset="-122"/>
              </a:rPr>
              <a:t>        for ( c=i, f=</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[i].parent; f!=0; c=f, f=</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[f].parent)</a:t>
            </a:r>
          </a:p>
          <a:p>
            <a:pPr algn="l"/>
            <a:r>
              <a:rPr lang="en-US" altLang="zh-CN" sz="2400" dirty="0">
                <a:solidFill>
                  <a:srgbClr val="FFFF00"/>
                </a:solidFill>
                <a:effectLst/>
                <a:latin typeface="Times New Roman" pitchFamily="18" charset="0"/>
                <a:ea typeface="宋体" pitchFamily="2" charset="-122"/>
              </a:rPr>
              <a:t>            if (</a:t>
            </a:r>
            <a:r>
              <a:rPr lang="en-US" altLang="zh-CN" sz="2400" dirty="0" err="1">
                <a:solidFill>
                  <a:srgbClr val="FFFF00"/>
                </a:solidFill>
                <a:effectLst/>
                <a:latin typeface="Times New Roman" pitchFamily="18" charset="0"/>
                <a:ea typeface="宋体" pitchFamily="2" charset="-122"/>
              </a:rPr>
              <a:t>HT</a:t>
            </a:r>
            <a:r>
              <a:rPr lang="en-US" altLang="zh-CN" sz="2400" dirty="0">
                <a:solidFill>
                  <a:srgbClr val="FFFF00"/>
                </a:solidFill>
                <a:effectLst/>
                <a:latin typeface="Times New Roman" pitchFamily="18" charset="0"/>
                <a:ea typeface="宋体" pitchFamily="2" charset="-122"/>
              </a:rPr>
              <a:t>[f].</a:t>
            </a:r>
            <a:r>
              <a:rPr lang="en-US" altLang="zh-CN" sz="2400" dirty="0" err="1">
                <a:solidFill>
                  <a:srgbClr val="FFFF00"/>
                </a:solidFill>
                <a:effectLst/>
                <a:latin typeface="Times New Roman" pitchFamily="18" charset="0"/>
                <a:ea typeface="宋体" pitchFamily="2" charset="-122"/>
              </a:rPr>
              <a:t>lchild</a:t>
            </a:r>
            <a:r>
              <a:rPr lang="en-US" altLang="zh-CN" sz="2400" dirty="0">
                <a:solidFill>
                  <a:srgbClr val="FFFF00"/>
                </a:solidFill>
                <a:effectLst/>
                <a:latin typeface="Times New Roman" pitchFamily="18" charset="0"/>
                <a:ea typeface="宋体" pitchFamily="2" charset="-122"/>
              </a:rPr>
              <a:t> == c) cd[--start]=“0”;</a:t>
            </a:r>
          </a:p>
          <a:p>
            <a:pPr algn="l"/>
            <a:r>
              <a:rPr lang="en-US" altLang="zh-CN" sz="2400" dirty="0">
                <a:solidFill>
                  <a:srgbClr val="FFFF00"/>
                </a:solidFill>
                <a:effectLst/>
                <a:latin typeface="Times New Roman" pitchFamily="18" charset="0"/>
                <a:ea typeface="宋体" pitchFamily="2" charset="-122"/>
              </a:rPr>
              <a:t>            else cd[--start]=“1”;</a:t>
            </a:r>
          </a:p>
          <a:p>
            <a:pPr algn="l"/>
            <a:r>
              <a:rPr lang="en-US" altLang="zh-CN" sz="2400" dirty="0">
                <a:solidFill>
                  <a:srgbClr val="FFFF00"/>
                </a:solidFill>
                <a:effectLst/>
                <a:latin typeface="Times New Roman" pitchFamily="18" charset="0"/>
                <a:ea typeface="宋体" pitchFamily="2" charset="-122"/>
              </a:rPr>
              <a:t>        HC[i]=(char *) </a:t>
            </a:r>
            <a:r>
              <a:rPr lang="en-US" altLang="zh-CN" sz="2400" dirty="0" err="1">
                <a:solidFill>
                  <a:srgbClr val="FFFF00"/>
                </a:solidFill>
                <a:effectLst/>
                <a:latin typeface="Times New Roman" pitchFamily="18" charset="0"/>
                <a:ea typeface="宋体" pitchFamily="2" charset="-122"/>
              </a:rPr>
              <a:t>malloc</a:t>
            </a:r>
            <a:r>
              <a:rPr lang="en-US" altLang="zh-CN" sz="2400" dirty="0">
                <a:solidFill>
                  <a:srgbClr val="FFFF00"/>
                </a:solidFill>
                <a:effectLst/>
                <a:latin typeface="Times New Roman" pitchFamily="18" charset="0"/>
                <a:ea typeface="宋体" pitchFamily="2" charset="-122"/>
              </a:rPr>
              <a:t> ((n-start)*</a:t>
            </a:r>
            <a:r>
              <a:rPr lang="en-US" altLang="zh-CN" sz="2400" dirty="0" err="1">
                <a:solidFill>
                  <a:srgbClr val="FFFF00"/>
                </a:solidFill>
                <a:effectLst/>
                <a:latin typeface="Times New Roman" pitchFamily="18" charset="0"/>
                <a:ea typeface="宋体" pitchFamily="2" charset="-122"/>
              </a:rPr>
              <a:t>sizeof</a:t>
            </a:r>
            <a:r>
              <a:rPr lang="en-US" altLang="zh-CN" sz="2400" dirty="0">
                <a:solidFill>
                  <a:srgbClr val="FFFF00"/>
                </a:solidFill>
                <a:effectLst/>
                <a:latin typeface="Times New Roman" pitchFamily="18" charset="0"/>
                <a:ea typeface="宋体" pitchFamily="2" charset="-122"/>
              </a:rPr>
              <a:t>(char));</a:t>
            </a:r>
          </a:p>
          <a:p>
            <a:pPr algn="l"/>
            <a:r>
              <a:rPr lang="en-US" altLang="zh-CN" sz="2400" dirty="0">
                <a:solidFill>
                  <a:srgbClr val="FFFF00"/>
                </a:solidFill>
                <a:effectLst/>
                <a:latin typeface="Times New Roman" pitchFamily="18" charset="0"/>
                <a:ea typeface="宋体" pitchFamily="2" charset="-122"/>
              </a:rPr>
              <a:t>        </a:t>
            </a:r>
            <a:r>
              <a:rPr lang="en-US" altLang="zh-CN" sz="2400" dirty="0" err="1">
                <a:solidFill>
                  <a:srgbClr val="FFFF00"/>
                </a:solidFill>
                <a:effectLst/>
                <a:latin typeface="Times New Roman" pitchFamily="18" charset="0"/>
                <a:ea typeface="宋体" pitchFamily="2" charset="-122"/>
              </a:rPr>
              <a:t>strcpt</a:t>
            </a:r>
            <a:r>
              <a:rPr lang="en-US" altLang="zh-CN" sz="2400" dirty="0">
                <a:solidFill>
                  <a:srgbClr val="FFFF00"/>
                </a:solidFill>
                <a:effectLst/>
                <a:latin typeface="Times New Roman" pitchFamily="18" charset="0"/>
                <a:ea typeface="宋体" pitchFamily="2" charset="-122"/>
              </a:rPr>
              <a:t> (HC[i], &amp;cd[start]);</a:t>
            </a:r>
          </a:p>
          <a:p>
            <a:pPr algn="l"/>
            <a:r>
              <a:rPr lang="en-US" altLang="zh-CN" sz="2400" dirty="0">
                <a:solidFill>
                  <a:srgbClr val="FFFF00"/>
                </a:solidFill>
                <a:effectLst/>
                <a:latin typeface="Times New Roman" pitchFamily="18" charset="0"/>
                <a:ea typeface="宋体" pitchFamily="2" charset="-122"/>
              </a:rPr>
              <a:t>    }</a:t>
            </a:r>
          </a:p>
          <a:p>
            <a:pPr algn="l"/>
            <a:r>
              <a:rPr lang="en-US" altLang="zh-CN" sz="2400" dirty="0">
                <a:solidFill>
                  <a:srgbClr val="FFFF00"/>
                </a:solidFill>
                <a:effectLst/>
                <a:latin typeface="Times New Roman" pitchFamily="18" charset="0"/>
                <a:ea typeface="宋体" pitchFamily="2" charset="-122"/>
              </a:rPr>
              <a:t>    free (cd);</a:t>
            </a:r>
          </a:p>
          <a:p>
            <a:pPr algn="l"/>
            <a:r>
              <a:rPr lang="en-US" altLang="zh-CN" sz="2400" dirty="0">
                <a:solidFill>
                  <a:srgbClr val="FFFF00"/>
                </a:solidFill>
                <a:effectLst/>
                <a:latin typeface="Times New Roman" pitchFamily="18" charset="0"/>
                <a:ea typeface="宋体" pitchFamily="2" charset="-122"/>
              </a:rPr>
              <a:t>}</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211970" name="Rectangle 2"/>
          <p:cNvSpPr>
            <a:spLocks noGrp="1" noChangeArrowheads="1"/>
          </p:cNvSpPr>
          <p:nvPr>
            <p:ph type="title"/>
          </p:nvPr>
        </p:nvSpPr>
        <p:spPr/>
        <p:txBody>
          <a:bodyPr/>
          <a:lstStyle/>
          <a:p>
            <a:r>
              <a:rPr lang="en-US" altLang="zh-CN"/>
              <a:t>Assignments (5)</a:t>
            </a:r>
          </a:p>
        </p:txBody>
      </p:sp>
      <p:sp>
        <p:nvSpPr>
          <p:cNvPr id="211971" name="Rectangle 3"/>
          <p:cNvSpPr>
            <a:spLocks noGrp="1" noChangeArrowheads="1"/>
          </p:cNvSpPr>
          <p:nvPr>
            <p:ph type="body" idx="1"/>
          </p:nvPr>
        </p:nvSpPr>
        <p:spPr/>
        <p:txBody>
          <a:bodyPr/>
          <a:lstStyle/>
          <a:p>
            <a:pPr lvl="0"/>
            <a:r>
              <a:rPr lang="zh-CN" altLang="en-US" b="1" dirty="0">
                <a:effectLst/>
              </a:rPr>
              <a:t>提交算法和程序</a:t>
            </a:r>
            <a:endParaRPr lang="en-US" altLang="zh-CN" b="1" dirty="0">
              <a:effectLst/>
            </a:endParaRPr>
          </a:p>
          <a:p>
            <a:pPr marL="0" lvl="0" indent="0">
              <a:buNone/>
            </a:pPr>
            <a:r>
              <a:rPr lang="en-US" altLang="zh-CN" b="1" dirty="0">
                <a:solidFill>
                  <a:srgbClr val="FFFF00"/>
                </a:solidFill>
                <a:effectLst/>
              </a:rPr>
              <a:t>	6.70, 6.42, 6.51, 6.65</a:t>
            </a:r>
            <a:endParaRPr lang="zh-CN" altLang="zh-CN" dirty="0">
              <a:solidFill>
                <a:srgbClr val="FFFF00"/>
              </a:solidFill>
              <a:effectLst/>
            </a:endParaRPr>
          </a:p>
          <a:p>
            <a:r>
              <a:rPr lang="zh-CN" altLang="en-US" dirty="0" smtClean="0">
                <a:effectLst/>
              </a:rPr>
              <a:t>自己练习与思考</a:t>
            </a:r>
            <a:endParaRPr lang="en-US" altLang="zh-CN" dirty="0" smtClean="0">
              <a:effectLst/>
            </a:endParaRPr>
          </a:p>
          <a:p>
            <a:pPr marL="0" indent="0">
              <a:buNone/>
            </a:pPr>
            <a:r>
              <a:rPr lang="en-US" altLang="zh-CN" dirty="0">
                <a:effectLst/>
              </a:rPr>
              <a:t>	</a:t>
            </a:r>
            <a:r>
              <a:rPr lang="en-US" altLang="zh-CN" dirty="0" smtClean="0">
                <a:effectLst/>
              </a:rPr>
              <a:t>6.14</a:t>
            </a:r>
            <a:r>
              <a:rPr lang="en-US" altLang="zh-CN" dirty="0">
                <a:effectLst/>
              </a:rPr>
              <a:t>, 6.26, 6.27, 6.28, 6.31, 6.56, 6.57, </a:t>
            </a:r>
            <a:r>
              <a:rPr lang="en-US" altLang="zh-CN" dirty="0" smtClean="0">
                <a:effectLst/>
              </a:rPr>
              <a:t>6.62</a:t>
            </a:r>
          </a:p>
          <a:p>
            <a:endParaRPr lang="en-US" altLang="zh-CN" dirty="0">
              <a:effectLst/>
            </a:endParaRPr>
          </a:p>
        </p:txBody>
      </p:sp>
    </p:spTree>
    <p:extLst>
      <p:ext uri="{BB962C8B-B14F-4D97-AF65-F5344CB8AC3E}">
        <p14:creationId xmlns:p14="http://schemas.microsoft.com/office/powerpoint/2010/main" val="253486197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47106" name="Text Box 2"/>
          <p:cNvSpPr txBox="1">
            <a:spLocks noChangeArrowheads="1"/>
          </p:cNvSpPr>
          <p:nvPr/>
        </p:nvSpPr>
        <p:spPr bwMode="auto">
          <a:xfrm>
            <a:off x="468313" y="1700213"/>
            <a:ext cx="813593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3200" dirty="0" err="1">
                <a:effectLst/>
                <a:latin typeface="Times New Roman" pitchFamily="18" charset="0"/>
                <a:cs typeface="Times New Roman" pitchFamily="18" charset="0"/>
              </a:rPr>
              <a:t>P149</a:t>
            </a:r>
            <a:r>
              <a:rPr kumimoji="1" lang="en-US" altLang="zh-CN" sz="3200" dirty="0">
                <a:effectLst/>
                <a:latin typeface="Times New Roman" pitchFamily="18" charset="0"/>
                <a:cs typeface="Times New Roman" pitchFamily="18" charset="0"/>
              </a:rPr>
              <a:t>  5.2 </a:t>
            </a:r>
            <a:r>
              <a:rPr kumimoji="1" lang="zh-CN" altLang="en-US" sz="3200" dirty="0">
                <a:effectLst/>
                <a:latin typeface="Times New Roman" pitchFamily="18" charset="0"/>
                <a:cs typeface="Times New Roman" pitchFamily="18" charset="0"/>
              </a:rPr>
              <a:t>哈夫曼编</a:t>
            </a:r>
            <a:r>
              <a:rPr kumimoji="1" lang="en-US" altLang="zh-CN" sz="3200" dirty="0">
                <a:effectLst/>
                <a:latin typeface="Times New Roman" pitchFamily="18" charset="0"/>
                <a:cs typeface="Times New Roman" pitchFamily="18" charset="0"/>
              </a:rPr>
              <a:t>/</a:t>
            </a:r>
            <a:r>
              <a:rPr kumimoji="1" lang="zh-CN" altLang="en-US" sz="3200" dirty="0">
                <a:effectLst/>
                <a:latin typeface="Times New Roman" pitchFamily="18" charset="0"/>
                <a:cs typeface="Times New Roman" pitchFamily="18" charset="0"/>
              </a:rPr>
              <a:t>译码器</a:t>
            </a:r>
          </a:p>
          <a:p>
            <a:pPr algn="l"/>
            <a:r>
              <a:rPr kumimoji="1" lang="zh-CN" altLang="en-US" sz="3200" dirty="0">
                <a:effectLst/>
                <a:latin typeface="Times New Roman" pitchFamily="18" charset="0"/>
                <a:cs typeface="Times New Roman" pitchFamily="18" charset="0"/>
              </a:rPr>
              <a:t>完成</a:t>
            </a:r>
            <a:r>
              <a:rPr kumimoji="1" lang="en-US" altLang="zh-CN" sz="3200" dirty="0">
                <a:effectLst/>
                <a:latin typeface="Times New Roman" pitchFamily="18" charset="0"/>
                <a:cs typeface="Times New Roman" pitchFamily="18" charset="0"/>
              </a:rPr>
              <a:t>Huffman </a:t>
            </a:r>
            <a:r>
              <a:rPr kumimoji="1" lang="zh-CN" altLang="en-US" sz="3200" dirty="0">
                <a:effectLst/>
                <a:latin typeface="Times New Roman" pitchFamily="18" charset="0"/>
                <a:cs typeface="Times New Roman" pitchFamily="18" charset="0"/>
              </a:rPr>
              <a:t>编码的译码过程。即输入一个码串，请翻译成相应的字符串。要求有编码过程和解码过程。</a:t>
            </a:r>
          </a:p>
        </p:txBody>
      </p:sp>
      <p:sp>
        <p:nvSpPr>
          <p:cNvPr id="47107" name="Rectangle 3"/>
          <p:cNvSpPr>
            <a:spLocks noGrp="1" noChangeArrowheads="1"/>
          </p:cNvSpPr>
          <p:nvPr>
            <p:ph type="title"/>
          </p:nvPr>
        </p:nvSpPr>
        <p:spPr/>
        <p:txBody>
          <a:bodyPr/>
          <a:lstStyle/>
          <a:p>
            <a:r>
              <a:rPr lang="en-US" altLang="zh-CN" dirty="0"/>
              <a:t>Practical </a:t>
            </a:r>
            <a:r>
              <a:rPr lang="en-US" altLang="zh-CN" dirty="0" smtClean="0"/>
              <a:t>(3)</a:t>
            </a:r>
            <a:endParaRPr lang="en-US" altLang="zh-CN"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57698" name="Rectangle 2"/>
          <p:cNvSpPr>
            <a:spLocks noGrp="1" noChangeArrowheads="1"/>
          </p:cNvSpPr>
          <p:nvPr>
            <p:ph type="title"/>
          </p:nvPr>
        </p:nvSpPr>
        <p:spPr/>
        <p:txBody>
          <a:bodyPr/>
          <a:lstStyle/>
          <a:p>
            <a:r>
              <a:rPr lang="en-US" altLang="zh-CN"/>
              <a:t>Conclusion</a:t>
            </a:r>
          </a:p>
        </p:txBody>
      </p:sp>
      <p:sp>
        <p:nvSpPr>
          <p:cNvPr id="157699" name="Rectangle 3"/>
          <p:cNvSpPr>
            <a:spLocks noGrp="1" noChangeArrowheads="1"/>
          </p:cNvSpPr>
          <p:nvPr>
            <p:ph type="body" idx="1"/>
          </p:nvPr>
        </p:nvSpPr>
        <p:spPr/>
        <p:txBody>
          <a:bodyPr/>
          <a:lstStyle/>
          <a:p>
            <a:pPr>
              <a:lnSpc>
                <a:spcPct val="80000"/>
              </a:lnSpc>
            </a:pPr>
            <a:r>
              <a:rPr lang="en-US" altLang="zh-CN" sz="2800">
                <a:effectLst/>
                <a:latin typeface="Arial" charset="0"/>
              </a:rPr>
              <a:t>Definition and notations of Tree and Forest (</a:t>
            </a:r>
            <a:r>
              <a:rPr lang="zh-CN" altLang="en-US" sz="2800">
                <a:effectLst/>
                <a:latin typeface="Arial" charset="0"/>
              </a:rPr>
              <a:t>树和森林的定义</a:t>
            </a:r>
            <a:r>
              <a:rPr lang="en-US" altLang="zh-CN" sz="2800">
                <a:effectLst/>
                <a:latin typeface="Arial" charset="0"/>
              </a:rPr>
              <a:t>)</a:t>
            </a:r>
          </a:p>
          <a:p>
            <a:pPr>
              <a:lnSpc>
                <a:spcPct val="80000"/>
              </a:lnSpc>
            </a:pPr>
            <a:r>
              <a:rPr lang="en-US" altLang="zh-CN" sz="2800">
                <a:solidFill>
                  <a:srgbClr val="FFFF00"/>
                </a:solidFill>
                <a:effectLst/>
                <a:latin typeface="Arial" charset="0"/>
              </a:rPr>
              <a:t>Notations and representation of binary tree (</a:t>
            </a:r>
            <a:r>
              <a:rPr lang="zh-CN" altLang="en-US" sz="2800">
                <a:solidFill>
                  <a:srgbClr val="FFFF00"/>
                </a:solidFill>
                <a:effectLst/>
                <a:latin typeface="Arial" charset="0"/>
              </a:rPr>
              <a:t>二叉树的概念及存储表示</a:t>
            </a:r>
            <a:r>
              <a:rPr lang="en-US" altLang="zh-CN" sz="2800">
                <a:solidFill>
                  <a:srgbClr val="FFFF00"/>
                </a:solidFill>
                <a:effectLst/>
                <a:latin typeface="Arial" charset="0"/>
              </a:rPr>
              <a:t>)</a:t>
            </a:r>
          </a:p>
          <a:p>
            <a:pPr>
              <a:lnSpc>
                <a:spcPct val="80000"/>
              </a:lnSpc>
            </a:pPr>
            <a:r>
              <a:rPr lang="en-US" altLang="zh-CN" sz="2800">
                <a:solidFill>
                  <a:srgbClr val="FFFF00"/>
                </a:solidFill>
                <a:effectLst/>
                <a:latin typeface="Arial" charset="0"/>
              </a:rPr>
              <a:t>Binary tree traversal (</a:t>
            </a:r>
            <a:r>
              <a:rPr lang="zh-CN" altLang="en-US" sz="2800">
                <a:solidFill>
                  <a:srgbClr val="FFFF00"/>
                </a:solidFill>
                <a:effectLst/>
                <a:latin typeface="Arial" charset="0"/>
              </a:rPr>
              <a:t>二叉树的遍历</a:t>
            </a:r>
            <a:r>
              <a:rPr lang="en-US" altLang="zh-CN" sz="2800">
                <a:solidFill>
                  <a:srgbClr val="FFFF00"/>
                </a:solidFill>
                <a:effectLst/>
                <a:latin typeface="Arial" charset="0"/>
              </a:rPr>
              <a:t>)</a:t>
            </a:r>
          </a:p>
          <a:p>
            <a:pPr>
              <a:lnSpc>
                <a:spcPct val="80000"/>
              </a:lnSpc>
            </a:pPr>
            <a:r>
              <a:rPr lang="en-US" altLang="zh-CN" sz="2800">
                <a:effectLst/>
                <a:latin typeface="Arial" charset="0"/>
              </a:rPr>
              <a:t>Threading binary tree (</a:t>
            </a:r>
            <a:r>
              <a:rPr lang="zh-CN" altLang="en-US" sz="2800">
                <a:effectLst/>
                <a:latin typeface="Arial" charset="0"/>
              </a:rPr>
              <a:t>线索二叉树</a:t>
            </a:r>
            <a:r>
              <a:rPr lang="en-US" altLang="zh-CN" sz="2800">
                <a:effectLst/>
                <a:latin typeface="Arial" charset="0"/>
              </a:rPr>
              <a:t>)</a:t>
            </a:r>
          </a:p>
          <a:p>
            <a:pPr>
              <a:lnSpc>
                <a:spcPct val="80000"/>
              </a:lnSpc>
            </a:pPr>
            <a:r>
              <a:rPr lang="en-US" altLang="zh-CN" sz="2800">
                <a:effectLst/>
                <a:latin typeface="Arial" charset="0"/>
              </a:rPr>
              <a:t>Reconstruction of binary tree (</a:t>
            </a:r>
            <a:r>
              <a:rPr lang="zh-CN" altLang="en-US" sz="2800">
                <a:effectLst/>
                <a:latin typeface="Arial" charset="0"/>
              </a:rPr>
              <a:t>二叉树的构造</a:t>
            </a:r>
            <a:r>
              <a:rPr lang="en-US" altLang="zh-CN" sz="2800">
                <a:effectLst/>
                <a:latin typeface="Arial" charset="0"/>
              </a:rPr>
              <a:t>)</a:t>
            </a:r>
          </a:p>
          <a:p>
            <a:pPr>
              <a:lnSpc>
                <a:spcPct val="80000"/>
              </a:lnSpc>
            </a:pPr>
            <a:r>
              <a:rPr lang="en-US" altLang="zh-CN" sz="2800">
                <a:solidFill>
                  <a:srgbClr val="FFFF00"/>
                </a:solidFill>
                <a:effectLst/>
                <a:latin typeface="Arial" charset="0"/>
              </a:rPr>
              <a:t>Transformation among Tree, Forest and binary tree (</a:t>
            </a:r>
            <a:r>
              <a:rPr lang="zh-CN" altLang="en-US" sz="2800">
                <a:solidFill>
                  <a:srgbClr val="FFFF00"/>
                </a:solidFill>
                <a:effectLst/>
                <a:latin typeface="Arial" charset="0"/>
              </a:rPr>
              <a:t>树、森林和二叉树的转换</a:t>
            </a:r>
            <a:r>
              <a:rPr lang="en-US" altLang="zh-CN" sz="2800">
                <a:solidFill>
                  <a:srgbClr val="FFFF00"/>
                </a:solidFill>
                <a:effectLst/>
                <a:latin typeface="Arial" charset="0"/>
              </a:rPr>
              <a:t>)</a:t>
            </a:r>
          </a:p>
          <a:p>
            <a:pPr>
              <a:lnSpc>
                <a:spcPct val="80000"/>
              </a:lnSpc>
            </a:pPr>
            <a:r>
              <a:rPr lang="en-US" altLang="zh-CN" sz="2800">
                <a:effectLst/>
                <a:latin typeface="Arial" charset="0"/>
              </a:rPr>
              <a:t>Huffman tree and Huffman coding (</a:t>
            </a:r>
            <a:r>
              <a:rPr lang="zh-CN" altLang="en-US" sz="2800">
                <a:effectLst/>
                <a:latin typeface="Arial" charset="0"/>
              </a:rPr>
              <a:t>哈夫曼树和哈夫曼编码</a:t>
            </a:r>
            <a:r>
              <a:rPr lang="en-US" altLang="zh-CN" sz="2800">
                <a:effectLst/>
                <a:latin typeface="Arial" charset="0"/>
              </a:rPr>
              <a:t>)</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其他问题</a:t>
            </a:r>
            <a:endParaRPr lang="zh-CN" altLang="en-US" dirty="0"/>
          </a:p>
        </p:txBody>
      </p:sp>
      <p:sp>
        <p:nvSpPr>
          <p:cNvPr id="3" name="内容占位符 2"/>
          <p:cNvSpPr>
            <a:spLocks noGrp="1"/>
          </p:cNvSpPr>
          <p:nvPr>
            <p:ph idx="1"/>
          </p:nvPr>
        </p:nvSpPr>
        <p:spPr/>
        <p:txBody>
          <a:bodyPr/>
          <a:lstStyle/>
          <a:p>
            <a:r>
              <a:rPr lang="zh-CN" altLang="en-US" dirty="0" smtClean="0">
                <a:effectLst/>
              </a:rPr>
              <a:t>树与等价问题</a:t>
            </a:r>
            <a:endParaRPr lang="en-US" altLang="zh-CN" dirty="0" smtClean="0">
              <a:effectLst/>
            </a:endParaRPr>
          </a:p>
          <a:p>
            <a:r>
              <a:rPr lang="zh-CN" altLang="en-US" dirty="0" smtClean="0">
                <a:effectLst/>
              </a:rPr>
              <a:t>回溯</a:t>
            </a:r>
            <a:r>
              <a:rPr lang="zh-CN" altLang="en-US" dirty="0">
                <a:effectLst/>
              </a:rPr>
              <a:t>法和树的遍历</a:t>
            </a:r>
          </a:p>
          <a:p>
            <a:r>
              <a:rPr lang="en-US" altLang="zh-CN" dirty="0">
                <a:effectLst/>
              </a:rPr>
              <a:t>Tree</a:t>
            </a:r>
            <a:r>
              <a:rPr lang="zh-CN" altLang="en-US" dirty="0">
                <a:effectLst/>
              </a:rPr>
              <a:t>的计数</a:t>
            </a:r>
          </a:p>
        </p:txBody>
      </p:sp>
      <p:sp>
        <p:nvSpPr>
          <p:cNvPr id="4" name="页脚占位符 3"/>
          <p:cNvSpPr>
            <a:spLocks noGrp="1"/>
          </p:cNvSpPr>
          <p:nvPr>
            <p:ph type="ftr" sz="quarter" idx="11"/>
          </p:nvPr>
        </p:nvSpPr>
        <p:spPr/>
        <p:txBody>
          <a:bodyPr/>
          <a:lstStyle/>
          <a:p>
            <a:endParaRPr lang="en-US" altLang="zh-CN" smtClean="0"/>
          </a:p>
          <a:p>
            <a:r>
              <a:rPr lang="en-US" altLang="zh-CN" smtClean="0"/>
              <a:t>Prof. Q. Wang</a:t>
            </a:r>
            <a:endParaRPr lang="en-US" altLang="zh-CN"/>
          </a:p>
        </p:txBody>
      </p:sp>
    </p:spTree>
    <p:extLst>
      <p:ext uri="{BB962C8B-B14F-4D97-AF65-F5344CB8AC3E}">
        <p14:creationId xmlns:p14="http://schemas.microsoft.com/office/powerpoint/2010/main" val="327221158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242690" name="Rectangle 2"/>
          <p:cNvSpPr>
            <a:spLocks noGrp="1" noChangeArrowheads="1"/>
          </p:cNvSpPr>
          <p:nvPr>
            <p:ph type="title"/>
          </p:nvPr>
        </p:nvSpPr>
        <p:spPr/>
        <p:txBody>
          <a:bodyPr/>
          <a:lstStyle/>
          <a:p>
            <a:r>
              <a:rPr lang="en-US" altLang="zh-CN" dirty="0" smtClean="0"/>
              <a:t>Tree</a:t>
            </a:r>
            <a:r>
              <a:rPr lang="zh-CN" altLang="en-US" dirty="0" smtClean="0"/>
              <a:t>的</a:t>
            </a:r>
            <a:r>
              <a:rPr lang="zh-CN" altLang="en-US" dirty="0"/>
              <a:t>计数</a:t>
            </a:r>
          </a:p>
        </p:txBody>
      </p:sp>
      <p:sp>
        <p:nvSpPr>
          <p:cNvPr id="242691" name="Rectangle 3"/>
          <p:cNvSpPr>
            <a:spLocks noGrp="1" noChangeArrowheads="1"/>
          </p:cNvSpPr>
          <p:nvPr>
            <p:ph type="body" idx="1"/>
          </p:nvPr>
        </p:nvSpPr>
        <p:spPr/>
        <p:txBody>
          <a:bodyPr/>
          <a:lstStyle/>
          <a:p>
            <a:r>
              <a:rPr lang="zh-CN" altLang="en-US" dirty="0">
                <a:effectLst/>
              </a:rPr>
              <a:t>具有</a:t>
            </a:r>
            <a:r>
              <a:rPr lang="en-US" altLang="zh-CN" i="1" dirty="0">
                <a:effectLst/>
              </a:rPr>
              <a:t>n</a:t>
            </a:r>
            <a:r>
              <a:rPr lang="zh-CN" altLang="en-US" dirty="0">
                <a:effectLst/>
              </a:rPr>
              <a:t>个结点有不同形态的</a:t>
            </a:r>
            <a:r>
              <a:rPr lang="zh-CN" altLang="en-US" dirty="0" smtClean="0">
                <a:effectLst/>
              </a:rPr>
              <a:t>树（有序树）的</a:t>
            </a:r>
            <a:r>
              <a:rPr lang="zh-CN" altLang="en-US" dirty="0">
                <a:effectLst/>
              </a:rPr>
              <a:t>数目</a:t>
            </a:r>
            <a:r>
              <a:rPr lang="en-US" altLang="zh-CN" i="1" dirty="0" err="1">
                <a:effectLst/>
              </a:rPr>
              <a:t>T</a:t>
            </a:r>
            <a:r>
              <a:rPr lang="en-US" altLang="zh-CN" i="1" baseline="-25000" dirty="0" err="1">
                <a:effectLst/>
              </a:rPr>
              <a:t>n</a:t>
            </a:r>
            <a:r>
              <a:rPr lang="zh-CN" altLang="en-US" dirty="0">
                <a:effectLst/>
              </a:rPr>
              <a:t>和具有</a:t>
            </a:r>
            <a:r>
              <a:rPr lang="en-US" altLang="zh-CN" i="1" dirty="0">
                <a:effectLst/>
              </a:rPr>
              <a:t>n</a:t>
            </a:r>
            <a:r>
              <a:rPr lang="en-US" altLang="zh-CN" dirty="0">
                <a:effectLst/>
              </a:rPr>
              <a:t>-1</a:t>
            </a:r>
            <a:r>
              <a:rPr lang="zh-CN" altLang="en-US" dirty="0">
                <a:effectLst/>
              </a:rPr>
              <a:t>个结点</a:t>
            </a:r>
            <a:r>
              <a:rPr lang="zh-CN" altLang="en-US" dirty="0" smtClean="0">
                <a:effectLst/>
              </a:rPr>
              <a:t>互不相似的</a:t>
            </a:r>
            <a:r>
              <a:rPr lang="zh-CN" altLang="en-US" dirty="0">
                <a:effectLst/>
              </a:rPr>
              <a:t>二叉树的数目相同，即</a:t>
            </a:r>
          </a:p>
          <a:p>
            <a:pPr lvl="1"/>
            <a:r>
              <a:rPr lang="en-US" altLang="zh-CN" dirty="0">
                <a:effectLst/>
              </a:rPr>
              <a:t>Why?</a:t>
            </a:r>
          </a:p>
        </p:txBody>
      </p:sp>
      <p:graphicFrame>
        <p:nvGraphicFramePr>
          <p:cNvPr id="242692" name="Object 4"/>
          <p:cNvGraphicFramePr>
            <a:graphicFrameLocks noChangeAspect="1"/>
          </p:cNvGraphicFramePr>
          <p:nvPr/>
        </p:nvGraphicFramePr>
        <p:xfrm>
          <a:off x="3944938" y="3340100"/>
          <a:ext cx="1255712" cy="533400"/>
        </p:xfrm>
        <a:graphic>
          <a:graphicData uri="http://schemas.openxmlformats.org/presentationml/2006/ole">
            <mc:AlternateContent xmlns:mc="http://schemas.openxmlformats.org/markup-compatibility/2006">
              <mc:Choice xmlns:v="urn:schemas-microsoft-com:vml" Requires="v">
                <p:oleObj spid="_x0000_s251956" name="Equation" r:id="rId3" imgW="419040" imgH="177480" progId="Equation.DSMT4">
                  <p:embed/>
                </p:oleObj>
              </mc:Choice>
              <mc:Fallback>
                <p:oleObj name="Equation" r:id="rId3" imgW="41904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938" y="3340100"/>
                        <a:ext cx="1255712" cy="5334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26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4005064"/>
            <a:ext cx="40005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430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页脚占位符 2"/>
          <p:cNvSpPr>
            <a:spLocks noGrp="1"/>
          </p:cNvSpPr>
          <p:nvPr>
            <p:ph type="ftr" sz="quarter" idx="11"/>
          </p:nvPr>
        </p:nvSpPr>
        <p:spPr/>
        <p:txBody>
          <a:bodyPr/>
          <a:lstStyle/>
          <a:p>
            <a:endParaRPr lang="en-US" altLang="zh-CN"/>
          </a:p>
          <a:p>
            <a:r>
              <a:rPr lang="en-US" altLang="zh-CN"/>
              <a:t>Prof. Q. Wang</a:t>
            </a:r>
          </a:p>
        </p:txBody>
      </p:sp>
      <p:sp>
        <p:nvSpPr>
          <p:cNvPr id="69636" name="Text Box 1028"/>
          <p:cNvSpPr txBox="1">
            <a:spLocks noChangeArrowheads="1"/>
          </p:cNvSpPr>
          <p:nvPr/>
        </p:nvSpPr>
        <p:spPr bwMode="auto">
          <a:xfrm>
            <a:off x="1296988" y="5991225"/>
            <a:ext cx="2374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a:effectLst/>
                <a:latin typeface="Times New Roman" pitchFamily="18" charset="0"/>
              </a:rPr>
              <a:t>Full binary tree</a:t>
            </a:r>
          </a:p>
        </p:txBody>
      </p:sp>
      <p:sp>
        <p:nvSpPr>
          <p:cNvPr id="69637" name="Text Box 1029"/>
          <p:cNvSpPr txBox="1">
            <a:spLocks noChangeArrowheads="1"/>
          </p:cNvSpPr>
          <p:nvPr/>
        </p:nvSpPr>
        <p:spPr bwMode="auto">
          <a:xfrm>
            <a:off x="4284663" y="6005513"/>
            <a:ext cx="3181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a:effectLst/>
                <a:latin typeface="Times New Roman" pitchFamily="18" charset="0"/>
              </a:rPr>
              <a:t>Complete binary tree</a:t>
            </a:r>
          </a:p>
        </p:txBody>
      </p:sp>
      <p:grpSp>
        <p:nvGrpSpPr>
          <p:cNvPr id="69692" name="Group 1084"/>
          <p:cNvGrpSpPr>
            <a:grpSpLocks/>
          </p:cNvGrpSpPr>
          <p:nvPr/>
        </p:nvGrpSpPr>
        <p:grpSpPr bwMode="auto">
          <a:xfrm>
            <a:off x="1092399" y="188913"/>
            <a:ext cx="2879725" cy="2449512"/>
            <a:chOff x="1837" y="254"/>
            <a:chExt cx="1814" cy="1543"/>
          </a:xfrm>
        </p:grpSpPr>
        <p:sp>
          <p:nvSpPr>
            <p:cNvPr id="69638" name="Oval 1030"/>
            <p:cNvSpPr>
              <a:spLocks noChangeArrowheads="1"/>
            </p:cNvSpPr>
            <p:nvPr/>
          </p:nvSpPr>
          <p:spPr bwMode="auto">
            <a:xfrm>
              <a:off x="2200" y="254"/>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A</a:t>
              </a:r>
            </a:p>
          </p:txBody>
        </p:sp>
        <p:sp>
          <p:nvSpPr>
            <p:cNvPr id="69639" name="Oval 1031"/>
            <p:cNvSpPr>
              <a:spLocks noChangeArrowheads="1"/>
            </p:cNvSpPr>
            <p:nvPr/>
          </p:nvSpPr>
          <p:spPr bwMode="auto">
            <a:xfrm>
              <a:off x="1837" y="617"/>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B</a:t>
              </a:r>
            </a:p>
          </p:txBody>
        </p:sp>
        <p:sp>
          <p:nvSpPr>
            <p:cNvPr id="69640" name="Oval 1032"/>
            <p:cNvSpPr>
              <a:spLocks noChangeArrowheads="1"/>
            </p:cNvSpPr>
            <p:nvPr/>
          </p:nvSpPr>
          <p:spPr bwMode="auto">
            <a:xfrm>
              <a:off x="2608" y="617"/>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C</a:t>
              </a:r>
            </a:p>
          </p:txBody>
        </p:sp>
        <p:sp>
          <p:nvSpPr>
            <p:cNvPr id="69641" name="Oval 1033"/>
            <p:cNvSpPr>
              <a:spLocks noChangeArrowheads="1"/>
            </p:cNvSpPr>
            <p:nvPr/>
          </p:nvSpPr>
          <p:spPr bwMode="auto">
            <a:xfrm>
              <a:off x="2291" y="1071"/>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D</a:t>
              </a:r>
            </a:p>
          </p:txBody>
        </p:sp>
        <p:sp>
          <p:nvSpPr>
            <p:cNvPr id="69642" name="Oval 1034"/>
            <p:cNvSpPr>
              <a:spLocks noChangeArrowheads="1"/>
            </p:cNvSpPr>
            <p:nvPr/>
          </p:nvSpPr>
          <p:spPr bwMode="auto">
            <a:xfrm>
              <a:off x="3062" y="1071"/>
              <a:ext cx="227" cy="227"/>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E</a:t>
              </a:r>
            </a:p>
          </p:txBody>
        </p:sp>
        <p:sp>
          <p:nvSpPr>
            <p:cNvPr id="69643" name="Oval 1035"/>
            <p:cNvSpPr>
              <a:spLocks noChangeArrowheads="1"/>
            </p:cNvSpPr>
            <p:nvPr/>
          </p:nvSpPr>
          <p:spPr bwMode="auto">
            <a:xfrm>
              <a:off x="2063" y="1570"/>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F</a:t>
              </a:r>
            </a:p>
          </p:txBody>
        </p:sp>
        <p:sp>
          <p:nvSpPr>
            <p:cNvPr id="69644" name="Oval 1036"/>
            <p:cNvSpPr>
              <a:spLocks noChangeArrowheads="1"/>
            </p:cNvSpPr>
            <p:nvPr/>
          </p:nvSpPr>
          <p:spPr bwMode="auto">
            <a:xfrm>
              <a:off x="2563" y="1570"/>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G</a:t>
              </a:r>
            </a:p>
          </p:txBody>
        </p:sp>
        <p:sp>
          <p:nvSpPr>
            <p:cNvPr id="69645" name="Oval 1037"/>
            <p:cNvSpPr>
              <a:spLocks noChangeArrowheads="1"/>
            </p:cNvSpPr>
            <p:nvPr/>
          </p:nvSpPr>
          <p:spPr bwMode="auto">
            <a:xfrm>
              <a:off x="2926" y="1570"/>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H</a:t>
              </a:r>
            </a:p>
          </p:txBody>
        </p:sp>
        <p:sp>
          <p:nvSpPr>
            <p:cNvPr id="69646" name="Oval 1038"/>
            <p:cNvSpPr>
              <a:spLocks noChangeArrowheads="1"/>
            </p:cNvSpPr>
            <p:nvPr/>
          </p:nvSpPr>
          <p:spPr bwMode="auto">
            <a:xfrm>
              <a:off x="3424" y="1570"/>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I</a:t>
              </a:r>
            </a:p>
          </p:txBody>
        </p:sp>
        <p:cxnSp>
          <p:nvCxnSpPr>
            <p:cNvPr id="69647" name="AutoShape 1039"/>
            <p:cNvCxnSpPr>
              <a:cxnSpLocks noChangeShapeType="1"/>
              <a:stCxn id="69638" idx="3"/>
              <a:endCxn id="69639" idx="7"/>
            </p:cNvCxnSpPr>
            <p:nvPr/>
          </p:nvCxnSpPr>
          <p:spPr bwMode="auto">
            <a:xfrm flipH="1">
              <a:off x="2031" y="454"/>
              <a:ext cx="202" cy="1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48" name="AutoShape 1040"/>
            <p:cNvCxnSpPr>
              <a:cxnSpLocks noChangeShapeType="1"/>
              <a:stCxn id="69638" idx="5"/>
              <a:endCxn id="69640" idx="1"/>
            </p:cNvCxnSpPr>
            <p:nvPr/>
          </p:nvCxnSpPr>
          <p:spPr bwMode="auto">
            <a:xfrm>
              <a:off x="2394" y="454"/>
              <a:ext cx="247" cy="1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49" name="AutoShape 1041"/>
            <p:cNvCxnSpPr>
              <a:cxnSpLocks noChangeShapeType="1"/>
              <a:stCxn id="69640" idx="3"/>
              <a:endCxn id="69641" idx="0"/>
            </p:cNvCxnSpPr>
            <p:nvPr/>
          </p:nvCxnSpPr>
          <p:spPr bwMode="auto">
            <a:xfrm flipH="1">
              <a:off x="2405" y="817"/>
              <a:ext cx="236" cy="24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50" name="AutoShape 1042"/>
            <p:cNvCxnSpPr>
              <a:cxnSpLocks noChangeShapeType="1"/>
              <a:stCxn id="69640" idx="5"/>
              <a:endCxn id="69642" idx="1"/>
            </p:cNvCxnSpPr>
            <p:nvPr/>
          </p:nvCxnSpPr>
          <p:spPr bwMode="auto">
            <a:xfrm>
              <a:off x="2802" y="817"/>
              <a:ext cx="293" cy="28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51" name="AutoShape 1043"/>
            <p:cNvCxnSpPr>
              <a:cxnSpLocks noChangeShapeType="1"/>
              <a:stCxn id="69641" idx="3"/>
              <a:endCxn id="69643" idx="0"/>
            </p:cNvCxnSpPr>
            <p:nvPr/>
          </p:nvCxnSpPr>
          <p:spPr bwMode="auto">
            <a:xfrm flipH="1">
              <a:off x="2177" y="1271"/>
              <a:ext cx="147" cy="29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52" name="AutoShape 1044"/>
            <p:cNvCxnSpPr>
              <a:cxnSpLocks noChangeShapeType="1"/>
              <a:stCxn id="69641" idx="5"/>
              <a:endCxn id="69644" idx="0"/>
            </p:cNvCxnSpPr>
            <p:nvPr/>
          </p:nvCxnSpPr>
          <p:spPr bwMode="auto">
            <a:xfrm>
              <a:off x="2485" y="1271"/>
              <a:ext cx="192" cy="29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53" name="AutoShape 1045"/>
            <p:cNvCxnSpPr>
              <a:cxnSpLocks noChangeShapeType="1"/>
              <a:stCxn id="69642" idx="3"/>
              <a:endCxn id="69645" idx="0"/>
            </p:cNvCxnSpPr>
            <p:nvPr/>
          </p:nvCxnSpPr>
          <p:spPr bwMode="auto">
            <a:xfrm flipH="1">
              <a:off x="3040" y="1271"/>
              <a:ext cx="55" cy="29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54" name="AutoShape 1046"/>
            <p:cNvCxnSpPr>
              <a:cxnSpLocks noChangeShapeType="1"/>
              <a:stCxn id="69642" idx="5"/>
              <a:endCxn id="69646" idx="0"/>
            </p:cNvCxnSpPr>
            <p:nvPr/>
          </p:nvCxnSpPr>
          <p:spPr bwMode="auto">
            <a:xfrm>
              <a:off x="3256" y="1271"/>
              <a:ext cx="282" cy="29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9655" name="Text Box 1047"/>
          <p:cNvSpPr txBox="1">
            <a:spLocks noChangeArrowheads="1"/>
          </p:cNvSpPr>
          <p:nvPr/>
        </p:nvSpPr>
        <p:spPr bwMode="auto">
          <a:xfrm>
            <a:off x="755576" y="2693988"/>
            <a:ext cx="32223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dirty="0">
                <a:effectLst/>
                <a:latin typeface="Times New Roman" pitchFamily="18" charset="0"/>
              </a:rPr>
              <a:t>Generic binary </a:t>
            </a:r>
            <a:r>
              <a:rPr kumimoji="1" lang="en-US" altLang="zh-CN" sz="2800" dirty="0" smtClean="0">
                <a:effectLst/>
                <a:latin typeface="Times New Roman" pitchFamily="18" charset="0"/>
              </a:rPr>
              <a:t>tree 1</a:t>
            </a:r>
            <a:endParaRPr kumimoji="1" lang="en-US" altLang="zh-CN" sz="2800" dirty="0">
              <a:effectLst/>
              <a:latin typeface="Times New Roman" pitchFamily="18" charset="0"/>
            </a:endParaRPr>
          </a:p>
        </p:txBody>
      </p:sp>
      <p:grpSp>
        <p:nvGrpSpPr>
          <p:cNvPr id="69693" name="Group 1085"/>
          <p:cNvGrpSpPr>
            <a:grpSpLocks/>
          </p:cNvGrpSpPr>
          <p:nvPr/>
        </p:nvGrpSpPr>
        <p:grpSpPr bwMode="auto">
          <a:xfrm>
            <a:off x="1258888" y="4076700"/>
            <a:ext cx="2449512" cy="1657350"/>
            <a:chOff x="793" y="2568"/>
            <a:chExt cx="1543" cy="1044"/>
          </a:xfrm>
        </p:grpSpPr>
        <p:sp>
          <p:nvSpPr>
            <p:cNvPr id="69656" name="Oval 1048"/>
            <p:cNvSpPr>
              <a:spLocks noChangeArrowheads="1"/>
            </p:cNvSpPr>
            <p:nvPr/>
          </p:nvSpPr>
          <p:spPr bwMode="auto">
            <a:xfrm>
              <a:off x="1451" y="2568"/>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A</a:t>
              </a:r>
            </a:p>
          </p:txBody>
        </p:sp>
        <p:sp>
          <p:nvSpPr>
            <p:cNvPr id="69657" name="Oval 1049"/>
            <p:cNvSpPr>
              <a:spLocks noChangeArrowheads="1"/>
            </p:cNvSpPr>
            <p:nvPr/>
          </p:nvSpPr>
          <p:spPr bwMode="auto">
            <a:xfrm>
              <a:off x="1012" y="2931"/>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B</a:t>
              </a:r>
            </a:p>
          </p:txBody>
        </p:sp>
        <p:sp>
          <p:nvSpPr>
            <p:cNvPr id="69658" name="Oval 1050"/>
            <p:cNvSpPr>
              <a:spLocks noChangeArrowheads="1"/>
            </p:cNvSpPr>
            <p:nvPr/>
          </p:nvSpPr>
          <p:spPr bwMode="auto">
            <a:xfrm>
              <a:off x="1889" y="2931"/>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C</a:t>
              </a:r>
            </a:p>
          </p:txBody>
        </p:sp>
        <p:sp>
          <p:nvSpPr>
            <p:cNvPr id="69659" name="Oval 1051"/>
            <p:cNvSpPr>
              <a:spLocks noChangeArrowheads="1"/>
            </p:cNvSpPr>
            <p:nvPr/>
          </p:nvSpPr>
          <p:spPr bwMode="auto">
            <a:xfrm>
              <a:off x="1670" y="3385"/>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F</a:t>
              </a:r>
            </a:p>
          </p:txBody>
        </p:sp>
        <p:sp>
          <p:nvSpPr>
            <p:cNvPr id="69660" name="Oval 1052"/>
            <p:cNvSpPr>
              <a:spLocks noChangeArrowheads="1"/>
            </p:cNvSpPr>
            <p:nvPr/>
          </p:nvSpPr>
          <p:spPr bwMode="auto">
            <a:xfrm>
              <a:off x="2109" y="3385"/>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G</a:t>
              </a:r>
            </a:p>
          </p:txBody>
        </p:sp>
        <p:sp>
          <p:nvSpPr>
            <p:cNvPr id="69661" name="Oval 1053"/>
            <p:cNvSpPr>
              <a:spLocks noChangeArrowheads="1"/>
            </p:cNvSpPr>
            <p:nvPr/>
          </p:nvSpPr>
          <p:spPr bwMode="auto">
            <a:xfrm>
              <a:off x="793" y="3385"/>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D</a:t>
              </a:r>
            </a:p>
          </p:txBody>
        </p:sp>
        <p:sp>
          <p:nvSpPr>
            <p:cNvPr id="69662" name="Oval 1054"/>
            <p:cNvSpPr>
              <a:spLocks noChangeArrowheads="1"/>
            </p:cNvSpPr>
            <p:nvPr/>
          </p:nvSpPr>
          <p:spPr bwMode="auto">
            <a:xfrm>
              <a:off x="1232" y="3385"/>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E</a:t>
              </a:r>
            </a:p>
          </p:txBody>
        </p:sp>
        <p:cxnSp>
          <p:nvCxnSpPr>
            <p:cNvPr id="69665" name="AutoShape 1057"/>
            <p:cNvCxnSpPr>
              <a:cxnSpLocks noChangeShapeType="1"/>
              <a:stCxn id="69656" idx="3"/>
              <a:endCxn id="69657" idx="7"/>
            </p:cNvCxnSpPr>
            <p:nvPr/>
          </p:nvCxnSpPr>
          <p:spPr bwMode="auto">
            <a:xfrm flipH="1">
              <a:off x="1206" y="2762"/>
              <a:ext cx="278" cy="20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66" name="AutoShape 1058"/>
            <p:cNvCxnSpPr>
              <a:cxnSpLocks noChangeShapeType="1"/>
              <a:stCxn id="69656" idx="5"/>
              <a:endCxn id="69658" idx="1"/>
            </p:cNvCxnSpPr>
            <p:nvPr/>
          </p:nvCxnSpPr>
          <p:spPr bwMode="auto">
            <a:xfrm>
              <a:off x="1645" y="2762"/>
              <a:ext cx="277" cy="20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67" name="AutoShape 1059"/>
            <p:cNvCxnSpPr>
              <a:cxnSpLocks noChangeShapeType="1"/>
              <a:stCxn id="69658" idx="3"/>
              <a:endCxn id="69659" idx="0"/>
            </p:cNvCxnSpPr>
            <p:nvPr/>
          </p:nvCxnSpPr>
          <p:spPr bwMode="auto">
            <a:xfrm flipH="1">
              <a:off x="1783" y="3125"/>
              <a:ext cx="139" cy="2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68" name="AutoShape 1060"/>
            <p:cNvCxnSpPr>
              <a:cxnSpLocks noChangeShapeType="1"/>
              <a:stCxn id="69658" idx="5"/>
              <a:endCxn id="69660" idx="0"/>
            </p:cNvCxnSpPr>
            <p:nvPr/>
          </p:nvCxnSpPr>
          <p:spPr bwMode="auto">
            <a:xfrm>
              <a:off x="2083" y="3125"/>
              <a:ext cx="140" cy="2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69" name="AutoShape 1061"/>
            <p:cNvCxnSpPr>
              <a:cxnSpLocks noChangeShapeType="1"/>
              <a:stCxn id="69657" idx="3"/>
              <a:endCxn id="69661" idx="0"/>
            </p:cNvCxnSpPr>
            <p:nvPr/>
          </p:nvCxnSpPr>
          <p:spPr bwMode="auto">
            <a:xfrm flipH="1">
              <a:off x="906" y="3125"/>
              <a:ext cx="139" cy="2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70" name="AutoShape 1062"/>
            <p:cNvCxnSpPr>
              <a:cxnSpLocks noChangeShapeType="1"/>
              <a:stCxn id="69657" idx="5"/>
              <a:endCxn id="69662" idx="0"/>
            </p:cNvCxnSpPr>
            <p:nvPr/>
          </p:nvCxnSpPr>
          <p:spPr bwMode="auto">
            <a:xfrm>
              <a:off x="1206" y="3125"/>
              <a:ext cx="140" cy="2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694" name="Group 1086"/>
          <p:cNvGrpSpPr>
            <a:grpSpLocks/>
          </p:cNvGrpSpPr>
          <p:nvPr/>
        </p:nvGrpSpPr>
        <p:grpSpPr bwMode="auto">
          <a:xfrm>
            <a:off x="4541838" y="3443288"/>
            <a:ext cx="2665412" cy="2376487"/>
            <a:chOff x="2789" y="2160"/>
            <a:chExt cx="1679" cy="1497"/>
          </a:xfrm>
        </p:grpSpPr>
        <p:sp>
          <p:nvSpPr>
            <p:cNvPr id="69673" name="Oval 1065"/>
            <p:cNvSpPr>
              <a:spLocks noChangeArrowheads="1"/>
            </p:cNvSpPr>
            <p:nvPr/>
          </p:nvSpPr>
          <p:spPr bwMode="auto">
            <a:xfrm>
              <a:off x="3516" y="2160"/>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A</a:t>
              </a:r>
            </a:p>
          </p:txBody>
        </p:sp>
        <p:sp>
          <p:nvSpPr>
            <p:cNvPr id="69674" name="Oval 1066"/>
            <p:cNvSpPr>
              <a:spLocks noChangeArrowheads="1"/>
            </p:cNvSpPr>
            <p:nvPr/>
          </p:nvSpPr>
          <p:spPr bwMode="auto">
            <a:xfrm>
              <a:off x="3153" y="2523"/>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B</a:t>
              </a:r>
            </a:p>
          </p:txBody>
        </p:sp>
        <p:sp>
          <p:nvSpPr>
            <p:cNvPr id="69675" name="Oval 1067"/>
            <p:cNvSpPr>
              <a:spLocks noChangeArrowheads="1"/>
            </p:cNvSpPr>
            <p:nvPr/>
          </p:nvSpPr>
          <p:spPr bwMode="auto">
            <a:xfrm>
              <a:off x="3924" y="2523"/>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C</a:t>
              </a:r>
            </a:p>
          </p:txBody>
        </p:sp>
        <p:sp>
          <p:nvSpPr>
            <p:cNvPr id="69676" name="Oval 1068"/>
            <p:cNvSpPr>
              <a:spLocks noChangeArrowheads="1"/>
            </p:cNvSpPr>
            <p:nvPr/>
          </p:nvSpPr>
          <p:spPr bwMode="auto">
            <a:xfrm>
              <a:off x="3742" y="2977"/>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F</a:t>
              </a:r>
            </a:p>
          </p:txBody>
        </p:sp>
        <p:sp>
          <p:nvSpPr>
            <p:cNvPr id="69677" name="Oval 1069"/>
            <p:cNvSpPr>
              <a:spLocks noChangeArrowheads="1"/>
            </p:cNvSpPr>
            <p:nvPr/>
          </p:nvSpPr>
          <p:spPr bwMode="auto">
            <a:xfrm>
              <a:off x="4241" y="2977"/>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G</a:t>
              </a:r>
            </a:p>
          </p:txBody>
        </p:sp>
        <p:sp>
          <p:nvSpPr>
            <p:cNvPr id="69678" name="Oval 1070"/>
            <p:cNvSpPr>
              <a:spLocks noChangeArrowheads="1"/>
            </p:cNvSpPr>
            <p:nvPr/>
          </p:nvSpPr>
          <p:spPr bwMode="auto">
            <a:xfrm>
              <a:off x="2925" y="2977"/>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D</a:t>
              </a:r>
            </a:p>
          </p:txBody>
        </p:sp>
        <p:sp>
          <p:nvSpPr>
            <p:cNvPr id="69679" name="Oval 1071"/>
            <p:cNvSpPr>
              <a:spLocks noChangeArrowheads="1"/>
            </p:cNvSpPr>
            <p:nvPr/>
          </p:nvSpPr>
          <p:spPr bwMode="auto">
            <a:xfrm>
              <a:off x="3379" y="2977"/>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E</a:t>
              </a:r>
            </a:p>
          </p:txBody>
        </p:sp>
        <p:cxnSp>
          <p:nvCxnSpPr>
            <p:cNvPr id="69680" name="AutoShape 1072"/>
            <p:cNvCxnSpPr>
              <a:cxnSpLocks noChangeShapeType="1"/>
              <a:stCxn id="69673" idx="3"/>
              <a:endCxn id="69674" idx="7"/>
            </p:cNvCxnSpPr>
            <p:nvPr/>
          </p:nvCxnSpPr>
          <p:spPr bwMode="auto">
            <a:xfrm flipH="1">
              <a:off x="3347" y="2360"/>
              <a:ext cx="202" cy="1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81" name="AutoShape 1073"/>
            <p:cNvCxnSpPr>
              <a:cxnSpLocks noChangeShapeType="1"/>
              <a:stCxn id="69673" idx="5"/>
              <a:endCxn id="69675" idx="1"/>
            </p:cNvCxnSpPr>
            <p:nvPr/>
          </p:nvCxnSpPr>
          <p:spPr bwMode="auto">
            <a:xfrm>
              <a:off x="3710" y="2360"/>
              <a:ext cx="247" cy="19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82" name="AutoShape 1074"/>
            <p:cNvCxnSpPr>
              <a:cxnSpLocks noChangeShapeType="1"/>
              <a:stCxn id="69675" idx="3"/>
              <a:endCxn id="69676" idx="0"/>
            </p:cNvCxnSpPr>
            <p:nvPr/>
          </p:nvCxnSpPr>
          <p:spPr bwMode="auto">
            <a:xfrm flipH="1">
              <a:off x="3856" y="2723"/>
              <a:ext cx="101" cy="24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83" name="AutoShape 1075"/>
            <p:cNvCxnSpPr>
              <a:cxnSpLocks noChangeShapeType="1"/>
              <a:stCxn id="69675" idx="5"/>
              <a:endCxn id="69677" idx="1"/>
            </p:cNvCxnSpPr>
            <p:nvPr/>
          </p:nvCxnSpPr>
          <p:spPr bwMode="auto">
            <a:xfrm>
              <a:off x="4118" y="2723"/>
              <a:ext cx="156" cy="28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84" name="AutoShape 1076"/>
            <p:cNvCxnSpPr>
              <a:cxnSpLocks noChangeShapeType="1"/>
              <a:stCxn id="69674" idx="3"/>
              <a:endCxn id="69678" idx="0"/>
            </p:cNvCxnSpPr>
            <p:nvPr/>
          </p:nvCxnSpPr>
          <p:spPr bwMode="auto">
            <a:xfrm flipH="1">
              <a:off x="3039" y="2723"/>
              <a:ext cx="147" cy="24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85" name="AutoShape 1077"/>
            <p:cNvCxnSpPr>
              <a:cxnSpLocks noChangeShapeType="1"/>
              <a:stCxn id="69674" idx="5"/>
              <a:endCxn id="69679" idx="0"/>
            </p:cNvCxnSpPr>
            <p:nvPr/>
          </p:nvCxnSpPr>
          <p:spPr bwMode="auto">
            <a:xfrm>
              <a:off x="3347" y="2723"/>
              <a:ext cx="146" cy="24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686" name="Oval 1078"/>
            <p:cNvSpPr>
              <a:spLocks noChangeArrowheads="1"/>
            </p:cNvSpPr>
            <p:nvPr/>
          </p:nvSpPr>
          <p:spPr bwMode="auto">
            <a:xfrm>
              <a:off x="2789" y="3430"/>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H</a:t>
              </a:r>
            </a:p>
          </p:txBody>
        </p:sp>
        <p:sp>
          <p:nvSpPr>
            <p:cNvPr id="69687" name="Oval 1079"/>
            <p:cNvSpPr>
              <a:spLocks noChangeArrowheads="1"/>
            </p:cNvSpPr>
            <p:nvPr/>
          </p:nvSpPr>
          <p:spPr bwMode="auto">
            <a:xfrm>
              <a:off x="3061" y="3430"/>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I</a:t>
              </a:r>
            </a:p>
          </p:txBody>
        </p:sp>
        <p:sp>
          <p:nvSpPr>
            <p:cNvPr id="69688" name="Oval 1080"/>
            <p:cNvSpPr>
              <a:spLocks noChangeArrowheads="1"/>
            </p:cNvSpPr>
            <p:nvPr/>
          </p:nvSpPr>
          <p:spPr bwMode="auto">
            <a:xfrm>
              <a:off x="3333" y="3430"/>
              <a:ext cx="227" cy="2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J</a:t>
              </a:r>
            </a:p>
          </p:txBody>
        </p:sp>
        <p:cxnSp>
          <p:nvCxnSpPr>
            <p:cNvPr id="69689" name="AutoShape 1081"/>
            <p:cNvCxnSpPr>
              <a:cxnSpLocks noChangeShapeType="1"/>
              <a:stCxn id="69678" idx="3"/>
              <a:endCxn id="69686" idx="0"/>
            </p:cNvCxnSpPr>
            <p:nvPr/>
          </p:nvCxnSpPr>
          <p:spPr bwMode="auto">
            <a:xfrm flipH="1">
              <a:off x="2903" y="3177"/>
              <a:ext cx="55" cy="24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90" name="AutoShape 1082"/>
            <p:cNvCxnSpPr>
              <a:cxnSpLocks noChangeShapeType="1"/>
              <a:stCxn id="69678" idx="5"/>
              <a:endCxn id="69687" idx="0"/>
            </p:cNvCxnSpPr>
            <p:nvPr/>
          </p:nvCxnSpPr>
          <p:spPr bwMode="auto">
            <a:xfrm>
              <a:off x="3119" y="3177"/>
              <a:ext cx="56" cy="24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91" name="AutoShape 1083"/>
            <p:cNvCxnSpPr>
              <a:cxnSpLocks noChangeShapeType="1"/>
              <a:stCxn id="69679" idx="4"/>
              <a:endCxn id="69688" idx="0"/>
            </p:cNvCxnSpPr>
            <p:nvPr/>
          </p:nvCxnSpPr>
          <p:spPr bwMode="auto">
            <a:xfrm flipH="1">
              <a:off x="3447" y="3210"/>
              <a:ext cx="46" cy="21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Oval 1030"/>
          <p:cNvSpPr>
            <a:spLocks noChangeArrowheads="1"/>
          </p:cNvSpPr>
          <p:nvPr/>
        </p:nvSpPr>
        <p:spPr bwMode="auto">
          <a:xfrm>
            <a:off x="5736829" y="188640"/>
            <a:ext cx="360363" cy="3603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A</a:t>
            </a:r>
          </a:p>
        </p:txBody>
      </p:sp>
      <p:sp>
        <p:nvSpPr>
          <p:cNvPr id="61" name="Oval 1031"/>
          <p:cNvSpPr>
            <a:spLocks noChangeArrowheads="1"/>
          </p:cNvSpPr>
          <p:nvPr/>
        </p:nvSpPr>
        <p:spPr bwMode="auto">
          <a:xfrm>
            <a:off x="5128568" y="764902"/>
            <a:ext cx="360363" cy="3603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B</a:t>
            </a:r>
          </a:p>
        </p:txBody>
      </p:sp>
      <p:sp>
        <p:nvSpPr>
          <p:cNvPr id="62" name="Oval 1032"/>
          <p:cNvSpPr>
            <a:spLocks noChangeArrowheads="1"/>
          </p:cNvSpPr>
          <p:nvPr/>
        </p:nvSpPr>
        <p:spPr bwMode="auto">
          <a:xfrm>
            <a:off x="6348810" y="764902"/>
            <a:ext cx="360363" cy="3603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C</a:t>
            </a:r>
          </a:p>
        </p:txBody>
      </p:sp>
      <p:sp>
        <p:nvSpPr>
          <p:cNvPr id="63" name="Oval 1033"/>
          <p:cNvSpPr>
            <a:spLocks noChangeArrowheads="1"/>
          </p:cNvSpPr>
          <p:nvPr/>
        </p:nvSpPr>
        <p:spPr bwMode="auto">
          <a:xfrm>
            <a:off x="4605338" y="1476895"/>
            <a:ext cx="360363" cy="3603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D</a:t>
            </a:r>
          </a:p>
        </p:txBody>
      </p:sp>
      <p:sp>
        <p:nvSpPr>
          <p:cNvPr id="64" name="Oval 1034"/>
          <p:cNvSpPr>
            <a:spLocks noChangeArrowheads="1"/>
          </p:cNvSpPr>
          <p:nvPr/>
        </p:nvSpPr>
        <p:spPr bwMode="auto">
          <a:xfrm>
            <a:off x="7069535" y="1476895"/>
            <a:ext cx="360363" cy="360362"/>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smtClean="0">
                <a:solidFill>
                  <a:srgbClr val="FFFF00"/>
                </a:solidFill>
                <a:effectLst/>
                <a:ea typeface="宋体" pitchFamily="2" charset="-122"/>
              </a:rPr>
              <a:t>F</a:t>
            </a:r>
            <a:endParaRPr lang="en-US" altLang="zh-CN" sz="2400" b="1" dirty="0">
              <a:solidFill>
                <a:srgbClr val="FFFF00"/>
              </a:solidFill>
              <a:effectLst/>
              <a:ea typeface="宋体" pitchFamily="2" charset="-122"/>
            </a:endParaRPr>
          </a:p>
        </p:txBody>
      </p:sp>
      <p:sp>
        <p:nvSpPr>
          <p:cNvPr id="65" name="Oval 1035"/>
          <p:cNvSpPr>
            <a:spLocks noChangeArrowheads="1"/>
          </p:cNvSpPr>
          <p:nvPr/>
        </p:nvSpPr>
        <p:spPr bwMode="auto">
          <a:xfrm>
            <a:off x="5651797" y="1476895"/>
            <a:ext cx="360363" cy="3603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smtClean="0">
                <a:solidFill>
                  <a:srgbClr val="FFFF00"/>
                </a:solidFill>
                <a:effectLst/>
                <a:ea typeface="宋体" pitchFamily="2" charset="-122"/>
              </a:rPr>
              <a:t>E</a:t>
            </a:r>
            <a:endParaRPr lang="en-US" altLang="zh-CN" sz="2400" b="1" dirty="0">
              <a:solidFill>
                <a:srgbClr val="FFFF00"/>
              </a:solidFill>
              <a:effectLst/>
              <a:ea typeface="宋体" pitchFamily="2" charset="-122"/>
            </a:endParaRPr>
          </a:p>
        </p:txBody>
      </p:sp>
      <p:sp>
        <p:nvSpPr>
          <p:cNvPr id="66" name="Oval 1036"/>
          <p:cNvSpPr>
            <a:spLocks noChangeArrowheads="1"/>
          </p:cNvSpPr>
          <p:nvPr/>
        </p:nvSpPr>
        <p:spPr bwMode="auto">
          <a:xfrm>
            <a:off x="5364309" y="2277790"/>
            <a:ext cx="360363" cy="3603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G</a:t>
            </a:r>
          </a:p>
        </p:txBody>
      </p:sp>
      <p:sp>
        <p:nvSpPr>
          <p:cNvPr id="67" name="Oval 1037"/>
          <p:cNvSpPr>
            <a:spLocks noChangeArrowheads="1"/>
          </p:cNvSpPr>
          <p:nvPr/>
        </p:nvSpPr>
        <p:spPr bwMode="auto">
          <a:xfrm>
            <a:off x="6659909" y="2277790"/>
            <a:ext cx="360363" cy="3603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dirty="0">
                <a:solidFill>
                  <a:srgbClr val="FFFF00"/>
                </a:solidFill>
                <a:effectLst/>
                <a:ea typeface="宋体" pitchFamily="2" charset="-122"/>
              </a:rPr>
              <a:t>H</a:t>
            </a:r>
          </a:p>
        </p:txBody>
      </p:sp>
      <p:sp>
        <p:nvSpPr>
          <p:cNvPr id="68" name="Oval 1038"/>
          <p:cNvSpPr>
            <a:spLocks noChangeArrowheads="1"/>
          </p:cNvSpPr>
          <p:nvPr/>
        </p:nvSpPr>
        <p:spPr bwMode="auto">
          <a:xfrm>
            <a:off x="7644210" y="2277790"/>
            <a:ext cx="360363" cy="36036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400" b="1">
                <a:solidFill>
                  <a:srgbClr val="FFFF00"/>
                </a:solidFill>
                <a:effectLst/>
                <a:ea typeface="宋体" pitchFamily="2" charset="-122"/>
              </a:rPr>
              <a:t>I</a:t>
            </a:r>
          </a:p>
        </p:txBody>
      </p:sp>
      <p:cxnSp>
        <p:nvCxnSpPr>
          <p:cNvPr id="69" name="AutoShape 1039"/>
          <p:cNvCxnSpPr>
            <a:cxnSpLocks noChangeShapeType="1"/>
            <a:stCxn id="60" idx="3"/>
            <a:endCxn id="61" idx="7"/>
          </p:cNvCxnSpPr>
          <p:nvPr/>
        </p:nvCxnSpPr>
        <p:spPr bwMode="auto">
          <a:xfrm flipH="1">
            <a:off x="5436157" y="496228"/>
            <a:ext cx="353446" cy="32144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1040"/>
          <p:cNvCxnSpPr>
            <a:cxnSpLocks noChangeShapeType="1"/>
            <a:stCxn id="60" idx="5"/>
            <a:endCxn id="62" idx="1"/>
          </p:cNvCxnSpPr>
          <p:nvPr/>
        </p:nvCxnSpPr>
        <p:spPr bwMode="auto">
          <a:xfrm>
            <a:off x="6044418" y="496228"/>
            <a:ext cx="357166" cy="32144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AutoShape 1041"/>
          <p:cNvCxnSpPr>
            <a:cxnSpLocks noChangeShapeType="1"/>
            <a:endCxn id="63" idx="0"/>
          </p:cNvCxnSpPr>
          <p:nvPr/>
        </p:nvCxnSpPr>
        <p:spPr bwMode="auto">
          <a:xfrm flipH="1">
            <a:off x="4785520" y="1073670"/>
            <a:ext cx="375443" cy="4032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AutoShape 1042"/>
          <p:cNvCxnSpPr>
            <a:cxnSpLocks noChangeShapeType="1"/>
            <a:stCxn id="62" idx="5"/>
            <a:endCxn id="64" idx="1"/>
          </p:cNvCxnSpPr>
          <p:nvPr/>
        </p:nvCxnSpPr>
        <p:spPr bwMode="auto">
          <a:xfrm>
            <a:off x="6656399" y="1072490"/>
            <a:ext cx="465910" cy="457179"/>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AutoShape 1043"/>
          <p:cNvCxnSpPr>
            <a:cxnSpLocks noChangeShapeType="1"/>
            <a:stCxn id="61" idx="5"/>
            <a:endCxn id="65" idx="0"/>
          </p:cNvCxnSpPr>
          <p:nvPr/>
        </p:nvCxnSpPr>
        <p:spPr bwMode="auto">
          <a:xfrm>
            <a:off x="5436157" y="1072490"/>
            <a:ext cx="395822" cy="40440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AutoShape 1044"/>
          <p:cNvCxnSpPr>
            <a:cxnSpLocks noChangeShapeType="1"/>
            <a:stCxn id="65" idx="3"/>
            <a:endCxn id="66" idx="0"/>
          </p:cNvCxnSpPr>
          <p:nvPr/>
        </p:nvCxnSpPr>
        <p:spPr bwMode="auto">
          <a:xfrm flipH="1">
            <a:off x="5544491" y="1784483"/>
            <a:ext cx="160080" cy="49330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AutoShape 1045"/>
          <p:cNvCxnSpPr>
            <a:cxnSpLocks noChangeShapeType="1"/>
            <a:stCxn id="64" idx="3"/>
            <a:endCxn id="67" idx="0"/>
          </p:cNvCxnSpPr>
          <p:nvPr/>
        </p:nvCxnSpPr>
        <p:spPr bwMode="auto">
          <a:xfrm flipH="1">
            <a:off x="6840091" y="1784483"/>
            <a:ext cx="282218" cy="49330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AutoShape 1046"/>
          <p:cNvCxnSpPr>
            <a:cxnSpLocks noChangeShapeType="1"/>
            <a:stCxn id="64" idx="5"/>
            <a:endCxn id="68" idx="0"/>
          </p:cNvCxnSpPr>
          <p:nvPr/>
        </p:nvCxnSpPr>
        <p:spPr bwMode="auto">
          <a:xfrm>
            <a:off x="7377124" y="1784483"/>
            <a:ext cx="447268" cy="49330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1047"/>
          <p:cNvSpPr txBox="1">
            <a:spLocks noChangeArrowheads="1"/>
          </p:cNvSpPr>
          <p:nvPr/>
        </p:nvSpPr>
        <p:spPr bwMode="auto">
          <a:xfrm>
            <a:off x="4716016" y="2693715"/>
            <a:ext cx="32223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dirty="0">
                <a:effectLst/>
                <a:latin typeface="Times New Roman" pitchFamily="18" charset="0"/>
              </a:rPr>
              <a:t>Generic binary </a:t>
            </a:r>
            <a:r>
              <a:rPr kumimoji="1" lang="en-US" altLang="zh-CN" sz="2800" dirty="0" smtClean="0">
                <a:effectLst/>
                <a:latin typeface="Times New Roman" pitchFamily="18" charset="0"/>
              </a:rPr>
              <a:t>tree 2</a:t>
            </a:r>
            <a:endParaRPr kumimoji="1" lang="en-US" altLang="zh-CN" sz="2800" dirty="0">
              <a:effectLst/>
              <a:latin typeface="Times New Roman" pitchFamily="18"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55298" name="Text Box 2"/>
          <p:cNvSpPr txBox="1">
            <a:spLocks noChangeArrowheads="1"/>
          </p:cNvSpPr>
          <p:nvPr/>
        </p:nvSpPr>
        <p:spPr bwMode="auto">
          <a:xfrm>
            <a:off x="2270125" y="1976438"/>
            <a:ext cx="4754563"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9600">
                <a:solidFill>
                  <a:srgbClr val="FF3399"/>
                </a:solidFill>
                <a:effectLst/>
                <a:latin typeface="Times New Roman" pitchFamily="18" charset="0"/>
                <a:ea typeface="宋体" pitchFamily="2" charset="-122"/>
              </a:rPr>
              <a:t>The End!</a:t>
            </a:r>
            <a:endParaRPr kumimoji="1" lang="en-US" altLang="zh-CN" sz="2400">
              <a:solidFill>
                <a:srgbClr val="FF3399"/>
              </a:solidFill>
              <a:effectLst/>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页脚占位符 2"/>
          <p:cNvSpPr>
            <a:spLocks noGrp="1"/>
          </p:cNvSpPr>
          <p:nvPr>
            <p:ph type="ftr" sz="quarter" idx="11"/>
          </p:nvPr>
        </p:nvSpPr>
        <p:spPr/>
        <p:txBody>
          <a:bodyPr/>
          <a:lstStyle/>
          <a:p>
            <a:endParaRPr lang="en-US" altLang="zh-CN"/>
          </a:p>
          <a:p>
            <a:r>
              <a:rPr lang="en-US" altLang="zh-CN"/>
              <a:t>Prof. Q. Wang</a:t>
            </a:r>
          </a:p>
        </p:txBody>
      </p:sp>
      <p:sp>
        <p:nvSpPr>
          <p:cNvPr id="222210" name="Text Box 2"/>
          <p:cNvSpPr txBox="1">
            <a:spLocks noChangeArrowheads="1"/>
          </p:cNvSpPr>
          <p:nvPr/>
        </p:nvSpPr>
        <p:spPr bwMode="auto">
          <a:xfrm>
            <a:off x="1050925" y="7826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kumimoji="1" lang="zh-CN" altLang="zh-CN" sz="2400">
              <a:effectLst/>
              <a:latin typeface="Times New Roman" pitchFamily="18" charset="0"/>
              <a:ea typeface="宋体" pitchFamily="2" charset="-122"/>
            </a:endParaRPr>
          </a:p>
        </p:txBody>
      </p:sp>
      <p:sp>
        <p:nvSpPr>
          <p:cNvPr id="222211" name="Text Box 3"/>
          <p:cNvSpPr txBox="1">
            <a:spLocks noChangeArrowheads="1"/>
          </p:cNvSpPr>
          <p:nvPr/>
        </p:nvSpPr>
        <p:spPr bwMode="auto">
          <a:xfrm>
            <a:off x="439738" y="981075"/>
            <a:ext cx="845343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kumimoji="1" sz="2400">
                <a:solidFill>
                  <a:schemeClr val="tx1"/>
                </a:solidFill>
                <a:latin typeface="Times New Roman" pitchFamily="18" charset="0"/>
                <a:ea typeface="宋体" pitchFamily="2" charset="-122"/>
              </a:defRPr>
            </a:lvl1pPr>
            <a:lvl2pPr marL="914400" indent="-457200" algn="l">
              <a:defRPr kumimoji="1" sz="2400">
                <a:solidFill>
                  <a:schemeClr val="tx1"/>
                </a:solidFill>
                <a:latin typeface="Times New Roman" pitchFamily="18" charset="0"/>
                <a:ea typeface="宋体" pitchFamily="2" charset="-122"/>
              </a:defRPr>
            </a:lvl2pPr>
            <a:lvl3pPr marL="1371600" indent="-457200" algn="l">
              <a:defRPr kumimoji="1" sz="2400">
                <a:solidFill>
                  <a:schemeClr val="tx1"/>
                </a:solidFill>
                <a:latin typeface="Times New Roman" pitchFamily="18" charset="0"/>
                <a:ea typeface="宋体" pitchFamily="2" charset="-122"/>
              </a:defRPr>
            </a:lvl3pPr>
            <a:lvl4pPr marL="1828800" indent="-457200" algn="l">
              <a:defRPr kumimoji="1" sz="2400">
                <a:solidFill>
                  <a:schemeClr val="tx1"/>
                </a:solidFill>
                <a:latin typeface="Times New Roman" pitchFamily="18" charset="0"/>
                <a:ea typeface="宋体" pitchFamily="2" charset="-122"/>
              </a:defRPr>
            </a:lvl4pPr>
            <a:lvl5pPr marL="2286000" indent="-457200" algn="l">
              <a:defRPr kumimoji="1" sz="2400">
                <a:solidFill>
                  <a:schemeClr val="tx1"/>
                </a:solidFill>
                <a:latin typeface="Times New Roman" pitchFamily="18" charset="0"/>
                <a:ea typeface="宋体" pitchFamily="2" charset="-122"/>
              </a:defRPr>
            </a:lvl5pPr>
            <a:lvl6pPr marL="2743200" indent="-457200" fontAlgn="base">
              <a:spcBef>
                <a:spcPct val="0"/>
              </a:spcBef>
              <a:spcAft>
                <a:spcPct val="0"/>
              </a:spcAft>
              <a:defRPr kumimoji="1" sz="2400">
                <a:solidFill>
                  <a:schemeClr val="tx1"/>
                </a:solidFill>
                <a:latin typeface="Times New Roman" pitchFamily="18" charset="0"/>
                <a:ea typeface="宋体" pitchFamily="2" charset="-122"/>
              </a:defRPr>
            </a:lvl6pPr>
            <a:lvl7pPr marL="3200400" indent="-457200" fontAlgn="base">
              <a:spcBef>
                <a:spcPct val="0"/>
              </a:spcBef>
              <a:spcAft>
                <a:spcPct val="0"/>
              </a:spcAft>
              <a:defRPr kumimoji="1" sz="2400">
                <a:solidFill>
                  <a:schemeClr val="tx1"/>
                </a:solidFill>
                <a:latin typeface="Times New Roman" pitchFamily="18" charset="0"/>
                <a:ea typeface="宋体" pitchFamily="2" charset="-122"/>
              </a:defRPr>
            </a:lvl7pPr>
            <a:lvl8pPr marL="3657600" indent="-457200" fontAlgn="base">
              <a:spcBef>
                <a:spcPct val="0"/>
              </a:spcBef>
              <a:spcAft>
                <a:spcPct val="0"/>
              </a:spcAft>
              <a:defRPr kumimoji="1" sz="2400">
                <a:solidFill>
                  <a:schemeClr val="tx1"/>
                </a:solidFill>
                <a:latin typeface="Times New Roman" pitchFamily="18" charset="0"/>
                <a:ea typeface="宋体" pitchFamily="2" charset="-122"/>
              </a:defRPr>
            </a:lvl8pPr>
            <a:lvl9pPr marL="4114800" indent="-457200" fontAlgn="base">
              <a:spcBef>
                <a:spcPct val="0"/>
              </a:spcBef>
              <a:spcAft>
                <a:spcPct val="0"/>
              </a:spcAft>
              <a:defRPr kumimoji="1" sz="2400">
                <a:solidFill>
                  <a:schemeClr val="tx1"/>
                </a:solidFill>
                <a:latin typeface="Times New Roman" pitchFamily="18" charset="0"/>
                <a:ea typeface="宋体" pitchFamily="2" charset="-122"/>
              </a:defRPr>
            </a:lvl9pPr>
          </a:lstStyle>
          <a:p>
            <a:r>
              <a:rPr lang="en-US" altLang="zh-CN" dirty="0">
                <a:solidFill>
                  <a:srgbClr val="FFFF00"/>
                </a:solidFill>
                <a:effectLst/>
                <a:latin typeface="Arial" charset="0"/>
                <a:ea typeface="幼圆" pitchFamily="49" charset="-122"/>
              </a:rPr>
              <a:t>(1) </a:t>
            </a:r>
            <a:r>
              <a:rPr kumimoji="0" lang="en-US" altLang="zh-CN" dirty="0">
                <a:effectLst/>
                <a:latin typeface="Arial" charset="0"/>
              </a:rPr>
              <a:t>Suppose that binary tree is leveled from 1, there are at most</a:t>
            </a:r>
            <a:r>
              <a:rPr kumimoji="0" lang="en-US" altLang="zh-CN" dirty="0">
                <a:solidFill>
                  <a:srgbClr val="000000"/>
                </a:solidFill>
                <a:effectLst/>
                <a:latin typeface="Arial" charset="0"/>
              </a:rPr>
              <a:t> </a:t>
            </a:r>
            <a:r>
              <a:rPr lang="en-US" altLang="zh-CN" b="1" dirty="0">
                <a:solidFill>
                  <a:srgbClr val="FFFF00"/>
                </a:solidFill>
                <a:effectLst/>
                <a:latin typeface="Arial" charset="0"/>
                <a:ea typeface="仿宋_GB2312" pitchFamily="49" charset="-122"/>
              </a:rPr>
              <a:t>2</a:t>
            </a:r>
            <a:r>
              <a:rPr lang="en-US" altLang="zh-CN" b="1" i="1" baseline="30000" dirty="0">
                <a:solidFill>
                  <a:srgbClr val="FFFF00"/>
                </a:solidFill>
                <a:effectLst/>
                <a:latin typeface="Arial" charset="0"/>
                <a:ea typeface="仿宋_GB2312" pitchFamily="49" charset="-122"/>
              </a:rPr>
              <a:t>i-1</a:t>
            </a:r>
            <a:r>
              <a:rPr kumimoji="0" lang="en-US" altLang="zh-CN" dirty="0">
                <a:solidFill>
                  <a:srgbClr val="000000"/>
                </a:solidFill>
                <a:effectLst/>
                <a:latin typeface="Arial" charset="0"/>
              </a:rPr>
              <a:t> </a:t>
            </a:r>
            <a:r>
              <a:rPr kumimoji="0" lang="en-US" altLang="zh-CN" dirty="0">
                <a:effectLst/>
                <a:latin typeface="Arial" charset="0"/>
              </a:rPr>
              <a:t>nodes at </a:t>
            </a:r>
            <a:r>
              <a:rPr kumimoji="0" lang="en-US" altLang="zh-CN" dirty="0" smtClean="0">
                <a:effectLst/>
                <a:latin typeface="Arial" charset="0"/>
              </a:rPr>
              <a:t>the level </a:t>
            </a:r>
            <a:r>
              <a:rPr lang="en-US" altLang="zh-CN" b="1" i="1" dirty="0">
                <a:effectLst/>
                <a:latin typeface="Arial" charset="0"/>
                <a:ea typeface="仿宋_GB2312" pitchFamily="49" charset="-122"/>
                <a:sym typeface="Symbol" pitchFamily="18" charset="2"/>
              </a:rPr>
              <a:t>i</a:t>
            </a:r>
            <a:r>
              <a:rPr kumimoji="0" lang="en-US" altLang="zh-CN" dirty="0">
                <a:effectLst/>
                <a:latin typeface="Arial" charset="0"/>
              </a:rPr>
              <a:t> (</a:t>
            </a:r>
            <a:r>
              <a:rPr lang="en-US" altLang="zh-CN" b="1" i="1" dirty="0">
                <a:effectLst/>
                <a:latin typeface="Arial" charset="0"/>
                <a:ea typeface="仿宋_GB2312" pitchFamily="49" charset="-122"/>
                <a:sym typeface="Symbol" pitchFamily="18" charset="2"/>
              </a:rPr>
              <a:t>i</a:t>
            </a:r>
            <a:r>
              <a:rPr lang="en-US" altLang="zh-CN" b="1" dirty="0">
                <a:effectLst/>
                <a:latin typeface="Arial" charset="0"/>
                <a:ea typeface="仿宋_GB2312" pitchFamily="49" charset="-122"/>
                <a:sym typeface="Symbol" pitchFamily="18" charset="2"/>
              </a:rPr>
              <a:t>1</a:t>
            </a:r>
            <a:r>
              <a:rPr kumimoji="0" lang="en-US" altLang="zh-CN" dirty="0">
                <a:effectLst/>
                <a:latin typeface="Arial" charset="0"/>
              </a:rPr>
              <a:t>).</a:t>
            </a:r>
          </a:p>
          <a:p>
            <a:r>
              <a:rPr lang="en-US" altLang="zh-CN" dirty="0">
                <a:solidFill>
                  <a:srgbClr val="FFFF00"/>
                </a:solidFill>
                <a:effectLst/>
                <a:latin typeface="Arial" charset="0"/>
                <a:ea typeface="幼圆" pitchFamily="49" charset="-122"/>
              </a:rPr>
              <a:t>	</a:t>
            </a:r>
            <a:r>
              <a:rPr lang="zh-CN" altLang="en-US" dirty="0">
                <a:solidFill>
                  <a:srgbClr val="FFFF00"/>
                </a:solidFill>
                <a:effectLst/>
                <a:latin typeface="Arial" charset="0"/>
                <a:ea typeface="幼圆" pitchFamily="49" charset="-122"/>
              </a:rPr>
              <a:t>在二叉树的第</a:t>
            </a:r>
            <a:r>
              <a:rPr lang="en-US" altLang="zh-CN" dirty="0">
                <a:solidFill>
                  <a:srgbClr val="FFFF00"/>
                </a:solidFill>
                <a:effectLst/>
                <a:latin typeface="Arial" charset="0"/>
                <a:ea typeface="幼圆" pitchFamily="49" charset="-122"/>
              </a:rPr>
              <a:t>i</a:t>
            </a:r>
            <a:r>
              <a:rPr lang="zh-CN" altLang="en-US" dirty="0">
                <a:solidFill>
                  <a:srgbClr val="FFFF00"/>
                </a:solidFill>
                <a:effectLst/>
                <a:latin typeface="Arial" charset="0"/>
                <a:ea typeface="幼圆" pitchFamily="49" charset="-122"/>
              </a:rPr>
              <a:t>层上至多有</a:t>
            </a:r>
            <a:r>
              <a:rPr lang="en-US" altLang="zh-CN" dirty="0">
                <a:solidFill>
                  <a:srgbClr val="FFFF00"/>
                </a:solidFill>
                <a:effectLst/>
                <a:latin typeface="Arial" charset="0"/>
                <a:ea typeface="幼圆" pitchFamily="49" charset="-122"/>
              </a:rPr>
              <a:t>2</a:t>
            </a:r>
            <a:r>
              <a:rPr lang="en-US" altLang="zh-CN" i="1" baseline="30000" dirty="0">
                <a:solidFill>
                  <a:srgbClr val="FFFF00"/>
                </a:solidFill>
                <a:effectLst/>
                <a:latin typeface="Arial" charset="0"/>
                <a:ea typeface="幼圆" pitchFamily="49" charset="-122"/>
              </a:rPr>
              <a:t>i</a:t>
            </a:r>
            <a:r>
              <a:rPr lang="en-US" altLang="zh-CN" baseline="30000" dirty="0">
                <a:solidFill>
                  <a:srgbClr val="FFFF00"/>
                </a:solidFill>
                <a:effectLst/>
                <a:latin typeface="Arial" charset="0"/>
                <a:ea typeface="幼圆" pitchFamily="49" charset="-122"/>
              </a:rPr>
              <a:t>-1</a:t>
            </a:r>
            <a:r>
              <a:rPr lang="zh-CN" altLang="en-US" dirty="0">
                <a:solidFill>
                  <a:srgbClr val="FFFF00"/>
                </a:solidFill>
                <a:effectLst/>
                <a:latin typeface="Arial" charset="0"/>
                <a:ea typeface="幼圆" pitchFamily="49" charset="-122"/>
              </a:rPr>
              <a:t>个结点（</a:t>
            </a:r>
            <a:r>
              <a:rPr lang="en-US" altLang="zh-CN" i="1" dirty="0">
                <a:solidFill>
                  <a:srgbClr val="FFFF00"/>
                </a:solidFill>
                <a:effectLst/>
                <a:latin typeface="Arial" charset="0"/>
                <a:ea typeface="幼圆" pitchFamily="49" charset="-122"/>
              </a:rPr>
              <a:t>i</a:t>
            </a:r>
            <a:r>
              <a:rPr lang="en-US" altLang="zh-CN" dirty="0">
                <a:solidFill>
                  <a:srgbClr val="FFFF00"/>
                </a:solidFill>
                <a:effectLst/>
                <a:latin typeface="Arial" charset="0"/>
                <a:ea typeface="幼圆" pitchFamily="49" charset="-122"/>
              </a:rPr>
              <a:t> </a:t>
            </a:r>
            <a:r>
              <a:rPr lang="en-US" altLang="zh-CN" b="1" dirty="0">
                <a:solidFill>
                  <a:srgbClr val="FFFF00"/>
                </a:solidFill>
                <a:effectLst/>
                <a:latin typeface="Arial" charset="0"/>
                <a:ea typeface="仿宋_GB2312" pitchFamily="49" charset="-122"/>
                <a:sym typeface="Symbol" pitchFamily="18" charset="2"/>
              </a:rPr>
              <a:t></a:t>
            </a:r>
            <a:r>
              <a:rPr lang="en-US" altLang="zh-CN" dirty="0">
                <a:solidFill>
                  <a:srgbClr val="FFFF00"/>
                </a:solidFill>
                <a:effectLst/>
                <a:latin typeface="Arial" charset="0"/>
                <a:ea typeface="幼圆" pitchFamily="49" charset="-122"/>
              </a:rPr>
              <a:t> 1</a:t>
            </a:r>
            <a:r>
              <a:rPr lang="zh-CN" altLang="en-US" dirty="0">
                <a:solidFill>
                  <a:srgbClr val="FFFF00"/>
                </a:solidFill>
                <a:effectLst/>
                <a:latin typeface="Arial" charset="0"/>
                <a:ea typeface="幼圆" pitchFamily="49" charset="-122"/>
              </a:rPr>
              <a:t>）。</a:t>
            </a:r>
          </a:p>
          <a:p>
            <a:endParaRPr lang="zh-CN" altLang="en-US" dirty="0">
              <a:effectLst/>
              <a:latin typeface="Arial" charset="0"/>
              <a:ea typeface="幼圆" pitchFamily="49" charset="-122"/>
            </a:endParaRPr>
          </a:p>
          <a:p>
            <a:r>
              <a:rPr lang="zh-CN" altLang="en-US" dirty="0">
                <a:effectLst/>
                <a:latin typeface="Arial" charset="0"/>
                <a:ea typeface="幼圆" pitchFamily="49" charset="-122"/>
              </a:rPr>
              <a:t>	可以用归纳法证明。</a:t>
            </a:r>
          </a:p>
          <a:p>
            <a:endParaRPr lang="zh-CN" altLang="en-US" dirty="0">
              <a:effectLst/>
              <a:latin typeface="Arial" charset="0"/>
              <a:ea typeface="幼圆" pitchFamily="49" charset="-122"/>
            </a:endParaRPr>
          </a:p>
          <a:p>
            <a:r>
              <a:rPr lang="en-US" altLang="zh-CN" dirty="0">
                <a:solidFill>
                  <a:srgbClr val="FFFF00"/>
                </a:solidFill>
                <a:effectLst/>
                <a:latin typeface="Arial" charset="0"/>
                <a:ea typeface="幼圆" pitchFamily="49" charset="-122"/>
              </a:rPr>
              <a:t>(2) </a:t>
            </a:r>
            <a:r>
              <a:rPr kumimoji="0" lang="en-US" altLang="zh-CN" dirty="0">
                <a:effectLst/>
                <a:latin typeface="Arial" charset="0"/>
              </a:rPr>
              <a:t>If the height of binary tree is </a:t>
            </a:r>
            <a:r>
              <a:rPr lang="en-US" altLang="zh-CN" b="1" i="1" dirty="0">
                <a:effectLst/>
                <a:latin typeface="Arial" charset="0"/>
                <a:ea typeface="仿宋_GB2312" pitchFamily="49" charset="-122"/>
              </a:rPr>
              <a:t>k</a:t>
            </a:r>
            <a:r>
              <a:rPr kumimoji="0" lang="en-US" altLang="zh-CN" dirty="0">
                <a:effectLst/>
                <a:latin typeface="Arial" charset="0"/>
              </a:rPr>
              <a:t> </a:t>
            </a:r>
            <a:r>
              <a:rPr lang="en-US" altLang="zh-CN" b="1" dirty="0">
                <a:effectLst/>
                <a:latin typeface="Arial" charset="0"/>
                <a:ea typeface="仿宋_GB2312" pitchFamily="49" charset="-122"/>
              </a:rPr>
              <a:t>(</a:t>
            </a:r>
            <a:r>
              <a:rPr lang="en-US" altLang="zh-CN" b="1" i="1" dirty="0">
                <a:effectLst/>
                <a:latin typeface="Arial" charset="0"/>
                <a:ea typeface="仿宋_GB2312" pitchFamily="49" charset="-122"/>
              </a:rPr>
              <a:t>k</a:t>
            </a:r>
            <a:r>
              <a:rPr lang="en-US" altLang="zh-CN" b="1" dirty="0">
                <a:effectLst/>
                <a:latin typeface="Arial" charset="0"/>
                <a:ea typeface="仿宋_GB2312" pitchFamily="49" charset="-122"/>
              </a:rPr>
              <a:t> </a:t>
            </a:r>
            <a:r>
              <a:rPr lang="en-US" altLang="zh-CN" b="1" dirty="0">
                <a:effectLst/>
                <a:latin typeface="Arial" charset="0"/>
                <a:ea typeface="仿宋_GB2312" pitchFamily="49" charset="-122"/>
                <a:sym typeface="Symbol" pitchFamily="18" charset="2"/>
              </a:rPr>
              <a:t></a:t>
            </a:r>
            <a:r>
              <a:rPr lang="en-US" altLang="zh-CN" b="1" dirty="0">
                <a:effectLst/>
                <a:latin typeface="Arial" charset="0"/>
                <a:ea typeface="仿宋_GB2312" pitchFamily="49" charset="-122"/>
              </a:rPr>
              <a:t> 1)</a:t>
            </a:r>
            <a:r>
              <a:rPr kumimoji="0" lang="en-US" altLang="zh-CN" dirty="0">
                <a:effectLst/>
                <a:latin typeface="Arial" charset="0"/>
              </a:rPr>
              <a:t>, the number of nodes is at most</a:t>
            </a:r>
            <a:r>
              <a:rPr kumimoji="0" lang="en-US" altLang="zh-CN" dirty="0">
                <a:solidFill>
                  <a:srgbClr val="000000"/>
                </a:solidFill>
                <a:effectLst/>
                <a:latin typeface="Arial" charset="0"/>
              </a:rPr>
              <a:t> </a:t>
            </a:r>
            <a:r>
              <a:rPr lang="en-US" altLang="zh-CN" b="1" dirty="0">
                <a:solidFill>
                  <a:srgbClr val="FFFF00"/>
                </a:solidFill>
                <a:effectLst/>
                <a:latin typeface="Arial" charset="0"/>
                <a:ea typeface="仿宋_GB2312" pitchFamily="49" charset="-122"/>
              </a:rPr>
              <a:t>2</a:t>
            </a:r>
            <a:r>
              <a:rPr lang="en-US" altLang="zh-CN" b="1" i="1" baseline="30000" dirty="0">
                <a:solidFill>
                  <a:srgbClr val="FFFF00"/>
                </a:solidFill>
                <a:effectLst/>
                <a:latin typeface="Arial" charset="0"/>
                <a:ea typeface="仿宋_GB2312" pitchFamily="49" charset="-122"/>
              </a:rPr>
              <a:t>k</a:t>
            </a:r>
            <a:r>
              <a:rPr lang="en-US" altLang="zh-CN" b="1" dirty="0">
                <a:solidFill>
                  <a:srgbClr val="FFFF00"/>
                </a:solidFill>
                <a:effectLst/>
                <a:latin typeface="Arial" charset="0"/>
                <a:ea typeface="仿宋_GB2312" pitchFamily="49" charset="-122"/>
              </a:rPr>
              <a:t>-1</a:t>
            </a:r>
            <a:r>
              <a:rPr kumimoji="0" lang="en-US" altLang="zh-CN" dirty="0">
                <a:solidFill>
                  <a:srgbClr val="FFFF00"/>
                </a:solidFill>
                <a:effectLst/>
                <a:latin typeface="Arial" charset="0"/>
              </a:rPr>
              <a:t>.</a:t>
            </a:r>
            <a:endParaRPr lang="en-US" altLang="zh-CN" dirty="0">
              <a:solidFill>
                <a:srgbClr val="FFFF00"/>
              </a:solidFill>
              <a:effectLst/>
              <a:latin typeface="Arial" charset="0"/>
              <a:ea typeface="幼圆" pitchFamily="49" charset="-122"/>
            </a:endParaRPr>
          </a:p>
          <a:p>
            <a:r>
              <a:rPr lang="en-US" altLang="zh-CN" dirty="0">
                <a:solidFill>
                  <a:srgbClr val="FFFF00"/>
                </a:solidFill>
                <a:effectLst/>
                <a:latin typeface="Arial" charset="0"/>
                <a:ea typeface="幼圆" pitchFamily="49" charset="-122"/>
              </a:rPr>
              <a:t>	</a:t>
            </a:r>
            <a:r>
              <a:rPr lang="zh-CN" altLang="en-US" dirty="0">
                <a:solidFill>
                  <a:srgbClr val="FFFF00"/>
                </a:solidFill>
                <a:effectLst/>
                <a:latin typeface="Arial" charset="0"/>
                <a:ea typeface="幼圆" pitchFamily="49" charset="-122"/>
              </a:rPr>
              <a:t>深度为</a:t>
            </a:r>
            <a:r>
              <a:rPr lang="en-US" altLang="zh-CN" dirty="0">
                <a:solidFill>
                  <a:srgbClr val="FFFF00"/>
                </a:solidFill>
                <a:effectLst/>
                <a:latin typeface="Arial" charset="0"/>
                <a:ea typeface="幼圆" pitchFamily="49" charset="-122"/>
              </a:rPr>
              <a:t>k</a:t>
            </a:r>
            <a:r>
              <a:rPr lang="zh-CN" altLang="en-US" dirty="0">
                <a:solidFill>
                  <a:srgbClr val="FFFF00"/>
                </a:solidFill>
                <a:effectLst/>
                <a:latin typeface="Arial" charset="0"/>
                <a:ea typeface="幼圆" pitchFamily="49" charset="-122"/>
              </a:rPr>
              <a:t>的二叉树至多有</a:t>
            </a:r>
            <a:r>
              <a:rPr lang="en-US" altLang="zh-CN" dirty="0">
                <a:solidFill>
                  <a:srgbClr val="FFFF00"/>
                </a:solidFill>
                <a:effectLst/>
                <a:latin typeface="Arial" charset="0"/>
                <a:ea typeface="幼圆" pitchFamily="49" charset="-122"/>
              </a:rPr>
              <a:t>2</a:t>
            </a:r>
            <a:r>
              <a:rPr lang="en-US" altLang="zh-CN" baseline="30000" dirty="0">
                <a:solidFill>
                  <a:srgbClr val="FFFF00"/>
                </a:solidFill>
                <a:effectLst/>
                <a:latin typeface="Arial" charset="0"/>
                <a:ea typeface="幼圆" pitchFamily="49" charset="-122"/>
              </a:rPr>
              <a:t>k</a:t>
            </a:r>
            <a:r>
              <a:rPr lang="en-US" altLang="zh-CN" dirty="0">
                <a:solidFill>
                  <a:srgbClr val="FFFF00"/>
                </a:solidFill>
                <a:effectLst/>
                <a:latin typeface="Arial" charset="0"/>
                <a:ea typeface="幼圆" pitchFamily="49" charset="-122"/>
              </a:rPr>
              <a:t>-1</a:t>
            </a:r>
            <a:r>
              <a:rPr lang="zh-CN" altLang="en-US" dirty="0">
                <a:solidFill>
                  <a:srgbClr val="FFFF00"/>
                </a:solidFill>
                <a:effectLst/>
                <a:latin typeface="Arial" charset="0"/>
                <a:ea typeface="幼圆" pitchFamily="49" charset="-122"/>
              </a:rPr>
              <a:t>个结点（</a:t>
            </a:r>
            <a:r>
              <a:rPr lang="en-US" altLang="zh-CN" dirty="0">
                <a:solidFill>
                  <a:srgbClr val="FFFF00"/>
                </a:solidFill>
                <a:effectLst/>
                <a:latin typeface="Arial" charset="0"/>
                <a:ea typeface="幼圆" pitchFamily="49" charset="-122"/>
              </a:rPr>
              <a:t>k&gt;=1</a:t>
            </a:r>
            <a:r>
              <a:rPr lang="zh-CN" altLang="en-US" dirty="0">
                <a:solidFill>
                  <a:srgbClr val="FFFF00"/>
                </a:solidFill>
                <a:effectLst/>
                <a:latin typeface="Arial" charset="0"/>
                <a:ea typeface="幼圆" pitchFamily="49" charset="-122"/>
              </a:rPr>
              <a:t>）。</a:t>
            </a:r>
          </a:p>
        </p:txBody>
      </p:sp>
      <p:sp>
        <p:nvSpPr>
          <p:cNvPr id="222212" name="Rectangle 4"/>
          <p:cNvSpPr>
            <a:spLocks noGrp="1" noChangeArrowheads="1"/>
          </p:cNvSpPr>
          <p:nvPr>
            <p:ph type="title" idx="4294967295"/>
          </p:nvPr>
        </p:nvSpPr>
        <p:spPr>
          <a:xfrm>
            <a:off x="457200" y="277813"/>
            <a:ext cx="6003925" cy="51911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b="1"/>
              <a:t>6.2.2 Characteristics of binary tree</a:t>
            </a:r>
          </a:p>
        </p:txBody>
      </p:sp>
      <p:sp>
        <p:nvSpPr>
          <p:cNvPr id="222216" name="Rectangle 8"/>
          <p:cNvSpPr>
            <a:spLocks noChangeArrowheads="1"/>
          </p:cNvSpPr>
          <p:nvPr/>
        </p:nvSpPr>
        <p:spPr bwMode="auto">
          <a:xfrm>
            <a:off x="3941763" y="4437063"/>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effectLst/>
                <a:ea typeface="仿宋_GB2312" pitchFamily="49" charset="-122"/>
              </a:rPr>
              <a:t>2</a:t>
            </a:r>
            <a:r>
              <a:rPr kumimoji="1" lang="en-US" altLang="zh-CN" sz="2400" b="1" i="1" baseline="30000">
                <a:solidFill>
                  <a:srgbClr val="FFFF00"/>
                </a:solidFill>
                <a:effectLst/>
                <a:ea typeface="仿宋_GB2312" pitchFamily="49" charset="-122"/>
              </a:rPr>
              <a:t>0</a:t>
            </a:r>
          </a:p>
        </p:txBody>
      </p:sp>
      <p:sp>
        <p:nvSpPr>
          <p:cNvPr id="222217" name="Rectangle 9"/>
          <p:cNvSpPr>
            <a:spLocks noChangeArrowheads="1"/>
          </p:cNvSpPr>
          <p:nvPr/>
        </p:nvSpPr>
        <p:spPr bwMode="auto">
          <a:xfrm>
            <a:off x="3941763" y="4894263"/>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effectLst/>
                <a:ea typeface="仿宋_GB2312" pitchFamily="49" charset="-122"/>
              </a:rPr>
              <a:t>2</a:t>
            </a:r>
            <a:r>
              <a:rPr kumimoji="1" lang="en-US" altLang="zh-CN" sz="2400" b="1" i="1" baseline="30000">
                <a:solidFill>
                  <a:srgbClr val="FFFF00"/>
                </a:solidFill>
                <a:effectLst/>
                <a:ea typeface="仿宋_GB2312" pitchFamily="49" charset="-122"/>
              </a:rPr>
              <a:t>1</a:t>
            </a:r>
          </a:p>
        </p:txBody>
      </p:sp>
      <p:sp>
        <p:nvSpPr>
          <p:cNvPr id="222218" name="Rectangle 10"/>
          <p:cNvSpPr>
            <a:spLocks noChangeArrowheads="1"/>
          </p:cNvSpPr>
          <p:nvPr/>
        </p:nvSpPr>
        <p:spPr bwMode="auto">
          <a:xfrm>
            <a:off x="3941763" y="5349875"/>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effectLst/>
                <a:ea typeface="仿宋_GB2312" pitchFamily="49" charset="-122"/>
              </a:rPr>
              <a:t>2</a:t>
            </a:r>
            <a:r>
              <a:rPr kumimoji="1" lang="en-US" altLang="zh-CN" sz="2400" b="1" i="1" baseline="30000">
                <a:solidFill>
                  <a:srgbClr val="FFFF00"/>
                </a:solidFill>
                <a:effectLst/>
                <a:ea typeface="仿宋_GB2312" pitchFamily="49" charset="-122"/>
              </a:rPr>
              <a:t>2</a:t>
            </a:r>
          </a:p>
        </p:txBody>
      </p:sp>
      <p:sp>
        <p:nvSpPr>
          <p:cNvPr id="222219" name="Rectangle 11"/>
          <p:cNvSpPr>
            <a:spLocks noChangeArrowheads="1"/>
          </p:cNvSpPr>
          <p:nvPr/>
        </p:nvSpPr>
        <p:spPr bwMode="auto">
          <a:xfrm>
            <a:off x="3851275" y="6237288"/>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FF00"/>
                </a:solidFill>
                <a:effectLst/>
                <a:ea typeface="仿宋_GB2312" pitchFamily="49" charset="-122"/>
              </a:rPr>
              <a:t>2</a:t>
            </a:r>
            <a:r>
              <a:rPr kumimoji="1" lang="en-US" altLang="zh-CN" sz="2400" b="1" i="1" baseline="30000">
                <a:solidFill>
                  <a:srgbClr val="FFFF00"/>
                </a:solidFill>
                <a:effectLst/>
                <a:ea typeface="仿宋_GB2312" pitchFamily="49" charset="-122"/>
              </a:rPr>
              <a:t>k-1</a:t>
            </a:r>
          </a:p>
        </p:txBody>
      </p:sp>
      <p:sp>
        <p:nvSpPr>
          <p:cNvPr id="222220" name="Line 12"/>
          <p:cNvSpPr>
            <a:spLocks noChangeShapeType="1"/>
          </p:cNvSpPr>
          <p:nvPr/>
        </p:nvSpPr>
        <p:spPr bwMode="auto">
          <a:xfrm>
            <a:off x="4175125" y="5807075"/>
            <a:ext cx="0" cy="431800"/>
          </a:xfrm>
          <a:prstGeom prst="line">
            <a:avLst/>
          </a:prstGeom>
          <a:noFill/>
          <a:ln w="7620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2221" name="AutoShape 13"/>
          <p:cNvSpPr>
            <a:spLocks/>
          </p:cNvSpPr>
          <p:nvPr/>
        </p:nvSpPr>
        <p:spPr bwMode="auto">
          <a:xfrm>
            <a:off x="4516438" y="4579938"/>
            <a:ext cx="144462" cy="1944687"/>
          </a:xfrm>
          <a:prstGeom prst="rightBrace">
            <a:avLst>
              <a:gd name="adj1" fmla="val 112180"/>
              <a:gd name="adj2" fmla="val 50000"/>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222222" name="Object 14"/>
          <p:cNvGraphicFramePr>
            <a:graphicFrameLocks noChangeAspect="1"/>
          </p:cNvGraphicFramePr>
          <p:nvPr/>
        </p:nvGraphicFramePr>
        <p:xfrm>
          <a:off x="4803775" y="5229225"/>
          <a:ext cx="663575" cy="723900"/>
        </p:xfrm>
        <a:graphic>
          <a:graphicData uri="http://schemas.openxmlformats.org/presentationml/2006/ole">
            <mc:AlternateContent xmlns:mc="http://schemas.openxmlformats.org/markup-compatibility/2006">
              <mc:Choice xmlns:v="urn:schemas-microsoft-com:vml" Requires="v">
                <p:oleObj spid="_x0000_s222360" name="Equation" r:id="rId3" imgW="139680" imgH="152280" progId="Equation.DSMT4">
                  <p:embed/>
                </p:oleObj>
              </mc:Choice>
              <mc:Fallback>
                <p:oleObj name="Equation" r:id="rId3" imgW="139680" imgH="15228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75" y="5229225"/>
                        <a:ext cx="66357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2223" name="AutoShape 15"/>
          <p:cNvSpPr>
            <a:spLocks noChangeArrowheads="1"/>
          </p:cNvSpPr>
          <p:nvPr/>
        </p:nvSpPr>
        <p:spPr bwMode="auto">
          <a:xfrm>
            <a:off x="5740400" y="5373688"/>
            <a:ext cx="647700" cy="360362"/>
          </a:xfrm>
          <a:prstGeom prst="rightArrow">
            <a:avLst>
              <a:gd name="adj1" fmla="val 50000"/>
              <a:gd name="adj2" fmla="val 44934"/>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25" name="Rectangle 17"/>
          <p:cNvSpPr>
            <a:spLocks noChangeArrowheads="1"/>
          </p:cNvSpPr>
          <p:nvPr/>
        </p:nvSpPr>
        <p:spPr bwMode="auto">
          <a:xfrm>
            <a:off x="6461576" y="5230941"/>
            <a:ext cx="10230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600" b="1" dirty="0" err="1">
                <a:solidFill>
                  <a:srgbClr val="FFFF00"/>
                </a:solidFill>
                <a:effectLst/>
                <a:ea typeface="仿宋_GB2312" pitchFamily="49" charset="-122"/>
              </a:rPr>
              <a:t>2</a:t>
            </a:r>
            <a:r>
              <a:rPr kumimoji="1" lang="en-US" altLang="zh-CN" sz="3600" b="1" i="1" baseline="30000" dirty="0" err="1">
                <a:solidFill>
                  <a:srgbClr val="FFFF00"/>
                </a:solidFill>
                <a:effectLst/>
                <a:ea typeface="仿宋_GB2312" pitchFamily="49" charset="-122"/>
              </a:rPr>
              <a:t>k</a:t>
            </a:r>
            <a:r>
              <a:rPr kumimoji="1" lang="en-US" altLang="zh-CN" sz="3600" b="1" dirty="0">
                <a:solidFill>
                  <a:srgbClr val="FFFF00"/>
                </a:solidFill>
                <a:effectLst/>
                <a:ea typeface="仿宋_GB2312" pitchFamily="49" charset="-122"/>
              </a:rPr>
              <a:t>-1</a:t>
            </a:r>
          </a:p>
        </p:txBody>
      </p:sp>
      <p:sp>
        <p:nvSpPr>
          <p:cNvPr id="222226" name="Rectangle 18"/>
          <p:cNvSpPr>
            <a:spLocks noChangeArrowheads="1"/>
          </p:cNvSpPr>
          <p:nvPr/>
        </p:nvSpPr>
        <p:spPr bwMode="auto">
          <a:xfrm>
            <a:off x="1108075" y="4481513"/>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rgbClr val="FFFF00"/>
                </a:solidFill>
                <a:effectLst/>
                <a:ea typeface="仿宋_GB2312" pitchFamily="49" charset="-122"/>
              </a:rPr>
              <a:t>Level 1</a:t>
            </a:r>
            <a:endParaRPr kumimoji="1" lang="en-US" altLang="zh-CN" sz="1800" i="1" baseline="30000">
              <a:solidFill>
                <a:srgbClr val="FFFF00"/>
              </a:solidFill>
              <a:effectLst/>
              <a:ea typeface="仿宋_GB2312" pitchFamily="49" charset="-122"/>
            </a:endParaRPr>
          </a:p>
        </p:txBody>
      </p:sp>
      <p:sp>
        <p:nvSpPr>
          <p:cNvPr id="222227" name="Oval 19"/>
          <p:cNvSpPr>
            <a:spLocks noChangeArrowheads="1"/>
          </p:cNvSpPr>
          <p:nvPr/>
        </p:nvSpPr>
        <p:spPr bwMode="auto">
          <a:xfrm>
            <a:off x="2852342" y="4556125"/>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28" name="Rectangle 20"/>
          <p:cNvSpPr>
            <a:spLocks noChangeArrowheads="1"/>
          </p:cNvSpPr>
          <p:nvPr/>
        </p:nvSpPr>
        <p:spPr bwMode="auto">
          <a:xfrm>
            <a:off x="1116013" y="4933950"/>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rgbClr val="FFFF00"/>
                </a:solidFill>
                <a:effectLst/>
                <a:ea typeface="仿宋_GB2312" pitchFamily="49" charset="-122"/>
              </a:rPr>
              <a:t>Level 2</a:t>
            </a:r>
            <a:endParaRPr kumimoji="1" lang="en-US" altLang="zh-CN" sz="1800" i="1" baseline="30000">
              <a:solidFill>
                <a:srgbClr val="FFFF00"/>
              </a:solidFill>
              <a:effectLst/>
              <a:ea typeface="仿宋_GB2312" pitchFamily="49" charset="-122"/>
            </a:endParaRPr>
          </a:p>
        </p:txBody>
      </p:sp>
      <p:sp>
        <p:nvSpPr>
          <p:cNvPr id="222229" name="Oval 21"/>
          <p:cNvSpPr>
            <a:spLocks noChangeArrowheads="1"/>
          </p:cNvSpPr>
          <p:nvPr/>
        </p:nvSpPr>
        <p:spPr bwMode="auto">
          <a:xfrm>
            <a:off x="2564607" y="5008563"/>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30" name="Oval 22"/>
          <p:cNvSpPr>
            <a:spLocks noChangeArrowheads="1"/>
          </p:cNvSpPr>
          <p:nvPr/>
        </p:nvSpPr>
        <p:spPr bwMode="auto">
          <a:xfrm>
            <a:off x="3140076" y="5013325"/>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31" name="Rectangle 23"/>
          <p:cNvSpPr>
            <a:spLocks noChangeArrowheads="1"/>
          </p:cNvSpPr>
          <p:nvPr/>
        </p:nvSpPr>
        <p:spPr bwMode="auto">
          <a:xfrm>
            <a:off x="1116013" y="5367338"/>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rgbClr val="FFFF00"/>
                </a:solidFill>
                <a:effectLst/>
                <a:ea typeface="仿宋_GB2312" pitchFamily="49" charset="-122"/>
              </a:rPr>
              <a:t>Level 3</a:t>
            </a:r>
            <a:endParaRPr kumimoji="1" lang="en-US" altLang="zh-CN" sz="1800" i="1" baseline="30000">
              <a:solidFill>
                <a:srgbClr val="FFFF00"/>
              </a:solidFill>
              <a:effectLst/>
              <a:ea typeface="仿宋_GB2312" pitchFamily="49" charset="-122"/>
            </a:endParaRPr>
          </a:p>
        </p:txBody>
      </p:sp>
      <p:sp>
        <p:nvSpPr>
          <p:cNvPr id="222232" name="Oval 24"/>
          <p:cNvSpPr>
            <a:spLocks noChangeArrowheads="1"/>
          </p:cNvSpPr>
          <p:nvPr/>
        </p:nvSpPr>
        <p:spPr bwMode="auto">
          <a:xfrm>
            <a:off x="2995613" y="5441950"/>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33" name="Oval 25"/>
          <p:cNvSpPr>
            <a:spLocks noChangeArrowheads="1"/>
          </p:cNvSpPr>
          <p:nvPr/>
        </p:nvSpPr>
        <p:spPr bwMode="auto">
          <a:xfrm>
            <a:off x="3284538" y="5446713"/>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34" name="Oval 26"/>
          <p:cNvSpPr>
            <a:spLocks noChangeArrowheads="1"/>
          </p:cNvSpPr>
          <p:nvPr/>
        </p:nvSpPr>
        <p:spPr bwMode="auto">
          <a:xfrm>
            <a:off x="2420938" y="5445125"/>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35" name="Oval 27"/>
          <p:cNvSpPr>
            <a:spLocks noChangeArrowheads="1"/>
          </p:cNvSpPr>
          <p:nvPr/>
        </p:nvSpPr>
        <p:spPr bwMode="auto">
          <a:xfrm>
            <a:off x="2708275" y="5449888"/>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36" name="Rectangle 28"/>
          <p:cNvSpPr>
            <a:spLocks noChangeArrowheads="1"/>
          </p:cNvSpPr>
          <p:nvPr/>
        </p:nvSpPr>
        <p:spPr bwMode="auto">
          <a:xfrm>
            <a:off x="1122363" y="6230938"/>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rgbClr val="FFFF00"/>
                </a:solidFill>
                <a:effectLst/>
                <a:ea typeface="仿宋_GB2312" pitchFamily="49" charset="-122"/>
              </a:rPr>
              <a:t>Level k</a:t>
            </a:r>
            <a:endParaRPr kumimoji="1" lang="en-US" altLang="zh-CN" sz="1800" i="1" baseline="30000">
              <a:solidFill>
                <a:srgbClr val="FFFF00"/>
              </a:solidFill>
              <a:effectLst/>
              <a:ea typeface="仿宋_GB2312" pitchFamily="49" charset="-122"/>
            </a:endParaRPr>
          </a:p>
        </p:txBody>
      </p:sp>
      <p:sp>
        <p:nvSpPr>
          <p:cNvPr id="222237" name="Oval 29"/>
          <p:cNvSpPr>
            <a:spLocks noChangeArrowheads="1"/>
          </p:cNvSpPr>
          <p:nvPr/>
        </p:nvSpPr>
        <p:spPr bwMode="auto">
          <a:xfrm>
            <a:off x="3275013" y="6305550"/>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38" name="Oval 30"/>
          <p:cNvSpPr>
            <a:spLocks noChangeArrowheads="1"/>
          </p:cNvSpPr>
          <p:nvPr/>
        </p:nvSpPr>
        <p:spPr bwMode="auto">
          <a:xfrm>
            <a:off x="3563938" y="6305550"/>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39" name="Oval 31"/>
          <p:cNvSpPr>
            <a:spLocks noChangeArrowheads="1"/>
          </p:cNvSpPr>
          <p:nvPr/>
        </p:nvSpPr>
        <p:spPr bwMode="auto">
          <a:xfrm>
            <a:off x="2124075" y="6305550"/>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40" name="Oval 32"/>
          <p:cNvSpPr>
            <a:spLocks noChangeArrowheads="1"/>
          </p:cNvSpPr>
          <p:nvPr/>
        </p:nvSpPr>
        <p:spPr bwMode="auto">
          <a:xfrm>
            <a:off x="2411413" y="6307138"/>
            <a:ext cx="215900" cy="215900"/>
          </a:xfrm>
          <a:prstGeom prst="ellipse">
            <a:avLst/>
          </a:prstGeom>
          <a:noFill/>
          <a:ln w="9525" algn="ctr">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2241" name="Line 33"/>
          <p:cNvSpPr>
            <a:spLocks noChangeShapeType="1"/>
          </p:cNvSpPr>
          <p:nvPr/>
        </p:nvSpPr>
        <p:spPr bwMode="auto">
          <a:xfrm flipH="1">
            <a:off x="2703513" y="6413500"/>
            <a:ext cx="504825" cy="1588"/>
          </a:xfrm>
          <a:prstGeom prst="line">
            <a:avLst/>
          </a:prstGeom>
          <a:noFill/>
          <a:ln w="7620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22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22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2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22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22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22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22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22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22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22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22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22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22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22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22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22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22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22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22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22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22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222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22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22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2225"/>
                                        </p:tgtEl>
                                        <p:attrNameLst>
                                          <p:attrName>style.visibility</p:attrName>
                                        </p:attrNameLst>
                                      </p:cBhvr>
                                      <p:to>
                                        <p:strVal val="visible"/>
                                      </p:to>
                                    </p:set>
                                  </p:childTnLst>
                                </p:cTn>
                              </p:par>
                            </p:childTnLst>
                          </p:cTn>
                        </p:par>
                        <p:par>
                          <p:cTn id="69" fill="hold">
                            <p:stCondLst>
                              <p:cond delay="0"/>
                            </p:stCondLst>
                            <p:childTnLst>
                              <p:par>
                                <p:cTn id="70" presetID="35" presetClass="emph" presetSubtype="0" repeatCount="3000" fill="hold" grpId="1" nodeType="afterEffect">
                                  <p:stCondLst>
                                    <p:cond delay="500"/>
                                  </p:stCondLst>
                                  <p:childTnLst>
                                    <p:anim calcmode="discrete" valueType="str">
                                      <p:cBhvr>
                                        <p:cTn id="71" dur="1000" fill="hold"/>
                                        <p:tgtEl>
                                          <p:spTgt spid="22222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6" grpId="0"/>
      <p:bldP spid="222217" grpId="0"/>
      <p:bldP spid="222218" grpId="0"/>
      <p:bldP spid="222219" grpId="0"/>
      <p:bldP spid="222220" grpId="0" animBg="1"/>
      <p:bldP spid="222221" grpId="0" animBg="1"/>
      <p:bldP spid="222223" grpId="0" animBg="1"/>
      <p:bldP spid="222225" grpId="0"/>
      <p:bldP spid="222225" grpId="1"/>
      <p:bldP spid="222226" grpId="0"/>
      <p:bldP spid="222227" grpId="0" animBg="1"/>
      <p:bldP spid="222228" grpId="0"/>
      <p:bldP spid="222229" grpId="0" animBg="1"/>
      <p:bldP spid="222230" grpId="0" animBg="1"/>
      <p:bldP spid="222231" grpId="0"/>
      <p:bldP spid="222232" grpId="0" animBg="1"/>
      <p:bldP spid="222233" grpId="0" animBg="1"/>
      <p:bldP spid="222234" grpId="0" animBg="1"/>
      <p:bldP spid="222235" grpId="0" animBg="1"/>
      <p:bldP spid="222236" grpId="0"/>
      <p:bldP spid="222237" grpId="0" animBg="1"/>
      <p:bldP spid="222238" grpId="0" animBg="1"/>
      <p:bldP spid="222239" grpId="0" animBg="1"/>
      <p:bldP spid="222240" grpId="0" animBg="1"/>
      <p:bldP spid="2222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2"/>
          <p:cNvSpPr>
            <a:spLocks noGrp="1"/>
          </p:cNvSpPr>
          <p:nvPr>
            <p:ph type="ftr" sz="quarter" idx="11"/>
          </p:nvPr>
        </p:nvSpPr>
        <p:spPr/>
        <p:txBody>
          <a:bodyPr/>
          <a:lstStyle/>
          <a:p>
            <a:endParaRPr lang="en-US" altLang="zh-CN"/>
          </a:p>
          <a:p>
            <a:r>
              <a:rPr lang="en-US" altLang="zh-CN"/>
              <a:t>Prof. Q. Wang</a:t>
            </a:r>
          </a:p>
        </p:txBody>
      </p:sp>
      <p:sp>
        <p:nvSpPr>
          <p:cNvPr id="7170" name="Text Box 2"/>
          <p:cNvSpPr txBox="1">
            <a:spLocks noChangeArrowheads="1"/>
          </p:cNvSpPr>
          <p:nvPr/>
        </p:nvSpPr>
        <p:spPr bwMode="auto">
          <a:xfrm>
            <a:off x="1050925" y="7826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kumimoji="1" lang="zh-CN" altLang="zh-CN" sz="2400">
              <a:effectLst/>
              <a:latin typeface="Times New Roman" pitchFamily="18" charset="0"/>
              <a:ea typeface="宋体" pitchFamily="2" charset="-122"/>
            </a:endParaRPr>
          </a:p>
        </p:txBody>
      </p:sp>
      <p:sp>
        <p:nvSpPr>
          <p:cNvPr id="7171" name="Text Box 3"/>
          <p:cNvSpPr txBox="1">
            <a:spLocks noChangeArrowheads="1"/>
          </p:cNvSpPr>
          <p:nvPr/>
        </p:nvSpPr>
        <p:spPr bwMode="auto">
          <a:xfrm>
            <a:off x="439738" y="981075"/>
            <a:ext cx="84534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dirty="0">
                <a:solidFill>
                  <a:srgbClr val="FFFF00"/>
                </a:solidFill>
                <a:effectLst/>
              </a:rPr>
              <a:t>(3) </a:t>
            </a:r>
            <a:r>
              <a:rPr lang="en-US" altLang="zh-CN" sz="2400" dirty="0">
                <a:effectLst/>
              </a:rPr>
              <a:t>In binary tree, if the number of leaves is </a:t>
            </a:r>
            <a:r>
              <a:rPr kumimoji="1" lang="en-US" altLang="zh-CN" sz="2400" b="1" i="1" dirty="0" err="1">
                <a:solidFill>
                  <a:srgbClr val="FFFF00"/>
                </a:solidFill>
                <a:effectLst/>
              </a:rPr>
              <a:t>n</a:t>
            </a:r>
            <a:r>
              <a:rPr kumimoji="1" lang="en-US" altLang="zh-CN" sz="2400" b="1" baseline="-25000" dirty="0" err="1">
                <a:solidFill>
                  <a:srgbClr val="FFFF00"/>
                </a:solidFill>
                <a:effectLst/>
              </a:rPr>
              <a:t>0</a:t>
            </a:r>
            <a:r>
              <a:rPr lang="en-US" altLang="zh-CN" sz="2400" dirty="0" smtClean="0">
                <a:effectLst/>
              </a:rPr>
              <a:t>, and </a:t>
            </a:r>
            <a:r>
              <a:rPr lang="en-US" altLang="zh-CN" sz="2400" dirty="0">
                <a:effectLst/>
              </a:rPr>
              <a:t>the number of nodes with left and right children is </a:t>
            </a:r>
            <a:r>
              <a:rPr kumimoji="1" lang="en-US" altLang="zh-CN" sz="2400" b="1" i="1" dirty="0" err="1">
                <a:solidFill>
                  <a:srgbClr val="FFFF00"/>
                </a:solidFill>
                <a:effectLst/>
              </a:rPr>
              <a:t>n</a:t>
            </a:r>
            <a:r>
              <a:rPr kumimoji="1" lang="en-US" altLang="zh-CN" sz="2400" b="1" baseline="-25000" dirty="0" err="1">
                <a:solidFill>
                  <a:srgbClr val="FFFF00"/>
                </a:solidFill>
                <a:effectLst/>
              </a:rPr>
              <a:t>2</a:t>
            </a:r>
            <a:r>
              <a:rPr lang="en-US" altLang="zh-CN" sz="2400" dirty="0">
                <a:effectLst/>
              </a:rPr>
              <a:t>, then </a:t>
            </a:r>
          </a:p>
          <a:p>
            <a:pPr algn="l"/>
            <a:r>
              <a:rPr lang="en-US" altLang="zh-CN" sz="2400" dirty="0">
                <a:solidFill>
                  <a:srgbClr val="000000"/>
                </a:solidFill>
                <a:effectLst/>
              </a:rPr>
              <a:t>			 </a:t>
            </a:r>
            <a:r>
              <a:rPr kumimoji="1" lang="en-US" altLang="zh-CN" sz="2400" b="1" i="1" dirty="0" err="1">
                <a:solidFill>
                  <a:srgbClr val="FFFF00"/>
                </a:solidFill>
                <a:effectLst/>
              </a:rPr>
              <a:t>n</a:t>
            </a:r>
            <a:r>
              <a:rPr kumimoji="1" lang="en-US" altLang="zh-CN" sz="2400" b="1" baseline="-25000" dirty="0" err="1">
                <a:solidFill>
                  <a:srgbClr val="FFFF00"/>
                </a:solidFill>
                <a:effectLst/>
              </a:rPr>
              <a:t>0</a:t>
            </a:r>
            <a:r>
              <a:rPr kumimoji="1" lang="zh-CN" altLang="en-US" sz="2400" b="1" dirty="0">
                <a:solidFill>
                  <a:srgbClr val="FFFF00"/>
                </a:solidFill>
                <a:effectLst/>
              </a:rPr>
              <a:t>＝</a:t>
            </a:r>
            <a:r>
              <a:rPr kumimoji="1" lang="en-US" altLang="zh-CN" sz="2400" b="1" i="1" dirty="0" err="1">
                <a:solidFill>
                  <a:srgbClr val="FFFF00"/>
                </a:solidFill>
                <a:effectLst/>
              </a:rPr>
              <a:t>n</a:t>
            </a:r>
            <a:r>
              <a:rPr kumimoji="1" lang="en-US" altLang="zh-CN" sz="2400" b="1" baseline="-25000" dirty="0" err="1">
                <a:solidFill>
                  <a:srgbClr val="FFFF00"/>
                </a:solidFill>
                <a:effectLst/>
              </a:rPr>
              <a:t>2</a:t>
            </a:r>
            <a:r>
              <a:rPr kumimoji="1" lang="zh-CN" altLang="en-US" sz="2400" b="1" dirty="0">
                <a:solidFill>
                  <a:srgbClr val="FFFF00"/>
                </a:solidFill>
                <a:effectLst/>
              </a:rPr>
              <a:t>＋</a:t>
            </a:r>
            <a:r>
              <a:rPr kumimoji="1" lang="en-US" altLang="zh-CN" sz="2400" b="1" dirty="0">
                <a:solidFill>
                  <a:srgbClr val="FFFF00"/>
                </a:solidFill>
                <a:effectLst/>
              </a:rPr>
              <a:t>1</a:t>
            </a:r>
          </a:p>
          <a:p>
            <a:pPr algn="l"/>
            <a:r>
              <a:rPr kumimoji="1" lang="zh-CN" altLang="en-US" sz="2400" dirty="0">
                <a:solidFill>
                  <a:srgbClr val="FFFF00"/>
                </a:solidFill>
                <a:effectLst/>
              </a:rPr>
              <a:t>对任何一棵二叉树</a:t>
            </a:r>
            <a:r>
              <a:rPr kumimoji="1" lang="en-US" altLang="zh-CN" sz="2400" dirty="0">
                <a:solidFill>
                  <a:srgbClr val="FFFF00"/>
                </a:solidFill>
                <a:effectLst/>
              </a:rPr>
              <a:t>T</a:t>
            </a:r>
            <a:r>
              <a:rPr kumimoji="1" lang="zh-CN" altLang="en-US" sz="2400" dirty="0">
                <a:solidFill>
                  <a:srgbClr val="FFFF00"/>
                </a:solidFill>
                <a:effectLst/>
              </a:rPr>
              <a:t>，如果其终端结点数为</a:t>
            </a:r>
            <a:r>
              <a:rPr kumimoji="1" lang="en-US" altLang="zh-CN" sz="2400" i="1" dirty="0" err="1">
                <a:solidFill>
                  <a:srgbClr val="FFFF00"/>
                </a:solidFill>
                <a:effectLst/>
              </a:rPr>
              <a:t>n</a:t>
            </a:r>
            <a:r>
              <a:rPr kumimoji="1" lang="en-US" altLang="zh-CN" sz="2400" baseline="-25000" dirty="0" err="1">
                <a:solidFill>
                  <a:srgbClr val="FFFF00"/>
                </a:solidFill>
                <a:effectLst/>
              </a:rPr>
              <a:t>0</a:t>
            </a:r>
            <a:r>
              <a:rPr kumimoji="1" lang="zh-CN" altLang="en-US" sz="2400" dirty="0">
                <a:solidFill>
                  <a:srgbClr val="FFFF00"/>
                </a:solidFill>
                <a:effectLst/>
              </a:rPr>
              <a:t>，度为</a:t>
            </a:r>
            <a:r>
              <a:rPr kumimoji="1" lang="en-US" altLang="zh-CN" sz="2400" dirty="0">
                <a:solidFill>
                  <a:srgbClr val="FFFF00"/>
                </a:solidFill>
                <a:effectLst/>
              </a:rPr>
              <a:t>2</a:t>
            </a:r>
            <a:r>
              <a:rPr kumimoji="1" lang="zh-CN" altLang="en-US" sz="2400" dirty="0">
                <a:solidFill>
                  <a:srgbClr val="FFFF00"/>
                </a:solidFill>
                <a:effectLst/>
              </a:rPr>
              <a:t>的结点数为</a:t>
            </a:r>
            <a:r>
              <a:rPr kumimoji="1" lang="en-US" altLang="zh-CN" sz="2400" i="1" dirty="0" err="1">
                <a:solidFill>
                  <a:srgbClr val="FFFF00"/>
                </a:solidFill>
                <a:effectLst/>
              </a:rPr>
              <a:t>n</a:t>
            </a:r>
            <a:r>
              <a:rPr kumimoji="1" lang="en-US" altLang="zh-CN" sz="2400" baseline="-25000" dirty="0" err="1">
                <a:solidFill>
                  <a:srgbClr val="FFFF00"/>
                </a:solidFill>
                <a:effectLst/>
              </a:rPr>
              <a:t>2</a:t>
            </a:r>
            <a:r>
              <a:rPr kumimoji="1" lang="zh-CN" altLang="en-US" sz="2400" dirty="0">
                <a:solidFill>
                  <a:srgbClr val="FFFF00"/>
                </a:solidFill>
                <a:effectLst/>
              </a:rPr>
              <a:t>，则</a:t>
            </a:r>
            <a:r>
              <a:rPr kumimoji="1" lang="en-US" altLang="zh-CN" sz="2400" i="1" dirty="0" err="1">
                <a:solidFill>
                  <a:srgbClr val="FFFF00"/>
                </a:solidFill>
                <a:effectLst/>
              </a:rPr>
              <a:t>n</a:t>
            </a:r>
            <a:r>
              <a:rPr kumimoji="1" lang="en-US" altLang="zh-CN" sz="2400" baseline="-25000" dirty="0" err="1">
                <a:solidFill>
                  <a:srgbClr val="FFFF00"/>
                </a:solidFill>
                <a:effectLst/>
              </a:rPr>
              <a:t>0</a:t>
            </a:r>
            <a:r>
              <a:rPr kumimoji="1" lang="en-US" altLang="zh-CN" sz="2400" dirty="0">
                <a:solidFill>
                  <a:srgbClr val="FFFF00"/>
                </a:solidFill>
                <a:effectLst/>
              </a:rPr>
              <a:t>=</a:t>
            </a:r>
            <a:r>
              <a:rPr kumimoji="1" lang="en-US" altLang="zh-CN" sz="2400" i="1" dirty="0" err="1">
                <a:solidFill>
                  <a:srgbClr val="FFFF00"/>
                </a:solidFill>
                <a:effectLst/>
              </a:rPr>
              <a:t>n</a:t>
            </a:r>
            <a:r>
              <a:rPr kumimoji="1" lang="en-US" altLang="zh-CN" sz="2400" baseline="-25000" dirty="0" err="1">
                <a:solidFill>
                  <a:srgbClr val="FFFF00"/>
                </a:solidFill>
                <a:effectLst/>
              </a:rPr>
              <a:t>2</a:t>
            </a:r>
            <a:r>
              <a:rPr kumimoji="1" lang="en-US" altLang="zh-CN" sz="2400" dirty="0" err="1">
                <a:solidFill>
                  <a:srgbClr val="FFFF00"/>
                </a:solidFill>
                <a:effectLst/>
              </a:rPr>
              <a:t>+1</a:t>
            </a:r>
            <a:r>
              <a:rPr kumimoji="1" lang="zh-CN" altLang="en-US" sz="2400" dirty="0">
                <a:solidFill>
                  <a:srgbClr val="FFFF00"/>
                </a:solidFill>
                <a:effectLst/>
              </a:rPr>
              <a:t>。</a:t>
            </a:r>
          </a:p>
        </p:txBody>
      </p:sp>
      <p:sp>
        <p:nvSpPr>
          <p:cNvPr id="7172" name="Rectangle 4"/>
          <p:cNvSpPr>
            <a:spLocks noGrp="1" noChangeArrowheads="1"/>
          </p:cNvSpPr>
          <p:nvPr>
            <p:ph type="title" idx="4294967295"/>
          </p:nvPr>
        </p:nvSpPr>
        <p:spPr>
          <a:xfrm>
            <a:off x="457200" y="277813"/>
            <a:ext cx="6003925" cy="51911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b="1"/>
              <a:t>6.2.2 Characteristics of binary tree</a:t>
            </a:r>
          </a:p>
        </p:txBody>
      </p:sp>
      <p:sp>
        <p:nvSpPr>
          <p:cNvPr id="7174" name="Rectangle 6"/>
          <p:cNvSpPr>
            <a:spLocks noChangeArrowheads="1"/>
          </p:cNvSpPr>
          <p:nvPr/>
        </p:nvSpPr>
        <p:spPr bwMode="auto">
          <a:xfrm>
            <a:off x="466725" y="3003550"/>
            <a:ext cx="8137525"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400" dirty="0" smtClean="0">
                <a:effectLst/>
                <a:latin typeface="Times New Roman" pitchFamily="18" charset="0"/>
              </a:rPr>
              <a:t>证明： </a:t>
            </a:r>
            <a:r>
              <a:rPr kumimoji="1" lang="zh-CN" altLang="en-US" sz="2400" dirty="0">
                <a:effectLst/>
                <a:latin typeface="Times New Roman" pitchFamily="18" charset="0"/>
              </a:rPr>
              <a:t>设</a:t>
            </a:r>
            <a:r>
              <a:rPr kumimoji="1" lang="en-US" altLang="zh-CN" sz="2400" i="1" dirty="0">
                <a:effectLst/>
                <a:latin typeface="Times New Roman" pitchFamily="18" charset="0"/>
              </a:rPr>
              <a:t>n</a:t>
            </a:r>
            <a:r>
              <a:rPr kumimoji="1" lang="en-US" altLang="zh-CN" sz="2400" baseline="-25000" dirty="0">
                <a:effectLst/>
                <a:latin typeface="Times New Roman" pitchFamily="18" charset="0"/>
              </a:rPr>
              <a:t>1</a:t>
            </a:r>
            <a:r>
              <a:rPr kumimoji="1" lang="zh-CN" altLang="en-US" sz="2400" dirty="0">
                <a:effectLst/>
                <a:latin typeface="Times New Roman" pitchFamily="18" charset="0"/>
              </a:rPr>
              <a:t>为二叉树中度为</a:t>
            </a:r>
            <a:r>
              <a:rPr kumimoji="1" lang="en-US" altLang="zh-CN" sz="2400" dirty="0">
                <a:effectLst/>
                <a:latin typeface="Times New Roman" pitchFamily="18" charset="0"/>
              </a:rPr>
              <a:t>1</a:t>
            </a:r>
            <a:r>
              <a:rPr kumimoji="1" lang="zh-CN" altLang="en-US" sz="2400" dirty="0">
                <a:effectLst/>
                <a:latin typeface="Times New Roman" pitchFamily="18" charset="0"/>
              </a:rPr>
              <a:t>的结点数。则有，</a:t>
            </a:r>
          </a:p>
          <a:p>
            <a:pPr algn="l">
              <a:spcBef>
                <a:spcPct val="10000"/>
              </a:spcBef>
              <a:spcAft>
                <a:spcPct val="10000"/>
              </a:spcAft>
            </a:pPr>
            <a:r>
              <a:rPr kumimoji="1" lang="zh-CN" altLang="en-US" sz="2400" dirty="0">
                <a:effectLst/>
                <a:latin typeface="Times New Roman" pitchFamily="18" charset="0"/>
              </a:rPr>
              <a:t>			</a:t>
            </a:r>
            <a:r>
              <a:rPr kumimoji="1" lang="en-US" altLang="zh-CN" sz="2400" i="1" dirty="0">
                <a:solidFill>
                  <a:srgbClr val="FFFF00"/>
                </a:solidFill>
                <a:effectLst/>
                <a:latin typeface="Times New Roman" pitchFamily="18" charset="0"/>
              </a:rPr>
              <a:t>n</a:t>
            </a:r>
            <a:r>
              <a:rPr kumimoji="1" lang="en-US" altLang="zh-CN" sz="2400" dirty="0">
                <a:solidFill>
                  <a:srgbClr val="FFFF00"/>
                </a:solidFill>
                <a:effectLst/>
                <a:latin typeface="Times New Roman" pitchFamily="18" charset="0"/>
              </a:rPr>
              <a:t>=</a:t>
            </a:r>
            <a:r>
              <a:rPr kumimoji="1" lang="en-US" altLang="zh-CN" sz="2400" i="1" dirty="0">
                <a:solidFill>
                  <a:srgbClr val="FFFF00"/>
                </a:solidFill>
                <a:effectLst/>
                <a:latin typeface="Times New Roman" pitchFamily="18" charset="0"/>
              </a:rPr>
              <a:t>n</a:t>
            </a:r>
            <a:r>
              <a:rPr kumimoji="1" lang="en-US" altLang="zh-CN" sz="2400" baseline="-25000" dirty="0">
                <a:solidFill>
                  <a:srgbClr val="FFFF00"/>
                </a:solidFill>
                <a:effectLst/>
                <a:latin typeface="Times New Roman" pitchFamily="18" charset="0"/>
              </a:rPr>
              <a:t>0</a:t>
            </a:r>
            <a:r>
              <a:rPr kumimoji="1" lang="en-US" altLang="zh-CN" sz="2400" dirty="0">
                <a:solidFill>
                  <a:srgbClr val="FFFF00"/>
                </a:solidFill>
                <a:effectLst/>
                <a:latin typeface="Times New Roman" pitchFamily="18" charset="0"/>
              </a:rPr>
              <a:t>+</a:t>
            </a:r>
            <a:r>
              <a:rPr kumimoji="1" lang="en-US" altLang="zh-CN" sz="2400" i="1" dirty="0">
                <a:solidFill>
                  <a:srgbClr val="FFFF00"/>
                </a:solidFill>
                <a:effectLst/>
                <a:latin typeface="Times New Roman" pitchFamily="18" charset="0"/>
              </a:rPr>
              <a:t>n</a:t>
            </a:r>
            <a:r>
              <a:rPr kumimoji="1" lang="en-US" altLang="zh-CN" sz="2400" baseline="-25000" dirty="0">
                <a:solidFill>
                  <a:srgbClr val="FFFF00"/>
                </a:solidFill>
                <a:effectLst/>
                <a:latin typeface="Times New Roman" pitchFamily="18" charset="0"/>
              </a:rPr>
              <a:t>1</a:t>
            </a:r>
            <a:r>
              <a:rPr kumimoji="1" lang="en-US" altLang="zh-CN" sz="2400" dirty="0">
                <a:solidFill>
                  <a:srgbClr val="FFFF00"/>
                </a:solidFill>
                <a:effectLst/>
                <a:latin typeface="Times New Roman" pitchFamily="18" charset="0"/>
              </a:rPr>
              <a:t>+</a:t>
            </a:r>
            <a:r>
              <a:rPr kumimoji="1" lang="en-US" altLang="zh-CN" sz="2400" i="1" dirty="0">
                <a:solidFill>
                  <a:srgbClr val="FFFF00"/>
                </a:solidFill>
                <a:effectLst/>
                <a:latin typeface="Times New Roman" pitchFamily="18" charset="0"/>
              </a:rPr>
              <a:t>n</a:t>
            </a:r>
            <a:r>
              <a:rPr kumimoji="1" lang="en-US" altLang="zh-CN" sz="2400" baseline="-25000" dirty="0">
                <a:solidFill>
                  <a:srgbClr val="FFFF00"/>
                </a:solidFill>
                <a:effectLst/>
                <a:latin typeface="Times New Roman" pitchFamily="18" charset="0"/>
              </a:rPr>
              <a:t>2</a:t>
            </a:r>
          </a:p>
          <a:p>
            <a:pPr algn="l"/>
            <a:r>
              <a:rPr kumimoji="1" lang="en-US" altLang="zh-CN" sz="2400" baseline="-25000" dirty="0">
                <a:effectLst/>
                <a:latin typeface="Times New Roman" pitchFamily="18" charset="0"/>
              </a:rPr>
              <a:t>             </a:t>
            </a:r>
            <a:r>
              <a:rPr kumimoji="1" lang="zh-CN" altLang="zh-CN" sz="2400" dirty="0">
                <a:effectLst/>
                <a:latin typeface="Times New Roman" pitchFamily="18" charset="0"/>
              </a:rPr>
              <a:t>再看二叉树中的分支数。除了根结点外，其余结点都有一个</a:t>
            </a:r>
            <a:r>
              <a:rPr kumimoji="1" lang="zh-CN" altLang="zh-CN" sz="2400" dirty="0" smtClean="0">
                <a:effectLst/>
                <a:latin typeface="Times New Roman" pitchFamily="18" charset="0"/>
              </a:rPr>
              <a:t>分支</a:t>
            </a:r>
            <a:r>
              <a:rPr kumimoji="1" lang="zh-CN" altLang="en-US" sz="2400" dirty="0" smtClean="0">
                <a:effectLst/>
                <a:latin typeface="Times New Roman" pitchFamily="18" charset="0"/>
              </a:rPr>
              <a:t>指向它</a:t>
            </a:r>
            <a:r>
              <a:rPr kumimoji="1" lang="zh-CN" altLang="zh-CN" sz="2400" dirty="0" smtClean="0">
                <a:effectLst/>
                <a:latin typeface="Times New Roman" pitchFamily="18" charset="0"/>
              </a:rPr>
              <a:t>，</a:t>
            </a:r>
            <a:r>
              <a:rPr kumimoji="1" lang="zh-CN" altLang="zh-CN" sz="2400" dirty="0">
                <a:effectLst/>
                <a:latin typeface="Times New Roman" pitchFamily="18" charset="0"/>
              </a:rPr>
              <a:t>设</a:t>
            </a:r>
            <a:r>
              <a:rPr kumimoji="1" lang="en-US" altLang="zh-CN" sz="2400" i="1" dirty="0">
                <a:effectLst/>
                <a:latin typeface="Times New Roman" pitchFamily="18" charset="0"/>
              </a:rPr>
              <a:t>B</a:t>
            </a:r>
            <a:r>
              <a:rPr kumimoji="1" lang="zh-CN" altLang="zh-CN" sz="2400" dirty="0">
                <a:effectLst/>
                <a:latin typeface="Times New Roman" pitchFamily="18" charset="0"/>
              </a:rPr>
              <a:t>为分支总数，则</a:t>
            </a:r>
            <a:r>
              <a:rPr kumimoji="1" lang="en-US" altLang="zh-CN" sz="2400" i="1" dirty="0">
                <a:solidFill>
                  <a:srgbClr val="FFFF00"/>
                </a:solidFill>
                <a:effectLst/>
                <a:latin typeface="Times New Roman" pitchFamily="18" charset="0"/>
              </a:rPr>
              <a:t>n</a:t>
            </a:r>
            <a:r>
              <a:rPr kumimoji="1" lang="en-US" altLang="zh-CN" sz="2400" dirty="0">
                <a:solidFill>
                  <a:srgbClr val="FFFF00"/>
                </a:solidFill>
                <a:effectLst/>
                <a:latin typeface="Times New Roman" pitchFamily="18" charset="0"/>
              </a:rPr>
              <a:t>=</a:t>
            </a:r>
            <a:r>
              <a:rPr kumimoji="1" lang="en-US" altLang="zh-CN" sz="2400" i="1" dirty="0">
                <a:solidFill>
                  <a:srgbClr val="FFFF00"/>
                </a:solidFill>
                <a:effectLst/>
                <a:latin typeface="Times New Roman" pitchFamily="18" charset="0"/>
              </a:rPr>
              <a:t>B</a:t>
            </a:r>
            <a:r>
              <a:rPr kumimoji="1" lang="en-US" altLang="zh-CN" sz="2400" dirty="0">
                <a:solidFill>
                  <a:srgbClr val="FFFF00"/>
                </a:solidFill>
                <a:effectLst/>
                <a:latin typeface="Times New Roman" pitchFamily="18" charset="0"/>
              </a:rPr>
              <a:t>+1</a:t>
            </a:r>
            <a:r>
              <a:rPr kumimoji="1" lang="zh-CN" altLang="en-US" sz="2400" dirty="0">
                <a:effectLst/>
                <a:latin typeface="Times New Roman" pitchFamily="18" charset="0"/>
              </a:rPr>
              <a:t>。</a:t>
            </a:r>
            <a:r>
              <a:rPr kumimoji="1" lang="zh-CN" altLang="zh-CN" sz="2400" dirty="0">
                <a:effectLst/>
                <a:latin typeface="Times New Roman" pitchFamily="18" charset="0"/>
              </a:rPr>
              <a:t>由于这些分支都是由分支为1或2的结点发出的，因此有：</a:t>
            </a:r>
          </a:p>
          <a:p>
            <a:pPr algn="l"/>
            <a:r>
              <a:rPr kumimoji="1" lang="zh-CN" altLang="zh-CN" sz="2400" dirty="0">
                <a:effectLst/>
                <a:latin typeface="Times New Roman" pitchFamily="18" charset="0"/>
              </a:rPr>
              <a:t>	 </a:t>
            </a:r>
            <a:r>
              <a:rPr kumimoji="1" lang="zh-CN" altLang="en-US" sz="2400" dirty="0">
                <a:effectLst/>
                <a:latin typeface="Times New Roman" pitchFamily="18" charset="0"/>
              </a:rPr>
              <a:t>		</a:t>
            </a:r>
            <a:r>
              <a:rPr kumimoji="1" lang="en-US" altLang="zh-CN" sz="2400" i="1" dirty="0">
                <a:solidFill>
                  <a:srgbClr val="FFFF00"/>
                </a:solidFill>
                <a:effectLst/>
                <a:latin typeface="Times New Roman" pitchFamily="18" charset="0"/>
              </a:rPr>
              <a:t>B</a:t>
            </a:r>
            <a:r>
              <a:rPr kumimoji="1" lang="en-US" altLang="zh-CN" sz="2400" dirty="0">
                <a:solidFill>
                  <a:srgbClr val="FFFF00"/>
                </a:solidFill>
                <a:effectLst/>
                <a:latin typeface="Times New Roman" pitchFamily="18" charset="0"/>
              </a:rPr>
              <a:t>=</a:t>
            </a:r>
            <a:r>
              <a:rPr kumimoji="1" lang="en-US" altLang="zh-CN" sz="2400" i="1" dirty="0">
                <a:solidFill>
                  <a:srgbClr val="FFFF00"/>
                </a:solidFill>
                <a:effectLst/>
                <a:latin typeface="Times New Roman" pitchFamily="18" charset="0"/>
              </a:rPr>
              <a:t>n</a:t>
            </a:r>
            <a:r>
              <a:rPr kumimoji="1" lang="en-US" altLang="zh-CN" sz="2400" baseline="-25000" dirty="0">
                <a:solidFill>
                  <a:srgbClr val="FFFF00"/>
                </a:solidFill>
                <a:effectLst/>
                <a:latin typeface="Times New Roman" pitchFamily="18" charset="0"/>
              </a:rPr>
              <a:t>1</a:t>
            </a:r>
            <a:r>
              <a:rPr kumimoji="1" lang="en-US" altLang="zh-CN" sz="2400" dirty="0">
                <a:solidFill>
                  <a:srgbClr val="FFFF00"/>
                </a:solidFill>
                <a:effectLst/>
                <a:latin typeface="Times New Roman" pitchFamily="18" charset="0"/>
              </a:rPr>
              <a:t>+2</a:t>
            </a:r>
            <a:r>
              <a:rPr kumimoji="1" lang="en-US" altLang="zh-CN" sz="2400" i="1" dirty="0">
                <a:solidFill>
                  <a:srgbClr val="FFFF00"/>
                </a:solidFill>
                <a:effectLst/>
                <a:latin typeface="Times New Roman" pitchFamily="18" charset="0"/>
              </a:rPr>
              <a:t>n</a:t>
            </a:r>
            <a:r>
              <a:rPr kumimoji="1" lang="en-US" altLang="zh-CN" sz="2400" baseline="-25000" dirty="0">
                <a:solidFill>
                  <a:srgbClr val="FFFF00"/>
                </a:solidFill>
                <a:effectLst/>
                <a:latin typeface="Times New Roman" pitchFamily="18" charset="0"/>
              </a:rPr>
              <a:t>2</a:t>
            </a:r>
          </a:p>
          <a:p>
            <a:pPr algn="l"/>
            <a:r>
              <a:rPr kumimoji="1" lang="zh-CN" altLang="zh-CN" sz="2400" dirty="0">
                <a:effectLst/>
                <a:latin typeface="Times New Roman" pitchFamily="18" charset="0"/>
              </a:rPr>
              <a:t>于是有</a:t>
            </a:r>
          </a:p>
          <a:p>
            <a:pPr algn="l"/>
            <a:r>
              <a:rPr kumimoji="1" lang="zh-CN" altLang="zh-CN" sz="2400" dirty="0">
                <a:effectLst/>
                <a:latin typeface="Times New Roman" pitchFamily="18" charset="0"/>
              </a:rPr>
              <a:t>	</a:t>
            </a:r>
            <a:r>
              <a:rPr kumimoji="1" lang="en-US" altLang="zh-CN" sz="2400" i="1" dirty="0">
                <a:effectLst/>
                <a:latin typeface="Times New Roman" pitchFamily="18" charset="0"/>
              </a:rPr>
              <a:t>n</a:t>
            </a:r>
            <a:r>
              <a:rPr kumimoji="1" lang="en-US" altLang="zh-CN" sz="2400" dirty="0">
                <a:effectLst/>
                <a:latin typeface="Times New Roman" pitchFamily="18" charset="0"/>
              </a:rPr>
              <a:t>=</a:t>
            </a:r>
            <a:r>
              <a:rPr kumimoji="1" lang="en-US" altLang="zh-CN" sz="2400" i="1" dirty="0">
                <a:effectLst/>
                <a:latin typeface="Times New Roman" pitchFamily="18" charset="0"/>
              </a:rPr>
              <a:t>n</a:t>
            </a:r>
            <a:r>
              <a:rPr kumimoji="1" lang="en-US" altLang="zh-CN" sz="2400" baseline="-25000" dirty="0">
                <a:effectLst/>
                <a:latin typeface="Times New Roman" pitchFamily="18" charset="0"/>
              </a:rPr>
              <a:t>1</a:t>
            </a:r>
            <a:r>
              <a:rPr kumimoji="1" lang="en-US" altLang="zh-CN" sz="2400" dirty="0">
                <a:effectLst/>
                <a:latin typeface="Times New Roman" pitchFamily="18" charset="0"/>
              </a:rPr>
              <a:t>+2</a:t>
            </a:r>
            <a:r>
              <a:rPr kumimoji="1" lang="en-US" altLang="zh-CN" sz="2400" i="1" dirty="0">
                <a:effectLst/>
                <a:latin typeface="Times New Roman" pitchFamily="18" charset="0"/>
              </a:rPr>
              <a:t>n</a:t>
            </a:r>
            <a:r>
              <a:rPr kumimoji="1" lang="en-US" altLang="zh-CN" sz="2400" baseline="-25000" dirty="0">
                <a:effectLst/>
                <a:latin typeface="Times New Roman" pitchFamily="18" charset="0"/>
              </a:rPr>
              <a:t>2</a:t>
            </a:r>
            <a:r>
              <a:rPr kumimoji="1" lang="en-US" altLang="zh-CN" sz="2400" dirty="0">
                <a:effectLst/>
                <a:latin typeface="Times New Roman" pitchFamily="18" charset="0"/>
              </a:rPr>
              <a:t>+1</a:t>
            </a:r>
            <a:endParaRPr kumimoji="1" lang="en-US" altLang="zh-CN" sz="2400" baseline="-25000" dirty="0">
              <a:effectLst/>
              <a:latin typeface="Times New Roman" pitchFamily="18" charset="0"/>
            </a:endParaRPr>
          </a:p>
          <a:p>
            <a:pPr algn="l"/>
            <a:r>
              <a:rPr kumimoji="1" lang="en-US" altLang="zh-CN" sz="2400" dirty="0">
                <a:effectLst/>
                <a:latin typeface="Times New Roman" pitchFamily="18" charset="0"/>
              </a:rPr>
              <a:t>	</a:t>
            </a:r>
            <a:r>
              <a:rPr kumimoji="1" lang="en-US" altLang="zh-CN" sz="2400" i="1" dirty="0" err="1">
                <a:effectLst/>
                <a:latin typeface="Times New Roman" pitchFamily="18" charset="0"/>
              </a:rPr>
              <a:t>n</a:t>
            </a:r>
            <a:r>
              <a:rPr kumimoji="1" lang="en-US" altLang="zh-CN" sz="2400" baseline="-25000" dirty="0" err="1">
                <a:effectLst/>
                <a:latin typeface="Times New Roman" pitchFamily="18" charset="0"/>
              </a:rPr>
              <a:t>1</a:t>
            </a:r>
            <a:r>
              <a:rPr kumimoji="1" lang="en-US" altLang="zh-CN" sz="2400" dirty="0" err="1">
                <a:effectLst/>
                <a:latin typeface="Times New Roman" pitchFamily="18" charset="0"/>
              </a:rPr>
              <a:t>+2</a:t>
            </a:r>
            <a:r>
              <a:rPr kumimoji="1" lang="en-US" altLang="zh-CN" sz="2400" i="1" dirty="0" err="1">
                <a:effectLst/>
                <a:latin typeface="Times New Roman" pitchFamily="18" charset="0"/>
              </a:rPr>
              <a:t>n</a:t>
            </a:r>
            <a:r>
              <a:rPr kumimoji="1" lang="en-US" altLang="zh-CN" sz="2400" baseline="-25000" dirty="0" err="1">
                <a:effectLst/>
                <a:latin typeface="Times New Roman" pitchFamily="18" charset="0"/>
              </a:rPr>
              <a:t>2</a:t>
            </a:r>
            <a:r>
              <a:rPr kumimoji="1" lang="en-US" altLang="zh-CN" sz="2400" dirty="0" err="1">
                <a:effectLst/>
                <a:latin typeface="Times New Roman" pitchFamily="18" charset="0"/>
              </a:rPr>
              <a:t>+1</a:t>
            </a:r>
            <a:r>
              <a:rPr kumimoji="1" lang="en-US" altLang="zh-CN" sz="2400" dirty="0">
                <a:effectLst/>
                <a:latin typeface="Times New Roman" pitchFamily="18" charset="0"/>
              </a:rPr>
              <a:t>=</a:t>
            </a:r>
            <a:r>
              <a:rPr kumimoji="1" lang="en-US" altLang="zh-CN" sz="2400" i="1" dirty="0" err="1">
                <a:effectLst/>
                <a:latin typeface="Times New Roman" pitchFamily="18" charset="0"/>
              </a:rPr>
              <a:t>n</a:t>
            </a:r>
            <a:r>
              <a:rPr kumimoji="1" lang="en-US" altLang="zh-CN" sz="2400" baseline="-25000" dirty="0" err="1">
                <a:effectLst/>
                <a:latin typeface="Times New Roman" pitchFamily="18" charset="0"/>
              </a:rPr>
              <a:t>0</a:t>
            </a:r>
            <a:r>
              <a:rPr kumimoji="1" lang="en-US" altLang="zh-CN" sz="2400" dirty="0" err="1">
                <a:effectLst/>
                <a:latin typeface="Times New Roman" pitchFamily="18" charset="0"/>
              </a:rPr>
              <a:t>+</a:t>
            </a:r>
            <a:r>
              <a:rPr kumimoji="1" lang="en-US" altLang="zh-CN" sz="2400" i="1" dirty="0" err="1">
                <a:effectLst/>
                <a:latin typeface="Times New Roman" pitchFamily="18" charset="0"/>
              </a:rPr>
              <a:t>n</a:t>
            </a:r>
            <a:r>
              <a:rPr kumimoji="1" lang="en-US" altLang="zh-CN" sz="2400" baseline="-25000" dirty="0" err="1">
                <a:effectLst/>
                <a:latin typeface="Times New Roman" pitchFamily="18" charset="0"/>
              </a:rPr>
              <a:t>1</a:t>
            </a:r>
            <a:r>
              <a:rPr kumimoji="1" lang="en-US" altLang="zh-CN" sz="2400" dirty="0" err="1">
                <a:effectLst/>
                <a:latin typeface="Times New Roman" pitchFamily="18" charset="0"/>
              </a:rPr>
              <a:t>+</a:t>
            </a:r>
            <a:r>
              <a:rPr kumimoji="1" lang="en-US" altLang="zh-CN" sz="2400" i="1" dirty="0" err="1">
                <a:effectLst/>
                <a:latin typeface="Times New Roman" pitchFamily="18" charset="0"/>
              </a:rPr>
              <a:t>n</a:t>
            </a:r>
            <a:r>
              <a:rPr kumimoji="1" lang="en-US" altLang="zh-CN" sz="2400" baseline="-25000" dirty="0" err="1">
                <a:effectLst/>
                <a:latin typeface="Times New Roman" pitchFamily="18" charset="0"/>
              </a:rPr>
              <a:t>2</a:t>
            </a:r>
            <a:r>
              <a:rPr kumimoji="1" lang="en-US" altLang="zh-CN" sz="2400" baseline="-25000" dirty="0">
                <a:effectLst/>
                <a:latin typeface="Times New Roman" pitchFamily="18" charset="0"/>
              </a:rPr>
              <a:t>    </a:t>
            </a:r>
            <a:r>
              <a:rPr kumimoji="1" lang="en-US" altLang="zh-CN" sz="2400" dirty="0" smtClean="0">
                <a:effectLst/>
                <a:latin typeface="Times New Roman" pitchFamily="18" charset="0"/>
              </a:rPr>
              <a:t>=&gt;</a:t>
            </a:r>
            <a:endParaRPr kumimoji="1" lang="en-US" altLang="zh-CN" sz="2400" dirty="0">
              <a:solidFill>
                <a:srgbClr val="FFFF00"/>
              </a:solidFill>
              <a:effectLst/>
              <a:latin typeface="Times New Roman" pitchFamily="18" charset="0"/>
            </a:endParaRPr>
          </a:p>
        </p:txBody>
      </p:sp>
      <p:sp>
        <p:nvSpPr>
          <p:cNvPr id="3" name="矩形 2"/>
          <p:cNvSpPr/>
          <p:nvPr/>
        </p:nvSpPr>
        <p:spPr>
          <a:xfrm>
            <a:off x="4932510" y="5858108"/>
            <a:ext cx="1367682" cy="523220"/>
          </a:xfrm>
          <a:prstGeom prst="rect">
            <a:avLst/>
          </a:prstGeom>
        </p:spPr>
        <p:txBody>
          <a:bodyPr wrap="none">
            <a:spAutoFit/>
          </a:bodyPr>
          <a:lstStyle/>
          <a:p>
            <a:pPr lvl="0" algn="l"/>
            <a:r>
              <a:rPr kumimoji="1" lang="en-US" altLang="zh-CN" sz="2800" i="1" dirty="0" err="1">
                <a:solidFill>
                  <a:srgbClr val="FFFF00"/>
                </a:solidFill>
                <a:effectLst/>
                <a:latin typeface="Times New Roman" pitchFamily="18" charset="0"/>
              </a:rPr>
              <a:t>n</a:t>
            </a:r>
            <a:r>
              <a:rPr kumimoji="1" lang="en-US" altLang="zh-CN" sz="2800" baseline="-25000" dirty="0" err="1">
                <a:solidFill>
                  <a:srgbClr val="FFFF00"/>
                </a:solidFill>
                <a:effectLst/>
                <a:latin typeface="Times New Roman" pitchFamily="18" charset="0"/>
              </a:rPr>
              <a:t>0</a:t>
            </a:r>
            <a:r>
              <a:rPr kumimoji="1" lang="en-US" altLang="zh-CN" sz="2800" dirty="0">
                <a:solidFill>
                  <a:srgbClr val="FFFF00"/>
                </a:solidFill>
                <a:effectLst/>
                <a:latin typeface="Times New Roman" pitchFamily="18" charset="0"/>
              </a:rPr>
              <a:t>=</a:t>
            </a:r>
            <a:r>
              <a:rPr kumimoji="1" lang="en-US" altLang="zh-CN" sz="2800" i="1" dirty="0" err="1">
                <a:solidFill>
                  <a:srgbClr val="FFFF00"/>
                </a:solidFill>
                <a:effectLst/>
                <a:latin typeface="Times New Roman" pitchFamily="18" charset="0"/>
              </a:rPr>
              <a:t>n</a:t>
            </a:r>
            <a:r>
              <a:rPr kumimoji="1" lang="en-US" altLang="zh-CN" sz="2800" baseline="-25000" dirty="0" err="1">
                <a:solidFill>
                  <a:srgbClr val="FFFF00"/>
                </a:solidFill>
                <a:effectLst/>
                <a:latin typeface="Times New Roman" pitchFamily="18" charset="0"/>
              </a:rPr>
              <a:t>2</a:t>
            </a:r>
            <a:r>
              <a:rPr kumimoji="1" lang="en-US" altLang="zh-CN" sz="2800" dirty="0" err="1">
                <a:solidFill>
                  <a:srgbClr val="FFFF00"/>
                </a:solidFill>
                <a:effectLst/>
                <a:latin typeface="Times New Roman" pitchFamily="18" charset="0"/>
              </a:rPr>
              <a:t>+1</a:t>
            </a:r>
            <a:endParaRPr kumimoji="1" lang="en-US" altLang="zh-CN" sz="2800" dirty="0">
              <a:solidFill>
                <a:srgbClr val="FFFF00"/>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1000" fill="hold"/>
                                        <p:tgtEl>
                                          <p:spTgt spid="7174"/>
                                        </p:tgtEl>
                                        <p:attrNameLst>
                                          <p:attrName>ppt_x</p:attrName>
                                        </p:attrNameLst>
                                      </p:cBhvr>
                                      <p:tavLst>
                                        <p:tav tm="0">
                                          <p:val>
                                            <p:strVal val="#ppt_x"/>
                                          </p:val>
                                        </p:tav>
                                        <p:tav tm="100000">
                                          <p:val>
                                            <p:strVal val="#ppt_x"/>
                                          </p:val>
                                        </p:tav>
                                      </p:tavLst>
                                    </p:anim>
                                    <p:anim calcmode="lin" valueType="num">
                                      <p:cBhvr additive="base">
                                        <p:cTn id="8"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0"/>
                            </p:stCondLst>
                            <p:childTnLst>
                              <p:par>
                                <p:cTn id="28" presetID="35" presetClass="emph" presetSubtype="0" repeatCount="3000" fill="hold" grpId="1" nodeType="afterEffect">
                                  <p:stCondLst>
                                    <p:cond delay="500"/>
                                  </p:stCondLst>
                                  <p:childTnLst>
                                    <p:anim calcmode="discrete" valueType="str">
                                      <p:cBhvr>
                                        <p:cTn id="29"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4"/>
          <p:cNvSpPr>
            <a:spLocks noGrp="1"/>
          </p:cNvSpPr>
          <p:nvPr>
            <p:ph type="ftr" sz="quarter" idx="11"/>
          </p:nvPr>
        </p:nvSpPr>
        <p:spPr/>
        <p:txBody>
          <a:bodyPr/>
          <a:lstStyle/>
          <a:p>
            <a:endParaRPr lang="en-US" altLang="zh-CN"/>
          </a:p>
          <a:p>
            <a:r>
              <a:rPr lang="en-US" altLang="zh-CN"/>
              <a:t>Prof. Q. Wang</a:t>
            </a:r>
          </a:p>
        </p:txBody>
      </p:sp>
      <p:sp>
        <p:nvSpPr>
          <p:cNvPr id="181250" name="Rectangle 2"/>
          <p:cNvSpPr>
            <a:spLocks noGrp="1" noChangeArrowheads="1"/>
          </p:cNvSpPr>
          <p:nvPr>
            <p:ph type="title"/>
          </p:nvPr>
        </p:nvSpPr>
        <p:spPr/>
        <p:txBody>
          <a:bodyPr/>
          <a:lstStyle/>
          <a:p>
            <a:r>
              <a:rPr lang="zh-CN" altLang="en-US" b="1"/>
              <a:t>本章学习的线索</a:t>
            </a:r>
          </a:p>
        </p:txBody>
      </p:sp>
      <p:sp>
        <p:nvSpPr>
          <p:cNvPr id="181253" name="Rectangle 5"/>
          <p:cNvSpPr>
            <a:spLocks noGrp="1" noChangeArrowheads="1"/>
          </p:cNvSpPr>
          <p:nvPr>
            <p:ph type="body" idx="1"/>
          </p:nvPr>
        </p:nvSpPr>
        <p:spPr>
          <a:xfrm>
            <a:off x="457200" y="1600200"/>
            <a:ext cx="8229600" cy="4852988"/>
          </a:xfrm>
          <a:noFill/>
          <a:ln/>
        </p:spPr>
        <p:txBody>
          <a:bodyPr/>
          <a:lstStyle/>
          <a:p>
            <a:r>
              <a:rPr lang="zh-CN" altLang="en-US" sz="2800" dirty="0">
                <a:effectLst/>
              </a:rPr>
              <a:t>主要线索</a:t>
            </a:r>
          </a:p>
          <a:p>
            <a:endParaRPr lang="zh-CN" altLang="en-US" sz="2800" dirty="0">
              <a:effectLst/>
            </a:endParaRPr>
          </a:p>
          <a:p>
            <a:endParaRPr lang="zh-CN" altLang="en-US" sz="2800" dirty="0">
              <a:effectLst/>
            </a:endParaRPr>
          </a:p>
          <a:p>
            <a:r>
              <a:rPr lang="zh-CN" altLang="en-US" sz="2800" dirty="0">
                <a:effectLst/>
              </a:rPr>
              <a:t>重点</a:t>
            </a:r>
          </a:p>
          <a:p>
            <a:pPr lvl="1"/>
            <a:r>
              <a:rPr lang="zh-CN" altLang="en-US" sz="2400" dirty="0">
                <a:effectLst/>
              </a:rPr>
              <a:t>树和二叉树的定义及表示</a:t>
            </a:r>
          </a:p>
          <a:p>
            <a:pPr lvl="1"/>
            <a:r>
              <a:rPr lang="zh-CN" altLang="en-US" sz="2400" dirty="0">
                <a:effectLst/>
              </a:rPr>
              <a:t>二叉树的遍历</a:t>
            </a:r>
          </a:p>
          <a:p>
            <a:pPr lvl="1"/>
            <a:r>
              <a:rPr lang="zh-CN" altLang="en-US" sz="2400" dirty="0">
                <a:effectLst/>
              </a:rPr>
              <a:t>树、森林和二叉树的转换</a:t>
            </a:r>
          </a:p>
          <a:p>
            <a:pPr lvl="1"/>
            <a:r>
              <a:rPr lang="zh-CN" altLang="en-US" sz="2400" dirty="0">
                <a:effectLst/>
              </a:rPr>
              <a:t>哈夫曼树和哈夫曼编码</a:t>
            </a:r>
          </a:p>
          <a:p>
            <a:r>
              <a:rPr lang="zh-CN" altLang="en-US" sz="2800" dirty="0">
                <a:effectLst/>
              </a:rPr>
              <a:t> 难点 </a:t>
            </a:r>
          </a:p>
          <a:p>
            <a:pPr lvl="1"/>
            <a:r>
              <a:rPr lang="zh-CN" altLang="en-US" sz="2400" dirty="0">
                <a:effectLst/>
              </a:rPr>
              <a:t>二叉树的遍历及线索化</a:t>
            </a:r>
          </a:p>
        </p:txBody>
      </p:sp>
      <p:sp>
        <p:nvSpPr>
          <p:cNvPr id="181254" name="Text Box 6"/>
          <p:cNvSpPr txBox="1">
            <a:spLocks noChangeArrowheads="1"/>
          </p:cNvSpPr>
          <p:nvPr/>
        </p:nvSpPr>
        <p:spPr bwMode="auto">
          <a:xfrm>
            <a:off x="611188" y="2216150"/>
            <a:ext cx="1439862" cy="92551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00" dirty="0">
                <a:effectLst/>
              </a:rPr>
              <a:t>树和二叉树</a:t>
            </a:r>
          </a:p>
          <a:p>
            <a:r>
              <a:rPr lang="zh-CN" altLang="en-US" sz="1800" dirty="0">
                <a:effectLst/>
              </a:rPr>
              <a:t>的定义和</a:t>
            </a:r>
          </a:p>
          <a:p>
            <a:r>
              <a:rPr lang="zh-CN" altLang="en-US" sz="1800" dirty="0">
                <a:effectLst/>
              </a:rPr>
              <a:t>表示</a:t>
            </a:r>
          </a:p>
        </p:txBody>
      </p:sp>
      <p:sp>
        <p:nvSpPr>
          <p:cNvPr id="181255" name="Text Box 7"/>
          <p:cNvSpPr txBox="1">
            <a:spLocks noChangeArrowheads="1"/>
          </p:cNvSpPr>
          <p:nvPr/>
        </p:nvSpPr>
        <p:spPr bwMode="auto">
          <a:xfrm>
            <a:off x="2546350" y="2216150"/>
            <a:ext cx="1704975" cy="92551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00" dirty="0">
                <a:solidFill>
                  <a:srgbClr val="FFFF00"/>
                </a:solidFill>
                <a:effectLst/>
              </a:rPr>
              <a:t>二叉树的遍历（递归和非递归）及线索化</a:t>
            </a:r>
          </a:p>
        </p:txBody>
      </p:sp>
      <p:sp>
        <p:nvSpPr>
          <p:cNvPr id="181256" name="Text Box 8"/>
          <p:cNvSpPr txBox="1">
            <a:spLocks noChangeArrowheads="1"/>
          </p:cNvSpPr>
          <p:nvPr/>
        </p:nvSpPr>
        <p:spPr bwMode="auto">
          <a:xfrm>
            <a:off x="4748213" y="2216150"/>
            <a:ext cx="1703387" cy="65087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00">
                <a:effectLst/>
              </a:rPr>
              <a:t>树、森林和</a:t>
            </a:r>
          </a:p>
          <a:p>
            <a:r>
              <a:rPr lang="zh-CN" altLang="en-US" sz="1800">
                <a:effectLst/>
              </a:rPr>
              <a:t>二叉树的转换</a:t>
            </a:r>
          </a:p>
        </p:txBody>
      </p:sp>
      <p:sp>
        <p:nvSpPr>
          <p:cNvPr id="181257" name="Text Box 9"/>
          <p:cNvSpPr txBox="1">
            <a:spLocks noChangeArrowheads="1"/>
          </p:cNvSpPr>
          <p:nvPr/>
        </p:nvSpPr>
        <p:spPr bwMode="auto">
          <a:xfrm>
            <a:off x="6948488" y="2220913"/>
            <a:ext cx="1439862" cy="65087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00">
                <a:effectLst/>
              </a:rPr>
              <a:t>哈夫曼树和哈夫曼编码</a:t>
            </a:r>
          </a:p>
        </p:txBody>
      </p:sp>
      <p:sp>
        <p:nvSpPr>
          <p:cNvPr id="181258" name="AutoShape 10"/>
          <p:cNvSpPr>
            <a:spLocks noChangeArrowheads="1"/>
          </p:cNvSpPr>
          <p:nvPr/>
        </p:nvSpPr>
        <p:spPr bwMode="auto">
          <a:xfrm>
            <a:off x="2082800" y="243363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59" name="AutoShape 11"/>
          <p:cNvSpPr>
            <a:spLocks noChangeArrowheads="1"/>
          </p:cNvSpPr>
          <p:nvPr/>
        </p:nvSpPr>
        <p:spPr bwMode="auto">
          <a:xfrm>
            <a:off x="4284663" y="243363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60" name="AutoShape 12"/>
          <p:cNvSpPr>
            <a:spLocks noChangeArrowheads="1"/>
          </p:cNvSpPr>
          <p:nvPr/>
        </p:nvSpPr>
        <p:spPr bwMode="auto">
          <a:xfrm>
            <a:off x="6483350" y="243363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2"/>
          <p:cNvSpPr>
            <a:spLocks noGrp="1"/>
          </p:cNvSpPr>
          <p:nvPr>
            <p:ph type="ftr" sz="quarter" idx="11"/>
          </p:nvPr>
        </p:nvSpPr>
        <p:spPr/>
        <p:txBody>
          <a:bodyPr/>
          <a:lstStyle/>
          <a:p>
            <a:endParaRPr lang="en-US" altLang="zh-CN"/>
          </a:p>
          <a:p>
            <a:r>
              <a:rPr lang="en-US" altLang="zh-CN"/>
              <a:t>Prof. Q. Wang</a:t>
            </a:r>
          </a:p>
        </p:txBody>
      </p:sp>
      <p:sp>
        <p:nvSpPr>
          <p:cNvPr id="8194" name="Text Box 2"/>
          <p:cNvSpPr txBox="1">
            <a:spLocks noChangeArrowheads="1"/>
          </p:cNvSpPr>
          <p:nvPr/>
        </p:nvSpPr>
        <p:spPr bwMode="auto">
          <a:xfrm>
            <a:off x="241300" y="741363"/>
            <a:ext cx="8659813"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20000"/>
              </a:spcBef>
            </a:pPr>
            <a:r>
              <a:rPr kumimoji="1" lang="en-US" altLang="zh-CN" sz="2400" dirty="0">
                <a:solidFill>
                  <a:srgbClr val="FFFF00"/>
                </a:solidFill>
                <a:effectLst/>
              </a:rPr>
              <a:t>(4) </a:t>
            </a:r>
            <a:r>
              <a:rPr lang="en-US" altLang="zh-CN" sz="2400" dirty="0">
                <a:effectLst/>
              </a:rPr>
              <a:t>The depth of the complete binary tree with n nodes is</a:t>
            </a:r>
          </a:p>
          <a:p>
            <a:pPr>
              <a:lnSpc>
                <a:spcPct val="90000"/>
              </a:lnSpc>
              <a:spcBef>
                <a:spcPct val="20000"/>
              </a:spcBef>
            </a:pPr>
            <a:endParaRPr kumimoji="1" lang="en-US" altLang="zh-CN" sz="2400" b="1" dirty="0">
              <a:effectLst/>
            </a:endParaRPr>
          </a:p>
          <a:p>
            <a:pPr>
              <a:lnSpc>
                <a:spcPct val="90000"/>
              </a:lnSpc>
              <a:spcBef>
                <a:spcPct val="20000"/>
              </a:spcBef>
            </a:pPr>
            <a:endParaRPr kumimoji="1" lang="en-US" altLang="zh-CN" sz="2400" b="1" dirty="0">
              <a:effectLst/>
            </a:endParaRPr>
          </a:p>
          <a:p>
            <a:pPr algn="l">
              <a:lnSpc>
                <a:spcPct val="90000"/>
              </a:lnSpc>
              <a:spcBef>
                <a:spcPct val="20000"/>
              </a:spcBef>
            </a:pPr>
            <a:r>
              <a:rPr kumimoji="1" lang="zh-CN" altLang="en-US" sz="2400" dirty="0">
                <a:solidFill>
                  <a:srgbClr val="FFFF00"/>
                </a:solidFill>
                <a:effectLst/>
              </a:rPr>
              <a:t>具有</a:t>
            </a:r>
            <a:r>
              <a:rPr kumimoji="1" lang="en-US" altLang="zh-CN" sz="2400" dirty="0">
                <a:solidFill>
                  <a:srgbClr val="FFFF00"/>
                </a:solidFill>
                <a:effectLst/>
              </a:rPr>
              <a:t>n</a:t>
            </a:r>
            <a:r>
              <a:rPr kumimoji="1" lang="zh-CN" altLang="en-US" sz="2400" dirty="0">
                <a:solidFill>
                  <a:srgbClr val="FFFF00"/>
                </a:solidFill>
                <a:effectLst/>
              </a:rPr>
              <a:t>个结点的完全二叉树的深度为</a:t>
            </a:r>
          </a:p>
        </p:txBody>
      </p:sp>
      <p:sp>
        <p:nvSpPr>
          <p:cNvPr id="8196" name="Text Box 4"/>
          <p:cNvSpPr txBox="1">
            <a:spLocks noChangeArrowheads="1"/>
          </p:cNvSpPr>
          <p:nvPr/>
        </p:nvSpPr>
        <p:spPr bwMode="auto">
          <a:xfrm>
            <a:off x="498475" y="3235325"/>
            <a:ext cx="8147050" cy="291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kumimoji="1" lang="zh-CN" altLang="en-US" sz="2400" dirty="0" smtClean="0">
                <a:effectLst/>
                <a:latin typeface="Times New Roman" pitchFamily="18" charset="0"/>
              </a:rPr>
              <a:t>证</a:t>
            </a:r>
            <a:r>
              <a:rPr kumimoji="1" lang="zh-CN" altLang="en-US" sz="2400" dirty="0">
                <a:effectLst/>
                <a:latin typeface="Times New Roman" pitchFamily="18" charset="0"/>
              </a:rPr>
              <a:t>明</a:t>
            </a:r>
            <a:r>
              <a:rPr kumimoji="1" lang="zh-CN" altLang="en-US" sz="2400" dirty="0" smtClean="0">
                <a:effectLst/>
                <a:latin typeface="Times New Roman" pitchFamily="18" charset="0"/>
              </a:rPr>
              <a:t>：</a:t>
            </a:r>
            <a:r>
              <a:rPr kumimoji="1" lang="zh-CN" altLang="en-US" sz="2400" dirty="0">
                <a:effectLst/>
                <a:latin typeface="Times New Roman" pitchFamily="18" charset="0"/>
              </a:rPr>
              <a:t>假设完全</a:t>
            </a:r>
            <a:r>
              <a:rPr kumimoji="1" lang="zh-CN" altLang="en-US" sz="2400" dirty="0" smtClean="0">
                <a:effectLst/>
                <a:latin typeface="Times New Roman" pitchFamily="18" charset="0"/>
              </a:rPr>
              <a:t>二叉树的深度</a:t>
            </a:r>
            <a:r>
              <a:rPr kumimoji="1" lang="zh-CN" altLang="en-US" sz="2400" dirty="0">
                <a:effectLst/>
                <a:latin typeface="Times New Roman" pitchFamily="18" charset="0"/>
              </a:rPr>
              <a:t>为</a:t>
            </a:r>
            <a:r>
              <a:rPr kumimoji="1" lang="en-US" altLang="zh-CN" sz="2400" i="1" dirty="0">
                <a:effectLst/>
                <a:latin typeface="Times New Roman" pitchFamily="18" charset="0"/>
              </a:rPr>
              <a:t>k</a:t>
            </a:r>
            <a:r>
              <a:rPr kumimoji="1" lang="zh-CN" altLang="en-US" sz="2400" dirty="0">
                <a:effectLst/>
                <a:latin typeface="Times New Roman" pitchFamily="18" charset="0"/>
              </a:rPr>
              <a:t>，则根据性质</a:t>
            </a:r>
            <a:r>
              <a:rPr kumimoji="1" lang="en-US" altLang="zh-CN" sz="2400" dirty="0">
                <a:effectLst/>
                <a:latin typeface="Times New Roman" pitchFamily="18" charset="0"/>
              </a:rPr>
              <a:t>2</a:t>
            </a:r>
            <a:r>
              <a:rPr kumimoji="1" lang="zh-CN" altLang="en-US" sz="2400" dirty="0">
                <a:effectLst/>
                <a:latin typeface="Times New Roman" pitchFamily="18" charset="0"/>
              </a:rPr>
              <a:t>和完全二叉树的</a:t>
            </a:r>
            <a:r>
              <a:rPr kumimoji="1" lang="zh-CN" altLang="en-US" sz="2400" dirty="0" smtClean="0">
                <a:effectLst/>
                <a:latin typeface="Times New Roman" pitchFamily="18" charset="0"/>
              </a:rPr>
              <a:t>定义</a:t>
            </a:r>
            <a:r>
              <a:rPr kumimoji="1" lang="zh-CN" altLang="en-US" sz="2400" dirty="0">
                <a:effectLst/>
                <a:latin typeface="Times New Roman" pitchFamily="18" charset="0"/>
              </a:rPr>
              <a:t>有</a:t>
            </a:r>
          </a:p>
          <a:p>
            <a:pPr algn="l">
              <a:spcBef>
                <a:spcPct val="20000"/>
              </a:spcBef>
            </a:pPr>
            <a:r>
              <a:rPr kumimoji="1" lang="zh-CN" altLang="en-US" sz="2400" dirty="0">
                <a:effectLst/>
                <a:latin typeface="Times New Roman" pitchFamily="18" charset="0"/>
              </a:rPr>
              <a:t>	</a:t>
            </a:r>
            <a:r>
              <a:rPr kumimoji="1" lang="en-US" altLang="zh-CN" sz="2400" dirty="0">
                <a:effectLst/>
                <a:latin typeface="Times New Roman" pitchFamily="18" charset="0"/>
              </a:rPr>
              <a:t>2</a:t>
            </a:r>
            <a:r>
              <a:rPr kumimoji="1" lang="en-US" altLang="zh-CN" sz="2400" i="1" baseline="30000" dirty="0">
                <a:effectLst/>
                <a:latin typeface="Times New Roman" pitchFamily="18" charset="0"/>
              </a:rPr>
              <a:t>k</a:t>
            </a:r>
            <a:r>
              <a:rPr kumimoji="1" lang="en-US" altLang="zh-CN" sz="2400" baseline="30000" dirty="0">
                <a:effectLst/>
                <a:latin typeface="Times New Roman" pitchFamily="18" charset="0"/>
              </a:rPr>
              <a:t>-1</a:t>
            </a:r>
            <a:r>
              <a:rPr kumimoji="1" lang="en-US" altLang="zh-CN" sz="2400" dirty="0">
                <a:effectLst/>
                <a:latin typeface="Times New Roman" pitchFamily="18" charset="0"/>
              </a:rPr>
              <a:t>-1&lt; </a:t>
            </a:r>
            <a:r>
              <a:rPr kumimoji="1" lang="en-US" altLang="zh-CN" sz="2400" i="1" dirty="0">
                <a:effectLst/>
                <a:latin typeface="Times New Roman" pitchFamily="18" charset="0"/>
              </a:rPr>
              <a:t>n</a:t>
            </a:r>
            <a:r>
              <a:rPr kumimoji="1" lang="en-US" altLang="zh-CN" sz="2400" dirty="0">
                <a:effectLst/>
                <a:latin typeface="Times New Roman" pitchFamily="18" charset="0"/>
              </a:rPr>
              <a:t> &lt;= 2</a:t>
            </a:r>
            <a:r>
              <a:rPr kumimoji="1" lang="en-US" altLang="zh-CN" sz="2400" i="1" baseline="30000" dirty="0">
                <a:effectLst/>
                <a:latin typeface="Times New Roman" pitchFamily="18" charset="0"/>
              </a:rPr>
              <a:t>k</a:t>
            </a:r>
            <a:r>
              <a:rPr kumimoji="1" lang="en-US" altLang="zh-CN" sz="2400" dirty="0">
                <a:effectLst/>
                <a:latin typeface="Times New Roman" pitchFamily="18" charset="0"/>
              </a:rPr>
              <a:t>-1     </a:t>
            </a:r>
            <a:r>
              <a:rPr kumimoji="1" lang="zh-CN" altLang="zh-CN" sz="2400" dirty="0">
                <a:effectLst/>
                <a:latin typeface="Times New Roman" pitchFamily="18" charset="0"/>
              </a:rPr>
              <a:t>或       2</a:t>
            </a:r>
            <a:r>
              <a:rPr kumimoji="1" lang="en-US" altLang="zh-CN" sz="2400" i="1" baseline="30000" dirty="0">
                <a:effectLst/>
                <a:latin typeface="Times New Roman" pitchFamily="18" charset="0"/>
              </a:rPr>
              <a:t>k</a:t>
            </a:r>
            <a:r>
              <a:rPr kumimoji="1" lang="en-US" altLang="zh-CN" sz="2400" baseline="30000" dirty="0">
                <a:effectLst/>
                <a:latin typeface="Times New Roman" pitchFamily="18" charset="0"/>
              </a:rPr>
              <a:t>-1 </a:t>
            </a:r>
            <a:r>
              <a:rPr kumimoji="1" lang="en-US" altLang="zh-CN" sz="2400" dirty="0">
                <a:effectLst/>
                <a:latin typeface="Times New Roman" pitchFamily="18" charset="0"/>
              </a:rPr>
              <a:t>&lt;= </a:t>
            </a:r>
            <a:r>
              <a:rPr kumimoji="1" lang="en-US" altLang="zh-CN" sz="2400" i="1" dirty="0">
                <a:effectLst/>
                <a:latin typeface="Times New Roman" pitchFamily="18" charset="0"/>
              </a:rPr>
              <a:t>n</a:t>
            </a:r>
            <a:r>
              <a:rPr kumimoji="1" lang="en-US" altLang="zh-CN" sz="2400" dirty="0">
                <a:effectLst/>
                <a:latin typeface="Times New Roman" pitchFamily="18" charset="0"/>
              </a:rPr>
              <a:t> &lt; 2</a:t>
            </a:r>
            <a:r>
              <a:rPr kumimoji="1" lang="en-US" altLang="zh-CN" sz="2400" i="1" baseline="30000" dirty="0">
                <a:effectLst/>
                <a:latin typeface="Times New Roman" pitchFamily="18" charset="0"/>
              </a:rPr>
              <a:t>k</a:t>
            </a:r>
          </a:p>
          <a:p>
            <a:pPr algn="l">
              <a:spcBef>
                <a:spcPts val="1800"/>
              </a:spcBef>
            </a:pPr>
            <a:r>
              <a:rPr kumimoji="1" lang="zh-CN" altLang="zh-CN" sz="2400" dirty="0">
                <a:effectLst/>
                <a:latin typeface="Times New Roman" pitchFamily="18" charset="0"/>
              </a:rPr>
              <a:t>于是</a:t>
            </a:r>
            <a:endParaRPr kumimoji="1" lang="zh-CN" altLang="en-US" sz="2400" dirty="0">
              <a:effectLst/>
              <a:latin typeface="Times New Roman" pitchFamily="18" charset="0"/>
            </a:endParaRPr>
          </a:p>
          <a:p>
            <a:pPr algn="l">
              <a:spcBef>
                <a:spcPct val="20000"/>
              </a:spcBef>
            </a:pPr>
            <a:r>
              <a:rPr kumimoji="1" lang="zh-CN" altLang="en-US" sz="2400" dirty="0">
                <a:effectLst/>
                <a:latin typeface="Times New Roman" pitchFamily="18" charset="0"/>
              </a:rPr>
              <a:t>                        </a:t>
            </a:r>
            <a:r>
              <a:rPr kumimoji="1" lang="en-US" altLang="zh-CN" sz="2400" i="1" dirty="0">
                <a:effectLst/>
                <a:latin typeface="Times New Roman" pitchFamily="18" charset="0"/>
              </a:rPr>
              <a:t>k</a:t>
            </a:r>
            <a:r>
              <a:rPr kumimoji="1" lang="en-US" altLang="zh-CN" sz="2400" dirty="0">
                <a:effectLst/>
                <a:latin typeface="Times New Roman" pitchFamily="18" charset="0"/>
              </a:rPr>
              <a:t>-1&lt;=log</a:t>
            </a:r>
            <a:r>
              <a:rPr kumimoji="1" lang="en-US" altLang="zh-CN" sz="2400" baseline="-25000" dirty="0">
                <a:effectLst/>
                <a:latin typeface="Times New Roman" pitchFamily="18" charset="0"/>
              </a:rPr>
              <a:t>2</a:t>
            </a:r>
            <a:r>
              <a:rPr kumimoji="1" lang="en-US" altLang="zh-CN" sz="2400" i="1" dirty="0">
                <a:effectLst/>
                <a:latin typeface="Times New Roman" pitchFamily="18" charset="0"/>
              </a:rPr>
              <a:t>n</a:t>
            </a:r>
            <a:r>
              <a:rPr kumimoji="1" lang="en-US" altLang="zh-CN" sz="2400" dirty="0">
                <a:effectLst/>
                <a:latin typeface="Times New Roman" pitchFamily="18" charset="0"/>
              </a:rPr>
              <a:t> &lt; </a:t>
            </a:r>
            <a:r>
              <a:rPr kumimoji="1" lang="en-US" altLang="zh-CN" sz="2400" i="1" dirty="0">
                <a:effectLst/>
                <a:latin typeface="Times New Roman" pitchFamily="18" charset="0"/>
              </a:rPr>
              <a:t>k</a:t>
            </a:r>
          </a:p>
          <a:p>
            <a:pPr algn="l">
              <a:spcBef>
                <a:spcPts val="1800"/>
              </a:spcBef>
            </a:pPr>
            <a:r>
              <a:rPr kumimoji="1" lang="zh-CN" altLang="zh-CN" sz="2400" dirty="0" smtClean="0">
                <a:effectLst/>
                <a:latin typeface="Times New Roman" pitchFamily="18" charset="0"/>
              </a:rPr>
              <a:t>因</a:t>
            </a:r>
            <a:r>
              <a:rPr kumimoji="1" lang="en-US" altLang="zh-CN" sz="2400" i="1" dirty="0">
                <a:effectLst/>
                <a:latin typeface="Times New Roman" pitchFamily="18" charset="0"/>
              </a:rPr>
              <a:t>k</a:t>
            </a:r>
            <a:r>
              <a:rPr kumimoji="1" lang="zh-CN" altLang="zh-CN" sz="2400" dirty="0">
                <a:effectLst/>
                <a:latin typeface="Times New Roman" pitchFamily="18" charset="0"/>
              </a:rPr>
              <a:t>是整数，所以</a:t>
            </a:r>
            <a:endParaRPr kumimoji="1" lang="zh-CN" altLang="en-US" sz="2400" dirty="0">
              <a:effectLst/>
              <a:latin typeface="Times New Roman" pitchFamily="18" charset="0"/>
            </a:endParaRPr>
          </a:p>
        </p:txBody>
      </p:sp>
      <p:graphicFrame>
        <p:nvGraphicFramePr>
          <p:cNvPr id="8197" name="Object 5"/>
          <p:cNvGraphicFramePr>
            <a:graphicFrameLocks noChangeAspect="1"/>
          </p:cNvGraphicFramePr>
          <p:nvPr>
            <p:extLst>
              <p:ext uri="{D42A27DB-BD31-4B8C-83A1-F6EECF244321}">
                <p14:modId xmlns:p14="http://schemas.microsoft.com/office/powerpoint/2010/main" val="3950940744"/>
              </p:ext>
            </p:extLst>
          </p:nvPr>
        </p:nvGraphicFramePr>
        <p:xfrm>
          <a:off x="3365550" y="5589239"/>
          <a:ext cx="2412900" cy="634500"/>
        </p:xfrm>
        <a:graphic>
          <a:graphicData uri="http://schemas.openxmlformats.org/presentationml/2006/ole">
            <mc:AlternateContent xmlns:mc="http://schemas.openxmlformats.org/markup-compatibility/2006">
              <mc:Choice xmlns:v="urn:schemas-microsoft-com:vml" Requires="v">
                <p:oleObj spid="_x0000_s249186" name="Equation" r:id="rId3" imgW="965160" imgH="253800" progId="Equation.DSMT4">
                  <p:embed/>
                </p:oleObj>
              </mc:Choice>
              <mc:Fallback>
                <p:oleObj name="Equation" r:id="rId3" imgW="965160" imgH="253800" progId="Equation.DSMT4">
                  <p:embed/>
                  <p:pic>
                    <p:nvPicPr>
                      <p:cNvPr id="0" name="Object 5"/>
                      <p:cNvPicPr>
                        <a:picLocks noChangeAspect="1" noChangeArrowheads="1"/>
                      </p:cNvPicPr>
                      <p:nvPr/>
                    </p:nvPicPr>
                    <p:blipFill>
                      <a:blip r:embed="rId4"/>
                      <a:srcRect/>
                      <a:stretch>
                        <a:fillRect/>
                      </a:stretch>
                    </p:blipFill>
                    <p:spPr bwMode="auto">
                      <a:xfrm>
                        <a:off x="3365550" y="5589239"/>
                        <a:ext cx="2412900" cy="634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3419475" y="2525713"/>
          <a:ext cx="1546225" cy="542925"/>
        </p:xfrm>
        <a:graphic>
          <a:graphicData uri="http://schemas.openxmlformats.org/presentationml/2006/ole">
            <mc:AlternateContent xmlns:mc="http://schemas.openxmlformats.org/markup-compatibility/2006">
              <mc:Choice xmlns:v="urn:schemas-microsoft-com:vml" Requires="v">
                <p:oleObj spid="_x0000_s249187" name="Equation" r:id="rId5" imgW="723600" imgH="253800" progId="Equation.DSMT4">
                  <p:embed/>
                </p:oleObj>
              </mc:Choice>
              <mc:Fallback>
                <p:oleObj name="Equation" r:id="rId5" imgW="723600" imgH="253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2525713"/>
                        <a:ext cx="1546225" cy="5429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3276600" y="1268413"/>
          <a:ext cx="1546225" cy="542925"/>
        </p:xfrm>
        <a:graphic>
          <a:graphicData uri="http://schemas.openxmlformats.org/presentationml/2006/ole">
            <mc:AlternateContent xmlns:mc="http://schemas.openxmlformats.org/markup-compatibility/2006">
              <mc:Choice xmlns:v="urn:schemas-microsoft-com:vml" Requires="v">
                <p:oleObj spid="_x0000_s249188" name="Equation" r:id="rId7" imgW="723600" imgH="253800" progId="Equation.DSMT4">
                  <p:embed/>
                </p:oleObj>
              </mc:Choice>
              <mc:Fallback>
                <p:oleObj name="Equation" r:id="rId7" imgW="723600" imgH="2538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1268413"/>
                        <a:ext cx="1546225" cy="5429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8197"/>
                                        </p:tgtEl>
                                        <p:attrNameLst>
                                          <p:attrName>style.visibility</p:attrName>
                                        </p:attrNameLst>
                                      </p:cBhvr>
                                      <p:to>
                                        <p:strVal val="visible"/>
                                      </p:to>
                                    </p:set>
                                  </p:childTnLst>
                                </p:cTn>
                              </p:par>
                            </p:childTnLst>
                          </p:cTn>
                        </p:par>
                        <p:par>
                          <p:cTn id="22" fill="hold">
                            <p:stCondLst>
                              <p:cond delay="0"/>
                            </p:stCondLst>
                            <p:childTnLst>
                              <p:par>
                                <p:cTn id="23" presetID="35" presetClass="emph" presetSubtype="0" repeatCount="3000" fill="hold" nodeType="afterEffect">
                                  <p:stCondLst>
                                    <p:cond delay="1000"/>
                                  </p:stCondLst>
                                  <p:childTnLst>
                                    <p:anim calcmode="discrete" valueType="str">
                                      <p:cBhvr>
                                        <p:cTn id="24" dur="1000" fill="hold"/>
                                        <p:tgtEl>
                                          <p:spTgt spid="819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页脚占位符 2"/>
          <p:cNvSpPr>
            <a:spLocks noGrp="1"/>
          </p:cNvSpPr>
          <p:nvPr>
            <p:ph type="ftr" sz="quarter" idx="11"/>
          </p:nvPr>
        </p:nvSpPr>
        <p:spPr/>
        <p:txBody>
          <a:bodyPr/>
          <a:lstStyle/>
          <a:p>
            <a:endParaRPr lang="en-US" altLang="zh-CN"/>
          </a:p>
          <a:p>
            <a:r>
              <a:rPr lang="en-US" altLang="zh-CN"/>
              <a:t>Prof. Q. Wang</a:t>
            </a:r>
          </a:p>
        </p:txBody>
      </p:sp>
      <p:sp>
        <p:nvSpPr>
          <p:cNvPr id="9218" name="Text Box 2"/>
          <p:cNvSpPr txBox="1">
            <a:spLocks noChangeArrowheads="1"/>
          </p:cNvSpPr>
          <p:nvPr/>
        </p:nvSpPr>
        <p:spPr bwMode="auto">
          <a:xfrm>
            <a:off x="323850" y="476250"/>
            <a:ext cx="844391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dirty="0">
                <a:effectLst/>
                <a:latin typeface="Times New Roman" pitchFamily="18" charset="0"/>
              </a:rPr>
              <a:t>(5) </a:t>
            </a:r>
            <a:r>
              <a:rPr kumimoji="1" lang="zh-CN" altLang="en-US" sz="2800" dirty="0">
                <a:effectLst/>
                <a:latin typeface="Times New Roman" pitchFamily="18" charset="0"/>
              </a:rPr>
              <a:t>如果对一棵有</a:t>
            </a:r>
            <a:r>
              <a:rPr kumimoji="1" lang="en-US" altLang="zh-CN" sz="2800" i="1" dirty="0">
                <a:effectLst/>
                <a:latin typeface="Times New Roman" pitchFamily="18" charset="0"/>
              </a:rPr>
              <a:t>n</a:t>
            </a:r>
            <a:r>
              <a:rPr kumimoji="1" lang="zh-CN" altLang="en-US" sz="2800" dirty="0">
                <a:effectLst/>
                <a:latin typeface="Times New Roman" pitchFamily="18" charset="0"/>
              </a:rPr>
              <a:t>个结点的</a:t>
            </a:r>
            <a:r>
              <a:rPr kumimoji="1" lang="zh-CN" altLang="en-US" sz="2800" dirty="0">
                <a:solidFill>
                  <a:srgbClr val="FFFF00"/>
                </a:solidFill>
                <a:effectLst/>
                <a:latin typeface="Times New Roman" pitchFamily="18" charset="0"/>
              </a:rPr>
              <a:t>完全二叉树</a:t>
            </a:r>
            <a:r>
              <a:rPr kumimoji="1" lang="zh-CN" altLang="en-US" sz="2800" dirty="0">
                <a:effectLst/>
                <a:latin typeface="Times New Roman" pitchFamily="18" charset="0"/>
              </a:rPr>
              <a:t>按层序从</a:t>
            </a:r>
            <a:r>
              <a:rPr kumimoji="1" lang="en-US" altLang="zh-CN" sz="2800" dirty="0">
                <a:effectLst/>
                <a:latin typeface="Times New Roman" pitchFamily="18" charset="0"/>
              </a:rPr>
              <a:t>1</a:t>
            </a:r>
            <a:r>
              <a:rPr kumimoji="1" lang="zh-CN" altLang="en-US" sz="2800" dirty="0">
                <a:effectLst/>
                <a:latin typeface="Times New Roman" pitchFamily="18" charset="0"/>
              </a:rPr>
              <a:t>开始编号，则对任一结点</a:t>
            </a:r>
            <a:r>
              <a:rPr kumimoji="1" lang="en-US" altLang="zh-CN" sz="2800" i="1" dirty="0">
                <a:effectLst/>
                <a:latin typeface="Times New Roman" pitchFamily="18" charset="0"/>
              </a:rPr>
              <a:t>i</a:t>
            </a:r>
            <a:r>
              <a:rPr kumimoji="1" lang="zh-CN" altLang="en-US" sz="2800" dirty="0">
                <a:effectLst/>
                <a:latin typeface="Times New Roman" pitchFamily="18" charset="0"/>
              </a:rPr>
              <a:t>（</a:t>
            </a:r>
            <a:r>
              <a:rPr kumimoji="1" lang="en-US" altLang="zh-CN" sz="2800" dirty="0">
                <a:effectLst/>
                <a:latin typeface="Times New Roman" pitchFamily="18" charset="0"/>
              </a:rPr>
              <a:t>1&lt;=</a:t>
            </a:r>
            <a:r>
              <a:rPr kumimoji="1" lang="en-US" altLang="zh-CN" sz="2800" i="1" dirty="0">
                <a:effectLst/>
                <a:latin typeface="Times New Roman" pitchFamily="18" charset="0"/>
              </a:rPr>
              <a:t>i</a:t>
            </a:r>
            <a:r>
              <a:rPr kumimoji="1" lang="en-US" altLang="zh-CN" sz="2800" dirty="0">
                <a:effectLst/>
                <a:latin typeface="Times New Roman" pitchFamily="18" charset="0"/>
              </a:rPr>
              <a:t>&lt;=</a:t>
            </a:r>
            <a:r>
              <a:rPr kumimoji="1" lang="en-US" altLang="zh-CN" sz="2800" i="1" dirty="0">
                <a:effectLst/>
                <a:latin typeface="Times New Roman" pitchFamily="18" charset="0"/>
              </a:rPr>
              <a:t>n</a:t>
            </a:r>
            <a:r>
              <a:rPr kumimoji="1" lang="en-US" altLang="zh-CN" sz="2800" dirty="0">
                <a:effectLst/>
                <a:latin typeface="Times New Roman" pitchFamily="18" charset="0"/>
              </a:rPr>
              <a:t>)</a:t>
            </a:r>
            <a:r>
              <a:rPr kumimoji="1" lang="zh-CN" altLang="en-US" sz="2800" dirty="0">
                <a:effectLst/>
                <a:latin typeface="Times New Roman" pitchFamily="18" charset="0"/>
              </a:rPr>
              <a:t>，有：</a:t>
            </a:r>
          </a:p>
          <a:p>
            <a:pPr algn="l"/>
            <a:r>
              <a:rPr kumimoji="1" lang="zh-CN" altLang="en-US" sz="2800" dirty="0">
                <a:effectLst/>
                <a:latin typeface="Times New Roman" pitchFamily="18" charset="0"/>
              </a:rPr>
              <a:t>      </a:t>
            </a:r>
            <a:r>
              <a:rPr kumimoji="1" lang="en-US" altLang="zh-CN" sz="2800" dirty="0" smtClean="0">
                <a:effectLst/>
                <a:latin typeface="Times New Roman" pitchFamily="18" charset="0"/>
              </a:rPr>
              <a:t>a) </a:t>
            </a:r>
            <a:r>
              <a:rPr kumimoji="1" lang="zh-CN" altLang="en-US" sz="2800" dirty="0" smtClean="0">
                <a:effectLst/>
                <a:latin typeface="Times New Roman" pitchFamily="18" charset="0"/>
              </a:rPr>
              <a:t>如果</a:t>
            </a:r>
            <a:r>
              <a:rPr kumimoji="1" lang="en-US" altLang="zh-CN" sz="2800" i="1" dirty="0" smtClean="0">
                <a:effectLst/>
                <a:latin typeface="Times New Roman" pitchFamily="18" charset="0"/>
              </a:rPr>
              <a:t>i</a:t>
            </a:r>
            <a:r>
              <a:rPr kumimoji="1" lang="en-US" altLang="zh-CN" sz="2800" dirty="0" smtClean="0">
                <a:effectLst/>
                <a:latin typeface="Times New Roman" pitchFamily="18" charset="0"/>
              </a:rPr>
              <a:t>=1, </a:t>
            </a:r>
            <a:r>
              <a:rPr kumimoji="1" lang="zh-CN" altLang="en-US" sz="2800" dirty="0" smtClean="0">
                <a:effectLst/>
                <a:latin typeface="Times New Roman" pitchFamily="18" charset="0"/>
              </a:rPr>
              <a:t>则</a:t>
            </a:r>
            <a:r>
              <a:rPr kumimoji="1" lang="zh-CN" altLang="en-US" sz="2800" dirty="0">
                <a:effectLst/>
                <a:latin typeface="Times New Roman" pitchFamily="18" charset="0"/>
              </a:rPr>
              <a:t>结点</a:t>
            </a:r>
            <a:r>
              <a:rPr kumimoji="1" lang="en-US" altLang="zh-CN" sz="2800" i="1" dirty="0">
                <a:effectLst/>
                <a:latin typeface="Times New Roman" pitchFamily="18" charset="0"/>
              </a:rPr>
              <a:t>i</a:t>
            </a:r>
            <a:r>
              <a:rPr kumimoji="1" lang="zh-CN" altLang="en-US" sz="2800" dirty="0">
                <a:effectLst/>
                <a:latin typeface="Times New Roman" pitchFamily="18" charset="0"/>
              </a:rPr>
              <a:t>是二叉树的</a:t>
            </a:r>
            <a:r>
              <a:rPr kumimoji="1" lang="zh-CN" altLang="en-US" sz="2800" dirty="0" smtClean="0">
                <a:effectLst/>
                <a:latin typeface="Times New Roman" pitchFamily="18" charset="0"/>
              </a:rPr>
              <a:t>根</a:t>
            </a:r>
            <a:r>
              <a:rPr kumimoji="1" lang="en-US" altLang="zh-CN" sz="2800" dirty="0" smtClean="0">
                <a:effectLst/>
                <a:latin typeface="Times New Roman" pitchFamily="18" charset="0"/>
              </a:rPr>
              <a:t>, </a:t>
            </a:r>
            <a:r>
              <a:rPr kumimoji="1" lang="zh-CN" altLang="en-US" sz="2800" dirty="0" smtClean="0">
                <a:effectLst/>
                <a:latin typeface="Times New Roman" pitchFamily="18" charset="0"/>
              </a:rPr>
              <a:t>无双亲</a:t>
            </a:r>
            <a:r>
              <a:rPr kumimoji="1" lang="en-US" altLang="zh-CN" sz="2800" dirty="0" smtClean="0">
                <a:effectLst/>
                <a:latin typeface="Times New Roman" pitchFamily="18" charset="0"/>
              </a:rPr>
              <a:t>; </a:t>
            </a:r>
            <a:r>
              <a:rPr kumimoji="1" lang="zh-CN" altLang="en-US" sz="2800" dirty="0" smtClean="0">
                <a:effectLst/>
                <a:latin typeface="Times New Roman" pitchFamily="18" charset="0"/>
              </a:rPr>
              <a:t>如果</a:t>
            </a:r>
            <a:r>
              <a:rPr kumimoji="1" lang="en-US" altLang="zh-CN" sz="2800" i="1" dirty="0">
                <a:effectLst/>
                <a:latin typeface="Times New Roman" pitchFamily="18" charset="0"/>
              </a:rPr>
              <a:t>i</a:t>
            </a:r>
            <a:r>
              <a:rPr kumimoji="1" lang="en-US" altLang="zh-CN" sz="2800" dirty="0">
                <a:effectLst/>
                <a:latin typeface="Times New Roman" pitchFamily="18" charset="0"/>
              </a:rPr>
              <a:t>&gt;1, </a:t>
            </a:r>
            <a:r>
              <a:rPr kumimoji="1" lang="zh-CN" altLang="zh-CN" sz="2800" dirty="0">
                <a:effectLst/>
                <a:latin typeface="Times New Roman" pitchFamily="18" charset="0"/>
              </a:rPr>
              <a:t>则其双亲结点</a:t>
            </a:r>
            <a:r>
              <a:rPr kumimoji="1" lang="zh-CN" altLang="zh-CN" sz="2800" dirty="0" smtClean="0">
                <a:effectLst/>
                <a:latin typeface="Times New Roman" pitchFamily="18" charset="0"/>
              </a:rPr>
              <a:t>是</a:t>
            </a:r>
            <a:r>
              <a:rPr kumimoji="1" lang="zh-CN" altLang="en-US" sz="2800" dirty="0" smtClean="0">
                <a:effectLst/>
                <a:latin typeface="Times New Roman" pitchFamily="18" charset="0"/>
              </a:rPr>
              <a:t>  </a:t>
            </a:r>
            <a:r>
              <a:rPr kumimoji="1" lang="en-US" altLang="zh-CN" sz="2800" i="1" dirty="0">
                <a:solidFill>
                  <a:srgbClr val="FFFF00"/>
                </a:solidFill>
                <a:effectLst/>
                <a:latin typeface="Times New Roman" pitchFamily="18" charset="0"/>
              </a:rPr>
              <a:t>i</a:t>
            </a:r>
            <a:r>
              <a:rPr kumimoji="1" lang="en-US" altLang="zh-CN" sz="2800" dirty="0">
                <a:solidFill>
                  <a:srgbClr val="FFFF00"/>
                </a:solidFill>
                <a:effectLst/>
                <a:latin typeface="Times New Roman" pitchFamily="18" charset="0"/>
              </a:rPr>
              <a:t>/2</a:t>
            </a:r>
            <a:r>
              <a:rPr kumimoji="1" lang="en-US" altLang="zh-CN" sz="2800" dirty="0">
                <a:effectLst/>
                <a:latin typeface="Times New Roman" pitchFamily="18" charset="0"/>
              </a:rPr>
              <a:t>  ;</a:t>
            </a:r>
            <a:endParaRPr kumimoji="1" lang="zh-CN" altLang="en-US" sz="2800" dirty="0">
              <a:effectLst/>
              <a:latin typeface="Times New Roman" pitchFamily="18" charset="0"/>
            </a:endParaRPr>
          </a:p>
          <a:p>
            <a:pPr algn="l"/>
            <a:r>
              <a:rPr kumimoji="1" lang="zh-CN" altLang="en-US" sz="2800" dirty="0">
                <a:effectLst/>
                <a:latin typeface="Times New Roman" pitchFamily="18" charset="0"/>
              </a:rPr>
              <a:t>      </a:t>
            </a:r>
            <a:r>
              <a:rPr kumimoji="1" lang="en-US" altLang="zh-CN" sz="2800" dirty="0" smtClean="0">
                <a:effectLst/>
                <a:latin typeface="Times New Roman" pitchFamily="18" charset="0"/>
              </a:rPr>
              <a:t>b) </a:t>
            </a:r>
            <a:r>
              <a:rPr kumimoji="1" lang="zh-CN" altLang="zh-CN" sz="2800" dirty="0" smtClean="0">
                <a:effectLst/>
                <a:latin typeface="Times New Roman" pitchFamily="18" charset="0"/>
              </a:rPr>
              <a:t>如果</a:t>
            </a:r>
            <a:r>
              <a:rPr kumimoji="1" lang="zh-CN" altLang="zh-CN" sz="2800" dirty="0">
                <a:effectLst/>
                <a:latin typeface="Times New Roman" pitchFamily="18" charset="0"/>
              </a:rPr>
              <a:t>2</a:t>
            </a:r>
            <a:r>
              <a:rPr kumimoji="1" lang="en-US" altLang="zh-CN" sz="2800" i="1" dirty="0">
                <a:effectLst/>
                <a:latin typeface="Times New Roman" pitchFamily="18" charset="0"/>
              </a:rPr>
              <a:t>i</a:t>
            </a:r>
            <a:r>
              <a:rPr kumimoji="1" lang="en-US" altLang="zh-CN" sz="2800" dirty="0">
                <a:effectLst/>
                <a:latin typeface="Times New Roman" pitchFamily="18" charset="0"/>
              </a:rPr>
              <a:t>&gt;</a:t>
            </a:r>
            <a:r>
              <a:rPr kumimoji="1" lang="en-US" altLang="zh-CN" sz="2800" i="1" dirty="0">
                <a:effectLst/>
                <a:latin typeface="Times New Roman" pitchFamily="18" charset="0"/>
              </a:rPr>
              <a:t>n</a:t>
            </a:r>
            <a:r>
              <a:rPr kumimoji="1" lang="en-US" altLang="zh-CN" sz="2800" dirty="0">
                <a:effectLst/>
                <a:latin typeface="Times New Roman" pitchFamily="18" charset="0"/>
              </a:rPr>
              <a:t>, </a:t>
            </a:r>
            <a:r>
              <a:rPr kumimoji="1" lang="zh-CN" altLang="zh-CN" sz="2800" dirty="0">
                <a:effectLst/>
                <a:latin typeface="Times New Roman" pitchFamily="18" charset="0"/>
              </a:rPr>
              <a:t>则结点</a:t>
            </a:r>
            <a:r>
              <a:rPr kumimoji="1" lang="en-US" altLang="zh-CN" sz="2800" i="1" dirty="0">
                <a:effectLst/>
                <a:latin typeface="Times New Roman" pitchFamily="18" charset="0"/>
              </a:rPr>
              <a:t>i</a:t>
            </a:r>
            <a:r>
              <a:rPr kumimoji="1" lang="zh-CN" altLang="zh-CN" sz="2800" dirty="0">
                <a:effectLst/>
                <a:latin typeface="Times New Roman" pitchFamily="18" charset="0"/>
              </a:rPr>
              <a:t>无左孩子；否则其</a:t>
            </a:r>
            <a:r>
              <a:rPr kumimoji="1" lang="zh-CN" altLang="zh-CN" sz="2800" dirty="0">
                <a:solidFill>
                  <a:srgbClr val="FFFF00"/>
                </a:solidFill>
                <a:effectLst/>
                <a:latin typeface="Times New Roman" pitchFamily="18" charset="0"/>
              </a:rPr>
              <a:t>左孩子</a:t>
            </a:r>
            <a:r>
              <a:rPr kumimoji="1" lang="zh-CN" altLang="zh-CN" sz="2800" dirty="0">
                <a:effectLst/>
                <a:latin typeface="Times New Roman" pitchFamily="18" charset="0"/>
              </a:rPr>
              <a:t>是结点</a:t>
            </a:r>
            <a:r>
              <a:rPr kumimoji="1" lang="zh-CN" altLang="zh-CN" sz="2800" dirty="0">
                <a:solidFill>
                  <a:srgbClr val="FFFF00"/>
                </a:solidFill>
                <a:effectLst/>
                <a:latin typeface="Times New Roman" pitchFamily="18" charset="0"/>
              </a:rPr>
              <a:t>2</a:t>
            </a:r>
            <a:r>
              <a:rPr kumimoji="1" lang="en-US" altLang="zh-CN" sz="2800" i="1" dirty="0" smtClean="0">
                <a:solidFill>
                  <a:srgbClr val="FFFF00"/>
                </a:solidFill>
                <a:effectLst/>
                <a:latin typeface="Times New Roman" pitchFamily="18" charset="0"/>
              </a:rPr>
              <a:t>i</a:t>
            </a:r>
            <a:r>
              <a:rPr kumimoji="1" lang="en-US" altLang="zh-CN" sz="2800" dirty="0">
                <a:effectLst/>
                <a:latin typeface="Times New Roman" pitchFamily="18" charset="0"/>
              </a:rPr>
              <a:t>;</a:t>
            </a:r>
            <a:endParaRPr kumimoji="1" lang="zh-CN" altLang="en-US" sz="2800" dirty="0">
              <a:effectLst/>
              <a:latin typeface="Times New Roman" pitchFamily="18" charset="0"/>
            </a:endParaRPr>
          </a:p>
          <a:p>
            <a:pPr algn="l"/>
            <a:r>
              <a:rPr kumimoji="1" lang="zh-CN" altLang="en-US" sz="2800" dirty="0">
                <a:effectLst/>
                <a:latin typeface="Times New Roman" pitchFamily="18" charset="0"/>
              </a:rPr>
              <a:t>      </a:t>
            </a:r>
            <a:r>
              <a:rPr kumimoji="1" lang="en-US" altLang="zh-CN" sz="2800" dirty="0" smtClean="0">
                <a:effectLst/>
                <a:latin typeface="Times New Roman" pitchFamily="18" charset="0"/>
              </a:rPr>
              <a:t>c) </a:t>
            </a:r>
            <a:r>
              <a:rPr kumimoji="1" lang="zh-CN" altLang="zh-CN" sz="2800" dirty="0" smtClean="0">
                <a:effectLst/>
                <a:latin typeface="Times New Roman" pitchFamily="18" charset="0"/>
              </a:rPr>
              <a:t>如果</a:t>
            </a:r>
            <a:r>
              <a:rPr kumimoji="1" lang="zh-CN" altLang="zh-CN" sz="2800" dirty="0">
                <a:effectLst/>
                <a:latin typeface="Times New Roman" pitchFamily="18" charset="0"/>
              </a:rPr>
              <a:t>2</a:t>
            </a:r>
            <a:r>
              <a:rPr kumimoji="1" lang="en-US" altLang="zh-CN" sz="2800" i="1" dirty="0" err="1">
                <a:effectLst/>
                <a:latin typeface="Times New Roman" pitchFamily="18" charset="0"/>
              </a:rPr>
              <a:t>i</a:t>
            </a:r>
            <a:r>
              <a:rPr kumimoji="1" lang="en-US" altLang="zh-CN" sz="2800" dirty="0" err="1">
                <a:effectLst/>
                <a:latin typeface="Times New Roman" pitchFamily="18" charset="0"/>
              </a:rPr>
              <a:t>+1</a:t>
            </a:r>
            <a:r>
              <a:rPr kumimoji="1" lang="en-US" altLang="zh-CN" sz="2800" dirty="0">
                <a:effectLst/>
                <a:latin typeface="Times New Roman" pitchFamily="18" charset="0"/>
              </a:rPr>
              <a:t>&gt;</a:t>
            </a:r>
            <a:r>
              <a:rPr kumimoji="1" lang="en-US" altLang="zh-CN" sz="2800" i="1" dirty="0">
                <a:effectLst/>
                <a:latin typeface="Times New Roman" pitchFamily="18" charset="0"/>
              </a:rPr>
              <a:t>n</a:t>
            </a:r>
            <a:r>
              <a:rPr kumimoji="1" lang="en-US" altLang="zh-CN" sz="2800" dirty="0">
                <a:effectLst/>
                <a:latin typeface="Times New Roman" pitchFamily="18" charset="0"/>
              </a:rPr>
              <a:t>, </a:t>
            </a:r>
            <a:r>
              <a:rPr kumimoji="1" lang="zh-CN" altLang="zh-CN" sz="2800" dirty="0">
                <a:effectLst/>
                <a:latin typeface="Times New Roman" pitchFamily="18" charset="0"/>
              </a:rPr>
              <a:t>则结点</a:t>
            </a:r>
            <a:r>
              <a:rPr kumimoji="1" lang="en-US" altLang="zh-CN" sz="2800" dirty="0">
                <a:effectLst/>
                <a:latin typeface="Times New Roman" pitchFamily="18" charset="0"/>
              </a:rPr>
              <a:t>i</a:t>
            </a:r>
            <a:r>
              <a:rPr kumimoji="1" lang="zh-CN" altLang="zh-CN" sz="2800" dirty="0">
                <a:effectLst/>
                <a:latin typeface="Times New Roman" pitchFamily="18" charset="0"/>
              </a:rPr>
              <a:t>无右孩子；否则其</a:t>
            </a:r>
            <a:r>
              <a:rPr kumimoji="1" lang="zh-CN" altLang="zh-CN" sz="2800" dirty="0">
                <a:solidFill>
                  <a:srgbClr val="FFFF00"/>
                </a:solidFill>
                <a:effectLst/>
                <a:latin typeface="Times New Roman" pitchFamily="18" charset="0"/>
              </a:rPr>
              <a:t>右孩子</a:t>
            </a:r>
            <a:r>
              <a:rPr kumimoji="1" lang="zh-CN" altLang="zh-CN" sz="2800" dirty="0">
                <a:effectLst/>
                <a:latin typeface="Times New Roman" pitchFamily="18" charset="0"/>
              </a:rPr>
              <a:t>是结点</a:t>
            </a:r>
            <a:r>
              <a:rPr kumimoji="1" lang="zh-CN" altLang="zh-CN" sz="2800" dirty="0">
                <a:solidFill>
                  <a:srgbClr val="FFFF00"/>
                </a:solidFill>
                <a:effectLst/>
                <a:latin typeface="Times New Roman" pitchFamily="18" charset="0"/>
              </a:rPr>
              <a:t>2</a:t>
            </a:r>
            <a:r>
              <a:rPr kumimoji="1" lang="en-US" altLang="zh-CN" sz="2800" i="1" dirty="0" err="1" smtClean="0">
                <a:solidFill>
                  <a:srgbClr val="FFFF00"/>
                </a:solidFill>
                <a:effectLst/>
                <a:latin typeface="Times New Roman" pitchFamily="18" charset="0"/>
              </a:rPr>
              <a:t>i</a:t>
            </a:r>
            <a:r>
              <a:rPr kumimoji="1" lang="en-US" altLang="zh-CN" sz="2800" dirty="0" err="1" smtClean="0">
                <a:solidFill>
                  <a:srgbClr val="FFFF00"/>
                </a:solidFill>
                <a:effectLst/>
                <a:latin typeface="Times New Roman" pitchFamily="18" charset="0"/>
              </a:rPr>
              <a:t>+1</a:t>
            </a:r>
            <a:r>
              <a:rPr kumimoji="1" lang="en-US" altLang="zh-CN" sz="2800" dirty="0">
                <a:effectLst/>
                <a:latin typeface="Times New Roman" pitchFamily="18" charset="0"/>
              </a:rPr>
              <a:t>.</a:t>
            </a:r>
            <a:endParaRPr kumimoji="1" lang="zh-CN" altLang="en-US" sz="2800" dirty="0">
              <a:effectLst/>
              <a:latin typeface="Times New Roman" pitchFamily="18" charset="0"/>
            </a:endParaRPr>
          </a:p>
        </p:txBody>
      </p:sp>
      <p:grpSp>
        <p:nvGrpSpPr>
          <p:cNvPr id="2" name="组合 1"/>
          <p:cNvGrpSpPr/>
          <p:nvPr/>
        </p:nvGrpSpPr>
        <p:grpSpPr>
          <a:xfrm>
            <a:off x="180975" y="4005263"/>
            <a:ext cx="4173538" cy="2306637"/>
            <a:chOff x="180975" y="4005263"/>
            <a:chExt cx="4173538" cy="2306637"/>
          </a:xfrm>
        </p:grpSpPr>
        <p:sp>
          <p:nvSpPr>
            <p:cNvPr id="9219" name="Oval 3"/>
            <p:cNvSpPr>
              <a:spLocks noChangeAspect="1" noChangeArrowheads="1"/>
            </p:cNvSpPr>
            <p:nvPr/>
          </p:nvSpPr>
          <p:spPr bwMode="auto">
            <a:xfrm>
              <a:off x="2051050" y="4005263"/>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a:t>
              </a:r>
            </a:p>
          </p:txBody>
        </p:sp>
        <p:sp>
          <p:nvSpPr>
            <p:cNvPr id="9220" name="Oval 4"/>
            <p:cNvSpPr>
              <a:spLocks noChangeAspect="1" noChangeArrowheads="1"/>
            </p:cNvSpPr>
            <p:nvPr/>
          </p:nvSpPr>
          <p:spPr bwMode="auto">
            <a:xfrm>
              <a:off x="1042988" y="4471988"/>
              <a:ext cx="360362"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2</a:t>
              </a:r>
            </a:p>
          </p:txBody>
        </p:sp>
        <p:sp>
          <p:nvSpPr>
            <p:cNvPr id="9221" name="Oval 5"/>
            <p:cNvSpPr>
              <a:spLocks noChangeAspect="1" noChangeArrowheads="1"/>
            </p:cNvSpPr>
            <p:nvPr/>
          </p:nvSpPr>
          <p:spPr bwMode="auto">
            <a:xfrm>
              <a:off x="3059113" y="4473575"/>
              <a:ext cx="360362"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3</a:t>
              </a:r>
            </a:p>
          </p:txBody>
        </p:sp>
        <p:sp>
          <p:nvSpPr>
            <p:cNvPr id="9222" name="Oval 6"/>
            <p:cNvSpPr>
              <a:spLocks noChangeAspect="1" noChangeArrowheads="1"/>
            </p:cNvSpPr>
            <p:nvPr/>
          </p:nvSpPr>
          <p:spPr bwMode="auto">
            <a:xfrm>
              <a:off x="468313" y="5156200"/>
              <a:ext cx="360362"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4</a:t>
              </a:r>
            </a:p>
          </p:txBody>
        </p:sp>
        <p:sp>
          <p:nvSpPr>
            <p:cNvPr id="9223" name="Oval 7"/>
            <p:cNvSpPr>
              <a:spLocks noChangeAspect="1" noChangeArrowheads="1"/>
            </p:cNvSpPr>
            <p:nvPr/>
          </p:nvSpPr>
          <p:spPr bwMode="auto">
            <a:xfrm>
              <a:off x="1524000" y="5157788"/>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5</a:t>
              </a:r>
            </a:p>
          </p:txBody>
        </p:sp>
        <p:sp>
          <p:nvSpPr>
            <p:cNvPr id="9224" name="Oval 8"/>
            <p:cNvSpPr>
              <a:spLocks noChangeAspect="1" noChangeArrowheads="1"/>
            </p:cNvSpPr>
            <p:nvPr/>
          </p:nvSpPr>
          <p:spPr bwMode="auto">
            <a:xfrm>
              <a:off x="2579688" y="5156200"/>
              <a:ext cx="360362"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6</a:t>
              </a:r>
            </a:p>
          </p:txBody>
        </p:sp>
        <p:sp>
          <p:nvSpPr>
            <p:cNvPr id="9225" name="Oval 9"/>
            <p:cNvSpPr>
              <a:spLocks noChangeAspect="1" noChangeArrowheads="1"/>
            </p:cNvSpPr>
            <p:nvPr/>
          </p:nvSpPr>
          <p:spPr bwMode="auto">
            <a:xfrm>
              <a:off x="3635375" y="5157788"/>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7</a:t>
              </a:r>
            </a:p>
          </p:txBody>
        </p:sp>
        <p:sp>
          <p:nvSpPr>
            <p:cNvPr id="9226" name="Oval 10"/>
            <p:cNvSpPr>
              <a:spLocks noChangeAspect="1" noChangeArrowheads="1"/>
            </p:cNvSpPr>
            <p:nvPr/>
          </p:nvSpPr>
          <p:spPr bwMode="auto">
            <a:xfrm>
              <a:off x="180975" y="5948363"/>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8</a:t>
              </a:r>
            </a:p>
          </p:txBody>
        </p:sp>
        <p:sp>
          <p:nvSpPr>
            <p:cNvPr id="9227" name="Oval 11"/>
            <p:cNvSpPr>
              <a:spLocks noChangeAspect="1" noChangeArrowheads="1"/>
            </p:cNvSpPr>
            <p:nvPr/>
          </p:nvSpPr>
          <p:spPr bwMode="auto">
            <a:xfrm>
              <a:off x="755650" y="5949950"/>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9</a:t>
              </a:r>
            </a:p>
          </p:txBody>
        </p:sp>
        <p:sp>
          <p:nvSpPr>
            <p:cNvPr id="9228" name="Oval 12"/>
            <p:cNvSpPr>
              <a:spLocks noChangeAspect="1" noChangeArrowheads="1"/>
            </p:cNvSpPr>
            <p:nvPr/>
          </p:nvSpPr>
          <p:spPr bwMode="auto">
            <a:xfrm>
              <a:off x="1258888" y="5948363"/>
              <a:ext cx="360362"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10</a:t>
              </a:r>
            </a:p>
          </p:txBody>
        </p:sp>
        <p:sp>
          <p:nvSpPr>
            <p:cNvPr id="9229" name="Oval 13"/>
            <p:cNvSpPr>
              <a:spLocks noChangeAspect="1" noChangeArrowheads="1"/>
            </p:cNvSpPr>
            <p:nvPr/>
          </p:nvSpPr>
          <p:spPr bwMode="auto">
            <a:xfrm>
              <a:off x="1835150" y="5949950"/>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11</a:t>
              </a:r>
            </a:p>
          </p:txBody>
        </p:sp>
        <p:sp>
          <p:nvSpPr>
            <p:cNvPr id="9230" name="Oval 14"/>
            <p:cNvSpPr>
              <a:spLocks noChangeAspect="1" noChangeArrowheads="1"/>
            </p:cNvSpPr>
            <p:nvPr/>
          </p:nvSpPr>
          <p:spPr bwMode="auto">
            <a:xfrm>
              <a:off x="2339975" y="5949950"/>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12</a:t>
              </a:r>
            </a:p>
          </p:txBody>
        </p:sp>
        <p:sp>
          <p:nvSpPr>
            <p:cNvPr id="9231" name="Oval 15"/>
            <p:cNvSpPr>
              <a:spLocks noChangeAspect="1" noChangeArrowheads="1"/>
            </p:cNvSpPr>
            <p:nvPr/>
          </p:nvSpPr>
          <p:spPr bwMode="auto">
            <a:xfrm>
              <a:off x="2914650" y="5951538"/>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13</a:t>
              </a:r>
            </a:p>
          </p:txBody>
        </p:sp>
        <p:sp>
          <p:nvSpPr>
            <p:cNvPr id="9232" name="Oval 16"/>
            <p:cNvSpPr>
              <a:spLocks noChangeAspect="1" noChangeArrowheads="1"/>
            </p:cNvSpPr>
            <p:nvPr/>
          </p:nvSpPr>
          <p:spPr bwMode="auto">
            <a:xfrm>
              <a:off x="3417888" y="5949950"/>
              <a:ext cx="360362"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14</a:t>
              </a:r>
            </a:p>
          </p:txBody>
        </p:sp>
        <p:sp>
          <p:nvSpPr>
            <p:cNvPr id="9233" name="Oval 17"/>
            <p:cNvSpPr>
              <a:spLocks noChangeAspect="1" noChangeArrowheads="1"/>
            </p:cNvSpPr>
            <p:nvPr/>
          </p:nvSpPr>
          <p:spPr bwMode="auto">
            <a:xfrm>
              <a:off x="3994150" y="5951538"/>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15</a:t>
              </a:r>
            </a:p>
          </p:txBody>
        </p:sp>
        <p:cxnSp>
          <p:nvCxnSpPr>
            <p:cNvPr id="9234" name="AutoShape 18"/>
            <p:cNvCxnSpPr>
              <a:cxnSpLocks noChangeShapeType="1"/>
              <a:stCxn id="9219" idx="2"/>
              <a:endCxn id="9220" idx="7"/>
            </p:cNvCxnSpPr>
            <p:nvPr/>
          </p:nvCxnSpPr>
          <p:spPr bwMode="auto">
            <a:xfrm flipH="1">
              <a:off x="1350963" y="4186238"/>
              <a:ext cx="700087" cy="3381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5" name="AutoShape 19"/>
            <p:cNvCxnSpPr>
              <a:cxnSpLocks noChangeShapeType="1"/>
              <a:stCxn id="9219" idx="6"/>
              <a:endCxn id="9221" idx="1"/>
            </p:cNvCxnSpPr>
            <p:nvPr/>
          </p:nvCxnSpPr>
          <p:spPr bwMode="auto">
            <a:xfrm>
              <a:off x="2411413" y="4186238"/>
              <a:ext cx="700087" cy="339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6" name="AutoShape 20"/>
            <p:cNvCxnSpPr>
              <a:cxnSpLocks noChangeShapeType="1"/>
              <a:stCxn id="9220" idx="3"/>
              <a:endCxn id="9222" idx="7"/>
            </p:cNvCxnSpPr>
            <p:nvPr/>
          </p:nvCxnSpPr>
          <p:spPr bwMode="auto">
            <a:xfrm flipH="1">
              <a:off x="776288" y="4779963"/>
              <a:ext cx="319087" cy="4286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7" name="AutoShape 21"/>
            <p:cNvCxnSpPr>
              <a:cxnSpLocks noChangeShapeType="1"/>
              <a:stCxn id="9220" idx="5"/>
              <a:endCxn id="9223" idx="0"/>
            </p:cNvCxnSpPr>
            <p:nvPr/>
          </p:nvCxnSpPr>
          <p:spPr bwMode="auto">
            <a:xfrm>
              <a:off x="1350963" y="4779963"/>
              <a:ext cx="354012" cy="3778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8" name="AutoShape 22"/>
            <p:cNvCxnSpPr>
              <a:cxnSpLocks noChangeShapeType="1"/>
              <a:stCxn id="9221" idx="3"/>
              <a:endCxn id="9224" idx="0"/>
            </p:cNvCxnSpPr>
            <p:nvPr/>
          </p:nvCxnSpPr>
          <p:spPr bwMode="auto">
            <a:xfrm flipH="1">
              <a:off x="2760663" y="4781550"/>
              <a:ext cx="350837" cy="3746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9" name="AutoShape 23"/>
            <p:cNvCxnSpPr>
              <a:cxnSpLocks noChangeShapeType="1"/>
              <a:stCxn id="9221" idx="5"/>
              <a:endCxn id="9225" idx="1"/>
            </p:cNvCxnSpPr>
            <p:nvPr/>
          </p:nvCxnSpPr>
          <p:spPr bwMode="auto">
            <a:xfrm>
              <a:off x="3367088" y="4781550"/>
              <a:ext cx="320675" cy="4286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0" name="AutoShape 24"/>
            <p:cNvCxnSpPr>
              <a:cxnSpLocks noChangeShapeType="1"/>
              <a:stCxn id="9222" idx="3"/>
              <a:endCxn id="9226" idx="0"/>
            </p:cNvCxnSpPr>
            <p:nvPr/>
          </p:nvCxnSpPr>
          <p:spPr bwMode="auto">
            <a:xfrm flipH="1">
              <a:off x="361950" y="5464175"/>
              <a:ext cx="158750" cy="4841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1" name="AutoShape 25"/>
            <p:cNvCxnSpPr>
              <a:cxnSpLocks noChangeShapeType="1"/>
              <a:stCxn id="9222" idx="5"/>
              <a:endCxn id="9227" idx="0"/>
            </p:cNvCxnSpPr>
            <p:nvPr/>
          </p:nvCxnSpPr>
          <p:spPr bwMode="auto">
            <a:xfrm>
              <a:off x="776288" y="5464175"/>
              <a:ext cx="160337"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2" name="AutoShape 26"/>
            <p:cNvCxnSpPr>
              <a:cxnSpLocks noChangeShapeType="1"/>
              <a:stCxn id="9223" idx="3"/>
              <a:endCxn id="9228" idx="0"/>
            </p:cNvCxnSpPr>
            <p:nvPr/>
          </p:nvCxnSpPr>
          <p:spPr bwMode="auto">
            <a:xfrm flipH="1">
              <a:off x="1439863" y="5465763"/>
              <a:ext cx="136525" cy="482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3" name="AutoShape 27"/>
            <p:cNvCxnSpPr>
              <a:cxnSpLocks noChangeShapeType="1"/>
              <a:stCxn id="9223" idx="5"/>
              <a:endCxn id="9229" idx="0"/>
            </p:cNvCxnSpPr>
            <p:nvPr/>
          </p:nvCxnSpPr>
          <p:spPr bwMode="auto">
            <a:xfrm>
              <a:off x="1831975" y="5465763"/>
              <a:ext cx="184150" cy="4841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4" name="AutoShape 28"/>
            <p:cNvCxnSpPr>
              <a:cxnSpLocks noChangeShapeType="1"/>
              <a:stCxn id="9224" idx="3"/>
              <a:endCxn id="9230" idx="0"/>
            </p:cNvCxnSpPr>
            <p:nvPr/>
          </p:nvCxnSpPr>
          <p:spPr bwMode="auto">
            <a:xfrm flipH="1">
              <a:off x="2520950" y="5464175"/>
              <a:ext cx="11112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5" name="AutoShape 29"/>
            <p:cNvCxnSpPr>
              <a:cxnSpLocks noChangeShapeType="1"/>
              <a:stCxn id="9224" idx="5"/>
              <a:endCxn id="9231" idx="0"/>
            </p:cNvCxnSpPr>
            <p:nvPr/>
          </p:nvCxnSpPr>
          <p:spPr bwMode="auto">
            <a:xfrm>
              <a:off x="2887663" y="5464175"/>
              <a:ext cx="207962" cy="487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6" name="AutoShape 30"/>
            <p:cNvCxnSpPr>
              <a:cxnSpLocks noChangeShapeType="1"/>
              <a:stCxn id="9225" idx="3"/>
              <a:endCxn id="9232" idx="0"/>
            </p:cNvCxnSpPr>
            <p:nvPr/>
          </p:nvCxnSpPr>
          <p:spPr bwMode="auto">
            <a:xfrm flipH="1">
              <a:off x="3598863" y="5465763"/>
              <a:ext cx="88900" cy="4841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7" name="AutoShape 31"/>
            <p:cNvCxnSpPr>
              <a:cxnSpLocks noChangeShapeType="1"/>
              <a:stCxn id="9225" idx="5"/>
              <a:endCxn id="9233" idx="0"/>
            </p:cNvCxnSpPr>
            <p:nvPr/>
          </p:nvCxnSpPr>
          <p:spPr bwMode="auto">
            <a:xfrm>
              <a:off x="3943350" y="5465763"/>
              <a:ext cx="2317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组合 2"/>
          <p:cNvGrpSpPr/>
          <p:nvPr/>
        </p:nvGrpSpPr>
        <p:grpSpPr>
          <a:xfrm>
            <a:off x="4864100" y="4003675"/>
            <a:ext cx="3814763" cy="2305050"/>
            <a:chOff x="4864100" y="4003675"/>
            <a:chExt cx="3814763" cy="2305050"/>
          </a:xfrm>
        </p:grpSpPr>
        <p:sp>
          <p:nvSpPr>
            <p:cNvPr id="9248" name="Oval 32"/>
            <p:cNvSpPr>
              <a:spLocks noChangeAspect="1" noChangeArrowheads="1"/>
            </p:cNvSpPr>
            <p:nvPr/>
          </p:nvSpPr>
          <p:spPr bwMode="auto">
            <a:xfrm>
              <a:off x="6734175" y="4003675"/>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a:t>
              </a:r>
            </a:p>
          </p:txBody>
        </p:sp>
        <p:sp>
          <p:nvSpPr>
            <p:cNvPr id="9249" name="Oval 33"/>
            <p:cNvSpPr>
              <a:spLocks noChangeAspect="1" noChangeArrowheads="1"/>
            </p:cNvSpPr>
            <p:nvPr/>
          </p:nvSpPr>
          <p:spPr bwMode="auto">
            <a:xfrm>
              <a:off x="5726113" y="4470400"/>
              <a:ext cx="360362"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2</a:t>
              </a:r>
            </a:p>
          </p:txBody>
        </p:sp>
        <p:sp>
          <p:nvSpPr>
            <p:cNvPr id="9250" name="Oval 34"/>
            <p:cNvSpPr>
              <a:spLocks noChangeAspect="1" noChangeArrowheads="1"/>
            </p:cNvSpPr>
            <p:nvPr/>
          </p:nvSpPr>
          <p:spPr bwMode="auto">
            <a:xfrm>
              <a:off x="7742238" y="4471988"/>
              <a:ext cx="360362"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3</a:t>
              </a:r>
            </a:p>
          </p:txBody>
        </p:sp>
        <p:sp>
          <p:nvSpPr>
            <p:cNvPr id="9251" name="Oval 35"/>
            <p:cNvSpPr>
              <a:spLocks noChangeAspect="1" noChangeArrowheads="1"/>
            </p:cNvSpPr>
            <p:nvPr/>
          </p:nvSpPr>
          <p:spPr bwMode="auto">
            <a:xfrm>
              <a:off x="5151438" y="5154613"/>
              <a:ext cx="360362"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4</a:t>
              </a:r>
            </a:p>
          </p:txBody>
        </p:sp>
        <p:sp>
          <p:nvSpPr>
            <p:cNvPr id="9252" name="Oval 36"/>
            <p:cNvSpPr>
              <a:spLocks noChangeAspect="1" noChangeArrowheads="1"/>
            </p:cNvSpPr>
            <p:nvPr/>
          </p:nvSpPr>
          <p:spPr bwMode="auto">
            <a:xfrm>
              <a:off x="6207125" y="5156200"/>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5</a:t>
              </a:r>
            </a:p>
          </p:txBody>
        </p:sp>
        <p:sp>
          <p:nvSpPr>
            <p:cNvPr id="9253" name="Oval 37"/>
            <p:cNvSpPr>
              <a:spLocks noChangeAspect="1" noChangeArrowheads="1"/>
            </p:cNvSpPr>
            <p:nvPr/>
          </p:nvSpPr>
          <p:spPr bwMode="auto">
            <a:xfrm>
              <a:off x="7262813" y="5154613"/>
              <a:ext cx="360362"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6</a:t>
              </a:r>
            </a:p>
          </p:txBody>
        </p:sp>
        <p:sp>
          <p:nvSpPr>
            <p:cNvPr id="9254" name="Oval 38"/>
            <p:cNvSpPr>
              <a:spLocks noChangeAspect="1" noChangeArrowheads="1"/>
            </p:cNvSpPr>
            <p:nvPr/>
          </p:nvSpPr>
          <p:spPr bwMode="auto">
            <a:xfrm>
              <a:off x="8318500" y="5156200"/>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7</a:t>
              </a:r>
            </a:p>
          </p:txBody>
        </p:sp>
        <p:sp>
          <p:nvSpPr>
            <p:cNvPr id="9255" name="Oval 39"/>
            <p:cNvSpPr>
              <a:spLocks noChangeAspect="1" noChangeArrowheads="1"/>
            </p:cNvSpPr>
            <p:nvPr/>
          </p:nvSpPr>
          <p:spPr bwMode="auto">
            <a:xfrm>
              <a:off x="4864100" y="5946775"/>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8</a:t>
              </a:r>
            </a:p>
          </p:txBody>
        </p:sp>
        <p:sp>
          <p:nvSpPr>
            <p:cNvPr id="9256" name="Oval 40"/>
            <p:cNvSpPr>
              <a:spLocks noChangeAspect="1" noChangeArrowheads="1"/>
            </p:cNvSpPr>
            <p:nvPr/>
          </p:nvSpPr>
          <p:spPr bwMode="auto">
            <a:xfrm>
              <a:off x="5438775" y="5948363"/>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9</a:t>
              </a:r>
            </a:p>
          </p:txBody>
        </p:sp>
        <p:sp>
          <p:nvSpPr>
            <p:cNvPr id="9257" name="Oval 41"/>
            <p:cNvSpPr>
              <a:spLocks noChangeAspect="1" noChangeArrowheads="1"/>
            </p:cNvSpPr>
            <p:nvPr/>
          </p:nvSpPr>
          <p:spPr bwMode="auto">
            <a:xfrm>
              <a:off x="5942013" y="5946775"/>
              <a:ext cx="360362"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10</a:t>
              </a:r>
            </a:p>
          </p:txBody>
        </p:sp>
        <p:sp>
          <p:nvSpPr>
            <p:cNvPr id="9258" name="Oval 42"/>
            <p:cNvSpPr>
              <a:spLocks noChangeAspect="1" noChangeArrowheads="1"/>
            </p:cNvSpPr>
            <p:nvPr/>
          </p:nvSpPr>
          <p:spPr bwMode="auto">
            <a:xfrm>
              <a:off x="6518275" y="5948363"/>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11</a:t>
              </a:r>
            </a:p>
          </p:txBody>
        </p:sp>
        <p:sp>
          <p:nvSpPr>
            <p:cNvPr id="9259" name="Oval 43"/>
            <p:cNvSpPr>
              <a:spLocks noChangeAspect="1" noChangeArrowheads="1"/>
            </p:cNvSpPr>
            <p:nvPr/>
          </p:nvSpPr>
          <p:spPr bwMode="auto">
            <a:xfrm>
              <a:off x="7023100" y="5948363"/>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12</a:t>
              </a:r>
            </a:p>
          </p:txBody>
        </p:sp>
        <p:cxnSp>
          <p:nvCxnSpPr>
            <p:cNvPr id="9263" name="AutoShape 47"/>
            <p:cNvCxnSpPr>
              <a:cxnSpLocks noChangeShapeType="1"/>
              <a:stCxn id="9248" idx="2"/>
              <a:endCxn id="9249" idx="7"/>
            </p:cNvCxnSpPr>
            <p:nvPr/>
          </p:nvCxnSpPr>
          <p:spPr bwMode="auto">
            <a:xfrm flipH="1">
              <a:off x="6034088" y="4184650"/>
              <a:ext cx="700087" cy="3381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4" name="AutoShape 48"/>
            <p:cNvCxnSpPr>
              <a:cxnSpLocks noChangeShapeType="1"/>
              <a:stCxn id="9248" idx="6"/>
              <a:endCxn id="9250" idx="1"/>
            </p:cNvCxnSpPr>
            <p:nvPr/>
          </p:nvCxnSpPr>
          <p:spPr bwMode="auto">
            <a:xfrm>
              <a:off x="7094538" y="4184650"/>
              <a:ext cx="700087" cy="339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5" name="AutoShape 49"/>
            <p:cNvCxnSpPr>
              <a:cxnSpLocks noChangeShapeType="1"/>
              <a:stCxn id="9249" idx="3"/>
              <a:endCxn id="9251" idx="7"/>
            </p:cNvCxnSpPr>
            <p:nvPr/>
          </p:nvCxnSpPr>
          <p:spPr bwMode="auto">
            <a:xfrm flipH="1">
              <a:off x="5459413" y="4778375"/>
              <a:ext cx="319087" cy="4286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6" name="AutoShape 50"/>
            <p:cNvCxnSpPr>
              <a:cxnSpLocks noChangeShapeType="1"/>
              <a:stCxn id="9249" idx="5"/>
              <a:endCxn id="9252" idx="0"/>
            </p:cNvCxnSpPr>
            <p:nvPr/>
          </p:nvCxnSpPr>
          <p:spPr bwMode="auto">
            <a:xfrm>
              <a:off x="6034088" y="4778375"/>
              <a:ext cx="354012" cy="3778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7" name="AutoShape 51"/>
            <p:cNvCxnSpPr>
              <a:cxnSpLocks noChangeShapeType="1"/>
              <a:stCxn id="9250" idx="3"/>
              <a:endCxn id="9253" idx="0"/>
            </p:cNvCxnSpPr>
            <p:nvPr/>
          </p:nvCxnSpPr>
          <p:spPr bwMode="auto">
            <a:xfrm flipH="1">
              <a:off x="7443788" y="4779963"/>
              <a:ext cx="350837" cy="3746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8" name="AutoShape 52"/>
            <p:cNvCxnSpPr>
              <a:cxnSpLocks noChangeShapeType="1"/>
              <a:stCxn id="9250" idx="5"/>
              <a:endCxn id="9254" idx="1"/>
            </p:cNvCxnSpPr>
            <p:nvPr/>
          </p:nvCxnSpPr>
          <p:spPr bwMode="auto">
            <a:xfrm>
              <a:off x="8050213" y="4779963"/>
              <a:ext cx="320675" cy="4286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9" name="AutoShape 53"/>
            <p:cNvCxnSpPr>
              <a:cxnSpLocks noChangeShapeType="1"/>
              <a:stCxn id="9251" idx="3"/>
              <a:endCxn id="9255" idx="0"/>
            </p:cNvCxnSpPr>
            <p:nvPr/>
          </p:nvCxnSpPr>
          <p:spPr bwMode="auto">
            <a:xfrm flipH="1">
              <a:off x="5045075" y="5462588"/>
              <a:ext cx="158750" cy="4841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0" name="AutoShape 54"/>
            <p:cNvCxnSpPr>
              <a:cxnSpLocks noChangeShapeType="1"/>
              <a:stCxn id="9251" idx="5"/>
              <a:endCxn id="9256" idx="0"/>
            </p:cNvCxnSpPr>
            <p:nvPr/>
          </p:nvCxnSpPr>
          <p:spPr bwMode="auto">
            <a:xfrm>
              <a:off x="5459413" y="5462588"/>
              <a:ext cx="160337"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1" name="AutoShape 55"/>
            <p:cNvCxnSpPr>
              <a:cxnSpLocks noChangeShapeType="1"/>
              <a:stCxn id="9252" idx="3"/>
              <a:endCxn id="9257" idx="0"/>
            </p:cNvCxnSpPr>
            <p:nvPr/>
          </p:nvCxnSpPr>
          <p:spPr bwMode="auto">
            <a:xfrm flipH="1">
              <a:off x="6122988" y="5464175"/>
              <a:ext cx="136525" cy="482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2" name="AutoShape 56"/>
            <p:cNvCxnSpPr>
              <a:cxnSpLocks noChangeShapeType="1"/>
              <a:stCxn id="9252" idx="5"/>
              <a:endCxn id="9258" idx="0"/>
            </p:cNvCxnSpPr>
            <p:nvPr/>
          </p:nvCxnSpPr>
          <p:spPr bwMode="auto">
            <a:xfrm>
              <a:off x="6515100" y="5464175"/>
              <a:ext cx="184150" cy="4841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3" name="AutoShape 57"/>
            <p:cNvCxnSpPr>
              <a:cxnSpLocks noChangeShapeType="1"/>
              <a:stCxn id="9253" idx="3"/>
              <a:endCxn id="9259" idx="0"/>
            </p:cNvCxnSpPr>
            <p:nvPr/>
          </p:nvCxnSpPr>
          <p:spPr bwMode="auto">
            <a:xfrm flipH="1">
              <a:off x="7204075" y="5462588"/>
              <a:ext cx="11112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80" name="Group 64"/>
          <p:cNvGrpSpPr>
            <a:grpSpLocks/>
          </p:cNvGrpSpPr>
          <p:nvPr/>
        </p:nvGrpSpPr>
        <p:grpSpPr bwMode="auto">
          <a:xfrm>
            <a:off x="2987824" y="1881188"/>
            <a:ext cx="107950" cy="323850"/>
            <a:chOff x="2517" y="1185"/>
            <a:chExt cx="68" cy="204"/>
          </a:xfrm>
        </p:grpSpPr>
        <p:sp>
          <p:nvSpPr>
            <p:cNvPr id="9277" name="Line 61"/>
            <p:cNvSpPr>
              <a:spLocks noChangeShapeType="1"/>
            </p:cNvSpPr>
            <p:nvPr/>
          </p:nvSpPr>
          <p:spPr bwMode="auto">
            <a:xfrm>
              <a:off x="2517" y="1185"/>
              <a:ext cx="0" cy="204"/>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78" name="Line 62"/>
            <p:cNvSpPr>
              <a:spLocks noChangeShapeType="1"/>
            </p:cNvSpPr>
            <p:nvPr/>
          </p:nvSpPr>
          <p:spPr bwMode="auto">
            <a:xfrm>
              <a:off x="2517" y="1389"/>
              <a:ext cx="68"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9281" name="Group 65"/>
          <p:cNvGrpSpPr>
            <a:grpSpLocks/>
          </p:cNvGrpSpPr>
          <p:nvPr/>
        </p:nvGrpSpPr>
        <p:grpSpPr bwMode="auto">
          <a:xfrm flipH="1">
            <a:off x="3406924" y="1881188"/>
            <a:ext cx="107950" cy="323850"/>
            <a:chOff x="2517" y="1185"/>
            <a:chExt cx="68" cy="204"/>
          </a:xfrm>
        </p:grpSpPr>
        <p:sp>
          <p:nvSpPr>
            <p:cNvPr id="9282" name="Line 66"/>
            <p:cNvSpPr>
              <a:spLocks noChangeShapeType="1"/>
            </p:cNvSpPr>
            <p:nvPr/>
          </p:nvSpPr>
          <p:spPr bwMode="auto">
            <a:xfrm>
              <a:off x="2517" y="1185"/>
              <a:ext cx="0" cy="204"/>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83" name="Line 67"/>
            <p:cNvSpPr>
              <a:spLocks noChangeShapeType="1"/>
            </p:cNvSpPr>
            <p:nvPr/>
          </p:nvSpPr>
          <p:spPr bwMode="auto">
            <a:xfrm>
              <a:off x="2517" y="1389"/>
              <a:ext cx="68"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anim calcmode="lin" valueType="num">
                                      <p:cBhvr additive="base">
                                        <p:cTn id="7" dur="500" fill="hold"/>
                                        <p:tgtEl>
                                          <p:spTgt spid="9218">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218">
                                            <p:txEl>
                                              <p:pRg st="3" end="3"/>
                                            </p:txEl>
                                          </p:spTgt>
                                        </p:tgtEl>
                                        <p:attrNameLst>
                                          <p:attrName>style.visibility</p:attrName>
                                        </p:attrNameLst>
                                      </p:cBhvr>
                                      <p:to>
                                        <p:strVal val="visible"/>
                                      </p:to>
                                    </p:set>
                                    <p:anim calcmode="lin" valueType="num">
                                      <p:cBhvr additive="base">
                                        <p:cTn id="13" dur="500" fill="hold"/>
                                        <p:tgtEl>
                                          <p:spTgt spid="9218">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9218">
                                            <p:txEl>
                                              <p:pRg st="1" end="1"/>
                                            </p:txEl>
                                          </p:spTgt>
                                        </p:tgtEl>
                                        <p:attrNameLst>
                                          <p:attrName>style.visibility</p:attrName>
                                        </p:attrNameLst>
                                      </p:cBhvr>
                                      <p:to>
                                        <p:strVal val="visible"/>
                                      </p:to>
                                    </p:set>
                                    <p:anim calcmode="lin" valueType="num">
                                      <p:cBhvr additive="base">
                                        <p:cTn id="19" dur="500" fill="hold"/>
                                        <p:tgtEl>
                                          <p:spTgt spid="921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1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281"/>
                                        </p:tgtEl>
                                        <p:attrNameLst>
                                          <p:attrName>style.visibility</p:attrName>
                                        </p:attrNameLst>
                                      </p:cBhvr>
                                      <p:to>
                                        <p:strVal val="visible"/>
                                      </p:to>
                                    </p:set>
                                    <p:anim calcmode="lin" valueType="num">
                                      <p:cBhvr additive="base">
                                        <p:cTn id="23" dur="500" fill="hold"/>
                                        <p:tgtEl>
                                          <p:spTgt spid="9281"/>
                                        </p:tgtEl>
                                        <p:attrNameLst>
                                          <p:attrName>ppt_x</p:attrName>
                                        </p:attrNameLst>
                                      </p:cBhvr>
                                      <p:tavLst>
                                        <p:tav tm="0">
                                          <p:val>
                                            <p:strVal val="1+#ppt_w/2"/>
                                          </p:val>
                                        </p:tav>
                                        <p:tav tm="100000">
                                          <p:val>
                                            <p:strVal val="#ppt_x"/>
                                          </p:val>
                                        </p:tav>
                                      </p:tavLst>
                                    </p:anim>
                                    <p:anim calcmode="lin" valueType="num">
                                      <p:cBhvr additive="base">
                                        <p:cTn id="24" dur="500" fill="hold"/>
                                        <p:tgtEl>
                                          <p:spTgt spid="928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9280"/>
                                        </p:tgtEl>
                                        <p:attrNameLst>
                                          <p:attrName>style.visibility</p:attrName>
                                        </p:attrNameLst>
                                      </p:cBhvr>
                                      <p:to>
                                        <p:strVal val="visible"/>
                                      </p:to>
                                    </p:set>
                                    <p:anim calcmode="lin" valueType="num">
                                      <p:cBhvr additive="base">
                                        <p:cTn id="27" dur="500" fill="hold"/>
                                        <p:tgtEl>
                                          <p:spTgt spid="9280"/>
                                        </p:tgtEl>
                                        <p:attrNameLst>
                                          <p:attrName>ppt_x</p:attrName>
                                        </p:attrNameLst>
                                      </p:cBhvr>
                                      <p:tavLst>
                                        <p:tav tm="0">
                                          <p:val>
                                            <p:strVal val="1+#ppt_w/2"/>
                                          </p:val>
                                        </p:tav>
                                        <p:tav tm="100000">
                                          <p:val>
                                            <p:strVal val="#ppt_x"/>
                                          </p:val>
                                        </p:tav>
                                      </p:tavLst>
                                    </p:anim>
                                    <p:anim calcmode="lin" valueType="num">
                                      <p:cBhvr additive="base">
                                        <p:cTn id="28" dur="500" fill="hold"/>
                                        <p:tgtEl>
                                          <p:spTgt spid="92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页脚占位符 2"/>
          <p:cNvSpPr>
            <a:spLocks noGrp="1"/>
          </p:cNvSpPr>
          <p:nvPr>
            <p:ph type="ftr" sz="quarter" idx="11"/>
          </p:nvPr>
        </p:nvSpPr>
        <p:spPr/>
        <p:txBody>
          <a:bodyPr/>
          <a:lstStyle/>
          <a:p>
            <a:endParaRPr lang="en-US" altLang="zh-CN" dirty="0"/>
          </a:p>
          <a:p>
            <a:r>
              <a:rPr lang="en-US" altLang="zh-CN" dirty="0"/>
              <a:t>Prof. Q. Wang</a:t>
            </a:r>
          </a:p>
        </p:txBody>
      </p:sp>
      <p:sp>
        <p:nvSpPr>
          <p:cNvPr id="70658" name="Text Box 2"/>
          <p:cNvSpPr txBox="1">
            <a:spLocks noChangeArrowheads="1"/>
          </p:cNvSpPr>
          <p:nvPr/>
        </p:nvSpPr>
        <p:spPr bwMode="auto">
          <a:xfrm>
            <a:off x="323850" y="381000"/>
            <a:ext cx="8569325"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sz="2800" b="1" dirty="0">
                <a:solidFill>
                  <a:srgbClr val="FFFF00"/>
                </a:solidFill>
                <a:effectLst/>
                <a:latin typeface="Times New Roman" pitchFamily="18" charset="0"/>
              </a:rPr>
              <a:t>Extended binary tree</a:t>
            </a:r>
            <a:r>
              <a:rPr kumimoji="1" lang="en-US" altLang="zh-CN" sz="2800" b="1" dirty="0">
                <a:effectLst/>
                <a:latin typeface="Times New Roman" pitchFamily="18" charset="0"/>
              </a:rPr>
              <a:t> (</a:t>
            </a:r>
            <a:r>
              <a:rPr kumimoji="1" lang="zh-CN" altLang="en-US" sz="2800" b="1" dirty="0">
                <a:effectLst/>
                <a:latin typeface="Times New Roman" pitchFamily="18" charset="0"/>
              </a:rPr>
              <a:t>扩充二叉树 </a:t>
            </a:r>
            <a:r>
              <a:rPr kumimoji="1" lang="en-US" altLang="zh-CN" sz="2800" b="1" dirty="0">
                <a:effectLst/>
                <a:latin typeface="Times New Roman" pitchFamily="18" charset="0"/>
              </a:rPr>
              <a:t>)</a:t>
            </a:r>
            <a:r>
              <a:rPr kumimoji="1" lang="zh-CN" altLang="en-US" sz="2800" b="1" dirty="0">
                <a:effectLst/>
                <a:latin typeface="Times New Roman" pitchFamily="18" charset="0"/>
              </a:rPr>
              <a:t>：</a:t>
            </a:r>
          </a:p>
          <a:p>
            <a:pPr algn="l">
              <a:spcBef>
                <a:spcPct val="50000"/>
              </a:spcBef>
            </a:pPr>
            <a:r>
              <a:rPr kumimoji="1" lang="zh-CN" altLang="en-US" sz="2200" dirty="0">
                <a:effectLst/>
                <a:latin typeface="Times New Roman" pitchFamily="18" charset="0"/>
              </a:rPr>
              <a:t>对一个二叉树进行“扩充”，可得到扩充的二叉树。扩充的方法是</a:t>
            </a:r>
            <a:r>
              <a:rPr kumimoji="1" lang="zh-CN" altLang="en-US" sz="2200" dirty="0" smtClean="0">
                <a:effectLst/>
                <a:latin typeface="Times New Roman" pitchFamily="18" charset="0"/>
              </a:rPr>
              <a:t>：</a:t>
            </a:r>
            <a:endParaRPr kumimoji="1" lang="en-US" altLang="zh-CN" sz="2200" dirty="0" smtClean="0">
              <a:effectLst/>
              <a:latin typeface="Times New Roman" pitchFamily="18" charset="0"/>
            </a:endParaRPr>
          </a:p>
          <a:p>
            <a:pPr algn="l">
              <a:spcBef>
                <a:spcPct val="50000"/>
              </a:spcBef>
            </a:pP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zh-CN" altLang="en-US" sz="2200" dirty="0" smtClean="0">
                <a:effectLst/>
                <a:latin typeface="Times New Roman" pitchFamily="18" charset="0"/>
              </a:rPr>
              <a:t>把</a:t>
            </a:r>
            <a:r>
              <a:rPr kumimoji="1" lang="zh-CN" altLang="en-US" sz="2200" dirty="0">
                <a:effectLst/>
                <a:latin typeface="Times New Roman" pitchFamily="18" charset="0"/>
              </a:rPr>
              <a:t>原二叉树的结点都变为度数为</a:t>
            </a:r>
            <a:r>
              <a:rPr kumimoji="1" lang="en-US" altLang="zh-CN" sz="2200" dirty="0">
                <a:effectLst/>
                <a:latin typeface="Times New Roman" pitchFamily="18" charset="0"/>
              </a:rPr>
              <a:t>2</a:t>
            </a:r>
            <a:r>
              <a:rPr kumimoji="1" lang="zh-CN" altLang="en-US" sz="2200" dirty="0">
                <a:effectLst/>
                <a:latin typeface="Times New Roman" pitchFamily="18" charset="0"/>
              </a:rPr>
              <a:t>的分支结点，也就是说，如果原结点的度数为</a:t>
            </a:r>
            <a:r>
              <a:rPr kumimoji="1" lang="en-US" altLang="zh-CN" sz="2200" dirty="0">
                <a:effectLst/>
                <a:latin typeface="Times New Roman" pitchFamily="18" charset="0"/>
              </a:rPr>
              <a:t>2</a:t>
            </a:r>
            <a:r>
              <a:rPr kumimoji="1" lang="zh-CN" altLang="en-US" sz="2200" dirty="0">
                <a:effectLst/>
                <a:latin typeface="Times New Roman" pitchFamily="18" charset="0"/>
              </a:rPr>
              <a:t>，则不变，度数为</a:t>
            </a:r>
            <a:r>
              <a:rPr kumimoji="1" lang="en-US" altLang="zh-CN" sz="2200" dirty="0">
                <a:effectLst/>
                <a:latin typeface="Times New Roman" pitchFamily="18" charset="0"/>
              </a:rPr>
              <a:t>1</a:t>
            </a:r>
            <a:r>
              <a:rPr kumimoji="1" lang="zh-CN" altLang="en-US" sz="2200" dirty="0">
                <a:effectLst/>
                <a:latin typeface="Times New Roman" pitchFamily="18" charset="0"/>
              </a:rPr>
              <a:t>，则增加一个分支，度数为</a:t>
            </a:r>
            <a:r>
              <a:rPr kumimoji="1" lang="en-US" altLang="zh-CN" sz="2200" dirty="0" smtClean="0">
                <a:effectLst/>
                <a:latin typeface="Times New Roman" pitchFamily="18" charset="0"/>
              </a:rPr>
              <a:t>0 (</a:t>
            </a:r>
            <a:r>
              <a:rPr kumimoji="1" lang="zh-CN" altLang="en-US" sz="2200" dirty="0" smtClean="0">
                <a:effectLst/>
                <a:latin typeface="Times New Roman" pitchFamily="18" charset="0"/>
              </a:rPr>
              <a:t>树叶</a:t>
            </a:r>
            <a:r>
              <a:rPr kumimoji="1" lang="en-US" altLang="zh-CN" sz="2200" dirty="0" smtClean="0">
                <a:effectLst/>
                <a:latin typeface="Times New Roman" pitchFamily="18" charset="0"/>
              </a:rPr>
              <a:t>)</a:t>
            </a:r>
            <a:r>
              <a:rPr kumimoji="1" lang="zh-CN" altLang="en-US" sz="2200" dirty="0" smtClean="0">
                <a:effectLst/>
                <a:latin typeface="Times New Roman" pitchFamily="18" charset="0"/>
              </a:rPr>
              <a:t>增加</a:t>
            </a:r>
            <a:r>
              <a:rPr kumimoji="1" lang="zh-CN" altLang="en-US" sz="2200" dirty="0">
                <a:effectLst/>
                <a:latin typeface="Times New Roman" pitchFamily="18" charset="0"/>
              </a:rPr>
              <a:t>两个分支。 </a:t>
            </a:r>
          </a:p>
          <a:p>
            <a:pPr algn="l">
              <a:spcBef>
                <a:spcPts val="0"/>
              </a:spcBef>
            </a:pPr>
            <a:r>
              <a:rPr kumimoji="1" lang="zh-CN" altLang="en-US" sz="2200" dirty="0" smtClean="0">
                <a:effectLst/>
                <a:latin typeface="Times New Roman" pitchFamily="18" charset="0"/>
              </a:rPr>
              <a:t>        在</a:t>
            </a:r>
            <a:r>
              <a:rPr kumimoji="1" lang="zh-CN" altLang="en-US" sz="2200" dirty="0">
                <a:effectLst/>
                <a:latin typeface="Times New Roman" pitchFamily="18" charset="0"/>
              </a:rPr>
              <a:t>扩充的二叉树里</a:t>
            </a:r>
            <a:r>
              <a:rPr kumimoji="1" lang="zh-CN" altLang="en-US" sz="2200" dirty="0">
                <a:solidFill>
                  <a:srgbClr val="FFFF00"/>
                </a:solidFill>
                <a:effectLst/>
                <a:latin typeface="Times New Roman" pitchFamily="18" charset="0"/>
              </a:rPr>
              <a:t>外部</a:t>
            </a:r>
            <a:r>
              <a:rPr kumimoji="1" lang="zh-CN" altLang="en-US" sz="2200" dirty="0" smtClean="0">
                <a:solidFill>
                  <a:srgbClr val="FFFF00"/>
                </a:solidFill>
                <a:effectLst/>
                <a:latin typeface="Times New Roman" pitchFamily="18" charset="0"/>
              </a:rPr>
              <a:t>结点 </a:t>
            </a:r>
            <a:r>
              <a:rPr kumimoji="1" lang="en-US" altLang="zh-CN" sz="2200" dirty="0" smtClean="0">
                <a:solidFill>
                  <a:srgbClr val="FFFF00"/>
                </a:solidFill>
                <a:effectLst/>
                <a:latin typeface="Times New Roman" pitchFamily="18" charset="0"/>
              </a:rPr>
              <a:t>(</a:t>
            </a:r>
            <a:r>
              <a:rPr kumimoji="1" lang="zh-CN" altLang="en-US" sz="2200" dirty="0" smtClean="0">
                <a:solidFill>
                  <a:srgbClr val="FFFF00"/>
                </a:solidFill>
                <a:effectLst/>
                <a:latin typeface="Times New Roman" pitchFamily="18" charset="0"/>
              </a:rPr>
              <a:t>叶结点</a:t>
            </a:r>
            <a:r>
              <a:rPr kumimoji="1" lang="en-US" altLang="zh-CN" sz="2200" dirty="0" smtClean="0">
                <a:solidFill>
                  <a:srgbClr val="FFFF00"/>
                </a:solidFill>
                <a:effectLst/>
                <a:latin typeface="Times New Roman" pitchFamily="18" charset="0"/>
              </a:rPr>
              <a:t>)</a:t>
            </a:r>
            <a:r>
              <a:rPr kumimoji="1" lang="zh-CN" altLang="en-US" sz="2200" dirty="0" smtClean="0">
                <a:effectLst/>
                <a:latin typeface="Times New Roman" pitchFamily="18" charset="0"/>
              </a:rPr>
              <a:t>都是</a:t>
            </a:r>
            <a:r>
              <a:rPr kumimoji="1" lang="zh-CN" altLang="en-US" sz="2200" dirty="0">
                <a:effectLst/>
                <a:latin typeface="Times New Roman" pitchFamily="18" charset="0"/>
              </a:rPr>
              <a:t>新增加的结点。如果原二叉树有</a:t>
            </a:r>
            <a:r>
              <a:rPr kumimoji="1" lang="en-US" altLang="zh-CN" sz="2200" i="1" dirty="0">
                <a:effectLst/>
                <a:latin typeface="Times New Roman" pitchFamily="18" charset="0"/>
              </a:rPr>
              <a:t>n</a:t>
            </a:r>
            <a:r>
              <a:rPr kumimoji="1" lang="zh-CN" altLang="en-US" sz="2200" dirty="0">
                <a:effectLst/>
                <a:latin typeface="Times New Roman" pitchFamily="18" charset="0"/>
              </a:rPr>
              <a:t>个结点，在扩充的二叉树里这</a:t>
            </a:r>
            <a:r>
              <a:rPr kumimoji="1" lang="en-US" altLang="zh-CN" sz="2200" i="1" dirty="0">
                <a:effectLst/>
                <a:latin typeface="Times New Roman" pitchFamily="18" charset="0"/>
              </a:rPr>
              <a:t>n</a:t>
            </a:r>
            <a:r>
              <a:rPr kumimoji="1" lang="zh-CN" altLang="en-US" sz="2200" dirty="0">
                <a:effectLst/>
                <a:latin typeface="Times New Roman" pitchFamily="18" charset="0"/>
              </a:rPr>
              <a:t>个结点的度数都是</a:t>
            </a:r>
            <a:r>
              <a:rPr kumimoji="1" lang="en-US" altLang="zh-CN" sz="2200" dirty="0">
                <a:effectLst/>
                <a:latin typeface="Times New Roman" pitchFamily="18" charset="0"/>
              </a:rPr>
              <a:t>2</a:t>
            </a:r>
            <a:r>
              <a:rPr kumimoji="1" lang="zh-CN" altLang="en-US" sz="2200" dirty="0">
                <a:effectLst/>
                <a:latin typeface="Times New Roman" pitchFamily="18" charset="0"/>
              </a:rPr>
              <a:t>。因此扩充的二叉树有</a:t>
            </a:r>
            <a:r>
              <a:rPr kumimoji="1" lang="en-US" altLang="zh-CN" sz="2200" dirty="0">
                <a:effectLst/>
                <a:latin typeface="Times New Roman" pitchFamily="18" charset="0"/>
              </a:rPr>
              <a:t>2</a:t>
            </a:r>
            <a:r>
              <a:rPr kumimoji="1" lang="en-US" altLang="zh-CN" sz="2200" i="1" dirty="0">
                <a:effectLst/>
                <a:latin typeface="Times New Roman" pitchFamily="18" charset="0"/>
              </a:rPr>
              <a:t>n</a:t>
            </a:r>
            <a:r>
              <a:rPr kumimoji="1" lang="zh-CN" altLang="en-US" sz="2200" dirty="0">
                <a:effectLst/>
                <a:latin typeface="Times New Roman" pitchFamily="18" charset="0"/>
              </a:rPr>
              <a:t>条边，</a:t>
            </a:r>
            <a:r>
              <a:rPr kumimoji="1" lang="en-US" altLang="zh-CN" sz="2200" dirty="0">
                <a:effectLst/>
                <a:latin typeface="Times New Roman" pitchFamily="18" charset="0"/>
              </a:rPr>
              <a:t>2</a:t>
            </a:r>
            <a:r>
              <a:rPr kumimoji="1" lang="en-US" altLang="zh-CN" sz="2200" i="1" dirty="0">
                <a:effectLst/>
                <a:latin typeface="Times New Roman" pitchFamily="18" charset="0"/>
              </a:rPr>
              <a:t>n</a:t>
            </a:r>
            <a:r>
              <a:rPr kumimoji="1" lang="en-US" altLang="zh-CN" sz="2200" dirty="0">
                <a:effectLst/>
                <a:latin typeface="Times New Roman" pitchFamily="18" charset="0"/>
              </a:rPr>
              <a:t>+1</a:t>
            </a:r>
            <a:r>
              <a:rPr kumimoji="1" lang="zh-CN" altLang="en-US" sz="2200" dirty="0">
                <a:effectLst/>
                <a:latin typeface="Times New Roman" pitchFamily="18" charset="0"/>
              </a:rPr>
              <a:t>个结点，除</a:t>
            </a:r>
            <a:r>
              <a:rPr kumimoji="1" lang="en-US" altLang="zh-CN" sz="2200" i="1" dirty="0">
                <a:effectLst/>
                <a:latin typeface="Times New Roman" pitchFamily="18" charset="0"/>
              </a:rPr>
              <a:t>n</a:t>
            </a:r>
            <a:r>
              <a:rPr kumimoji="1" lang="zh-CN" altLang="en-US" sz="2200" dirty="0">
                <a:effectLst/>
                <a:latin typeface="Times New Roman" pitchFamily="18" charset="0"/>
              </a:rPr>
              <a:t>个原来二叉树结点，还有</a:t>
            </a:r>
            <a:r>
              <a:rPr kumimoji="1" lang="en-US" altLang="zh-CN" sz="2200" i="1" dirty="0" smtClean="0">
                <a:effectLst/>
                <a:latin typeface="Times New Roman" pitchFamily="18" charset="0"/>
              </a:rPr>
              <a:t>n</a:t>
            </a:r>
            <a:r>
              <a:rPr kumimoji="1" lang="en-US" altLang="zh-CN" sz="2200" dirty="0" smtClean="0">
                <a:effectLst/>
                <a:latin typeface="Times New Roman" pitchFamily="18" charset="0"/>
              </a:rPr>
              <a:t>+1</a:t>
            </a:r>
            <a:r>
              <a:rPr kumimoji="1" lang="zh-CN" altLang="en-US" sz="2200" dirty="0">
                <a:effectLst/>
                <a:latin typeface="Times New Roman" pitchFamily="18" charset="0"/>
              </a:rPr>
              <a:t>个是新增加的外部结点，也就是说：</a:t>
            </a:r>
            <a:r>
              <a:rPr kumimoji="1" lang="zh-CN" altLang="en-US" sz="2200" dirty="0">
                <a:solidFill>
                  <a:srgbClr val="FFFF00"/>
                </a:solidFill>
                <a:effectLst/>
                <a:latin typeface="Times New Roman" pitchFamily="18" charset="0"/>
              </a:rPr>
              <a:t>在扩充的二叉树里，新增加的外部结点的个数比原来的内部结点个数多</a:t>
            </a:r>
            <a:r>
              <a:rPr kumimoji="1" lang="en-US" altLang="zh-CN" sz="2200" dirty="0">
                <a:solidFill>
                  <a:srgbClr val="FFFF00"/>
                </a:solidFill>
                <a:effectLst/>
                <a:latin typeface="Times New Roman" pitchFamily="18" charset="0"/>
              </a:rPr>
              <a:t>1</a:t>
            </a:r>
            <a:r>
              <a:rPr kumimoji="1" lang="zh-CN" altLang="en-US" sz="2200" dirty="0">
                <a:effectLst/>
                <a:latin typeface="Times New Roman" pitchFamily="18" charset="0"/>
              </a:rPr>
              <a:t>。</a:t>
            </a:r>
            <a:r>
              <a:rPr kumimoji="1" lang="zh-CN" altLang="en-US" sz="2400" dirty="0">
                <a:effectLst/>
                <a:latin typeface="Times New Roman" pitchFamily="18" charset="0"/>
              </a:rPr>
              <a:t> </a:t>
            </a:r>
          </a:p>
        </p:txBody>
      </p:sp>
      <p:grpSp>
        <p:nvGrpSpPr>
          <p:cNvPr id="5" name="组合 4"/>
          <p:cNvGrpSpPr/>
          <p:nvPr/>
        </p:nvGrpSpPr>
        <p:grpSpPr>
          <a:xfrm>
            <a:off x="1042988" y="4337050"/>
            <a:ext cx="2528887" cy="1949450"/>
            <a:chOff x="1042988" y="4337050"/>
            <a:chExt cx="2528887" cy="1949450"/>
          </a:xfrm>
        </p:grpSpPr>
        <p:sp>
          <p:nvSpPr>
            <p:cNvPr id="70660" name="Oval 4"/>
            <p:cNvSpPr>
              <a:spLocks noChangeArrowheads="1"/>
            </p:cNvSpPr>
            <p:nvPr/>
          </p:nvSpPr>
          <p:spPr bwMode="auto">
            <a:xfrm>
              <a:off x="1979613" y="443706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1" name="Oval 5"/>
            <p:cNvSpPr>
              <a:spLocks noChangeArrowheads="1"/>
            </p:cNvSpPr>
            <p:nvPr/>
          </p:nvSpPr>
          <p:spPr bwMode="auto">
            <a:xfrm>
              <a:off x="1403350" y="494188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2" name="Oval 6"/>
            <p:cNvSpPr>
              <a:spLocks noChangeArrowheads="1"/>
            </p:cNvSpPr>
            <p:nvPr/>
          </p:nvSpPr>
          <p:spPr bwMode="auto">
            <a:xfrm>
              <a:off x="2555875" y="494188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3" name="Oval 7"/>
            <p:cNvSpPr>
              <a:spLocks noChangeArrowheads="1"/>
            </p:cNvSpPr>
            <p:nvPr/>
          </p:nvSpPr>
          <p:spPr bwMode="auto">
            <a:xfrm>
              <a:off x="2122488" y="551656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4" name="Oval 8"/>
            <p:cNvSpPr>
              <a:spLocks noChangeArrowheads="1"/>
            </p:cNvSpPr>
            <p:nvPr/>
          </p:nvSpPr>
          <p:spPr bwMode="auto">
            <a:xfrm>
              <a:off x="2987675" y="551656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5" name="Oval 9"/>
            <p:cNvSpPr>
              <a:spLocks noChangeArrowheads="1"/>
            </p:cNvSpPr>
            <p:nvPr/>
          </p:nvSpPr>
          <p:spPr bwMode="auto">
            <a:xfrm>
              <a:off x="1763713" y="602138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6" name="Text Box 10"/>
            <p:cNvSpPr txBox="1">
              <a:spLocks noChangeArrowheads="1"/>
            </p:cNvSpPr>
            <p:nvPr/>
          </p:nvSpPr>
          <p:spPr bwMode="auto">
            <a:xfrm>
              <a:off x="1598613" y="433705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a</a:t>
              </a:r>
            </a:p>
          </p:txBody>
        </p:sp>
        <p:sp>
          <p:nvSpPr>
            <p:cNvPr id="70667" name="Text Box 11"/>
            <p:cNvSpPr txBox="1">
              <a:spLocks noChangeArrowheads="1"/>
            </p:cNvSpPr>
            <p:nvPr/>
          </p:nvSpPr>
          <p:spPr bwMode="auto">
            <a:xfrm>
              <a:off x="1042988" y="4868863"/>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b</a:t>
              </a:r>
            </a:p>
          </p:txBody>
        </p:sp>
        <p:sp>
          <p:nvSpPr>
            <p:cNvPr id="70668" name="Text Box 12"/>
            <p:cNvSpPr txBox="1">
              <a:spLocks noChangeArrowheads="1"/>
            </p:cNvSpPr>
            <p:nvPr/>
          </p:nvSpPr>
          <p:spPr bwMode="auto">
            <a:xfrm>
              <a:off x="2843213" y="4868863"/>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c</a:t>
              </a:r>
            </a:p>
          </p:txBody>
        </p:sp>
        <p:sp>
          <p:nvSpPr>
            <p:cNvPr id="70669" name="Text Box 13"/>
            <p:cNvSpPr txBox="1">
              <a:spLocks noChangeArrowheads="1"/>
            </p:cNvSpPr>
            <p:nvPr/>
          </p:nvSpPr>
          <p:spPr bwMode="auto">
            <a:xfrm>
              <a:off x="1763713" y="544512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d</a:t>
              </a:r>
            </a:p>
          </p:txBody>
        </p:sp>
        <p:sp>
          <p:nvSpPr>
            <p:cNvPr id="70670" name="Text Box 14"/>
            <p:cNvSpPr txBox="1">
              <a:spLocks noChangeArrowheads="1"/>
            </p:cNvSpPr>
            <p:nvPr/>
          </p:nvSpPr>
          <p:spPr bwMode="auto">
            <a:xfrm>
              <a:off x="3275013" y="544512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e</a:t>
              </a:r>
            </a:p>
          </p:txBody>
        </p:sp>
        <p:sp>
          <p:nvSpPr>
            <p:cNvPr id="70671" name="Text Box 15"/>
            <p:cNvSpPr txBox="1">
              <a:spLocks noChangeArrowheads="1"/>
            </p:cNvSpPr>
            <p:nvPr/>
          </p:nvSpPr>
          <p:spPr bwMode="auto">
            <a:xfrm>
              <a:off x="1474788" y="5949950"/>
              <a:ext cx="24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f</a:t>
              </a:r>
            </a:p>
          </p:txBody>
        </p:sp>
        <p:cxnSp>
          <p:nvCxnSpPr>
            <p:cNvPr id="70672" name="AutoShape 16"/>
            <p:cNvCxnSpPr>
              <a:cxnSpLocks noChangeShapeType="1"/>
              <a:stCxn id="70660" idx="3"/>
              <a:endCxn id="70661" idx="0"/>
            </p:cNvCxnSpPr>
            <p:nvPr/>
          </p:nvCxnSpPr>
          <p:spPr bwMode="auto">
            <a:xfrm flipH="1">
              <a:off x="1511300" y="4621213"/>
              <a:ext cx="500063" cy="3206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73" name="AutoShape 17"/>
            <p:cNvCxnSpPr>
              <a:cxnSpLocks noChangeShapeType="1"/>
              <a:stCxn id="70660" idx="5"/>
              <a:endCxn id="70662" idx="0"/>
            </p:cNvCxnSpPr>
            <p:nvPr/>
          </p:nvCxnSpPr>
          <p:spPr bwMode="auto">
            <a:xfrm>
              <a:off x="2163763" y="4621213"/>
              <a:ext cx="500062" cy="3206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74" name="AutoShape 18"/>
            <p:cNvCxnSpPr>
              <a:cxnSpLocks noChangeShapeType="1"/>
              <a:stCxn id="70662" idx="3"/>
              <a:endCxn id="70663" idx="0"/>
            </p:cNvCxnSpPr>
            <p:nvPr/>
          </p:nvCxnSpPr>
          <p:spPr bwMode="auto">
            <a:xfrm flipH="1">
              <a:off x="2230438" y="5126038"/>
              <a:ext cx="357187" cy="3905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75" name="AutoShape 19"/>
            <p:cNvCxnSpPr>
              <a:cxnSpLocks noChangeShapeType="1"/>
              <a:stCxn id="70662" idx="5"/>
              <a:endCxn id="70664" idx="0"/>
            </p:cNvCxnSpPr>
            <p:nvPr/>
          </p:nvCxnSpPr>
          <p:spPr bwMode="auto">
            <a:xfrm>
              <a:off x="2740025" y="5126038"/>
              <a:ext cx="355600" cy="3905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76" name="AutoShape 20"/>
            <p:cNvCxnSpPr>
              <a:cxnSpLocks noChangeShapeType="1"/>
              <a:stCxn id="70663" idx="3"/>
              <a:endCxn id="70665" idx="0"/>
            </p:cNvCxnSpPr>
            <p:nvPr/>
          </p:nvCxnSpPr>
          <p:spPr bwMode="auto">
            <a:xfrm flipH="1">
              <a:off x="1871663" y="5700713"/>
              <a:ext cx="282575" cy="3206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组合 3"/>
          <p:cNvGrpSpPr/>
          <p:nvPr/>
        </p:nvGrpSpPr>
        <p:grpSpPr>
          <a:xfrm>
            <a:off x="4572000" y="4216400"/>
            <a:ext cx="2528888" cy="2381250"/>
            <a:chOff x="4572000" y="4216400"/>
            <a:chExt cx="2528888" cy="2381250"/>
          </a:xfrm>
        </p:grpSpPr>
        <p:sp>
          <p:nvSpPr>
            <p:cNvPr id="70677" name="Oval 21"/>
            <p:cNvSpPr>
              <a:spLocks noChangeArrowheads="1"/>
            </p:cNvSpPr>
            <p:nvPr/>
          </p:nvSpPr>
          <p:spPr bwMode="auto">
            <a:xfrm>
              <a:off x="5508625" y="431641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78" name="Oval 22"/>
            <p:cNvSpPr>
              <a:spLocks noChangeArrowheads="1"/>
            </p:cNvSpPr>
            <p:nvPr/>
          </p:nvSpPr>
          <p:spPr bwMode="auto">
            <a:xfrm>
              <a:off x="4932363" y="482123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79" name="Oval 23"/>
            <p:cNvSpPr>
              <a:spLocks noChangeArrowheads="1"/>
            </p:cNvSpPr>
            <p:nvPr/>
          </p:nvSpPr>
          <p:spPr bwMode="auto">
            <a:xfrm>
              <a:off x="6084888" y="482123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80" name="Oval 24"/>
            <p:cNvSpPr>
              <a:spLocks noChangeArrowheads="1"/>
            </p:cNvSpPr>
            <p:nvPr/>
          </p:nvSpPr>
          <p:spPr bwMode="auto">
            <a:xfrm>
              <a:off x="5651500" y="539591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81" name="Oval 25"/>
            <p:cNvSpPr>
              <a:spLocks noChangeArrowheads="1"/>
            </p:cNvSpPr>
            <p:nvPr/>
          </p:nvSpPr>
          <p:spPr bwMode="auto">
            <a:xfrm>
              <a:off x="6551613" y="539591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82" name="Oval 26"/>
            <p:cNvSpPr>
              <a:spLocks noChangeArrowheads="1"/>
            </p:cNvSpPr>
            <p:nvPr/>
          </p:nvSpPr>
          <p:spPr bwMode="auto">
            <a:xfrm>
              <a:off x="5365750" y="588962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83" name="Text Box 27"/>
            <p:cNvSpPr txBox="1">
              <a:spLocks noChangeArrowheads="1"/>
            </p:cNvSpPr>
            <p:nvPr/>
          </p:nvSpPr>
          <p:spPr bwMode="auto">
            <a:xfrm>
              <a:off x="5127625" y="42164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a</a:t>
              </a:r>
            </a:p>
          </p:txBody>
        </p:sp>
        <p:sp>
          <p:nvSpPr>
            <p:cNvPr id="70684" name="Text Box 28"/>
            <p:cNvSpPr txBox="1">
              <a:spLocks noChangeArrowheads="1"/>
            </p:cNvSpPr>
            <p:nvPr/>
          </p:nvSpPr>
          <p:spPr bwMode="auto">
            <a:xfrm>
              <a:off x="4572000" y="4748213"/>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b</a:t>
              </a:r>
            </a:p>
          </p:txBody>
        </p:sp>
        <p:sp>
          <p:nvSpPr>
            <p:cNvPr id="70685" name="Text Box 29"/>
            <p:cNvSpPr txBox="1">
              <a:spLocks noChangeArrowheads="1"/>
            </p:cNvSpPr>
            <p:nvPr/>
          </p:nvSpPr>
          <p:spPr bwMode="auto">
            <a:xfrm>
              <a:off x="6372225" y="4748213"/>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c</a:t>
              </a:r>
            </a:p>
          </p:txBody>
        </p:sp>
        <p:sp>
          <p:nvSpPr>
            <p:cNvPr id="70686" name="Text Box 30"/>
            <p:cNvSpPr txBox="1">
              <a:spLocks noChangeArrowheads="1"/>
            </p:cNvSpPr>
            <p:nvPr/>
          </p:nvSpPr>
          <p:spPr bwMode="auto">
            <a:xfrm>
              <a:off x="5292725" y="532447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d</a:t>
              </a:r>
            </a:p>
          </p:txBody>
        </p:sp>
        <p:sp>
          <p:nvSpPr>
            <p:cNvPr id="70687" name="Text Box 31"/>
            <p:cNvSpPr txBox="1">
              <a:spLocks noChangeArrowheads="1"/>
            </p:cNvSpPr>
            <p:nvPr/>
          </p:nvSpPr>
          <p:spPr bwMode="auto">
            <a:xfrm>
              <a:off x="6804025" y="532447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e</a:t>
              </a:r>
            </a:p>
          </p:txBody>
        </p:sp>
        <p:sp>
          <p:nvSpPr>
            <p:cNvPr id="70688" name="Text Box 32"/>
            <p:cNvSpPr txBox="1">
              <a:spLocks noChangeArrowheads="1"/>
            </p:cNvSpPr>
            <p:nvPr/>
          </p:nvSpPr>
          <p:spPr bwMode="auto">
            <a:xfrm>
              <a:off x="5003800" y="5829300"/>
              <a:ext cx="24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f</a:t>
              </a:r>
            </a:p>
          </p:txBody>
        </p:sp>
        <p:cxnSp>
          <p:nvCxnSpPr>
            <p:cNvPr id="70689" name="AutoShape 33"/>
            <p:cNvCxnSpPr>
              <a:cxnSpLocks noChangeShapeType="1"/>
              <a:stCxn id="70677" idx="3"/>
              <a:endCxn id="70678" idx="0"/>
            </p:cNvCxnSpPr>
            <p:nvPr/>
          </p:nvCxnSpPr>
          <p:spPr bwMode="auto">
            <a:xfrm flipH="1">
              <a:off x="5040313" y="4500563"/>
              <a:ext cx="500062" cy="3206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90" name="AutoShape 34"/>
            <p:cNvCxnSpPr>
              <a:cxnSpLocks noChangeShapeType="1"/>
              <a:stCxn id="70677" idx="5"/>
              <a:endCxn id="70679" idx="0"/>
            </p:cNvCxnSpPr>
            <p:nvPr/>
          </p:nvCxnSpPr>
          <p:spPr bwMode="auto">
            <a:xfrm>
              <a:off x="5692775" y="4500563"/>
              <a:ext cx="500063" cy="3206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91" name="AutoShape 35"/>
            <p:cNvCxnSpPr>
              <a:cxnSpLocks noChangeShapeType="1"/>
              <a:stCxn id="70679" idx="3"/>
              <a:endCxn id="70680" idx="0"/>
            </p:cNvCxnSpPr>
            <p:nvPr/>
          </p:nvCxnSpPr>
          <p:spPr bwMode="auto">
            <a:xfrm flipH="1">
              <a:off x="5759450" y="5005388"/>
              <a:ext cx="357188" cy="3905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92" name="AutoShape 36"/>
            <p:cNvCxnSpPr>
              <a:cxnSpLocks noChangeShapeType="1"/>
              <a:stCxn id="70679" idx="5"/>
              <a:endCxn id="70681" idx="0"/>
            </p:cNvCxnSpPr>
            <p:nvPr/>
          </p:nvCxnSpPr>
          <p:spPr bwMode="auto">
            <a:xfrm>
              <a:off x="6269038" y="5005388"/>
              <a:ext cx="390525" cy="3905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693" name="AutoShape 37"/>
            <p:cNvCxnSpPr>
              <a:cxnSpLocks noChangeShapeType="1"/>
              <a:stCxn id="70680" idx="3"/>
              <a:endCxn id="70682" idx="0"/>
            </p:cNvCxnSpPr>
            <p:nvPr/>
          </p:nvCxnSpPr>
          <p:spPr bwMode="auto">
            <a:xfrm flipH="1">
              <a:off x="5473700" y="5580063"/>
              <a:ext cx="209550" cy="3095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694" name="Rectangle 38"/>
            <p:cNvSpPr>
              <a:spLocks noChangeArrowheads="1"/>
            </p:cNvSpPr>
            <p:nvPr/>
          </p:nvSpPr>
          <p:spPr bwMode="auto">
            <a:xfrm>
              <a:off x="4789488" y="5445125"/>
              <a:ext cx="142875" cy="144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1</a:t>
              </a:r>
              <a:endParaRPr lang="zh-CN" altLang="en-US" dirty="0"/>
            </a:p>
          </p:txBody>
        </p:sp>
        <p:sp>
          <p:nvSpPr>
            <p:cNvPr id="70695" name="Rectangle 39"/>
            <p:cNvSpPr>
              <a:spLocks noChangeArrowheads="1"/>
            </p:cNvSpPr>
            <p:nvPr/>
          </p:nvSpPr>
          <p:spPr bwMode="auto">
            <a:xfrm>
              <a:off x="5148263" y="5445125"/>
              <a:ext cx="142875" cy="144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2</a:t>
              </a:r>
              <a:endParaRPr lang="zh-CN" altLang="en-US" dirty="0"/>
            </a:p>
          </p:txBody>
        </p:sp>
        <p:sp>
          <p:nvSpPr>
            <p:cNvPr id="70696" name="Rectangle 40"/>
            <p:cNvSpPr>
              <a:spLocks noChangeArrowheads="1"/>
            </p:cNvSpPr>
            <p:nvPr/>
          </p:nvSpPr>
          <p:spPr bwMode="auto">
            <a:xfrm>
              <a:off x="5148263" y="6453188"/>
              <a:ext cx="142875" cy="14446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3</a:t>
              </a:r>
              <a:endParaRPr lang="zh-CN" altLang="en-US" dirty="0"/>
            </a:p>
          </p:txBody>
        </p:sp>
        <p:sp>
          <p:nvSpPr>
            <p:cNvPr id="70697" name="Rectangle 41"/>
            <p:cNvSpPr>
              <a:spLocks noChangeArrowheads="1"/>
            </p:cNvSpPr>
            <p:nvPr/>
          </p:nvSpPr>
          <p:spPr bwMode="auto">
            <a:xfrm>
              <a:off x="5724525" y="6453188"/>
              <a:ext cx="142875" cy="14446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4</a:t>
              </a:r>
              <a:endParaRPr lang="zh-CN" altLang="en-US" dirty="0"/>
            </a:p>
          </p:txBody>
        </p:sp>
        <p:sp>
          <p:nvSpPr>
            <p:cNvPr id="70698" name="Rectangle 42"/>
            <p:cNvSpPr>
              <a:spLocks noChangeArrowheads="1"/>
            </p:cNvSpPr>
            <p:nvPr/>
          </p:nvSpPr>
          <p:spPr bwMode="auto">
            <a:xfrm>
              <a:off x="6443663" y="5924550"/>
              <a:ext cx="142875" cy="144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6</a:t>
              </a:r>
              <a:endParaRPr lang="zh-CN" altLang="en-US" dirty="0"/>
            </a:p>
          </p:txBody>
        </p:sp>
        <p:sp>
          <p:nvSpPr>
            <p:cNvPr id="70699" name="Rectangle 43"/>
            <p:cNvSpPr>
              <a:spLocks noChangeArrowheads="1"/>
            </p:cNvSpPr>
            <p:nvPr/>
          </p:nvSpPr>
          <p:spPr bwMode="auto">
            <a:xfrm>
              <a:off x="6732588" y="5924550"/>
              <a:ext cx="142875" cy="144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7</a:t>
              </a:r>
              <a:endParaRPr lang="zh-CN" altLang="en-US" dirty="0"/>
            </a:p>
          </p:txBody>
        </p:sp>
        <p:sp>
          <p:nvSpPr>
            <p:cNvPr id="70700" name="Rectangle 44"/>
            <p:cNvSpPr>
              <a:spLocks noChangeArrowheads="1"/>
            </p:cNvSpPr>
            <p:nvPr/>
          </p:nvSpPr>
          <p:spPr bwMode="auto">
            <a:xfrm>
              <a:off x="5867400" y="5924550"/>
              <a:ext cx="142875" cy="144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5</a:t>
              </a:r>
              <a:endParaRPr lang="zh-CN" altLang="en-US" dirty="0"/>
            </a:p>
          </p:txBody>
        </p:sp>
        <p:cxnSp>
          <p:nvCxnSpPr>
            <p:cNvPr id="70701" name="AutoShape 45"/>
            <p:cNvCxnSpPr>
              <a:cxnSpLocks noChangeShapeType="1"/>
              <a:stCxn id="70678" idx="3"/>
              <a:endCxn id="70694" idx="0"/>
            </p:cNvCxnSpPr>
            <p:nvPr/>
          </p:nvCxnSpPr>
          <p:spPr bwMode="auto">
            <a:xfrm flipH="1">
              <a:off x="4860925" y="5005388"/>
              <a:ext cx="10318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702" name="AutoShape 46"/>
            <p:cNvCxnSpPr>
              <a:cxnSpLocks noChangeShapeType="1"/>
              <a:stCxn id="70678" idx="5"/>
              <a:endCxn id="70695" idx="0"/>
            </p:cNvCxnSpPr>
            <p:nvPr/>
          </p:nvCxnSpPr>
          <p:spPr bwMode="auto">
            <a:xfrm>
              <a:off x="5116513" y="5005388"/>
              <a:ext cx="103187"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703" name="AutoShape 47"/>
            <p:cNvCxnSpPr>
              <a:cxnSpLocks noChangeShapeType="1"/>
              <a:stCxn id="70682" idx="3"/>
              <a:endCxn id="70696" idx="0"/>
            </p:cNvCxnSpPr>
            <p:nvPr/>
          </p:nvCxnSpPr>
          <p:spPr bwMode="auto">
            <a:xfrm flipH="1">
              <a:off x="5219700" y="6073775"/>
              <a:ext cx="177800" cy="3794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704" name="AutoShape 48"/>
            <p:cNvCxnSpPr>
              <a:cxnSpLocks noChangeShapeType="1"/>
              <a:stCxn id="70682" idx="5"/>
              <a:endCxn id="70697" idx="0"/>
            </p:cNvCxnSpPr>
            <p:nvPr/>
          </p:nvCxnSpPr>
          <p:spPr bwMode="auto">
            <a:xfrm>
              <a:off x="5549900" y="6073775"/>
              <a:ext cx="246063" cy="3794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705" name="AutoShape 49"/>
            <p:cNvCxnSpPr>
              <a:cxnSpLocks noChangeShapeType="1"/>
              <a:stCxn id="70680" idx="5"/>
              <a:endCxn id="70700" idx="0"/>
            </p:cNvCxnSpPr>
            <p:nvPr/>
          </p:nvCxnSpPr>
          <p:spPr bwMode="auto">
            <a:xfrm>
              <a:off x="5835650" y="5580063"/>
              <a:ext cx="103188" cy="3444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706" name="AutoShape 50"/>
            <p:cNvCxnSpPr>
              <a:cxnSpLocks noChangeShapeType="1"/>
              <a:stCxn id="70681" idx="3"/>
              <a:endCxn id="70698" idx="0"/>
            </p:cNvCxnSpPr>
            <p:nvPr/>
          </p:nvCxnSpPr>
          <p:spPr bwMode="auto">
            <a:xfrm flipH="1">
              <a:off x="6515100" y="5580063"/>
              <a:ext cx="68263" cy="3444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707" name="AutoShape 51"/>
            <p:cNvCxnSpPr>
              <a:cxnSpLocks noChangeShapeType="1"/>
              <a:stCxn id="70681" idx="5"/>
              <a:endCxn id="70699" idx="0"/>
            </p:cNvCxnSpPr>
            <p:nvPr/>
          </p:nvCxnSpPr>
          <p:spPr bwMode="auto">
            <a:xfrm>
              <a:off x="6735763" y="5580063"/>
              <a:ext cx="68262" cy="3444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71683" name="Text Box 3"/>
          <p:cNvSpPr txBox="1">
            <a:spLocks noChangeArrowheads="1"/>
          </p:cNvSpPr>
          <p:nvPr/>
        </p:nvSpPr>
        <p:spPr bwMode="auto">
          <a:xfrm>
            <a:off x="323850" y="914400"/>
            <a:ext cx="842486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itchFamily="18" charset="0"/>
                <a:ea typeface="宋体" pitchFamily="2" charset="-122"/>
              </a:defRPr>
            </a:lvl1pPr>
            <a:lvl2pPr marL="993775" indent="-457200" algn="l">
              <a:defRPr kumimoji="1" sz="2400">
                <a:solidFill>
                  <a:schemeClr val="tx1"/>
                </a:solidFill>
                <a:latin typeface="Times New Roman" pitchFamily="18" charset="0"/>
                <a:ea typeface="宋体" pitchFamily="2" charset="-122"/>
              </a:defRPr>
            </a:lvl2pPr>
            <a:lvl3pPr marL="1630363" indent="-457200" algn="l">
              <a:defRPr kumimoji="1" sz="2400">
                <a:solidFill>
                  <a:schemeClr val="tx1"/>
                </a:solidFill>
                <a:latin typeface="Times New Roman" pitchFamily="18" charset="0"/>
                <a:ea typeface="宋体" pitchFamily="2" charset="-122"/>
              </a:defRPr>
            </a:lvl3pPr>
            <a:lvl4pPr marL="2266950" indent="-457200" algn="l">
              <a:defRPr kumimoji="1" sz="2400">
                <a:solidFill>
                  <a:schemeClr val="tx1"/>
                </a:solidFill>
                <a:latin typeface="Times New Roman" pitchFamily="18" charset="0"/>
                <a:ea typeface="宋体" pitchFamily="2" charset="-122"/>
              </a:defRPr>
            </a:lvl4pPr>
            <a:lvl5pPr marL="2903538" indent="-457200" algn="l">
              <a:defRPr kumimoji="1" sz="2400">
                <a:solidFill>
                  <a:schemeClr val="tx1"/>
                </a:solidFill>
                <a:latin typeface="Times New Roman" pitchFamily="18" charset="0"/>
                <a:ea typeface="宋体" pitchFamily="2" charset="-122"/>
              </a:defRPr>
            </a:lvl5pPr>
            <a:lvl6pPr marL="3360738" indent="-457200" fontAlgn="base">
              <a:spcBef>
                <a:spcPct val="0"/>
              </a:spcBef>
              <a:spcAft>
                <a:spcPct val="0"/>
              </a:spcAft>
              <a:defRPr kumimoji="1" sz="2400">
                <a:solidFill>
                  <a:schemeClr val="tx1"/>
                </a:solidFill>
                <a:latin typeface="Times New Roman" pitchFamily="18" charset="0"/>
                <a:ea typeface="宋体" pitchFamily="2" charset="-122"/>
              </a:defRPr>
            </a:lvl6pPr>
            <a:lvl7pPr marL="3817938" indent="-457200" fontAlgn="base">
              <a:spcBef>
                <a:spcPct val="0"/>
              </a:spcBef>
              <a:spcAft>
                <a:spcPct val="0"/>
              </a:spcAft>
              <a:defRPr kumimoji="1" sz="2400">
                <a:solidFill>
                  <a:schemeClr val="tx1"/>
                </a:solidFill>
                <a:latin typeface="Times New Roman" pitchFamily="18" charset="0"/>
                <a:ea typeface="宋体" pitchFamily="2" charset="-122"/>
              </a:defRPr>
            </a:lvl7pPr>
            <a:lvl8pPr marL="4275138" indent="-457200" fontAlgn="base">
              <a:spcBef>
                <a:spcPct val="0"/>
              </a:spcBef>
              <a:spcAft>
                <a:spcPct val="0"/>
              </a:spcAft>
              <a:defRPr kumimoji="1" sz="2400">
                <a:solidFill>
                  <a:schemeClr val="tx1"/>
                </a:solidFill>
                <a:latin typeface="Times New Roman" pitchFamily="18" charset="0"/>
                <a:ea typeface="宋体" pitchFamily="2" charset="-122"/>
              </a:defRPr>
            </a:lvl8pPr>
            <a:lvl9pPr marL="4732338" indent="-457200" fontAlgn="base">
              <a:spcBef>
                <a:spcPct val="0"/>
              </a:spcBef>
              <a:spcAft>
                <a:spcPct val="0"/>
              </a:spcAft>
              <a:defRPr kumimoji="1" sz="2400">
                <a:solidFill>
                  <a:schemeClr val="tx1"/>
                </a:solidFill>
                <a:latin typeface="Times New Roman" pitchFamily="18" charset="0"/>
                <a:ea typeface="宋体" pitchFamily="2" charset="-122"/>
              </a:defRPr>
            </a:lvl9pPr>
          </a:lstStyle>
          <a:p>
            <a:pPr>
              <a:spcBef>
                <a:spcPct val="50000"/>
              </a:spcBef>
            </a:pPr>
            <a:r>
              <a:rPr lang="en-US" altLang="zh-CN" sz="2800" b="1" dirty="0">
                <a:effectLst/>
                <a:ea typeface="幼圆" pitchFamily="49" charset="-122"/>
              </a:rPr>
              <a:t>“</a:t>
            </a:r>
            <a:r>
              <a:rPr lang="zh-CN" altLang="en-US" sz="2800" b="1" dirty="0">
                <a:solidFill>
                  <a:srgbClr val="FFFF00"/>
                </a:solidFill>
                <a:effectLst/>
                <a:ea typeface="幼圆" pitchFamily="49" charset="-122"/>
              </a:rPr>
              <a:t>外部路径长度</a:t>
            </a:r>
            <a:r>
              <a:rPr lang="zh-CN" altLang="en-US" sz="2800" b="1" dirty="0">
                <a:effectLst/>
                <a:ea typeface="幼圆" pitchFamily="49" charset="-122"/>
              </a:rPr>
              <a:t>”</a:t>
            </a:r>
            <a:r>
              <a:rPr lang="en-US" altLang="zh-CN" sz="2800" b="1" dirty="0">
                <a:effectLst/>
                <a:ea typeface="幼圆" pitchFamily="49" charset="-122"/>
              </a:rPr>
              <a:t>E</a:t>
            </a:r>
            <a:r>
              <a:rPr lang="zh-CN" altLang="en-US" sz="2800" b="1" dirty="0">
                <a:effectLst/>
                <a:ea typeface="幼圆" pitchFamily="49" charset="-122"/>
              </a:rPr>
              <a:t>：</a:t>
            </a:r>
            <a:r>
              <a:rPr lang="zh-CN" altLang="en-US" sz="2800" dirty="0">
                <a:effectLst/>
                <a:ea typeface="幼圆" pitchFamily="49" charset="-122"/>
              </a:rPr>
              <a:t>在扩充的二叉树里从根到每个外部结点的路径长度之和。</a:t>
            </a:r>
          </a:p>
          <a:p>
            <a:pPr>
              <a:spcBef>
                <a:spcPct val="50000"/>
              </a:spcBef>
            </a:pPr>
            <a:r>
              <a:rPr lang="zh-CN" altLang="en-US" sz="2800" b="1" dirty="0">
                <a:effectLst/>
                <a:ea typeface="幼圆" pitchFamily="49" charset="-122"/>
              </a:rPr>
              <a:t>“</a:t>
            </a:r>
            <a:r>
              <a:rPr lang="zh-CN" altLang="en-US" sz="2800" b="1" dirty="0">
                <a:solidFill>
                  <a:srgbClr val="FFFF00"/>
                </a:solidFill>
                <a:effectLst/>
                <a:ea typeface="幼圆" pitchFamily="49" charset="-122"/>
              </a:rPr>
              <a:t>内部路径长度</a:t>
            </a:r>
            <a:r>
              <a:rPr lang="zh-CN" altLang="en-US" sz="2800" b="1" dirty="0">
                <a:effectLst/>
                <a:ea typeface="幼圆" pitchFamily="49" charset="-122"/>
              </a:rPr>
              <a:t>”</a:t>
            </a:r>
            <a:r>
              <a:rPr lang="en-US" altLang="zh-CN" sz="2800" b="1" dirty="0">
                <a:effectLst/>
                <a:ea typeface="幼圆" pitchFamily="49" charset="-122"/>
              </a:rPr>
              <a:t>I</a:t>
            </a:r>
            <a:r>
              <a:rPr lang="zh-CN" altLang="en-US" sz="2800" b="1" dirty="0">
                <a:effectLst/>
                <a:ea typeface="幼圆" pitchFamily="49" charset="-122"/>
              </a:rPr>
              <a:t>：</a:t>
            </a:r>
            <a:r>
              <a:rPr lang="zh-CN" altLang="en-US" sz="2800" dirty="0">
                <a:effectLst/>
                <a:ea typeface="幼圆" pitchFamily="49" charset="-122"/>
              </a:rPr>
              <a:t>在扩充的二叉树里从根到每个内部结点的路径长度之和。 </a:t>
            </a:r>
          </a:p>
          <a:p>
            <a:pPr>
              <a:spcBef>
                <a:spcPct val="50000"/>
              </a:spcBef>
            </a:pPr>
            <a:r>
              <a:rPr lang="en-US" altLang="zh-CN" sz="2800" dirty="0" smtClean="0">
                <a:effectLst/>
                <a:ea typeface="幼圆" pitchFamily="49" charset="-122"/>
              </a:rPr>
              <a:t>Example: I=1+1+2+3+2=9</a:t>
            </a:r>
          </a:p>
          <a:p>
            <a:pPr>
              <a:spcBef>
                <a:spcPct val="50000"/>
              </a:spcBef>
            </a:pPr>
            <a:r>
              <a:rPr lang="en-US" altLang="zh-CN" sz="2800" dirty="0" smtClean="0">
                <a:effectLst/>
                <a:ea typeface="幼圆" pitchFamily="49" charset="-122"/>
              </a:rPr>
              <a:t>E=2+2+4+4+3+3+3=21</a:t>
            </a:r>
            <a:r>
              <a:rPr lang="en-US" altLang="zh-CN" sz="2800" dirty="0">
                <a:effectLst/>
                <a:ea typeface="幼圆" pitchFamily="49" charset="-122"/>
              </a:rPr>
              <a:t>, </a:t>
            </a:r>
            <a:r>
              <a:rPr lang="en-US" altLang="zh-CN" sz="2800" dirty="0" smtClean="0">
                <a:effectLst/>
                <a:ea typeface="幼圆" pitchFamily="49" charset="-122"/>
              </a:rPr>
              <a:t>n=6</a:t>
            </a:r>
            <a:endParaRPr lang="zh-CN" altLang="en-US" sz="2800" dirty="0">
              <a:effectLst/>
              <a:ea typeface="幼圆" pitchFamily="49" charset="-122"/>
            </a:endParaRPr>
          </a:p>
          <a:p>
            <a:pPr>
              <a:spcBef>
                <a:spcPct val="50000"/>
              </a:spcBef>
            </a:pPr>
            <a:r>
              <a:rPr lang="zh-CN" altLang="en-US" sz="2800" dirty="0">
                <a:effectLst/>
                <a:ea typeface="幼圆" pitchFamily="49" charset="-122"/>
              </a:rPr>
              <a:t>关系：	</a:t>
            </a:r>
            <a:r>
              <a:rPr lang="en-US" altLang="zh-CN" sz="4000" dirty="0" smtClean="0">
                <a:solidFill>
                  <a:srgbClr val="FFFF00"/>
                </a:solidFill>
                <a:effectLst/>
                <a:ea typeface="幼圆" pitchFamily="49" charset="-122"/>
              </a:rPr>
              <a:t>E </a:t>
            </a:r>
            <a:r>
              <a:rPr lang="en-US" altLang="zh-CN" sz="4000" dirty="0">
                <a:solidFill>
                  <a:srgbClr val="FFFF00"/>
                </a:solidFill>
                <a:effectLst/>
                <a:ea typeface="幼圆" pitchFamily="49" charset="-122"/>
              </a:rPr>
              <a:t>= I + 2n</a:t>
            </a:r>
          </a:p>
          <a:p>
            <a:pPr>
              <a:spcBef>
                <a:spcPct val="50000"/>
              </a:spcBef>
            </a:pPr>
            <a:r>
              <a:rPr lang="zh-CN" altLang="en-US" sz="2800" dirty="0" smtClean="0">
                <a:effectLst/>
                <a:ea typeface="幼圆" pitchFamily="49" charset="-122"/>
              </a:rPr>
              <a:t>请</a:t>
            </a:r>
            <a:r>
              <a:rPr lang="zh-CN" altLang="en-US" sz="2800" dirty="0">
                <a:effectLst/>
                <a:ea typeface="幼圆" pitchFamily="49" charset="-122"/>
              </a:rPr>
              <a:t>证明上述关系式。</a:t>
            </a:r>
          </a:p>
        </p:txBody>
      </p:sp>
      <p:grpSp>
        <p:nvGrpSpPr>
          <p:cNvPr id="5" name="组合 4"/>
          <p:cNvGrpSpPr/>
          <p:nvPr/>
        </p:nvGrpSpPr>
        <p:grpSpPr>
          <a:xfrm>
            <a:off x="6228184" y="3717032"/>
            <a:ext cx="2528888" cy="2381250"/>
            <a:chOff x="4572000" y="4216400"/>
            <a:chExt cx="2528888" cy="2381250"/>
          </a:xfrm>
        </p:grpSpPr>
        <p:sp>
          <p:nvSpPr>
            <p:cNvPr id="6" name="Oval 21"/>
            <p:cNvSpPr>
              <a:spLocks noChangeArrowheads="1"/>
            </p:cNvSpPr>
            <p:nvPr/>
          </p:nvSpPr>
          <p:spPr bwMode="auto">
            <a:xfrm>
              <a:off x="5508625" y="431641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Oval 22"/>
            <p:cNvSpPr>
              <a:spLocks noChangeArrowheads="1"/>
            </p:cNvSpPr>
            <p:nvPr/>
          </p:nvSpPr>
          <p:spPr bwMode="auto">
            <a:xfrm>
              <a:off x="4932363" y="482123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Oval 23"/>
            <p:cNvSpPr>
              <a:spLocks noChangeArrowheads="1"/>
            </p:cNvSpPr>
            <p:nvPr/>
          </p:nvSpPr>
          <p:spPr bwMode="auto">
            <a:xfrm>
              <a:off x="6084888" y="482123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Oval 24"/>
            <p:cNvSpPr>
              <a:spLocks noChangeArrowheads="1"/>
            </p:cNvSpPr>
            <p:nvPr/>
          </p:nvSpPr>
          <p:spPr bwMode="auto">
            <a:xfrm>
              <a:off x="5651500" y="539591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Oval 25"/>
            <p:cNvSpPr>
              <a:spLocks noChangeArrowheads="1"/>
            </p:cNvSpPr>
            <p:nvPr/>
          </p:nvSpPr>
          <p:spPr bwMode="auto">
            <a:xfrm>
              <a:off x="6551613" y="539591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Oval 26"/>
            <p:cNvSpPr>
              <a:spLocks noChangeArrowheads="1"/>
            </p:cNvSpPr>
            <p:nvPr/>
          </p:nvSpPr>
          <p:spPr bwMode="auto">
            <a:xfrm>
              <a:off x="5365750" y="588962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Text Box 27"/>
            <p:cNvSpPr txBox="1">
              <a:spLocks noChangeArrowheads="1"/>
            </p:cNvSpPr>
            <p:nvPr/>
          </p:nvSpPr>
          <p:spPr bwMode="auto">
            <a:xfrm>
              <a:off x="5127625" y="4216400"/>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a</a:t>
              </a:r>
            </a:p>
          </p:txBody>
        </p:sp>
        <p:sp>
          <p:nvSpPr>
            <p:cNvPr id="13" name="Text Box 28"/>
            <p:cNvSpPr txBox="1">
              <a:spLocks noChangeArrowheads="1"/>
            </p:cNvSpPr>
            <p:nvPr/>
          </p:nvSpPr>
          <p:spPr bwMode="auto">
            <a:xfrm>
              <a:off x="4572000" y="4748213"/>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b</a:t>
              </a:r>
            </a:p>
          </p:txBody>
        </p:sp>
        <p:sp>
          <p:nvSpPr>
            <p:cNvPr id="14" name="Text Box 29"/>
            <p:cNvSpPr txBox="1">
              <a:spLocks noChangeArrowheads="1"/>
            </p:cNvSpPr>
            <p:nvPr/>
          </p:nvSpPr>
          <p:spPr bwMode="auto">
            <a:xfrm>
              <a:off x="6372225" y="4748213"/>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c</a:t>
              </a:r>
            </a:p>
          </p:txBody>
        </p:sp>
        <p:sp>
          <p:nvSpPr>
            <p:cNvPr id="15" name="Text Box 30"/>
            <p:cNvSpPr txBox="1">
              <a:spLocks noChangeArrowheads="1"/>
            </p:cNvSpPr>
            <p:nvPr/>
          </p:nvSpPr>
          <p:spPr bwMode="auto">
            <a:xfrm>
              <a:off x="5292725" y="532447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d</a:t>
              </a:r>
            </a:p>
          </p:txBody>
        </p:sp>
        <p:sp>
          <p:nvSpPr>
            <p:cNvPr id="16" name="Text Box 31"/>
            <p:cNvSpPr txBox="1">
              <a:spLocks noChangeArrowheads="1"/>
            </p:cNvSpPr>
            <p:nvPr/>
          </p:nvSpPr>
          <p:spPr bwMode="auto">
            <a:xfrm>
              <a:off x="6804025" y="532447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e</a:t>
              </a:r>
            </a:p>
          </p:txBody>
        </p:sp>
        <p:sp>
          <p:nvSpPr>
            <p:cNvPr id="17" name="Text Box 32"/>
            <p:cNvSpPr txBox="1">
              <a:spLocks noChangeArrowheads="1"/>
            </p:cNvSpPr>
            <p:nvPr/>
          </p:nvSpPr>
          <p:spPr bwMode="auto">
            <a:xfrm>
              <a:off x="5003800" y="5829300"/>
              <a:ext cx="24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f</a:t>
              </a:r>
            </a:p>
          </p:txBody>
        </p:sp>
        <p:cxnSp>
          <p:nvCxnSpPr>
            <p:cNvPr id="18" name="AutoShape 33"/>
            <p:cNvCxnSpPr>
              <a:cxnSpLocks noChangeShapeType="1"/>
              <a:stCxn id="6" idx="3"/>
              <a:endCxn id="7" idx="0"/>
            </p:cNvCxnSpPr>
            <p:nvPr/>
          </p:nvCxnSpPr>
          <p:spPr bwMode="auto">
            <a:xfrm flipH="1">
              <a:off x="5040313" y="4500563"/>
              <a:ext cx="500062" cy="3206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4"/>
            <p:cNvCxnSpPr>
              <a:cxnSpLocks noChangeShapeType="1"/>
              <a:stCxn id="6" idx="5"/>
              <a:endCxn id="8" idx="0"/>
            </p:cNvCxnSpPr>
            <p:nvPr/>
          </p:nvCxnSpPr>
          <p:spPr bwMode="auto">
            <a:xfrm>
              <a:off x="5692775" y="4500563"/>
              <a:ext cx="500063" cy="32067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5"/>
            <p:cNvCxnSpPr>
              <a:cxnSpLocks noChangeShapeType="1"/>
              <a:stCxn id="8" idx="3"/>
              <a:endCxn id="9" idx="0"/>
            </p:cNvCxnSpPr>
            <p:nvPr/>
          </p:nvCxnSpPr>
          <p:spPr bwMode="auto">
            <a:xfrm flipH="1">
              <a:off x="5759450" y="5005388"/>
              <a:ext cx="357188" cy="3905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6"/>
            <p:cNvCxnSpPr>
              <a:cxnSpLocks noChangeShapeType="1"/>
              <a:stCxn id="8" idx="5"/>
              <a:endCxn id="10" idx="0"/>
            </p:cNvCxnSpPr>
            <p:nvPr/>
          </p:nvCxnSpPr>
          <p:spPr bwMode="auto">
            <a:xfrm>
              <a:off x="6269038" y="5005388"/>
              <a:ext cx="390525" cy="3905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7"/>
            <p:cNvCxnSpPr>
              <a:cxnSpLocks noChangeShapeType="1"/>
              <a:stCxn id="9" idx="3"/>
              <a:endCxn id="11" idx="0"/>
            </p:cNvCxnSpPr>
            <p:nvPr/>
          </p:nvCxnSpPr>
          <p:spPr bwMode="auto">
            <a:xfrm flipH="1">
              <a:off x="5473700" y="5580063"/>
              <a:ext cx="209550" cy="3095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38"/>
            <p:cNvSpPr>
              <a:spLocks noChangeArrowheads="1"/>
            </p:cNvSpPr>
            <p:nvPr/>
          </p:nvSpPr>
          <p:spPr bwMode="auto">
            <a:xfrm>
              <a:off x="4789488" y="5445125"/>
              <a:ext cx="142875" cy="144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1</a:t>
              </a:r>
              <a:endParaRPr lang="zh-CN" altLang="en-US" dirty="0"/>
            </a:p>
          </p:txBody>
        </p:sp>
        <p:sp>
          <p:nvSpPr>
            <p:cNvPr id="24" name="Rectangle 39"/>
            <p:cNvSpPr>
              <a:spLocks noChangeArrowheads="1"/>
            </p:cNvSpPr>
            <p:nvPr/>
          </p:nvSpPr>
          <p:spPr bwMode="auto">
            <a:xfrm>
              <a:off x="5148263" y="5445125"/>
              <a:ext cx="142875" cy="144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2</a:t>
              </a:r>
              <a:endParaRPr lang="zh-CN" altLang="en-US" dirty="0"/>
            </a:p>
          </p:txBody>
        </p:sp>
        <p:sp>
          <p:nvSpPr>
            <p:cNvPr id="25" name="Rectangle 40"/>
            <p:cNvSpPr>
              <a:spLocks noChangeArrowheads="1"/>
            </p:cNvSpPr>
            <p:nvPr/>
          </p:nvSpPr>
          <p:spPr bwMode="auto">
            <a:xfrm>
              <a:off x="5148263" y="6453188"/>
              <a:ext cx="142875" cy="14446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3</a:t>
              </a:r>
              <a:endParaRPr lang="zh-CN" altLang="en-US" dirty="0"/>
            </a:p>
          </p:txBody>
        </p:sp>
        <p:sp>
          <p:nvSpPr>
            <p:cNvPr id="26" name="Rectangle 41"/>
            <p:cNvSpPr>
              <a:spLocks noChangeArrowheads="1"/>
            </p:cNvSpPr>
            <p:nvPr/>
          </p:nvSpPr>
          <p:spPr bwMode="auto">
            <a:xfrm>
              <a:off x="5724525" y="6453188"/>
              <a:ext cx="142875" cy="14446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4</a:t>
              </a:r>
              <a:endParaRPr lang="zh-CN" altLang="en-US" dirty="0"/>
            </a:p>
          </p:txBody>
        </p:sp>
        <p:sp>
          <p:nvSpPr>
            <p:cNvPr id="27" name="Rectangle 42"/>
            <p:cNvSpPr>
              <a:spLocks noChangeArrowheads="1"/>
            </p:cNvSpPr>
            <p:nvPr/>
          </p:nvSpPr>
          <p:spPr bwMode="auto">
            <a:xfrm>
              <a:off x="6443663" y="5924550"/>
              <a:ext cx="142875" cy="144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6</a:t>
              </a:r>
              <a:endParaRPr lang="zh-CN" altLang="en-US" dirty="0"/>
            </a:p>
          </p:txBody>
        </p:sp>
        <p:sp>
          <p:nvSpPr>
            <p:cNvPr id="28" name="Rectangle 43"/>
            <p:cNvSpPr>
              <a:spLocks noChangeArrowheads="1"/>
            </p:cNvSpPr>
            <p:nvPr/>
          </p:nvSpPr>
          <p:spPr bwMode="auto">
            <a:xfrm>
              <a:off x="6732588" y="5924550"/>
              <a:ext cx="142875" cy="144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7</a:t>
              </a:r>
              <a:endParaRPr lang="zh-CN" altLang="en-US" dirty="0"/>
            </a:p>
          </p:txBody>
        </p:sp>
        <p:sp>
          <p:nvSpPr>
            <p:cNvPr id="29" name="Rectangle 44"/>
            <p:cNvSpPr>
              <a:spLocks noChangeArrowheads="1"/>
            </p:cNvSpPr>
            <p:nvPr/>
          </p:nvSpPr>
          <p:spPr bwMode="auto">
            <a:xfrm>
              <a:off x="5867400" y="5924550"/>
              <a:ext cx="142875" cy="144463"/>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t>5</a:t>
              </a:r>
              <a:endParaRPr lang="zh-CN" altLang="en-US" dirty="0"/>
            </a:p>
          </p:txBody>
        </p:sp>
        <p:cxnSp>
          <p:nvCxnSpPr>
            <p:cNvPr id="30" name="AutoShape 45"/>
            <p:cNvCxnSpPr>
              <a:cxnSpLocks noChangeShapeType="1"/>
              <a:stCxn id="7" idx="3"/>
              <a:endCxn id="23" idx="0"/>
            </p:cNvCxnSpPr>
            <p:nvPr/>
          </p:nvCxnSpPr>
          <p:spPr bwMode="auto">
            <a:xfrm flipH="1">
              <a:off x="4860925" y="5005388"/>
              <a:ext cx="10318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6"/>
            <p:cNvCxnSpPr>
              <a:cxnSpLocks noChangeShapeType="1"/>
              <a:stCxn id="7" idx="5"/>
              <a:endCxn id="24" idx="0"/>
            </p:cNvCxnSpPr>
            <p:nvPr/>
          </p:nvCxnSpPr>
          <p:spPr bwMode="auto">
            <a:xfrm>
              <a:off x="5116513" y="5005388"/>
              <a:ext cx="103187"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7"/>
            <p:cNvCxnSpPr>
              <a:cxnSpLocks noChangeShapeType="1"/>
              <a:stCxn id="11" idx="3"/>
              <a:endCxn id="25" idx="0"/>
            </p:cNvCxnSpPr>
            <p:nvPr/>
          </p:nvCxnSpPr>
          <p:spPr bwMode="auto">
            <a:xfrm flipH="1">
              <a:off x="5219700" y="6073775"/>
              <a:ext cx="177800" cy="3794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8"/>
            <p:cNvCxnSpPr>
              <a:cxnSpLocks noChangeShapeType="1"/>
              <a:stCxn id="11" idx="5"/>
              <a:endCxn id="26" idx="0"/>
            </p:cNvCxnSpPr>
            <p:nvPr/>
          </p:nvCxnSpPr>
          <p:spPr bwMode="auto">
            <a:xfrm>
              <a:off x="5549900" y="6073775"/>
              <a:ext cx="246063" cy="3794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9"/>
            <p:cNvCxnSpPr>
              <a:cxnSpLocks noChangeShapeType="1"/>
              <a:stCxn id="9" idx="5"/>
              <a:endCxn id="29" idx="0"/>
            </p:cNvCxnSpPr>
            <p:nvPr/>
          </p:nvCxnSpPr>
          <p:spPr bwMode="auto">
            <a:xfrm>
              <a:off x="5835650" y="5580063"/>
              <a:ext cx="103188" cy="3444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50"/>
            <p:cNvCxnSpPr>
              <a:cxnSpLocks noChangeShapeType="1"/>
              <a:stCxn id="10" idx="3"/>
              <a:endCxn id="27" idx="0"/>
            </p:cNvCxnSpPr>
            <p:nvPr/>
          </p:nvCxnSpPr>
          <p:spPr bwMode="auto">
            <a:xfrm flipH="1">
              <a:off x="6515100" y="5580063"/>
              <a:ext cx="68263" cy="3444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51"/>
            <p:cNvCxnSpPr>
              <a:cxnSpLocks noChangeShapeType="1"/>
              <a:stCxn id="10" idx="5"/>
              <a:endCxn id="28" idx="0"/>
            </p:cNvCxnSpPr>
            <p:nvPr/>
          </p:nvCxnSpPr>
          <p:spPr bwMode="auto">
            <a:xfrm>
              <a:off x="6735763" y="5580063"/>
              <a:ext cx="68262" cy="3444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Effect transition="in" filter="fade">
                                      <p:cBhvr>
                                        <p:cTn id="7" dur="1000"/>
                                        <p:tgtEl>
                                          <p:spTgt spid="71683">
                                            <p:txEl>
                                              <p:pRg st="2" end="2"/>
                                            </p:txEl>
                                          </p:spTgt>
                                        </p:tgtEl>
                                      </p:cBhvr>
                                    </p:animEffect>
                                    <p:anim calcmode="lin" valueType="num">
                                      <p:cBhvr>
                                        <p:cTn id="8" dur="1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68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683">
                                            <p:txEl>
                                              <p:pRg st="3" end="3"/>
                                            </p:txEl>
                                          </p:spTgt>
                                        </p:tgtEl>
                                        <p:attrNameLst>
                                          <p:attrName>style.visibility</p:attrName>
                                        </p:attrNameLst>
                                      </p:cBhvr>
                                      <p:to>
                                        <p:strVal val="visible"/>
                                      </p:to>
                                    </p:set>
                                    <p:animEffect transition="in" filter="fade">
                                      <p:cBhvr>
                                        <p:cTn id="12" dur="1000"/>
                                        <p:tgtEl>
                                          <p:spTgt spid="71683">
                                            <p:txEl>
                                              <p:pRg st="3" end="3"/>
                                            </p:txEl>
                                          </p:spTgt>
                                        </p:tgtEl>
                                      </p:cBhvr>
                                    </p:animEffect>
                                    <p:anim calcmode="lin" valueType="num">
                                      <p:cBhvr>
                                        <p:cTn id="13" dur="10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16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childTnLst>
                                </p:cTn>
                              </p:par>
                            </p:childTnLst>
                          </p:cTn>
                        </p:par>
                        <p:par>
                          <p:cTn id="19" fill="hold">
                            <p:stCondLst>
                              <p:cond delay="0"/>
                            </p:stCondLst>
                            <p:childTnLst>
                              <p:par>
                                <p:cTn id="20" presetID="35" presetClass="emph" presetSubtype="0" repeatCount="3000" fill="hold" nodeType="afterEffect">
                                  <p:stCondLst>
                                    <p:cond delay="0"/>
                                  </p:stCondLst>
                                  <p:childTnLst>
                                    <p:anim calcmode="discrete" valueType="str">
                                      <p:cBhvr>
                                        <p:cTn id="21" dur="1000" fill="hold"/>
                                        <p:tgtEl>
                                          <p:spTgt spid="71683">
                                            <p:txEl>
                                              <p:pRg st="4" end="4"/>
                                            </p:txEl>
                                          </p:spTgt>
                                        </p:tgtEl>
                                        <p:attrNameLst>
                                          <p:attrName>style.visibility</p:attrName>
                                        </p:attrNameLst>
                                      </p:cBhvr>
                                      <p:tavLst>
                                        <p:tav tm="0">
                                          <p:val>
                                            <p:strVal val="hidden"/>
                                          </p:val>
                                        </p:tav>
                                        <p:tav tm="50000">
                                          <p:val>
                                            <p:strVal val="visible"/>
                                          </p:val>
                                        </p:tav>
                                      </p:tavLst>
                                    </p:anim>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72706" name="Rectangle 2"/>
          <p:cNvSpPr>
            <a:spLocks noGrp="1" noChangeArrowheads="1"/>
          </p:cNvSpPr>
          <p:nvPr>
            <p:ph type="title" idx="4294967295"/>
          </p:nvPr>
        </p:nvSpPr>
        <p:spPr>
          <a:xfrm>
            <a:off x="250825" y="404813"/>
            <a:ext cx="6279283" cy="52322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b="1" dirty="0"/>
              <a:t>6.2.3 Basic functions </a:t>
            </a:r>
            <a:r>
              <a:rPr lang="en-US" altLang="zh-CN" sz="2800" b="1" dirty="0" smtClean="0"/>
              <a:t>for </a:t>
            </a:r>
            <a:r>
              <a:rPr lang="en-US" altLang="zh-CN" sz="2800" b="1" dirty="0"/>
              <a:t>binary tree</a:t>
            </a:r>
          </a:p>
        </p:txBody>
      </p:sp>
      <p:sp>
        <p:nvSpPr>
          <p:cNvPr id="72708" name="Text Box 4"/>
          <p:cNvSpPr txBox="1">
            <a:spLocks noChangeArrowheads="1"/>
          </p:cNvSpPr>
          <p:nvPr/>
        </p:nvSpPr>
        <p:spPr bwMode="auto">
          <a:xfrm>
            <a:off x="576263" y="1119188"/>
            <a:ext cx="8243887"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marL="536575" indent="-536575" algn="l">
              <a:defRPr kumimoji="1" sz="2400">
                <a:solidFill>
                  <a:schemeClr val="tx1"/>
                </a:solidFill>
                <a:latin typeface="Times New Roman" pitchFamily="18" charset="0"/>
                <a:ea typeface="宋体" pitchFamily="2" charset="-122"/>
              </a:defRPr>
            </a:lvl1pPr>
            <a:lvl2pPr marL="1173163" indent="-457200" algn="l">
              <a:defRPr kumimoji="1" sz="2400">
                <a:solidFill>
                  <a:schemeClr val="tx1"/>
                </a:solidFill>
                <a:latin typeface="Times New Roman" pitchFamily="18" charset="0"/>
                <a:ea typeface="宋体" pitchFamily="2" charset="-122"/>
              </a:defRPr>
            </a:lvl2pPr>
            <a:lvl3pPr marL="1809750" indent="-457200" algn="l">
              <a:defRPr kumimoji="1" sz="2400">
                <a:solidFill>
                  <a:schemeClr val="tx1"/>
                </a:solidFill>
                <a:latin typeface="Times New Roman" pitchFamily="18" charset="0"/>
                <a:ea typeface="宋体" pitchFamily="2" charset="-122"/>
              </a:defRPr>
            </a:lvl3pPr>
            <a:lvl4pPr marL="2446338" indent="-457200" algn="l">
              <a:defRPr kumimoji="1" sz="2400">
                <a:solidFill>
                  <a:schemeClr val="tx1"/>
                </a:solidFill>
                <a:latin typeface="Times New Roman" pitchFamily="18" charset="0"/>
                <a:ea typeface="宋体" pitchFamily="2" charset="-122"/>
              </a:defRPr>
            </a:lvl4pPr>
            <a:lvl5pPr marL="3082925" indent="-457200" algn="l">
              <a:defRPr kumimoji="1" sz="2400">
                <a:solidFill>
                  <a:schemeClr val="tx1"/>
                </a:solidFill>
                <a:latin typeface="Times New Roman" pitchFamily="18" charset="0"/>
                <a:ea typeface="宋体" pitchFamily="2" charset="-122"/>
              </a:defRPr>
            </a:lvl5pPr>
            <a:lvl6pPr marL="3540125" indent="-457200" fontAlgn="base">
              <a:spcBef>
                <a:spcPct val="0"/>
              </a:spcBef>
              <a:spcAft>
                <a:spcPct val="0"/>
              </a:spcAft>
              <a:defRPr kumimoji="1" sz="2400">
                <a:solidFill>
                  <a:schemeClr val="tx1"/>
                </a:solidFill>
                <a:latin typeface="Times New Roman" pitchFamily="18" charset="0"/>
                <a:ea typeface="宋体" pitchFamily="2" charset="-122"/>
              </a:defRPr>
            </a:lvl6pPr>
            <a:lvl7pPr marL="3997325" indent="-457200" fontAlgn="base">
              <a:spcBef>
                <a:spcPct val="0"/>
              </a:spcBef>
              <a:spcAft>
                <a:spcPct val="0"/>
              </a:spcAft>
              <a:defRPr kumimoji="1" sz="2400">
                <a:solidFill>
                  <a:schemeClr val="tx1"/>
                </a:solidFill>
                <a:latin typeface="Times New Roman" pitchFamily="18" charset="0"/>
                <a:ea typeface="宋体" pitchFamily="2" charset="-122"/>
              </a:defRPr>
            </a:lvl7pPr>
            <a:lvl8pPr marL="4454525" indent="-457200" fontAlgn="base">
              <a:spcBef>
                <a:spcPct val="0"/>
              </a:spcBef>
              <a:spcAft>
                <a:spcPct val="0"/>
              </a:spcAft>
              <a:defRPr kumimoji="1" sz="2400">
                <a:solidFill>
                  <a:schemeClr val="tx1"/>
                </a:solidFill>
                <a:latin typeface="Times New Roman" pitchFamily="18" charset="0"/>
                <a:ea typeface="宋体" pitchFamily="2" charset="-122"/>
              </a:defRPr>
            </a:lvl8pPr>
            <a:lvl9pPr marL="4911725" indent="-457200" fontAlgn="base">
              <a:spcBef>
                <a:spcPct val="0"/>
              </a:spcBef>
              <a:spcAft>
                <a:spcPct val="0"/>
              </a:spcAft>
              <a:defRPr kumimoji="1" sz="2400">
                <a:solidFill>
                  <a:schemeClr val="tx1"/>
                </a:solidFill>
                <a:latin typeface="Times New Roman" pitchFamily="18" charset="0"/>
                <a:ea typeface="宋体" pitchFamily="2" charset="-122"/>
              </a:defRPr>
            </a:lvl9pPr>
          </a:lstStyle>
          <a:p>
            <a:pPr algn="just">
              <a:spcBef>
                <a:spcPct val="25000"/>
              </a:spcBef>
            </a:pPr>
            <a:r>
              <a:rPr lang="en-US" altLang="zh-CN" dirty="0">
                <a:effectLst/>
                <a:ea typeface="幼圆" pitchFamily="49" charset="-122"/>
              </a:rPr>
              <a:t>  </a:t>
            </a:r>
            <a:r>
              <a:rPr lang="zh-CN" altLang="en-US" dirty="0">
                <a:effectLst/>
                <a:ea typeface="幼圆" pitchFamily="49" charset="-122"/>
              </a:rPr>
              <a:t>二叉树的基本运算通常有以下几种：</a:t>
            </a:r>
          </a:p>
          <a:p>
            <a:pPr algn="just">
              <a:spcBef>
                <a:spcPct val="25000"/>
              </a:spcBef>
            </a:pPr>
            <a:r>
              <a:rPr lang="zh-CN" altLang="en-US" dirty="0">
                <a:effectLst/>
                <a:ea typeface="幼圆" pitchFamily="49" charset="-122"/>
              </a:rPr>
              <a:t>  </a:t>
            </a:r>
            <a:r>
              <a:rPr lang="en-US" altLang="zh-CN" dirty="0">
                <a:effectLst/>
                <a:ea typeface="幼圆" pitchFamily="49" charset="-122"/>
              </a:rPr>
              <a:t>1.  </a:t>
            </a:r>
            <a:r>
              <a:rPr lang="en-US" altLang="zh-CN" dirty="0">
                <a:solidFill>
                  <a:srgbClr val="FFFF00"/>
                </a:solidFill>
                <a:effectLst/>
                <a:ea typeface="幼圆" pitchFamily="49" charset="-122"/>
              </a:rPr>
              <a:t>Initialization</a:t>
            </a:r>
            <a:r>
              <a:rPr lang="en-US" altLang="zh-CN" dirty="0">
                <a:effectLst/>
                <a:ea typeface="幼圆" pitchFamily="49" charset="-122"/>
              </a:rPr>
              <a:t> - </a:t>
            </a:r>
            <a:r>
              <a:rPr lang="zh-CN" altLang="en-US" dirty="0">
                <a:effectLst/>
                <a:ea typeface="幼圆" pitchFamily="49" charset="-122"/>
              </a:rPr>
              <a:t>创建一棵空二叉树；</a:t>
            </a:r>
          </a:p>
          <a:p>
            <a:pPr algn="just">
              <a:spcBef>
                <a:spcPct val="25000"/>
              </a:spcBef>
            </a:pPr>
            <a:r>
              <a:rPr lang="zh-CN" altLang="en-US" dirty="0">
                <a:effectLst/>
                <a:ea typeface="幼圆" pitchFamily="49" charset="-122"/>
              </a:rPr>
              <a:t>  </a:t>
            </a:r>
            <a:r>
              <a:rPr lang="en-US" altLang="zh-CN" dirty="0">
                <a:effectLst/>
                <a:ea typeface="幼圆" pitchFamily="49" charset="-122"/>
              </a:rPr>
              <a:t>2.  </a:t>
            </a:r>
            <a:r>
              <a:rPr lang="en-US" altLang="zh-CN" dirty="0" err="1">
                <a:solidFill>
                  <a:srgbClr val="FFFF00"/>
                </a:solidFill>
                <a:effectLst/>
                <a:ea typeface="幼圆" pitchFamily="49" charset="-122"/>
              </a:rPr>
              <a:t>IsEmpty</a:t>
            </a:r>
            <a:r>
              <a:rPr lang="en-US" altLang="zh-CN" dirty="0">
                <a:effectLst/>
                <a:ea typeface="幼圆" pitchFamily="49" charset="-122"/>
              </a:rPr>
              <a:t> - </a:t>
            </a:r>
            <a:r>
              <a:rPr lang="zh-CN" altLang="en-US" dirty="0">
                <a:effectLst/>
                <a:ea typeface="幼圆" pitchFamily="49" charset="-122"/>
              </a:rPr>
              <a:t>判断某棵二叉树是否为空；</a:t>
            </a:r>
          </a:p>
          <a:p>
            <a:pPr algn="just">
              <a:spcBef>
                <a:spcPct val="25000"/>
              </a:spcBef>
            </a:pPr>
            <a:r>
              <a:rPr lang="zh-CN" altLang="en-US" dirty="0">
                <a:effectLst/>
                <a:ea typeface="幼圆" pitchFamily="49" charset="-122"/>
              </a:rPr>
              <a:t>  </a:t>
            </a:r>
            <a:r>
              <a:rPr lang="en-US" altLang="zh-CN" dirty="0">
                <a:effectLst/>
                <a:ea typeface="幼圆" pitchFamily="49" charset="-122"/>
              </a:rPr>
              <a:t>3.  </a:t>
            </a:r>
            <a:r>
              <a:rPr lang="en-US" altLang="zh-CN" dirty="0" err="1">
                <a:solidFill>
                  <a:srgbClr val="FFFF00"/>
                </a:solidFill>
                <a:effectLst/>
                <a:ea typeface="幼圆" pitchFamily="49" charset="-122"/>
              </a:rPr>
              <a:t>GetRoot</a:t>
            </a:r>
            <a:r>
              <a:rPr lang="en-US" altLang="zh-CN" dirty="0">
                <a:effectLst/>
                <a:ea typeface="幼圆" pitchFamily="49" charset="-122"/>
              </a:rPr>
              <a:t> </a:t>
            </a:r>
            <a:r>
              <a:rPr lang="en-US" altLang="zh-CN" dirty="0" smtClean="0">
                <a:effectLst/>
                <a:ea typeface="幼圆" pitchFamily="49" charset="-122"/>
              </a:rPr>
              <a:t>-</a:t>
            </a:r>
            <a:r>
              <a:rPr lang="zh-CN" altLang="en-US" dirty="0" smtClean="0">
                <a:effectLst/>
                <a:ea typeface="幼圆" pitchFamily="49" charset="-122"/>
              </a:rPr>
              <a:t>求</a:t>
            </a:r>
            <a:r>
              <a:rPr lang="zh-CN" altLang="en-US" dirty="0">
                <a:effectLst/>
                <a:ea typeface="幼圆" pitchFamily="49" charset="-122"/>
              </a:rPr>
              <a:t>二叉树中的根结点，若为空二叉树，则返回一特殊值；</a:t>
            </a:r>
          </a:p>
          <a:p>
            <a:pPr algn="just">
              <a:spcBef>
                <a:spcPct val="25000"/>
              </a:spcBef>
            </a:pPr>
            <a:r>
              <a:rPr lang="zh-CN" altLang="en-US" dirty="0">
                <a:effectLst/>
                <a:ea typeface="幼圆" pitchFamily="49" charset="-122"/>
              </a:rPr>
              <a:t>  </a:t>
            </a:r>
            <a:r>
              <a:rPr lang="en-US" altLang="zh-CN" dirty="0">
                <a:effectLst/>
                <a:ea typeface="幼圆" pitchFamily="49" charset="-122"/>
              </a:rPr>
              <a:t>4. </a:t>
            </a:r>
            <a:r>
              <a:rPr lang="en-US" altLang="zh-CN" dirty="0" err="1">
                <a:solidFill>
                  <a:srgbClr val="FFFF00"/>
                </a:solidFill>
                <a:effectLst/>
                <a:ea typeface="幼圆" pitchFamily="49" charset="-122"/>
              </a:rPr>
              <a:t>GetParent</a:t>
            </a:r>
            <a:r>
              <a:rPr lang="en-US" altLang="zh-CN" dirty="0">
                <a:effectLst/>
                <a:ea typeface="幼圆" pitchFamily="49" charset="-122"/>
              </a:rPr>
              <a:t> - </a:t>
            </a:r>
            <a:r>
              <a:rPr lang="zh-CN" altLang="en-US" dirty="0">
                <a:effectLst/>
                <a:ea typeface="幼圆" pitchFamily="49" charset="-122"/>
              </a:rPr>
              <a:t>求二叉树中某个指定结点的父结点，当指定结点为根时，返回一特殊值；</a:t>
            </a:r>
          </a:p>
          <a:p>
            <a:pPr algn="just">
              <a:spcBef>
                <a:spcPct val="25000"/>
              </a:spcBef>
            </a:pPr>
            <a:r>
              <a:rPr lang="zh-CN" altLang="en-US" dirty="0">
                <a:effectLst/>
                <a:ea typeface="幼圆" pitchFamily="49" charset="-122"/>
              </a:rPr>
              <a:t>  </a:t>
            </a:r>
            <a:r>
              <a:rPr lang="en-US" altLang="zh-CN" dirty="0">
                <a:effectLst/>
                <a:ea typeface="幼圆" pitchFamily="49" charset="-122"/>
              </a:rPr>
              <a:t>5. </a:t>
            </a:r>
            <a:r>
              <a:rPr lang="en-US" altLang="zh-CN" dirty="0" err="1">
                <a:solidFill>
                  <a:srgbClr val="FFFF00"/>
                </a:solidFill>
                <a:effectLst/>
                <a:ea typeface="幼圆" pitchFamily="49" charset="-122"/>
              </a:rPr>
              <a:t>GetLeftChild</a:t>
            </a:r>
            <a:r>
              <a:rPr lang="en-US" altLang="zh-CN" dirty="0">
                <a:effectLst/>
                <a:ea typeface="幼圆" pitchFamily="49" charset="-122"/>
              </a:rPr>
              <a:t> - </a:t>
            </a:r>
            <a:r>
              <a:rPr lang="zh-CN" altLang="en-US" dirty="0">
                <a:effectLst/>
                <a:ea typeface="幼圆" pitchFamily="49" charset="-122"/>
              </a:rPr>
              <a:t>求二叉树中某个指定结点的左子女结点，当指定结点没有左子女时，返回一特殊值；</a:t>
            </a:r>
          </a:p>
          <a:p>
            <a:pPr algn="just">
              <a:spcBef>
                <a:spcPct val="25000"/>
              </a:spcBef>
            </a:pPr>
            <a:r>
              <a:rPr lang="zh-CN" altLang="en-US" dirty="0">
                <a:effectLst/>
                <a:ea typeface="幼圆" pitchFamily="49" charset="-122"/>
              </a:rPr>
              <a:t>  </a:t>
            </a:r>
            <a:r>
              <a:rPr lang="en-US" altLang="zh-CN" dirty="0">
                <a:effectLst/>
                <a:ea typeface="幼圆" pitchFamily="49" charset="-122"/>
              </a:rPr>
              <a:t>6. </a:t>
            </a:r>
            <a:r>
              <a:rPr lang="en-US" altLang="zh-CN" dirty="0" err="1">
                <a:solidFill>
                  <a:srgbClr val="FFFF00"/>
                </a:solidFill>
                <a:effectLst/>
                <a:ea typeface="幼圆" pitchFamily="49" charset="-122"/>
              </a:rPr>
              <a:t>GetRightChild</a:t>
            </a:r>
            <a:r>
              <a:rPr lang="en-US" altLang="zh-CN" dirty="0">
                <a:effectLst/>
                <a:ea typeface="幼圆" pitchFamily="49" charset="-122"/>
              </a:rPr>
              <a:t> - </a:t>
            </a:r>
            <a:r>
              <a:rPr lang="zh-CN" altLang="en-US" dirty="0">
                <a:effectLst/>
                <a:ea typeface="幼圆" pitchFamily="49" charset="-122"/>
              </a:rPr>
              <a:t>求二叉树中某个指定结点的右子女结点，当指定结点没有右子女时，返回一特殊值；</a:t>
            </a:r>
          </a:p>
          <a:p>
            <a:pPr algn="just">
              <a:spcBef>
                <a:spcPct val="25000"/>
              </a:spcBef>
            </a:pPr>
            <a:r>
              <a:rPr lang="zh-CN" altLang="en-US" dirty="0">
                <a:effectLst/>
                <a:ea typeface="幼圆" pitchFamily="49" charset="-122"/>
              </a:rPr>
              <a:t>  </a:t>
            </a:r>
            <a:r>
              <a:rPr lang="en-US" altLang="zh-CN" dirty="0">
                <a:effectLst/>
                <a:ea typeface="幼圆" pitchFamily="49" charset="-122"/>
              </a:rPr>
              <a:t>7. </a:t>
            </a:r>
            <a:r>
              <a:rPr lang="en-US" altLang="zh-CN" dirty="0">
                <a:solidFill>
                  <a:srgbClr val="FFFF00"/>
                </a:solidFill>
                <a:effectLst/>
                <a:ea typeface="幼圆" pitchFamily="49" charset="-122"/>
              </a:rPr>
              <a:t>Traversal</a:t>
            </a:r>
            <a:r>
              <a:rPr lang="en-US" altLang="zh-CN" dirty="0">
                <a:effectLst/>
                <a:ea typeface="幼圆" pitchFamily="49" charset="-122"/>
              </a:rPr>
              <a:t> - </a:t>
            </a:r>
            <a:r>
              <a:rPr lang="zh-CN" altLang="en-US" dirty="0">
                <a:effectLst/>
                <a:ea typeface="幼圆" pitchFamily="49" charset="-122"/>
              </a:rPr>
              <a:t>二叉树的遍历，即按某种方式访问二叉树中的所有结点，并使每个结点仅仅被访问一次。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8">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72708">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72708">
                                            <p:txEl>
                                              <p:pRg st="3" end="3"/>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72708">
                                            <p:txEl>
                                              <p:pRg st="4" end="4"/>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72708">
                                            <p:txEl>
                                              <p:pRg st="5" end="5"/>
                                            </p:tx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72708">
                                            <p:txEl>
                                              <p:pRg st="6" end="6"/>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7270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页脚占位符 4"/>
          <p:cNvSpPr>
            <a:spLocks noGrp="1"/>
          </p:cNvSpPr>
          <p:nvPr>
            <p:ph type="ftr" sz="quarter" idx="11"/>
          </p:nvPr>
        </p:nvSpPr>
        <p:spPr/>
        <p:txBody>
          <a:bodyPr/>
          <a:lstStyle/>
          <a:p>
            <a:endParaRPr lang="en-US" altLang="zh-CN"/>
          </a:p>
          <a:p>
            <a:r>
              <a:rPr lang="en-US" altLang="zh-CN"/>
              <a:t>Prof. Q. Wang</a:t>
            </a:r>
          </a:p>
        </p:txBody>
      </p:sp>
      <p:sp>
        <p:nvSpPr>
          <p:cNvPr id="10242" name="Text Box 2"/>
          <p:cNvSpPr txBox="1">
            <a:spLocks noChangeArrowheads="1"/>
          </p:cNvSpPr>
          <p:nvPr/>
        </p:nvSpPr>
        <p:spPr bwMode="auto">
          <a:xfrm>
            <a:off x="420688" y="2019300"/>
            <a:ext cx="83994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400" dirty="0">
                <a:effectLst/>
                <a:latin typeface="Times New Roman" pitchFamily="18" charset="0"/>
              </a:rPr>
              <a:t>用一组</a:t>
            </a:r>
            <a:r>
              <a:rPr kumimoji="1" lang="zh-CN" altLang="en-US" sz="2400" b="1" u="sng" dirty="0">
                <a:effectLst/>
                <a:latin typeface="Times New Roman" pitchFamily="18" charset="0"/>
              </a:rPr>
              <a:t>地址连续</a:t>
            </a:r>
            <a:r>
              <a:rPr kumimoji="1" lang="zh-CN" altLang="en-US" sz="2400" dirty="0">
                <a:effectLst/>
                <a:latin typeface="Times New Roman" pitchFamily="18" charset="0"/>
              </a:rPr>
              <a:t>的存储单元依次</a:t>
            </a:r>
            <a:r>
              <a:rPr kumimoji="1" lang="zh-CN" altLang="en-US" sz="2400" u="sng" dirty="0">
                <a:solidFill>
                  <a:srgbClr val="FFFF00"/>
                </a:solidFill>
                <a:effectLst/>
                <a:latin typeface="黑体" pitchFamily="49" charset="-122"/>
                <a:ea typeface="黑体" pitchFamily="49" charset="-122"/>
              </a:rPr>
              <a:t>自上而下、自左而右</a:t>
            </a:r>
            <a:r>
              <a:rPr kumimoji="1" lang="zh-CN" altLang="en-US" sz="2400" dirty="0">
                <a:effectLst/>
                <a:latin typeface="Times New Roman" pitchFamily="18" charset="0"/>
              </a:rPr>
              <a:t>存储完全二叉树的结点。对于一般树，则应将其每个结点与完全二叉树上的结点相对照，存储在一维数组的相应分量中。</a:t>
            </a:r>
          </a:p>
        </p:txBody>
      </p:sp>
      <p:sp>
        <p:nvSpPr>
          <p:cNvPr id="10268" name="Rectangle 28"/>
          <p:cNvSpPr>
            <a:spLocks noGrp="1" noChangeArrowheads="1"/>
          </p:cNvSpPr>
          <p:nvPr>
            <p:ph type="title"/>
          </p:nvPr>
        </p:nvSpPr>
        <p:spPr/>
        <p:txBody>
          <a:bodyPr/>
          <a:lstStyle/>
          <a:p>
            <a:r>
              <a:rPr lang="en-US" altLang="zh-CN" dirty="0"/>
              <a:t>6.3 </a:t>
            </a:r>
            <a:r>
              <a:rPr lang="en-US" altLang="zh-CN" dirty="0" smtClean="0"/>
              <a:t>Storage </a:t>
            </a:r>
            <a:r>
              <a:rPr lang="en-US" altLang="zh-CN" dirty="0"/>
              <a:t>of </a:t>
            </a:r>
            <a:r>
              <a:rPr lang="en-US" altLang="zh-CN" dirty="0" smtClean="0"/>
              <a:t>Binary Tree</a:t>
            </a:r>
            <a:endParaRPr lang="en-US" altLang="zh-CN" dirty="0"/>
          </a:p>
        </p:txBody>
      </p:sp>
      <p:sp>
        <p:nvSpPr>
          <p:cNvPr id="10267" name="Rectangle 27"/>
          <p:cNvSpPr>
            <a:spLocks noChangeArrowheads="1"/>
          </p:cNvSpPr>
          <p:nvPr/>
        </p:nvSpPr>
        <p:spPr bwMode="auto">
          <a:xfrm>
            <a:off x="419100" y="1484313"/>
            <a:ext cx="35702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6.3.1 Sequential form</a:t>
            </a:r>
          </a:p>
        </p:txBody>
      </p:sp>
      <p:grpSp>
        <p:nvGrpSpPr>
          <p:cNvPr id="10326" name="Group 86"/>
          <p:cNvGrpSpPr>
            <a:grpSpLocks/>
          </p:cNvGrpSpPr>
          <p:nvPr/>
        </p:nvGrpSpPr>
        <p:grpSpPr bwMode="auto">
          <a:xfrm>
            <a:off x="2051050" y="3284538"/>
            <a:ext cx="1728788" cy="2592387"/>
            <a:chOff x="1292" y="2069"/>
            <a:chExt cx="1089" cy="1633"/>
          </a:xfrm>
        </p:grpSpPr>
        <p:sp>
          <p:nvSpPr>
            <p:cNvPr id="10270" name="Oval 30"/>
            <p:cNvSpPr>
              <a:spLocks noChangeArrowheads="1"/>
            </p:cNvSpPr>
            <p:nvPr/>
          </p:nvSpPr>
          <p:spPr bwMode="auto">
            <a:xfrm>
              <a:off x="1701" y="2069"/>
              <a:ext cx="227"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dirty="0">
                  <a:solidFill>
                    <a:srgbClr val="FFFF00"/>
                  </a:solidFill>
                  <a:effectLst/>
                  <a:ea typeface="宋体" pitchFamily="2" charset="-122"/>
                </a:rPr>
                <a:t>A</a:t>
              </a:r>
            </a:p>
          </p:txBody>
        </p:sp>
        <p:sp>
          <p:nvSpPr>
            <p:cNvPr id="10271" name="Oval 31"/>
            <p:cNvSpPr>
              <a:spLocks noChangeArrowheads="1"/>
            </p:cNvSpPr>
            <p:nvPr/>
          </p:nvSpPr>
          <p:spPr bwMode="auto">
            <a:xfrm>
              <a:off x="1292" y="2568"/>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B</a:t>
              </a:r>
            </a:p>
          </p:txBody>
        </p:sp>
        <p:sp>
          <p:nvSpPr>
            <p:cNvPr id="10272" name="Oval 32"/>
            <p:cNvSpPr>
              <a:spLocks noChangeArrowheads="1"/>
            </p:cNvSpPr>
            <p:nvPr/>
          </p:nvSpPr>
          <p:spPr bwMode="auto">
            <a:xfrm>
              <a:off x="2154" y="2568"/>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C</a:t>
              </a:r>
            </a:p>
          </p:txBody>
        </p:sp>
        <p:sp>
          <p:nvSpPr>
            <p:cNvPr id="10273" name="Oval 33"/>
            <p:cNvSpPr>
              <a:spLocks noChangeArrowheads="1"/>
            </p:cNvSpPr>
            <p:nvPr/>
          </p:nvSpPr>
          <p:spPr bwMode="auto">
            <a:xfrm>
              <a:off x="1519" y="3067"/>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D</a:t>
              </a:r>
            </a:p>
          </p:txBody>
        </p:sp>
        <p:sp>
          <p:nvSpPr>
            <p:cNvPr id="10274" name="Oval 34"/>
            <p:cNvSpPr>
              <a:spLocks noChangeArrowheads="1"/>
            </p:cNvSpPr>
            <p:nvPr/>
          </p:nvSpPr>
          <p:spPr bwMode="auto">
            <a:xfrm>
              <a:off x="1882" y="3067"/>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E</a:t>
              </a:r>
            </a:p>
          </p:txBody>
        </p:sp>
        <p:sp>
          <p:nvSpPr>
            <p:cNvPr id="10275" name="Oval 35"/>
            <p:cNvSpPr>
              <a:spLocks noChangeArrowheads="1"/>
            </p:cNvSpPr>
            <p:nvPr/>
          </p:nvSpPr>
          <p:spPr bwMode="auto">
            <a:xfrm>
              <a:off x="1292" y="3475"/>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F</a:t>
              </a:r>
            </a:p>
          </p:txBody>
        </p:sp>
        <p:sp>
          <p:nvSpPr>
            <p:cNvPr id="10276" name="Oval 36"/>
            <p:cNvSpPr>
              <a:spLocks noChangeArrowheads="1"/>
            </p:cNvSpPr>
            <p:nvPr/>
          </p:nvSpPr>
          <p:spPr bwMode="auto">
            <a:xfrm>
              <a:off x="2154" y="3475"/>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G</a:t>
              </a:r>
            </a:p>
          </p:txBody>
        </p:sp>
        <p:cxnSp>
          <p:nvCxnSpPr>
            <p:cNvPr id="10277" name="AutoShape 37"/>
            <p:cNvCxnSpPr>
              <a:cxnSpLocks noChangeShapeType="1"/>
              <a:stCxn id="10270" idx="3"/>
              <a:endCxn id="10271" idx="0"/>
            </p:cNvCxnSpPr>
            <p:nvPr/>
          </p:nvCxnSpPr>
          <p:spPr bwMode="auto">
            <a:xfrm flipH="1">
              <a:off x="1406" y="2263"/>
              <a:ext cx="328" cy="29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8" name="AutoShape 38"/>
            <p:cNvCxnSpPr>
              <a:cxnSpLocks noChangeShapeType="1"/>
              <a:stCxn id="10270" idx="5"/>
              <a:endCxn id="10272" idx="0"/>
            </p:cNvCxnSpPr>
            <p:nvPr/>
          </p:nvCxnSpPr>
          <p:spPr bwMode="auto">
            <a:xfrm>
              <a:off x="1895" y="2263"/>
              <a:ext cx="373" cy="29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9" name="AutoShape 39"/>
            <p:cNvCxnSpPr>
              <a:cxnSpLocks noChangeShapeType="1"/>
              <a:stCxn id="10271" idx="5"/>
              <a:endCxn id="10273" idx="0"/>
            </p:cNvCxnSpPr>
            <p:nvPr/>
          </p:nvCxnSpPr>
          <p:spPr bwMode="auto">
            <a:xfrm>
              <a:off x="1486" y="2771"/>
              <a:ext cx="147" cy="2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0" name="AutoShape 40"/>
            <p:cNvCxnSpPr>
              <a:cxnSpLocks noChangeShapeType="1"/>
              <a:stCxn id="10272" idx="3"/>
              <a:endCxn id="10274" idx="0"/>
            </p:cNvCxnSpPr>
            <p:nvPr/>
          </p:nvCxnSpPr>
          <p:spPr bwMode="auto">
            <a:xfrm flipH="1">
              <a:off x="1996" y="2771"/>
              <a:ext cx="191" cy="2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1" name="AutoShape 41"/>
            <p:cNvCxnSpPr>
              <a:cxnSpLocks noChangeShapeType="1"/>
              <a:stCxn id="10273" idx="3"/>
              <a:endCxn id="10275" idx="0"/>
            </p:cNvCxnSpPr>
            <p:nvPr/>
          </p:nvCxnSpPr>
          <p:spPr bwMode="auto">
            <a:xfrm flipH="1">
              <a:off x="1406" y="3270"/>
              <a:ext cx="146" cy="19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2" name="AutoShape 42"/>
            <p:cNvCxnSpPr>
              <a:cxnSpLocks noChangeShapeType="1"/>
              <a:stCxn id="10274" idx="5"/>
              <a:endCxn id="10276" idx="0"/>
            </p:cNvCxnSpPr>
            <p:nvPr/>
          </p:nvCxnSpPr>
          <p:spPr bwMode="auto">
            <a:xfrm>
              <a:off x="2076" y="3270"/>
              <a:ext cx="192" cy="19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27" name="Group 87"/>
          <p:cNvGrpSpPr>
            <a:grpSpLocks/>
          </p:cNvGrpSpPr>
          <p:nvPr/>
        </p:nvGrpSpPr>
        <p:grpSpPr bwMode="auto">
          <a:xfrm>
            <a:off x="4606925" y="3284538"/>
            <a:ext cx="2844800" cy="2592387"/>
            <a:chOff x="2902" y="2069"/>
            <a:chExt cx="1792" cy="1633"/>
          </a:xfrm>
        </p:grpSpPr>
        <p:sp>
          <p:nvSpPr>
            <p:cNvPr id="10283" name="Oval 43"/>
            <p:cNvSpPr>
              <a:spLocks noChangeArrowheads="1"/>
            </p:cNvSpPr>
            <p:nvPr/>
          </p:nvSpPr>
          <p:spPr bwMode="auto">
            <a:xfrm>
              <a:off x="3787" y="2069"/>
              <a:ext cx="227"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A</a:t>
              </a:r>
            </a:p>
          </p:txBody>
        </p:sp>
        <p:sp>
          <p:nvSpPr>
            <p:cNvPr id="10284" name="Oval 44"/>
            <p:cNvSpPr>
              <a:spLocks noChangeArrowheads="1"/>
            </p:cNvSpPr>
            <p:nvPr/>
          </p:nvSpPr>
          <p:spPr bwMode="auto">
            <a:xfrm>
              <a:off x="3378" y="2568"/>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B</a:t>
              </a:r>
            </a:p>
          </p:txBody>
        </p:sp>
        <p:sp>
          <p:nvSpPr>
            <p:cNvPr id="10285" name="Oval 45"/>
            <p:cNvSpPr>
              <a:spLocks noChangeArrowheads="1"/>
            </p:cNvSpPr>
            <p:nvPr/>
          </p:nvSpPr>
          <p:spPr bwMode="auto">
            <a:xfrm>
              <a:off x="4240" y="2568"/>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C</a:t>
              </a:r>
            </a:p>
          </p:txBody>
        </p:sp>
        <p:sp>
          <p:nvSpPr>
            <p:cNvPr id="10286" name="Oval 46"/>
            <p:cNvSpPr>
              <a:spLocks noChangeArrowheads="1"/>
            </p:cNvSpPr>
            <p:nvPr/>
          </p:nvSpPr>
          <p:spPr bwMode="auto">
            <a:xfrm>
              <a:off x="3605" y="3067"/>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D</a:t>
              </a:r>
            </a:p>
          </p:txBody>
        </p:sp>
        <p:sp>
          <p:nvSpPr>
            <p:cNvPr id="10287" name="Oval 47"/>
            <p:cNvSpPr>
              <a:spLocks noChangeArrowheads="1"/>
            </p:cNvSpPr>
            <p:nvPr/>
          </p:nvSpPr>
          <p:spPr bwMode="auto">
            <a:xfrm>
              <a:off x="3968" y="3067"/>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E</a:t>
              </a:r>
            </a:p>
          </p:txBody>
        </p:sp>
        <p:sp>
          <p:nvSpPr>
            <p:cNvPr id="10288" name="Oval 48"/>
            <p:cNvSpPr>
              <a:spLocks noChangeArrowheads="1"/>
            </p:cNvSpPr>
            <p:nvPr/>
          </p:nvSpPr>
          <p:spPr bwMode="auto">
            <a:xfrm>
              <a:off x="3378" y="3475"/>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F</a:t>
              </a:r>
            </a:p>
          </p:txBody>
        </p:sp>
        <p:sp>
          <p:nvSpPr>
            <p:cNvPr id="10289" name="Oval 49"/>
            <p:cNvSpPr>
              <a:spLocks noChangeArrowheads="1"/>
            </p:cNvSpPr>
            <p:nvPr/>
          </p:nvSpPr>
          <p:spPr bwMode="auto">
            <a:xfrm>
              <a:off x="4240" y="3475"/>
              <a:ext cx="227" cy="227"/>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G</a:t>
              </a:r>
            </a:p>
          </p:txBody>
        </p:sp>
        <p:cxnSp>
          <p:nvCxnSpPr>
            <p:cNvPr id="10290" name="AutoShape 50"/>
            <p:cNvCxnSpPr>
              <a:cxnSpLocks noChangeShapeType="1"/>
              <a:stCxn id="10283" idx="3"/>
              <a:endCxn id="10284" idx="0"/>
            </p:cNvCxnSpPr>
            <p:nvPr/>
          </p:nvCxnSpPr>
          <p:spPr bwMode="auto">
            <a:xfrm flipH="1">
              <a:off x="3492" y="2263"/>
              <a:ext cx="328" cy="29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1" name="AutoShape 51"/>
            <p:cNvCxnSpPr>
              <a:cxnSpLocks noChangeShapeType="1"/>
              <a:stCxn id="10283" idx="5"/>
              <a:endCxn id="10285" idx="0"/>
            </p:cNvCxnSpPr>
            <p:nvPr/>
          </p:nvCxnSpPr>
          <p:spPr bwMode="auto">
            <a:xfrm>
              <a:off x="3981" y="2263"/>
              <a:ext cx="373" cy="29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2" name="AutoShape 52"/>
            <p:cNvCxnSpPr>
              <a:cxnSpLocks noChangeShapeType="1"/>
              <a:stCxn id="10284" idx="5"/>
              <a:endCxn id="10286" idx="0"/>
            </p:cNvCxnSpPr>
            <p:nvPr/>
          </p:nvCxnSpPr>
          <p:spPr bwMode="auto">
            <a:xfrm>
              <a:off x="3572" y="2771"/>
              <a:ext cx="147" cy="2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3" name="AutoShape 53"/>
            <p:cNvCxnSpPr>
              <a:cxnSpLocks noChangeShapeType="1"/>
              <a:stCxn id="10285" idx="3"/>
              <a:endCxn id="10287" idx="0"/>
            </p:cNvCxnSpPr>
            <p:nvPr/>
          </p:nvCxnSpPr>
          <p:spPr bwMode="auto">
            <a:xfrm flipH="1">
              <a:off x="4082" y="2771"/>
              <a:ext cx="191" cy="287"/>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4" name="AutoShape 54"/>
            <p:cNvCxnSpPr>
              <a:cxnSpLocks noChangeShapeType="1"/>
              <a:stCxn id="10286" idx="3"/>
              <a:endCxn id="10288" idx="0"/>
            </p:cNvCxnSpPr>
            <p:nvPr/>
          </p:nvCxnSpPr>
          <p:spPr bwMode="auto">
            <a:xfrm flipH="1">
              <a:off x="3492" y="3270"/>
              <a:ext cx="146" cy="19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95" name="AutoShape 55"/>
            <p:cNvCxnSpPr>
              <a:cxnSpLocks noChangeShapeType="1"/>
              <a:stCxn id="10287" idx="5"/>
              <a:endCxn id="10289" idx="0"/>
            </p:cNvCxnSpPr>
            <p:nvPr/>
          </p:nvCxnSpPr>
          <p:spPr bwMode="auto">
            <a:xfrm>
              <a:off x="4162" y="3270"/>
              <a:ext cx="192" cy="19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96" name="Oval 56"/>
            <p:cNvSpPr>
              <a:spLocks noChangeArrowheads="1"/>
            </p:cNvSpPr>
            <p:nvPr/>
          </p:nvSpPr>
          <p:spPr bwMode="auto">
            <a:xfrm>
              <a:off x="3106" y="3067"/>
              <a:ext cx="136" cy="136"/>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7" name="Oval 57"/>
            <p:cNvSpPr>
              <a:spLocks noChangeArrowheads="1"/>
            </p:cNvSpPr>
            <p:nvPr/>
          </p:nvSpPr>
          <p:spPr bwMode="auto">
            <a:xfrm>
              <a:off x="2902" y="3520"/>
              <a:ext cx="136" cy="136"/>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8" name="Oval 58"/>
            <p:cNvSpPr>
              <a:spLocks noChangeArrowheads="1"/>
            </p:cNvSpPr>
            <p:nvPr/>
          </p:nvSpPr>
          <p:spPr bwMode="auto">
            <a:xfrm>
              <a:off x="3197" y="3520"/>
              <a:ext cx="136" cy="136"/>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9" name="Oval 59"/>
            <p:cNvSpPr>
              <a:spLocks noChangeArrowheads="1"/>
            </p:cNvSpPr>
            <p:nvPr/>
          </p:nvSpPr>
          <p:spPr bwMode="auto">
            <a:xfrm>
              <a:off x="3696" y="3521"/>
              <a:ext cx="136" cy="136"/>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0" name="Oval 60"/>
            <p:cNvSpPr>
              <a:spLocks noChangeArrowheads="1"/>
            </p:cNvSpPr>
            <p:nvPr/>
          </p:nvSpPr>
          <p:spPr bwMode="auto">
            <a:xfrm>
              <a:off x="3923" y="3521"/>
              <a:ext cx="136" cy="136"/>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1" name="Oval 61"/>
            <p:cNvSpPr>
              <a:spLocks noChangeArrowheads="1"/>
            </p:cNvSpPr>
            <p:nvPr/>
          </p:nvSpPr>
          <p:spPr bwMode="auto">
            <a:xfrm>
              <a:off x="4558" y="3067"/>
              <a:ext cx="136" cy="136"/>
            </a:xfrm>
            <a:prstGeom prst="ellipse">
              <a:avLst/>
            </a:prstGeom>
            <a:noFill/>
            <a:ln w="2857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10302" name="AutoShape 62"/>
            <p:cNvCxnSpPr>
              <a:cxnSpLocks noChangeShapeType="1"/>
              <a:stCxn id="10284" idx="3"/>
              <a:endCxn id="10296" idx="0"/>
            </p:cNvCxnSpPr>
            <p:nvPr/>
          </p:nvCxnSpPr>
          <p:spPr bwMode="auto">
            <a:xfrm flipH="1">
              <a:off x="3174" y="2771"/>
              <a:ext cx="237" cy="287"/>
            </a:xfrm>
            <a:prstGeom prst="straightConnector1">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3" name="AutoShape 63"/>
            <p:cNvCxnSpPr>
              <a:cxnSpLocks noChangeShapeType="1"/>
              <a:stCxn id="10296" idx="3"/>
              <a:endCxn id="10297" idx="0"/>
            </p:cNvCxnSpPr>
            <p:nvPr/>
          </p:nvCxnSpPr>
          <p:spPr bwMode="auto">
            <a:xfrm flipH="1">
              <a:off x="2970" y="3192"/>
              <a:ext cx="156" cy="319"/>
            </a:xfrm>
            <a:prstGeom prst="straightConnector1">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4" name="AutoShape 64"/>
            <p:cNvCxnSpPr>
              <a:cxnSpLocks noChangeShapeType="1"/>
              <a:stCxn id="10296" idx="5"/>
              <a:endCxn id="10298" idx="0"/>
            </p:cNvCxnSpPr>
            <p:nvPr/>
          </p:nvCxnSpPr>
          <p:spPr bwMode="auto">
            <a:xfrm>
              <a:off x="3222" y="3192"/>
              <a:ext cx="43" cy="319"/>
            </a:xfrm>
            <a:prstGeom prst="straightConnector1">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5" name="AutoShape 65"/>
            <p:cNvCxnSpPr>
              <a:cxnSpLocks noChangeShapeType="1"/>
              <a:stCxn id="10286" idx="4"/>
              <a:endCxn id="10299" idx="0"/>
            </p:cNvCxnSpPr>
            <p:nvPr/>
          </p:nvCxnSpPr>
          <p:spPr bwMode="auto">
            <a:xfrm>
              <a:off x="3719" y="3303"/>
              <a:ext cx="45" cy="209"/>
            </a:xfrm>
            <a:prstGeom prst="straightConnector1">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6" name="AutoShape 66"/>
            <p:cNvCxnSpPr>
              <a:cxnSpLocks noChangeShapeType="1"/>
              <a:stCxn id="10287" idx="4"/>
              <a:endCxn id="10300" idx="0"/>
            </p:cNvCxnSpPr>
            <p:nvPr/>
          </p:nvCxnSpPr>
          <p:spPr bwMode="auto">
            <a:xfrm flipH="1">
              <a:off x="3991" y="3303"/>
              <a:ext cx="91" cy="209"/>
            </a:xfrm>
            <a:prstGeom prst="straightConnector1">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7" name="AutoShape 67"/>
            <p:cNvCxnSpPr>
              <a:cxnSpLocks noChangeShapeType="1"/>
              <a:stCxn id="10285" idx="5"/>
              <a:endCxn id="10301" idx="0"/>
            </p:cNvCxnSpPr>
            <p:nvPr/>
          </p:nvCxnSpPr>
          <p:spPr bwMode="auto">
            <a:xfrm>
              <a:off x="4434" y="2771"/>
              <a:ext cx="192" cy="287"/>
            </a:xfrm>
            <a:prstGeom prst="straightConnector1">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308" name="Rectangle 68"/>
          <p:cNvSpPr>
            <a:spLocks noChangeArrowheads="1"/>
          </p:cNvSpPr>
          <p:nvPr/>
        </p:nvSpPr>
        <p:spPr bwMode="auto">
          <a:xfrm>
            <a:off x="1908175" y="6237288"/>
            <a:ext cx="287338"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A</a:t>
            </a:r>
          </a:p>
        </p:txBody>
      </p:sp>
      <p:sp>
        <p:nvSpPr>
          <p:cNvPr id="10309" name="Rectangle 69"/>
          <p:cNvSpPr>
            <a:spLocks noChangeArrowheads="1"/>
          </p:cNvSpPr>
          <p:nvPr/>
        </p:nvSpPr>
        <p:spPr bwMode="auto">
          <a:xfrm>
            <a:off x="2195513" y="6237288"/>
            <a:ext cx="287337"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B</a:t>
            </a:r>
          </a:p>
        </p:txBody>
      </p:sp>
      <p:sp>
        <p:nvSpPr>
          <p:cNvPr id="10310" name="Rectangle 70"/>
          <p:cNvSpPr>
            <a:spLocks noChangeArrowheads="1"/>
          </p:cNvSpPr>
          <p:nvPr/>
        </p:nvSpPr>
        <p:spPr bwMode="auto">
          <a:xfrm>
            <a:off x="2484438" y="6237288"/>
            <a:ext cx="287337"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C</a:t>
            </a:r>
          </a:p>
        </p:txBody>
      </p:sp>
      <p:sp>
        <p:nvSpPr>
          <p:cNvPr id="10311" name="Rectangle 71"/>
          <p:cNvSpPr>
            <a:spLocks noChangeArrowheads="1"/>
          </p:cNvSpPr>
          <p:nvPr/>
        </p:nvSpPr>
        <p:spPr bwMode="auto">
          <a:xfrm>
            <a:off x="2771775" y="6237288"/>
            <a:ext cx="2873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solidFill>
                <a:srgbClr val="FFFF00"/>
              </a:solidFill>
              <a:effectLst/>
              <a:ea typeface="宋体" pitchFamily="2" charset="-122"/>
            </a:endParaRPr>
          </a:p>
        </p:txBody>
      </p:sp>
      <p:sp>
        <p:nvSpPr>
          <p:cNvPr id="10312" name="Rectangle 72"/>
          <p:cNvSpPr>
            <a:spLocks noChangeArrowheads="1"/>
          </p:cNvSpPr>
          <p:nvPr/>
        </p:nvSpPr>
        <p:spPr bwMode="auto">
          <a:xfrm>
            <a:off x="3059113" y="6237288"/>
            <a:ext cx="287337"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D</a:t>
            </a:r>
          </a:p>
        </p:txBody>
      </p:sp>
      <p:sp>
        <p:nvSpPr>
          <p:cNvPr id="10313" name="Rectangle 73"/>
          <p:cNvSpPr>
            <a:spLocks noChangeArrowheads="1"/>
          </p:cNvSpPr>
          <p:nvPr/>
        </p:nvSpPr>
        <p:spPr bwMode="auto">
          <a:xfrm>
            <a:off x="3346450" y="6237288"/>
            <a:ext cx="287338"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E</a:t>
            </a:r>
          </a:p>
        </p:txBody>
      </p:sp>
      <p:sp>
        <p:nvSpPr>
          <p:cNvPr id="10314" name="Rectangle 74"/>
          <p:cNvSpPr>
            <a:spLocks noChangeArrowheads="1"/>
          </p:cNvSpPr>
          <p:nvPr/>
        </p:nvSpPr>
        <p:spPr bwMode="auto">
          <a:xfrm>
            <a:off x="3635375" y="6237288"/>
            <a:ext cx="2873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solidFill>
                <a:srgbClr val="FFFF00"/>
              </a:solidFill>
              <a:effectLst/>
              <a:ea typeface="宋体" pitchFamily="2" charset="-122"/>
            </a:endParaRPr>
          </a:p>
        </p:txBody>
      </p:sp>
      <p:sp>
        <p:nvSpPr>
          <p:cNvPr id="10315" name="Rectangle 75"/>
          <p:cNvSpPr>
            <a:spLocks noChangeArrowheads="1"/>
          </p:cNvSpPr>
          <p:nvPr/>
        </p:nvSpPr>
        <p:spPr bwMode="auto">
          <a:xfrm>
            <a:off x="3922713" y="6237288"/>
            <a:ext cx="2873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solidFill>
                <a:srgbClr val="FFFF00"/>
              </a:solidFill>
              <a:effectLst/>
              <a:ea typeface="宋体" pitchFamily="2" charset="-122"/>
            </a:endParaRPr>
          </a:p>
        </p:txBody>
      </p:sp>
      <p:sp>
        <p:nvSpPr>
          <p:cNvPr id="10316" name="Rectangle 76"/>
          <p:cNvSpPr>
            <a:spLocks noChangeArrowheads="1"/>
          </p:cNvSpPr>
          <p:nvPr/>
        </p:nvSpPr>
        <p:spPr bwMode="auto">
          <a:xfrm>
            <a:off x="4211638" y="6237288"/>
            <a:ext cx="2873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solidFill>
                <a:srgbClr val="FFFF00"/>
              </a:solidFill>
              <a:effectLst/>
              <a:ea typeface="宋体" pitchFamily="2" charset="-122"/>
            </a:endParaRPr>
          </a:p>
        </p:txBody>
      </p:sp>
      <p:sp>
        <p:nvSpPr>
          <p:cNvPr id="10317" name="Rectangle 77"/>
          <p:cNvSpPr>
            <a:spLocks noChangeArrowheads="1"/>
          </p:cNvSpPr>
          <p:nvPr/>
        </p:nvSpPr>
        <p:spPr bwMode="auto">
          <a:xfrm>
            <a:off x="4498975" y="6237288"/>
            <a:ext cx="287338"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F</a:t>
            </a:r>
          </a:p>
        </p:txBody>
      </p:sp>
      <p:sp>
        <p:nvSpPr>
          <p:cNvPr id="10318" name="Rectangle 78"/>
          <p:cNvSpPr>
            <a:spLocks noChangeArrowheads="1"/>
          </p:cNvSpPr>
          <p:nvPr/>
        </p:nvSpPr>
        <p:spPr bwMode="auto">
          <a:xfrm>
            <a:off x="4787900" y="6237288"/>
            <a:ext cx="2873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solidFill>
                <a:srgbClr val="FFFF00"/>
              </a:solidFill>
              <a:effectLst/>
              <a:ea typeface="宋体" pitchFamily="2" charset="-122"/>
            </a:endParaRPr>
          </a:p>
        </p:txBody>
      </p:sp>
      <p:sp>
        <p:nvSpPr>
          <p:cNvPr id="10319" name="Rectangle 79"/>
          <p:cNvSpPr>
            <a:spLocks noChangeArrowheads="1"/>
          </p:cNvSpPr>
          <p:nvPr/>
        </p:nvSpPr>
        <p:spPr bwMode="auto">
          <a:xfrm>
            <a:off x="5075238" y="6237288"/>
            <a:ext cx="287337"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b="1">
              <a:solidFill>
                <a:srgbClr val="FFFF00"/>
              </a:solidFill>
              <a:effectLst/>
              <a:ea typeface="宋体" pitchFamily="2" charset="-122"/>
            </a:endParaRPr>
          </a:p>
        </p:txBody>
      </p:sp>
      <p:sp>
        <p:nvSpPr>
          <p:cNvPr id="10320" name="Rectangle 80"/>
          <p:cNvSpPr>
            <a:spLocks noChangeArrowheads="1"/>
          </p:cNvSpPr>
          <p:nvPr/>
        </p:nvSpPr>
        <p:spPr bwMode="auto">
          <a:xfrm>
            <a:off x="5362575" y="6237288"/>
            <a:ext cx="287338"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G</a:t>
            </a:r>
          </a:p>
        </p:txBody>
      </p:sp>
      <p:sp>
        <p:nvSpPr>
          <p:cNvPr id="10324" name="Rectangle 84"/>
          <p:cNvSpPr>
            <a:spLocks noChangeArrowheads="1"/>
          </p:cNvSpPr>
          <p:nvPr/>
        </p:nvSpPr>
        <p:spPr bwMode="auto">
          <a:xfrm>
            <a:off x="1619250" y="6237288"/>
            <a:ext cx="287338"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0</a:t>
            </a:r>
          </a:p>
        </p:txBody>
      </p:sp>
      <p:sp>
        <p:nvSpPr>
          <p:cNvPr id="10325" name="Text Box 85"/>
          <p:cNvSpPr txBox="1">
            <a:spLocks noChangeArrowheads="1"/>
          </p:cNvSpPr>
          <p:nvPr/>
        </p:nvSpPr>
        <p:spPr bwMode="auto">
          <a:xfrm>
            <a:off x="539750" y="6165850"/>
            <a:ext cx="95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000" b="1" dirty="0">
                <a:effectLst/>
              </a:rPr>
              <a:t>顺序表</a:t>
            </a:r>
          </a:p>
        </p:txBody>
      </p:sp>
      <p:cxnSp>
        <p:nvCxnSpPr>
          <p:cNvPr id="10328" name="AutoShape 88"/>
          <p:cNvCxnSpPr>
            <a:cxnSpLocks noChangeShapeType="1"/>
            <a:stCxn id="10296" idx="2"/>
            <a:endCxn id="10311" idx="0"/>
          </p:cNvCxnSpPr>
          <p:nvPr/>
        </p:nvCxnSpPr>
        <p:spPr bwMode="auto">
          <a:xfrm rot="10800000" flipV="1">
            <a:off x="2916238" y="4976813"/>
            <a:ext cx="2000250" cy="1260475"/>
          </a:xfrm>
          <a:prstGeom prst="curvedConnector2">
            <a:avLst/>
          </a:prstGeom>
          <a:noFill/>
          <a:ln w="1905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29" name="AutoShape 89"/>
          <p:cNvCxnSpPr>
            <a:cxnSpLocks noChangeShapeType="1"/>
            <a:stCxn id="10301" idx="4"/>
            <a:endCxn id="10314" idx="0"/>
          </p:cNvCxnSpPr>
          <p:nvPr/>
        </p:nvCxnSpPr>
        <p:spPr bwMode="auto">
          <a:xfrm rot="5400000">
            <a:off x="4992688" y="3886200"/>
            <a:ext cx="1138238" cy="3563937"/>
          </a:xfrm>
          <a:prstGeom prst="curvedConnector3">
            <a:avLst>
              <a:gd name="adj1" fmla="val 23708"/>
            </a:avLst>
          </a:prstGeom>
          <a:noFill/>
          <a:ln w="1905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31" name="AutoShape 91"/>
          <p:cNvCxnSpPr>
            <a:cxnSpLocks noChangeShapeType="1"/>
            <a:stCxn id="10297" idx="4"/>
            <a:endCxn id="10315" idx="0"/>
          </p:cNvCxnSpPr>
          <p:nvPr/>
        </p:nvCxnSpPr>
        <p:spPr bwMode="auto">
          <a:xfrm rot="5400000">
            <a:off x="4181475" y="5703888"/>
            <a:ext cx="419100" cy="647700"/>
          </a:xfrm>
          <a:prstGeom prst="curvedConnector3">
            <a:avLst>
              <a:gd name="adj1" fmla="val 48106"/>
            </a:avLst>
          </a:prstGeom>
          <a:noFill/>
          <a:ln w="1905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32" name="AutoShape 92"/>
          <p:cNvCxnSpPr>
            <a:cxnSpLocks noChangeShapeType="1"/>
            <a:stCxn id="10298" idx="4"/>
            <a:endCxn id="10316" idx="0"/>
          </p:cNvCxnSpPr>
          <p:nvPr/>
        </p:nvCxnSpPr>
        <p:spPr bwMode="auto">
          <a:xfrm rot="5400000">
            <a:off x="4560094" y="5614194"/>
            <a:ext cx="419100" cy="827088"/>
          </a:xfrm>
          <a:prstGeom prst="curvedConnector3">
            <a:avLst>
              <a:gd name="adj1" fmla="val 48106"/>
            </a:avLst>
          </a:prstGeom>
          <a:noFill/>
          <a:ln w="1905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33" name="AutoShape 93"/>
          <p:cNvCxnSpPr>
            <a:cxnSpLocks noChangeShapeType="1"/>
            <a:stCxn id="10299" idx="4"/>
            <a:endCxn id="10318" idx="0"/>
          </p:cNvCxnSpPr>
          <p:nvPr/>
        </p:nvCxnSpPr>
        <p:spPr bwMode="auto">
          <a:xfrm rot="5400000">
            <a:off x="5245100" y="5507038"/>
            <a:ext cx="417513" cy="1042987"/>
          </a:xfrm>
          <a:prstGeom prst="curvedConnector3">
            <a:avLst>
              <a:gd name="adj1" fmla="val 41824"/>
            </a:avLst>
          </a:prstGeom>
          <a:noFill/>
          <a:ln w="1905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34" name="AutoShape 94"/>
          <p:cNvCxnSpPr>
            <a:cxnSpLocks noChangeShapeType="1"/>
            <a:stCxn id="10300" idx="4"/>
            <a:endCxn id="10319" idx="0"/>
          </p:cNvCxnSpPr>
          <p:nvPr/>
        </p:nvCxnSpPr>
        <p:spPr bwMode="auto">
          <a:xfrm rot="5400000">
            <a:off x="5568950" y="5470525"/>
            <a:ext cx="417513" cy="1116013"/>
          </a:xfrm>
          <a:prstGeom prst="curvedConnector3">
            <a:avLst>
              <a:gd name="adj1" fmla="val 64255"/>
            </a:avLst>
          </a:prstGeom>
          <a:noFill/>
          <a:ln w="1905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3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3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3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3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3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2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032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33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033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033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0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308" grpId="0" animBg="1"/>
      <p:bldP spid="10309" grpId="0" animBg="1"/>
      <p:bldP spid="10310" grpId="0" animBg="1"/>
      <p:bldP spid="10311" grpId="0" animBg="1"/>
      <p:bldP spid="10312" grpId="0" animBg="1"/>
      <p:bldP spid="10313" grpId="0" animBg="1"/>
      <p:bldP spid="10314" grpId="0" animBg="1"/>
      <p:bldP spid="10315" grpId="0" animBg="1"/>
      <p:bldP spid="10316" grpId="0" animBg="1"/>
      <p:bldP spid="10317" grpId="0" animBg="1"/>
      <p:bldP spid="10318" grpId="0" animBg="1"/>
      <p:bldP spid="10319" grpId="0" animBg="1"/>
      <p:bldP spid="10320" grpId="0" animBg="1"/>
      <p:bldP spid="10324" grpId="0" animBg="1"/>
      <p:bldP spid="103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73731" name="Text Box 3"/>
          <p:cNvSpPr txBox="1">
            <a:spLocks noChangeArrowheads="1"/>
          </p:cNvSpPr>
          <p:nvPr/>
        </p:nvSpPr>
        <p:spPr bwMode="auto">
          <a:xfrm>
            <a:off x="250825" y="765175"/>
            <a:ext cx="86756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kumimoji="1" lang="en-US" altLang="zh-CN" sz="2400" dirty="0">
                <a:solidFill>
                  <a:srgbClr val="FFFF00"/>
                </a:solidFill>
                <a:effectLst/>
                <a:latin typeface="Times New Roman" pitchFamily="18" charset="0"/>
              </a:rPr>
              <a:t>//Declaration</a:t>
            </a:r>
          </a:p>
          <a:p>
            <a:pPr algn="just">
              <a:spcBef>
                <a:spcPts val="0"/>
              </a:spcBef>
            </a:pPr>
            <a:r>
              <a:rPr kumimoji="1" lang="en-US" altLang="zh-CN" sz="2400" dirty="0">
                <a:effectLst/>
                <a:latin typeface="Times New Roman" pitchFamily="18" charset="0"/>
              </a:rPr>
              <a:t>#define  </a:t>
            </a:r>
            <a:r>
              <a:rPr kumimoji="1" lang="en-US" altLang="zh-CN" sz="2400" dirty="0" err="1">
                <a:effectLst/>
                <a:latin typeface="Times New Roman" pitchFamily="18" charset="0"/>
              </a:rPr>
              <a:t>MAXNODE</a:t>
            </a:r>
            <a:r>
              <a:rPr kumimoji="1" lang="en-US" altLang="zh-CN" sz="2400" dirty="0">
                <a:effectLst/>
                <a:latin typeface="Times New Roman" pitchFamily="18" charset="0"/>
              </a:rPr>
              <a:t>  100   </a:t>
            </a:r>
            <a:r>
              <a:rPr kumimoji="1" lang="en-US" altLang="zh-CN" sz="2400" dirty="0">
                <a:solidFill>
                  <a:srgbClr val="00CC00"/>
                </a:solidFill>
                <a:effectLst/>
                <a:latin typeface="Times New Roman" pitchFamily="18" charset="0"/>
              </a:rPr>
              <a:t>	/* </a:t>
            </a:r>
            <a:r>
              <a:rPr kumimoji="1" lang="zh-CN" altLang="en-US" sz="2400" dirty="0">
                <a:solidFill>
                  <a:srgbClr val="00CC00"/>
                </a:solidFill>
                <a:effectLst/>
                <a:latin typeface="Times New Roman" pitchFamily="18" charset="0"/>
              </a:rPr>
              <a:t>定义二叉树中结点的最大个数 *</a:t>
            </a:r>
            <a:r>
              <a:rPr kumimoji="1" lang="en-US" altLang="zh-CN" sz="2400" dirty="0">
                <a:solidFill>
                  <a:srgbClr val="00CC00"/>
                </a:solidFill>
                <a:effectLst/>
                <a:latin typeface="Times New Roman" pitchFamily="18" charset="0"/>
              </a:rPr>
              <a:t>/</a:t>
            </a:r>
          </a:p>
          <a:p>
            <a:pPr algn="just">
              <a:spcBef>
                <a:spcPts val="0"/>
              </a:spcBef>
            </a:pPr>
            <a:r>
              <a:rPr kumimoji="1" lang="en-US" altLang="zh-CN" sz="2400" dirty="0" err="1">
                <a:effectLst/>
                <a:latin typeface="Times New Roman" pitchFamily="18" charset="0"/>
              </a:rPr>
              <a:t>typedef</a:t>
            </a:r>
            <a:r>
              <a:rPr kumimoji="1" lang="en-US" altLang="zh-CN" sz="2400" dirty="0">
                <a:effectLst/>
                <a:latin typeface="Times New Roman" pitchFamily="18" charset="0"/>
              </a:rPr>
              <a:t> </a:t>
            </a:r>
            <a:r>
              <a:rPr kumimoji="1" lang="en-US" altLang="zh-CN" sz="2400" dirty="0" err="1">
                <a:effectLst/>
                <a:latin typeface="Times New Roman" pitchFamily="18" charset="0"/>
              </a:rPr>
              <a:t>struct</a:t>
            </a:r>
            <a:r>
              <a:rPr kumimoji="1" lang="en-US" altLang="zh-CN" sz="2400" dirty="0">
                <a:effectLst/>
                <a:latin typeface="Times New Roman" pitchFamily="18" charset="0"/>
              </a:rPr>
              <a:t> </a:t>
            </a:r>
            <a:r>
              <a:rPr kumimoji="1" lang="en-US" altLang="zh-CN" sz="2400" dirty="0" err="1">
                <a:effectLst/>
                <a:latin typeface="Times New Roman" pitchFamily="18" charset="0"/>
              </a:rPr>
              <a:t>SeqBTree</a:t>
            </a:r>
            <a:r>
              <a:rPr kumimoji="1" lang="en-US" altLang="zh-CN" sz="2400" dirty="0">
                <a:effectLst/>
                <a:latin typeface="Times New Roman" pitchFamily="18" charset="0"/>
              </a:rPr>
              <a:t> 	</a:t>
            </a:r>
            <a:r>
              <a:rPr kumimoji="1" lang="en-US" altLang="zh-CN" sz="2400" dirty="0">
                <a:solidFill>
                  <a:srgbClr val="00CC00"/>
                </a:solidFill>
                <a:effectLst/>
                <a:latin typeface="Times New Roman" pitchFamily="18" charset="0"/>
              </a:rPr>
              <a:t>/* </a:t>
            </a:r>
            <a:r>
              <a:rPr kumimoji="1" lang="zh-CN" altLang="en-US" sz="2400" dirty="0">
                <a:solidFill>
                  <a:srgbClr val="00CC00"/>
                </a:solidFill>
                <a:effectLst/>
                <a:latin typeface="Times New Roman" pitchFamily="18" charset="0"/>
              </a:rPr>
              <a:t>顺序二叉树类型定义 *</a:t>
            </a:r>
            <a:r>
              <a:rPr kumimoji="1" lang="en-US" altLang="zh-CN" sz="2400" dirty="0">
                <a:solidFill>
                  <a:srgbClr val="00CC00"/>
                </a:solidFill>
                <a:effectLst/>
                <a:latin typeface="Times New Roman" pitchFamily="18" charset="0"/>
              </a:rPr>
              <a:t>/</a:t>
            </a:r>
          </a:p>
          <a:p>
            <a:pPr algn="just">
              <a:spcBef>
                <a:spcPts val="0"/>
              </a:spcBef>
            </a:pPr>
            <a:r>
              <a:rPr kumimoji="1" lang="en-US" altLang="zh-CN" sz="2400" dirty="0">
                <a:effectLst/>
                <a:latin typeface="Times New Roman" pitchFamily="18" charset="0"/>
              </a:rPr>
              <a:t>{</a:t>
            </a:r>
          </a:p>
          <a:p>
            <a:pPr algn="just">
              <a:spcBef>
                <a:spcPts val="0"/>
              </a:spcBef>
            </a:pPr>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DataType</a:t>
            </a:r>
            <a:r>
              <a:rPr kumimoji="1" lang="en-US" altLang="zh-CN" sz="2400" dirty="0" smtClean="0">
                <a:effectLst/>
                <a:latin typeface="Times New Roman" pitchFamily="18" charset="0"/>
              </a:rPr>
              <a:t>  </a:t>
            </a:r>
            <a:r>
              <a:rPr kumimoji="1" lang="en-US" altLang="zh-CN" sz="2400" dirty="0" err="1">
                <a:effectLst/>
                <a:latin typeface="Times New Roman" pitchFamily="18" charset="0"/>
              </a:rPr>
              <a:t>nodelist</a:t>
            </a:r>
            <a:r>
              <a:rPr kumimoji="1" lang="en-US" altLang="zh-CN" sz="2400" dirty="0">
                <a:effectLst/>
                <a:latin typeface="Times New Roman" pitchFamily="18" charset="0"/>
              </a:rPr>
              <a:t>[</a:t>
            </a:r>
            <a:r>
              <a:rPr kumimoji="1" lang="en-US" altLang="zh-CN" sz="2400" dirty="0" err="1">
                <a:effectLst/>
                <a:latin typeface="Times New Roman" pitchFamily="18" charset="0"/>
              </a:rPr>
              <a:t>MAXNODE+1</a:t>
            </a:r>
            <a:r>
              <a:rPr kumimoji="1" lang="en-US" altLang="zh-CN" sz="2400" dirty="0">
                <a:effectLst/>
                <a:latin typeface="Times New Roman" pitchFamily="18" charset="0"/>
              </a:rPr>
              <a:t>];</a:t>
            </a:r>
          </a:p>
          <a:p>
            <a:pPr algn="just">
              <a:spcBef>
                <a:spcPts val="0"/>
              </a:spcBef>
            </a:pPr>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int</a:t>
            </a:r>
            <a:r>
              <a:rPr kumimoji="1" lang="en-US" altLang="zh-CN" sz="2400" dirty="0" smtClean="0">
                <a:effectLst/>
                <a:latin typeface="Times New Roman" pitchFamily="18" charset="0"/>
              </a:rPr>
              <a:t>  </a:t>
            </a:r>
            <a:r>
              <a:rPr kumimoji="1" lang="en-US" altLang="zh-CN" sz="2400" dirty="0">
                <a:effectLst/>
                <a:latin typeface="Times New Roman" pitchFamily="18" charset="0"/>
              </a:rPr>
              <a:t>n;	</a:t>
            </a:r>
            <a:r>
              <a:rPr kumimoji="1" lang="en-US" altLang="zh-CN" sz="2400" dirty="0">
                <a:solidFill>
                  <a:srgbClr val="00CC00"/>
                </a:solidFill>
                <a:effectLst/>
                <a:latin typeface="Times New Roman" pitchFamily="18" charset="0"/>
              </a:rPr>
              <a:t>/* </a:t>
            </a:r>
            <a:r>
              <a:rPr kumimoji="1" lang="zh-CN" altLang="en-US" sz="2400" dirty="0">
                <a:solidFill>
                  <a:srgbClr val="00CC00"/>
                </a:solidFill>
                <a:effectLst/>
                <a:latin typeface="Times New Roman" pitchFamily="18" charset="0"/>
              </a:rPr>
              <a:t>改造成完全二叉树后，结点的个数 *</a:t>
            </a:r>
            <a:r>
              <a:rPr kumimoji="1" lang="en-US" altLang="zh-CN" sz="2400" dirty="0">
                <a:solidFill>
                  <a:srgbClr val="00CC00"/>
                </a:solidFill>
                <a:effectLst/>
                <a:latin typeface="Times New Roman" pitchFamily="18" charset="0"/>
              </a:rPr>
              <a:t>/</a:t>
            </a:r>
          </a:p>
          <a:p>
            <a:pPr algn="just">
              <a:spcBef>
                <a:spcPts val="0"/>
              </a:spcBef>
            </a:pPr>
            <a:r>
              <a:rPr kumimoji="1" lang="en-US" altLang="zh-CN" sz="2400" dirty="0">
                <a:effectLst/>
                <a:latin typeface="Times New Roman" pitchFamily="18" charset="0"/>
              </a:rPr>
              <a:t>}</a:t>
            </a:r>
            <a:r>
              <a:rPr kumimoji="1" lang="en-US" altLang="zh-CN" sz="2400" dirty="0" err="1">
                <a:effectLst/>
                <a:latin typeface="Times New Roman" pitchFamily="18" charset="0"/>
              </a:rPr>
              <a:t>SeqBTree</a:t>
            </a:r>
            <a:r>
              <a:rPr kumimoji="1" lang="en-US" altLang="zh-CN" sz="2400" dirty="0">
                <a:effectLst/>
                <a:latin typeface="Times New Roman" pitchFamily="18" charset="0"/>
              </a:rPr>
              <a:t>, *</a:t>
            </a:r>
            <a:r>
              <a:rPr kumimoji="1" lang="en-US" altLang="zh-CN" sz="2400" dirty="0" err="1">
                <a:effectLst/>
                <a:latin typeface="Times New Roman" pitchFamily="18" charset="0"/>
              </a:rPr>
              <a:t>PSeqBTree</a:t>
            </a:r>
            <a:r>
              <a:rPr kumimoji="1" lang="en-US" altLang="zh-CN" sz="2400" dirty="0">
                <a:effectLst/>
                <a:latin typeface="Times New Roman" pitchFamily="18"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11266" name="Text Box 2"/>
          <p:cNvSpPr txBox="1">
            <a:spLocks noChangeArrowheads="1"/>
          </p:cNvSpPr>
          <p:nvPr/>
        </p:nvSpPr>
        <p:spPr bwMode="auto">
          <a:xfrm>
            <a:off x="468313" y="1260475"/>
            <a:ext cx="842486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400" dirty="0" smtClean="0">
                <a:effectLst/>
                <a:latin typeface="Times New Roman" pitchFamily="18" charset="0"/>
              </a:rPr>
              <a:t>        由</a:t>
            </a:r>
            <a:r>
              <a:rPr kumimoji="1" lang="zh-CN" altLang="en-US" sz="2400" dirty="0">
                <a:effectLst/>
                <a:latin typeface="Times New Roman" pitchFamily="18" charset="0"/>
              </a:rPr>
              <a:t>二叉树的定义可知，二叉树的结点由</a:t>
            </a:r>
            <a:r>
              <a:rPr kumimoji="1" lang="zh-CN" altLang="en-US" sz="2400" dirty="0">
                <a:solidFill>
                  <a:srgbClr val="FFFF00"/>
                </a:solidFill>
                <a:effectLst/>
                <a:latin typeface="Times New Roman" pitchFamily="18" charset="0"/>
              </a:rPr>
              <a:t>一个数据元素</a:t>
            </a:r>
            <a:r>
              <a:rPr kumimoji="1" lang="zh-CN" altLang="en-US" sz="2400" dirty="0">
                <a:effectLst/>
                <a:latin typeface="Times New Roman" pitchFamily="18" charset="0"/>
              </a:rPr>
              <a:t>和</a:t>
            </a:r>
            <a:r>
              <a:rPr kumimoji="1" lang="zh-CN" altLang="en-US" sz="2400" dirty="0">
                <a:solidFill>
                  <a:srgbClr val="FFFF00"/>
                </a:solidFill>
                <a:effectLst/>
                <a:latin typeface="Times New Roman" pitchFamily="18" charset="0"/>
              </a:rPr>
              <a:t>两个分支</a:t>
            </a:r>
            <a:r>
              <a:rPr kumimoji="1" lang="zh-CN" altLang="en-US" sz="2400" dirty="0">
                <a:effectLst/>
                <a:latin typeface="Times New Roman" pitchFamily="18" charset="0"/>
              </a:rPr>
              <a:t>构成，因此在表示时，至少需要包含三个域：数据域和左、右指针域。如果想能够找到父结点，则可以增加一个指向父结点的指针域。利用这两种结点结构所得的二叉树存储结构分别称为</a:t>
            </a:r>
            <a:r>
              <a:rPr kumimoji="1" lang="zh-CN" altLang="en-US" sz="2400" dirty="0">
                <a:solidFill>
                  <a:srgbClr val="FFFF00"/>
                </a:solidFill>
                <a:effectLst/>
                <a:latin typeface="Times New Roman" pitchFamily="18" charset="0"/>
              </a:rPr>
              <a:t>二叉链表</a:t>
            </a:r>
            <a:r>
              <a:rPr kumimoji="1" lang="zh-CN" altLang="en-US" sz="2400" dirty="0">
                <a:effectLst/>
                <a:latin typeface="Times New Roman" pitchFamily="18" charset="0"/>
              </a:rPr>
              <a:t>和</a:t>
            </a:r>
            <a:r>
              <a:rPr kumimoji="1" lang="zh-CN" altLang="en-US" sz="2400" dirty="0">
                <a:solidFill>
                  <a:srgbClr val="FFFF00"/>
                </a:solidFill>
                <a:effectLst/>
                <a:latin typeface="Times New Roman" pitchFamily="18" charset="0"/>
              </a:rPr>
              <a:t>三叉链表</a:t>
            </a:r>
            <a:r>
              <a:rPr kumimoji="1" lang="zh-CN" altLang="en-US" sz="2400" dirty="0">
                <a:effectLst/>
                <a:latin typeface="Times New Roman" pitchFamily="18" charset="0"/>
              </a:rPr>
              <a:t>。</a:t>
            </a:r>
          </a:p>
          <a:p>
            <a:pPr algn="l"/>
            <a:endParaRPr kumimoji="1" lang="zh-CN" altLang="en-US" sz="2400" dirty="0">
              <a:effectLst/>
              <a:latin typeface="Times New Roman" pitchFamily="18" charset="0"/>
            </a:endParaRPr>
          </a:p>
          <a:p>
            <a:pPr algn="l"/>
            <a:r>
              <a:rPr kumimoji="1" lang="en-US" altLang="zh-CN" sz="2400" dirty="0">
                <a:solidFill>
                  <a:srgbClr val="FFFF00"/>
                </a:solidFill>
                <a:effectLst/>
                <a:latin typeface="Times New Roman" pitchFamily="18" charset="0"/>
              </a:rPr>
              <a:t>//Declaration</a:t>
            </a:r>
          </a:p>
          <a:p>
            <a:pPr algn="l"/>
            <a:r>
              <a:rPr kumimoji="1" lang="en-US" altLang="zh-CN" sz="2400" dirty="0" err="1">
                <a:effectLst/>
                <a:latin typeface="Times New Roman" pitchFamily="18" charset="0"/>
              </a:rPr>
              <a:t>typedef</a:t>
            </a:r>
            <a:r>
              <a:rPr kumimoji="1" lang="en-US" altLang="zh-CN" sz="2400" dirty="0">
                <a:effectLst/>
                <a:latin typeface="Times New Roman" pitchFamily="18" charset="0"/>
              </a:rPr>
              <a:t> </a:t>
            </a:r>
            <a:r>
              <a:rPr kumimoji="1" lang="en-US" altLang="zh-CN" sz="2400" dirty="0" err="1">
                <a:effectLst/>
                <a:latin typeface="Times New Roman" pitchFamily="18" charset="0"/>
              </a:rPr>
              <a:t>struct</a:t>
            </a:r>
            <a:r>
              <a:rPr kumimoji="1" lang="en-US" altLang="zh-CN" sz="2400" dirty="0">
                <a:effectLst/>
                <a:latin typeface="Times New Roman" pitchFamily="18" charset="0"/>
              </a:rPr>
              <a:t> </a:t>
            </a:r>
            <a:r>
              <a:rPr kumimoji="1" lang="en-US" altLang="zh-CN" sz="2400" dirty="0" err="1">
                <a:effectLst/>
                <a:latin typeface="Times New Roman" pitchFamily="18" charset="0"/>
              </a:rPr>
              <a:t>BinTreeNode</a:t>
            </a:r>
            <a:endParaRPr kumimoji="1" lang="en-US" altLang="zh-CN" sz="2400" dirty="0">
              <a:effectLst/>
              <a:latin typeface="Times New Roman" pitchFamily="18" charset="0"/>
            </a:endParaRPr>
          </a:p>
          <a:p>
            <a:pPr algn="l"/>
            <a:r>
              <a:rPr kumimoji="1" lang="en-US" altLang="zh-CN" sz="2400" dirty="0">
                <a:effectLst/>
                <a:latin typeface="Times New Roman" pitchFamily="18" charset="0"/>
              </a:rPr>
              <a:t>{	</a:t>
            </a:r>
          </a:p>
          <a:p>
            <a:pPr algn="l"/>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DataType</a:t>
            </a:r>
            <a:r>
              <a:rPr kumimoji="1" lang="en-US" altLang="zh-CN" sz="2400" dirty="0" smtClean="0">
                <a:effectLst/>
                <a:latin typeface="Times New Roman" pitchFamily="18" charset="0"/>
              </a:rPr>
              <a:t>  </a:t>
            </a:r>
            <a:r>
              <a:rPr kumimoji="1" lang="en-US" altLang="zh-CN" sz="2400" dirty="0">
                <a:solidFill>
                  <a:srgbClr val="FFFF00"/>
                </a:solidFill>
                <a:effectLst/>
                <a:latin typeface="Times New Roman" pitchFamily="18" charset="0"/>
              </a:rPr>
              <a:t>info</a:t>
            </a:r>
            <a:r>
              <a:rPr kumimoji="1" lang="en-US" altLang="zh-CN" sz="2400" dirty="0">
                <a:effectLst/>
                <a:latin typeface="Times New Roman" pitchFamily="18" charset="0"/>
              </a:rPr>
              <a:t>;</a:t>
            </a:r>
          </a:p>
          <a:p>
            <a:pPr algn="l"/>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struct</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BinTreeNode</a:t>
            </a:r>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solidFill>
                  <a:srgbClr val="FFFF00"/>
                </a:solidFill>
                <a:effectLst/>
                <a:latin typeface="Times New Roman" pitchFamily="18" charset="0"/>
              </a:rPr>
              <a:t>lchild</a:t>
            </a:r>
            <a:r>
              <a:rPr kumimoji="1" lang="en-US" altLang="zh-CN" sz="2400" dirty="0">
                <a:effectLst/>
                <a:latin typeface="Times New Roman" pitchFamily="18" charset="0"/>
              </a:rPr>
              <a:t>;</a:t>
            </a:r>
          </a:p>
          <a:p>
            <a:pPr algn="l"/>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struct</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BinTreeNode</a:t>
            </a:r>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solidFill>
                  <a:srgbClr val="FFFF00"/>
                </a:solidFill>
                <a:effectLst/>
                <a:latin typeface="Times New Roman" pitchFamily="18" charset="0"/>
              </a:rPr>
              <a:t>rchild</a:t>
            </a:r>
            <a:r>
              <a:rPr kumimoji="1" lang="en-US" altLang="zh-CN" sz="2400" dirty="0">
                <a:effectLst/>
                <a:latin typeface="Times New Roman" pitchFamily="18" charset="0"/>
              </a:rPr>
              <a:t>;</a:t>
            </a:r>
          </a:p>
          <a:p>
            <a:pPr algn="l"/>
            <a:r>
              <a:rPr kumimoji="1" lang="en-US" altLang="zh-CN" sz="2400" dirty="0">
                <a:effectLst/>
                <a:latin typeface="Times New Roman" pitchFamily="18" charset="0"/>
              </a:rPr>
              <a:t>}</a:t>
            </a:r>
            <a:r>
              <a:rPr kumimoji="1" lang="en-US" altLang="zh-CN" sz="2400" dirty="0" err="1">
                <a:effectLst/>
                <a:latin typeface="Times New Roman" pitchFamily="18" charset="0"/>
              </a:rPr>
              <a:t>BinTreeNode</a:t>
            </a:r>
            <a:r>
              <a:rPr kumimoji="1" lang="en-US" altLang="zh-CN" sz="2400" dirty="0">
                <a:effectLst/>
                <a:latin typeface="Times New Roman" pitchFamily="18" charset="0"/>
              </a:rPr>
              <a:t>, *</a:t>
            </a:r>
            <a:r>
              <a:rPr kumimoji="1" lang="en-US" altLang="zh-CN" sz="2400" dirty="0" err="1">
                <a:effectLst/>
                <a:latin typeface="Times New Roman" pitchFamily="18" charset="0"/>
              </a:rPr>
              <a:t>PBinTreeNode</a:t>
            </a:r>
            <a:r>
              <a:rPr kumimoji="1" lang="en-US" altLang="zh-CN" sz="2400" dirty="0">
                <a:effectLst/>
                <a:latin typeface="Times New Roman" pitchFamily="18" charset="0"/>
              </a:rPr>
              <a:t>, </a:t>
            </a:r>
            <a:r>
              <a:rPr kumimoji="1" lang="en-US" altLang="zh-CN" sz="2400" dirty="0" err="1">
                <a:effectLst/>
                <a:latin typeface="Times New Roman" pitchFamily="18" charset="0"/>
              </a:rPr>
              <a:t>BinTree</a:t>
            </a:r>
            <a:r>
              <a:rPr kumimoji="1" lang="en-US" altLang="zh-CN" sz="2400" dirty="0">
                <a:effectLst/>
                <a:latin typeface="Times New Roman" pitchFamily="18" charset="0"/>
              </a:rPr>
              <a:t>, *</a:t>
            </a:r>
            <a:r>
              <a:rPr kumimoji="1" lang="en-US" altLang="zh-CN" sz="2400" dirty="0" err="1">
                <a:effectLst/>
                <a:latin typeface="Times New Roman" pitchFamily="18" charset="0"/>
              </a:rPr>
              <a:t>PBinTree</a:t>
            </a:r>
            <a:r>
              <a:rPr kumimoji="1" lang="en-US" altLang="zh-CN" sz="2400" dirty="0">
                <a:effectLst/>
                <a:latin typeface="Times New Roman" pitchFamily="18" charset="0"/>
              </a:rPr>
              <a:t>;</a:t>
            </a:r>
          </a:p>
        </p:txBody>
      </p:sp>
      <p:sp>
        <p:nvSpPr>
          <p:cNvPr id="11267" name="Rectangle 3"/>
          <p:cNvSpPr>
            <a:spLocks noGrp="1" noChangeArrowheads="1"/>
          </p:cNvSpPr>
          <p:nvPr>
            <p:ph type="title" idx="4294967295"/>
          </p:nvPr>
        </p:nvSpPr>
        <p:spPr>
          <a:xfrm>
            <a:off x="457200" y="388938"/>
            <a:ext cx="3111500" cy="51911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b="1"/>
              <a:t>6.3.2 Linked form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4"/>
          <p:cNvSpPr>
            <a:spLocks noGrp="1"/>
          </p:cNvSpPr>
          <p:nvPr>
            <p:ph type="ftr" sz="quarter" idx="11"/>
          </p:nvPr>
        </p:nvSpPr>
        <p:spPr/>
        <p:txBody>
          <a:bodyPr/>
          <a:lstStyle/>
          <a:p>
            <a:endParaRPr lang="en-US" altLang="zh-CN"/>
          </a:p>
          <a:p>
            <a:r>
              <a:rPr lang="en-US" altLang="zh-CN"/>
              <a:t>Prof. Q. Wang</a:t>
            </a:r>
          </a:p>
        </p:txBody>
      </p:sp>
      <p:sp>
        <p:nvSpPr>
          <p:cNvPr id="121858" name="Rectangle 2"/>
          <p:cNvSpPr>
            <a:spLocks noGrp="1" noChangeArrowheads="1"/>
          </p:cNvSpPr>
          <p:nvPr>
            <p:ph type="title"/>
          </p:nvPr>
        </p:nvSpPr>
        <p:spPr/>
        <p:txBody>
          <a:bodyPr/>
          <a:lstStyle/>
          <a:p>
            <a:r>
              <a:rPr lang="en-US" altLang="zh-CN"/>
              <a:t>Example</a:t>
            </a:r>
          </a:p>
        </p:txBody>
      </p:sp>
      <p:grpSp>
        <p:nvGrpSpPr>
          <p:cNvPr id="121868" name="Group 12"/>
          <p:cNvGrpSpPr>
            <a:grpSpLocks/>
          </p:cNvGrpSpPr>
          <p:nvPr/>
        </p:nvGrpSpPr>
        <p:grpSpPr bwMode="auto">
          <a:xfrm>
            <a:off x="107950" y="1773238"/>
            <a:ext cx="8899525" cy="4164012"/>
            <a:chOff x="68" y="1117"/>
            <a:chExt cx="5606" cy="2623"/>
          </a:xfrm>
        </p:grpSpPr>
        <p:pic>
          <p:nvPicPr>
            <p:cNvPr id="121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 y="1117"/>
              <a:ext cx="5606" cy="2623"/>
            </a:xfrm>
            <a:prstGeom prst="rect">
              <a:avLst/>
            </a:prstGeom>
            <a:noFill/>
            <a:ln>
              <a:noFill/>
            </a:ln>
            <a:effectLst>
              <a:outerShdw dist="107763" dir="2700000" algn="ctr" rotWithShape="0">
                <a:srgbClr val="4D4D4D"/>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861" name="Line 5"/>
            <p:cNvSpPr>
              <a:spLocks noChangeShapeType="1"/>
            </p:cNvSpPr>
            <p:nvPr/>
          </p:nvSpPr>
          <p:spPr bwMode="auto">
            <a:xfrm flipV="1">
              <a:off x="4412" y="1732"/>
              <a:ext cx="42" cy="25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862" name="Line 6"/>
            <p:cNvSpPr>
              <a:spLocks noChangeShapeType="1"/>
            </p:cNvSpPr>
            <p:nvPr/>
          </p:nvSpPr>
          <p:spPr bwMode="auto">
            <a:xfrm flipV="1">
              <a:off x="3878" y="2113"/>
              <a:ext cx="180" cy="2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863" name="Line 7"/>
            <p:cNvSpPr>
              <a:spLocks noChangeShapeType="1"/>
            </p:cNvSpPr>
            <p:nvPr/>
          </p:nvSpPr>
          <p:spPr bwMode="auto">
            <a:xfrm flipV="1">
              <a:off x="4242" y="2501"/>
              <a:ext cx="180" cy="25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864" name="Line 8"/>
            <p:cNvSpPr>
              <a:spLocks noChangeShapeType="1"/>
            </p:cNvSpPr>
            <p:nvPr/>
          </p:nvSpPr>
          <p:spPr bwMode="auto">
            <a:xfrm flipH="1" flipV="1">
              <a:off x="5021" y="2456"/>
              <a:ext cx="258" cy="29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865" name="Line 9"/>
            <p:cNvSpPr>
              <a:spLocks noChangeShapeType="1"/>
            </p:cNvSpPr>
            <p:nvPr/>
          </p:nvSpPr>
          <p:spPr bwMode="auto">
            <a:xfrm flipH="1" flipV="1">
              <a:off x="4427" y="2902"/>
              <a:ext cx="184" cy="24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867" name="Line 11"/>
            <p:cNvSpPr>
              <a:spLocks noChangeShapeType="1"/>
            </p:cNvSpPr>
            <p:nvPr/>
          </p:nvSpPr>
          <p:spPr bwMode="auto">
            <a:xfrm flipH="1" flipV="1">
              <a:off x="4578" y="2118"/>
              <a:ext cx="175" cy="25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sp>
        <p:nvSpPr>
          <p:cNvPr id="122882" name="Rectangle 2"/>
          <p:cNvSpPr>
            <a:spLocks noGrp="1" noChangeArrowheads="1"/>
          </p:cNvSpPr>
          <p:nvPr>
            <p:ph type="title"/>
          </p:nvPr>
        </p:nvSpPr>
        <p:spPr/>
        <p:txBody>
          <a:bodyPr/>
          <a:lstStyle/>
          <a:p>
            <a:r>
              <a:rPr lang="en-US" altLang="zh-CN"/>
              <a:t>Static tri-branch linked list</a:t>
            </a:r>
          </a:p>
        </p:txBody>
      </p:sp>
      <p:grpSp>
        <p:nvGrpSpPr>
          <p:cNvPr id="122887" name="Group 7"/>
          <p:cNvGrpSpPr>
            <a:grpSpLocks/>
          </p:cNvGrpSpPr>
          <p:nvPr/>
        </p:nvGrpSpPr>
        <p:grpSpPr bwMode="auto">
          <a:xfrm>
            <a:off x="179388" y="1844675"/>
            <a:ext cx="8713787" cy="4464050"/>
            <a:chOff x="113" y="890"/>
            <a:chExt cx="5489" cy="2812"/>
          </a:xfrm>
        </p:grpSpPr>
        <p:sp>
          <p:nvSpPr>
            <p:cNvPr id="122884" name="Rectangle 4"/>
            <p:cNvSpPr>
              <a:spLocks noChangeArrowheads="1"/>
            </p:cNvSpPr>
            <p:nvPr/>
          </p:nvSpPr>
          <p:spPr bwMode="auto">
            <a:xfrm>
              <a:off x="113" y="890"/>
              <a:ext cx="5489" cy="2812"/>
            </a:xfrm>
            <a:prstGeom prst="rect">
              <a:avLst/>
            </a:prstGeom>
            <a:solidFill>
              <a:schemeClr val="tx1"/>
            </a:solidFill>
            <a:ln>
              <a:noFill/>
            </a:ln>
            <a:effectLst>
              <a:outerShdw dist="107763" dir="2700000" algn="ctr" rotWithShape="0">
                <a:srgbClr val="4D4D4D"/>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pic>
          <p:nvPicPr>
            <p:cNvPr id="1228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 y="1020"/>
              <a:ext cx="3705" cy="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911"/>
              <a:ext cx="1483" cy="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06498" name="Rectangle 2"/>
          <p:cNvSpPr>
            <a:spLocks noGrp="1" noChangeArrowheads="1"/>
          </p:cNvSpPr>
          <p:nvPr>
            <p:ph type="title"/>
          </p:nvPr>
        </p:nvSpPr>
        <p:spPr/>
        <p:txBody>
          <a:bodyPr/>
          <a:lstStyle/>
          <a:p>
            <a:r>
              <a:rPr lang="en-US" altLang="zh-CN"/>
              <a:t>Contents</a:t>
            </a:r>
          </a:p>
        </p:txBody>
      </p:sp>
      <p:sp>
        <p:nvSpPr>
          <p:cNvPr id="106499" name="Rectangle 3"/>
          <p:cNvSpPr>
            <a:spLocks noGrp="1" noChangeArrowheads="1"/>
          </p:cNvSpPr>
          <p:nvPr>
            <p:ph type="body" idx="1"/>
          </p:nvPr>
        </p:nvSpPr>
        <p:spPr/>
        <p:txBody>
          <a:bodyPr/>
          <a:lstStyle/>
          <a:p>
            <a:pPr>
              <a:lnSpc>
                <a:spcPct val="90000"/>
              </a:lnSpc>
            </a:pPr>
            <a:r>
              <a:rPr lang="en-US" altLang="zh-CN" dirty="0">
                <a:effectLst/>
              </a:rPr>
              <a:t>Definition and notations of Tree and Forest</a:t>
            </a:r>
          </a:p>
          <a:p>
            <a:pPr>
              <a:lnSpc>
                <a:spcPct val="90000"/>
              </a:lnSpc>
            </a:pPr>
            <a:r>
              <a:rPr lang="en-US" altLang="zh-CN" dirty="0">
                <a:effectLst/>
              </a:rPr>
              <a:t>Notations and representation of binary tree</a:t>
            </a:r>
          </a:p>
          <a:p>
            <a:pPr>
              <a:lnSpc>
                <a:spcPct val="90000"/>
              </a:lnSpc>
            </a:pPr>
            <a:r>
              <a:rPr lang="en-US" altLang="zh-CN" dirty="0">
                <a:effectLst/>
              </a:rPr>
              <a:t>Binary tree traversal</a:t>
            </a:r>
          </a:p>
          <a:p>
            <a:pPr>
              <a:lnSpc>
                <a:spcPct val="90000"/>
              </a:lnSpc>
            </a:pPr>
            <a:r>
              <a:rPr lang="en-US" altLang="zh-CN" dirty="0">
                <a:effectLst/>
              </a:rPr>
              <a:t>Threading binary tree</a:t>
            </a:r>
          </a:p>
          <a:p>
            <a:pPr>
              <a:lnSpc>
                <a:spcPct val="90000"/>
              </a:lnSpc>
            </a:pPr>
            <a:r>
              <a:rPr lang="en-US" altLang="zh-CN" dirty="0">
                <a:effectLst/>
              </a:rPr>
              <a:t>Reconstruction of binary tree</a:t>
            </a:r>
          </a:p>
          <a:p>
            <a:pPr>
              <a:lnSpc>
                <a:spcPct val="90000"/>
              </a:lnSpc>
            </a:pPr>
            <a:r>
              <a:rPr lang="en-US" altLang="zh-CN" dirty="0">
                <a:effectLst/>
              </a:rPr>
              <a:t>Transformation among Tree, Forest and binary tree</a:t>
            </a:r>
          </a:p>
          <a:p>
            <a:pPr>
              <a:lnSpc>
                <a:spcPct val="90000"/>
              </a:lnSpc>
            </a:pPr>
            <a:r>
              <a:rPr lang="en-US" altLang="zh-CN" dirty="0">
                <a:effectLst/>
              </a:rPr>
              <a:t>Huffman tree and Huffman coding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Quick Review</a:t>
            </a:r>
            <a:endParaRPr lang="zh-CN" altLang="en-US" dirty="0"/>
          </a:p>
        </p:txBody>
      </p:sp>
      <p:sp>
        <p:nvSpPr>
          <p:cNvPr id="4" name="内容占位符 3"/>
          <p:cNvSpPr>
            <a:spLocks noGrp="1"/>
          </p:cNvSpPr>
          <p:nvPr>
            <p:ph idx="1"/>
          </p:nvPr>
        </p:nvSpPr>
        <p:spPr/>
        <p:txBody>
          <a:bodyPr/>
          <a:lstStyle/>
          <a:p>
            <a:r>
              <a:rPr lang="en-US" altLang="zh-CN" dirty="0" smtClean="0">
                <a:effectLst/>
              </a:rPr>
              <a:t>Tree and Binary tree</a:t>
            </a:r>
          </a:p>
          <a:p>
            <a:pPr lvl="1"/>
            <a:r>
              <a:rPr lang="en-US" altLang="zh-CN" dirty="0" smtClean="0">
                <a:effectLst/>
              </a:rPr>
              <a:t>ADT</a:t>
            </a:r>
          </a:p>
          <a:p>
            <a:pPr lvl="1"/>
            <a:r>
              <a:rPr lang="en-US" altLang="zh-CN" dirty="0" smtClean="0">
                <a:effectLst/>
              </a:rPr>
              <a:t>Concepts and notations</a:t>
            </a:r>
          </a:p>
          <a:p>
            <a:r>
              <a:rPr lang="en-US" altLang="zh-CN" dirty="0" smtClean="0">
                <a:effectLst/>
              </a:rPr>
              <a:t>Binary tree</a:t>
            </a:r>
          </a:p>
          <a:p>
            <a:pPr lvl="1"/>
            <a:r>
              <a:rPr lang="en-US" altLang="zh-CN" dirty="0" smtClean="0">
                <a:effectLst/>
              </a:rPr>
              <a:t>Physical form: bi-branch linked list </a:t>
            </a:r>
          </a:p>
          <a:p>
            <a:pPr lvl="1"/>
            <a:r>
              <a:rPr lang="en-US" altLang="zh-CN" dirty="0">
                <a:effectLst/>
              </a:rPr>
              <a:t>Complete binary tree </a:t>
            </a:r>
            <a:r>
              <a:rPr lang="en-US" altLang="zh-CN" dirty="0">
                <a:effectLst/>
                <a:sym typeface="Wingdings" pitchFamily="2" charset="2"/>
              </a:rPr>
              <a:t> Sequential list</a:t>
            </a:r>
            <a:endParaRPr lang="en-US" altLang="zh-CN" dirty="0">
              <a:effectLst/>
            </a:endParaRPr>
          </a:p>
          <a:p>
            <a:pPr lvl="1"/>
            <a:endParaRPr lang="en-US" altLang="zh-CN" dirty="0" smtClean="0">
              <a:effectLst/>
            </a:endParaRPr>
          </a:p>
          <a:p>
            <a:pPr lvl="1"/>
            <a:endParaRPr lang="zh-CN" altLang="en-US" dirty="0">
              <a:effectLst/>
            </a:endParaRPr>
          </a:p>
        </p:txBody>
      </p:sp>
      <p:sp>
        <p:nvSpPr>
          <p:cNvPr id="2" name="页脚占位符 1"/>
          <p:cNvSpPr>
            <a:spLocks noGrp="1"/>
          </p:cNvSpPr>
          <p:nvPr>
            <p:ph type="ftr" sz="quarter" idx="11"/>
          </p:nvPr>
        </p:nvSpPr>
        <p:spPr/>
        <p:txBody>
          <a:bodyPr/>
          <a:lstStyle/>
          <a:p>
            <a:endParaRPr lang="en-US" altLang="zh-CN" smtClean="0"/>
          </a:p>
          <a:p>
            <a:r>
              <a:rPr lang="en-US" altLang="zh-CN" smtClean="0"/>
              <a:t>Prof. Q. Wang</a:t>
            </a:r>
            <a:endParaRPr lang="en-US" altLang="zh-CN"/>
          </a:p>
        </p:txBody>
      </p:sp>
      <p:grpSp>
        <p:nvGrpSpPr>
          <p:cNvPr id="5" name="组合 4"/>
          <p:cNvGrpSpPr>
            <a:grpSpLocks noChangeAspect="1"/>
          </p:cNvGrpSpPr>
          <p:nvPr/>
        </p:nvGrpSpPr>
        <p:grpSpPr>
          <a:xfrm>
            <a:off x="179512" y="4983817"/>
            <a:ext cx="2670334" cy="1613535"/>
            <a:chOff x="4864100" y="4003675"/>
            <a:chExt cx="3814763" cy="2305050"/>
          </a:xfrm>
        </p:grpSpPr>
        <p:sp>
          <p:nvSpPr>
            <p:cNvPr id="6" name="Oval 32"/>
            <p:cNvSpPr>
              <a:spLocks noChangeAspect="1" noChangeArrowheads="1"/>
            </p:cNvSpPr>
            <p:nvPr/>
          </p:nvSpPr>
          <p:spPr bwMode="auto">
            <a:xfrm>
              <a:off x="6734175" y="4003675"/>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a:t>
              </a:r>
            </a:p>
          </p:txBody>
        </p:sp>
        <p:sp>
          <p:nvSpPr>
            <p:cNvPr id="7" name="Oval 33"/>
            <p:cNvSpPr>
              <a:spLocks noChangeAspect="1" noChangeArrowheads="1"/>
            </p:cNvSpPr>
            <p:nvPr/>
          </p:nvSpPr>
          <p:spPr bwMode="auto">
            <a:xfrm>
              <a:off x="5726113" y="4470400"/>
              <a:ext cx="360362"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2</a:t>
              </a:r>
            </a:p>
          </p:txBody>
        </p:sp>
        <p:sp>
          <p:nvSpPr>
            <p:cNvPr id="8" name="Oval 34"/>
            <p:cNvSpPr>
              <a:spLocks noChangeAspect="1" noChangeArrowheads="1"/>
            </p:cNvSpPr>
            <p:nvPr/>
          </p:nvSpPr>
          <p:spPr bwMode="auto">
            <a:xfrm>
              <a:off x="7742238" y="4471988"/>
              <a:ext cx="360362"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3</a:t>
              </a:r>
            </a:p>
          </p:txBody>
        </p:sp>
        <p:sp>
          <p:nvSpPr>
            <p:cNvPr id="9" name="Oval 35"/>
            <p:cNvSpPr>
              <a:spLocks noChangeAspect="1" noChangeArrowheads="1"/>
            </p:cNvSpPr>
            <p:nvPr/>
          </p:nvSpPr>
          <p:spPr bwMode="auto">
            <a:xfrm>
              <a:off x="5151438" y="5154613"/>
              <a:ext cx="360362"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4</a:t>
              </a:r>
            </a:p>
          </p:txBody>
        </p:sp>
        <p:sp>
          <p:nvSpPr>
            <p:cNvPr id="10" name="Oval 36"/>
            <p:cNvSpPr>
              <a:spLocks noChangeAspect="1" noChangeArrowheads="1"/>
            </p:cNvSpPr>
            <p:nvPr/>
          </p:nvSpPr>
          <p:spPr bwMode="auto">
            <a:xfrm>
              <a:off x="6207125" y="5156200"/>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5</a:t>
              </a:r>
            </a:p>
          </p:txBody>
        </p:sp>
        <p:sp>
          <p:nvSpPr>
            <p:cNvPr id="11" name="Oval 37"/>
            <p:cNvSpPr>
              <a:spLocks noChangeAspect="1" noChangeArrowheads="1"/>
            </p:cNvSpPr>
            <p:nvPr/>
          </p:nvSpPr>
          <p:spPr bwMode="auto">
            <a:xfrm>
              <a:off x="7262813" y="5154613"/>
              <a:ext cx="360362"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6</a:t>
              </a:r>
            </a:p>
          </p:txBody>
        </p:sp>
        <p:sp>
          <p:nvSpPr>
            <p:cNvPr id="12" name="Oval 38"/>
            <p:cNvSpPr>
              <a:spLocks noChangeAspect="1" noChangeArrowheads="1"/>
            </p:cNvSpPr>
            <p:nvPr/>
          </p:nvSpPr>
          <p:spPr bwMode="auto">
            <a:xfrm>
              <a:off x="8318500" y="5156200"/>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7</a:t>
              </a:r>
            </a:p>
          </p:txBody>
        </p:sp>
        <p:sp>
          <p:nvSpPr>
            <p:cNvPr id="13" name="Oval 39"/>
            <p:cNvSpPr>
              <a:spLocks noChangeAspect="1" noChangeArrowheads="1"/>
            </p:cNvSpPr>
            <p:nvPr/>
          </p:nvSpPr>
          <p:spPr bwMode="auto">
            <a:xfrm>
              <a:off x="4864100" y="5946775"/>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8</a:t>
              </a:r>
            </a:p>
          </p:txBody>
        </p:sp>
        <p:sp>
          <p:nvSpPr>
            <p:cNvPr id="14" name="Oval 40"/>
            <p:cNvSpPr>
              <a:spLocks noChangeAspect="1" noChangeArrowheads="1"/>
            </p:cNvSpPr>
            <p:nvPr/>
          </p:nvSpPr>
          <p:spPr bwMode="auto">
            <a:xfrm>
              <a:off x="5438775" y="5948363"/>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9</a:t>
              </a:r>
            </a:p>
          </p:txBody>
        </p:sp>
        <p:sp>
          <p:nvSpPr>
            <p:cNvPr id="15" name="Oval 41"/>
            <p:cNvSpPr>
              <a:spLocks noChangeAspect="1" noChangeArrowheads="1"/>
            </p:cNvSpPr>
            <p:nvPr/>
          </p:nvSpPr>
          <p:spPr bwMode="auto">
            <a:xfrm>
              <a:off x="5942013" y="5946775"/>
              <a:ext cx="360362"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10</a:t>
              </a:r>
            </a:p>
          </p:txBody>
        </p:sp>
        <p:sp>
          <p:nvSpPr>
            <p:cNvPr id="16" name="Oval 42"/>
            <p:cNvSpPr>
              <a:spLocks noChangeAspect="1" noChangeArrowheads="1"/>
            </p:cNvSpPr>
            <p:nvPr/>
          </p:nvSpPr>
          <p:spPr bwMode="auto">
            <a:xfrm>
              <a:off x="6518275" y="5948363"/>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11</a:t>
              </a:r>
            </a:p>
          </p:txBody>
        </p:sp>
        <p:sp>
          <p:nvSpPr>
            <p:cNvPr id="17" name="Oval 43"/>
            <p:cNvSpPr>
              <a:spLocks noChangeAspect="1" noChangeArrowheads="1"/>
            </p:cNvSpPr>
            <p:nvPr/>
          </p:nvSpPr>
          <p:spPr bwMode="auto">
            <a:xfrm>
              <a:off x="7023100" y="5948363"/>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a:solidFill>
                    <a:srgbClr val="FFFF00"/>
                  </a:solidFill>
                  <a:effectLst/>
                  <a:ea typeface="宋体" pitchFamily="2" charset="-122"/>
                </a:rPr>
                <a:t>12</a:t>
              </a:r>
            </a:p>
          </p:txBody>
        </p:sp>
        <p:cxnSp>
          <p:nvCxnSpPr>
            <p:cNvPr id="18" name="AutoShape 47"/>
            <p:cNvCxnSpPr>
              <a:cxnSpLocks noChangeShapeType="1"/>
              <a:stCxn id="6" idx="2"/>
              <a:endCxn id="7" idx="7"/>
            </p:cNvCxnSpPr>
            <p:nvPr/>
          </p:nvCxnSpPr>
          <p:spPr bwMode="auto">
            <a:xfrm flipH="1">
              <a:off x="6034088" y="4184650"/>
              <a:ext cx="700087" cy="3381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48"/>
            <p:cNvCxnSpPr>
              <a:cxnSpLocks noChangeShapeType="1"/>
              <a:stCxn id="6" idx="6"/>
              <a:endCxn id="8" idx="1"/>
            </p:cNvCxnSpPr>
            <p:nvPr/>
          </p:nvCxnSpPr>
          <p:spPr bwMode="auto">
            <a:xfrm>
              <a:off x="7094538" y="4184650"/>
              <a:ext cx="700087" cy="339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49"/>
            <p:cNvCxnSpPr>
              <a:cxnSpLocks noChangeShapeType="1"/>
              <a:stCxn id="7" idx="3"/>
              <a:endCxn id="9" idx="7"/>
            </p:cNvCxnSpPr>
            <p:nvPr/>
          </p:nvCxnSpPr>
          <p:spPr bwMode="auto">
            <a:xfrm flipH="1">
              <a:off x="5459413" y="4778375"/>
              <a:ext cx="319087" cy="4286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50"/>
            <p:cNvCxnSpPr>
              <a:cxnSpLocks noChangeShapeType="1"/>
              <a:stCxn id="7" idx="5"/>
              <a:endCxn id="10" idx="0"/>
            </p:cNvCxnSpPr>
            <p:nvPr/>
          </p:nvCxnSpPr>
          <p:spPr bwMode="auto">
            <a:xfrm>
              <a:off x="6034088" y="4778375"/>
              <a:ext cx="354012" cy="3778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51"/>
            <p:cNvCxnSpPr>
              <a:cxnSpLocks noChangeShapeType="1"/>
              <a:stCxn id="8" idx="3"/>
              <a:endCxn id="11" idx="0"/>
            </p:cNvCxnSpPr>
            <p:nvPr/>
          </p:nvCxnSpPr>
          <p:spPr bwMode="auto">
            <a:xfrm flipH="1">
              <a:off x="7443788" y="4779963"/>
              <a:ext cx="350837" cy="3746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52"/>
            <p:cNvCxnSpPr>
              <a:cxnSpLocks noChangeShapeType="1"/>
              <a:stCxn id="8" idx="5"/>
              <a:endCxn id="12" idx="1"/>
            </p:cNvCxnSpPr>
            <p:nvPr/>
          </p:nvCxnSpPr>
          <p:spPr bwMode="auto">
            <a:xfrm>
              <a:off x="8050213" y="4779963"/>
              <a:ext cx="320675" cy="4286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53"/>
            <p:cNvCxnSpPr>
              <a:cxnSpLocks noChangeShapeType="1"/>
              <a:stCxn id="9" idx="3"/>
              <a:endCxn id="13" idx="0"/>
            </p:cNvCxnSpPr>
            <p:nvPr/>
          </p:nvCxnSpPr>
          <p:spPr bwMode="auto">
            <a:xfrm flipH="1">
              <a:off x="5045075" y="5462588"/>
              <a:ext cx="158750" cy="4841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54"/>
            <p:cNvCxnSpPr>
              <a:cxnSpLocks noChangeShapeType="1"/>
              <a:stCxn id="9" idx="5"/>
              <a:endCxn id="14" idx="0"/>
            </p:cNvCxnSpPr>
            <p:nvPr/>
          </p:nvCxnSpPr>
          <p:spPr bwMode="auto">
            <a:xfrm>
              <a:off x="5459413" y="5462588"/>
              <a:ext cx="160337"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55"/>
            <p:cNvCxnSpPr>
              <a:cxnSpLocks noChangeShapeType="1"/>
              <a:stCxn id="10" idx="3"/>
              <a:endCxn id="15" idx="0"/>
            </p:cNvCxnSpPr>
            <p:nvPr/>
          </p:nvCxnSpPr>
          <p:spPr bwMode="auto">
            <a:xfrm flipH="1">
              <a:off x="6122988" y="5464175"/>
              <a:ext cx="136525" cy="482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56"/>
            <p:cNvCxnSpPr>
              <a:cxnSpLocks noChangeShapeType="1"/>
              <a:stCxn id="10" idx="5"/>
              <a:endCxn id="16" idx="0"/>
            </p:cNvCxnSpPr>
            <p:nvPr/>
          </p:nvCxnSpPr>
          <p:spPr bwMode="auto">
            <a:xfrm>
              <a:off x="6515100" y="5464175"/>
              <a:ext cx="184150" cy="4841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57"/>
            <p:cNvCxnSpPr>
              <a:cxnSpLocks noChangeShapeType="1"/>
              <a:stCxn id="11" idx="3"/>
              <a:endCxn id="17" idx="0"/>
            </p:cNvCxnSpPr>
            <p:nvPr/>
          </p:nvCxnSpPr>
          <p:spPr bwMode="auto">
            <a:xfrm flipH="1">
              <a:off x="7204075" y="5462588"/>
              <a:ext cx="11112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组合 41"/>
          <p:cNvGrpSpPr>
            <a:grpSpLocks noChangeAspect="1"/>
          </p:cNvGrpSpPr>
          <p:nvPr/>
        </p:nvGrpSpPr>
        <p:grpSpPr>
          <a:xfrm>
            <a:off x="3255220" y="5196067"/>
            <a:ext cx="5745163" cy="302260"/>
            <a:chOff x="467544" y="3573463"/>
            <a:chExt cx="8207375" cy="431800"/>
          </a:xfrm>
        </p:grpSpPr>
        <p:sp>
          <p:nvSpPr>
            <p:cNvPr id="29" name="Rectangle 5"/>
            <p:cNvSpPr>
              <a:spLocks noChangeAspect="1" noChangeArrowheads="1"/>
            </p:cNvSpPr>
            <p:nvPr/>
          </p:nvSpPr>
          <p:spPr bwMode="auto">
            <a:xfrm>
              <a:off x="467544"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smtClean="0">
                  <a:solidFill>
                    <a:srgbClr val="FFFF00"/>
                  </a:solidFill>
                </a:rPr>
                <a:t>1</a:t>
              </a:r>
              <a:endParaRPr lang="en-US" altLang="zh-CN" sz="2000" baseline="-25000" dirty="0">
                <a:solidFill>
                  <a:srgbClr val="FFFF00"/>
                </a:solidFill>
              </a:endParaRPr>
            </a:p>
          </p:txBody>
        </p:sp>
        <p:sp>
          <p:nvSpPr>
            <p:cNvPr id="30" name="Rectangle 6"/>
            <p:cNvSpPr>
              <a:spLocks noChangeAspect="1" noChangeArrowheads="1"/>
            </p:cNvSpPr>
            <p:nvPr/>
          </p:nvSpPr>
          <p:spPr bwMode="auto">
            <a:xfrm>
              <a:off x="1093019"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smtClean="0">
                  <a:solidFill>
                    <a:srgbClr val="FFFF00"/>
                  </a:solidFill>
                </a:rPr>
                <a:t>2</a:t>
              </a:r>
              <a:endParaRPr lang="en-US" altLang="zh-CN" sz="2000" baseline="-25000" dirty="0">
                <a:solidFill>
                  <a:srgbClr val="FFFF00"/>
                </a:solidFill>
              </a:endParaRPr>
            </a:p>
          </p:txBody>
        </p:sp>
        <p:sp>
          <p:nvSpPr>
            <p:cNvPr id="31" name="Rectangle 7"/>
            <p:cNvSpPr>
              <a:spLocks noChangeAspect="1" noChangeArrowheads="1"/>
            </p:cNvSpPr>
            <p:nvPr/>
          </p:nvSpPr>
          <p:spPr bwMode="auto">
            <a:xfrm>
              <a:off x="1716906"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smtClean="0">
                  <a:solidFill>
                    <a:srgbClr val="FFFF00"/>
                  </a:solidFill>
                </a:rPr>
                <a:t>3</a:t>
              </a:r>
              <a:endParaRPr lang="en-US" altLang="zh-CN" sz="2000" baseline="-25000" dirty="0">
                <a:solidFill>
                  <a:srgbClr val="FFFF00"/>
                </a:solidFill>
              </a:endParaRPr>
            </a:p>
          </p:txBody>
        </p:sp>
        <p:sp>
          <p:nvSpPr>
            <p:cNvPr id="32" name="Rectangle 8"/>
            <p:cNvSpPr>
              <a:spLocks noChangeAspect="1" noChangeArrowheads="1"/>
            </p:cNvSpPr>
            <p:nvPr/>
          </p:nvSpPr>
          <p:spPr bwMode="auto">
            <a:xfrm>
              <a:off x="2340794"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smtClean="0">
                  <a:solidFill>
                    <a:srgbClr val="FFFF00"/>
                  </a:solidFill>
                </a:rPr>
                <a:t>4</a:t>
              </a:r>
              <a:endParaRPr lang="en-US" altLang="zh-CN" sz="2000" dirty="0">
                <a:solidFill>
                  <a:srgbClr val="FFFF00"/>
                </a:solidFill>
              </a:endParaRPr>
            </a:p>
          </p:txBody>
        </p:sp>
        <p:sp>
          <p:nvSpPr>
            <p:cNvPr id="33" name="Rectangle 9"/>
            <p:cNvSpPr>
              <a:spLocks noChangeAspect="1" noChangeArrowheads="1"/>
            </p:cNvSpPr>
            <p:nvPr/>
          </p:nvSpPr>
          <p:spPr bwMode="auto">
            <a:xfrm>
              <a:off x="2964681"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smtClean="0">
                  <a:solidFill>
                    <a:srgbClr val="FFFF00"/>
                  </a:solidFill>
                </a:rPr>
                <a:t>5</a:t>
              </a:r>
              <a:endParaRPr lang="en-US" altLang="zh-CN" sz="2000" baseline="-25000" dirty="0">
                <a:solidFill>
                  <a:srgbClr val="FFFF00"/>
                </a:solidFill>
              </a:endParaRPr>
            </a:p>
          </p:txBody>
        </p:sp>
        <p:sp>
          <p:nvSpPr>
            <p:cNvPr id="34" name="Rectangle 10"/>
            <p:cNvSpPr>
              <a:spLocks noChangeAspect="1" noChangeArrowheads="1"/>
            </p:cNvSpPr>
            <p:nvPr/>
          </p:nvSpPr>
          <p:spPr bwMode="auto">
            <a:xfrm>
              <a:off x="3588569"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2000" baseline="-25000" dirty="0">
                <a:solidFill>
                  <a:srgbClr val="FFFF00"/>
                </a:solidFill>
              </a:endParaRPr>
            </a:p>
          </p:txBody>
        </p:sp>
        <p:sp>
          <p:nvSpPr>
            <p:cNvPr id="35" name="Rectangle 11"/>
            <p:cNvSpPr>
              <a:spLocks noChangeAspect="1" noChangeArrowheads="1"/>
            </p:cNvSpPr>
            <p:nvPr/>
          </p:nvSpPr>
          <p:spPr bwMode="auto">
            <a:xfrm>
              <a:off x="4212456"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2000" baseline="-25000" dirty="0">
                <a:solidFill>
                  <a:srgbClr val="FFFF00"/>
                </a:solidFill>
              </a:endParaRPr>
            </a:p>
          </p:txBody>
        </p:sp>
        <p:sp>
          <p:nvSpPr>
            <p:cNvPr id="36" name="Rectangle 12"/>
            <p:cNvSpPr>
              <a:spLocks noChangeAspect="1" noChangeArrowheads="1"/>
            </p:cNvSpPr>
            <p:nvPr/>
          </p:nvSpPr>
          <p:spPr bwMode="auto">
            <a:xfrm>
              <a:off x="4836344"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a:solidFill>
                    <a:srgbClr val="FFFF00"/>
                  </a:solidFill>
                </a:rPr>
                <a:t>…</a:t>
              </a:r>
              <a:endParaRPr lang="en-US" altLang="zh-CN" sz="2000" baseline="-25000" dirty="0">
                <a:solidFill>
                  <a:srgbClr val="FFFF00"/>
                </a:solidFill>
              </a:endParaRPr>
            </a:p>
          </p:txBody>
        </p:sp>
        <p:sp>
          <p:nvSpPr>
            <p:cNvPr id="37" name="Rectangle 13"/>
            <p:cNvSpPr>
              <a:spLocks noChangeAspect="1" noChangeArrowheads="1"/>
            </p:cNvSpPr>
            <p:nvPr/>
          </p:nvSpPr>
          <p:spPr bwMode="auto">
            <a:xfrm>
              <a:off x="5460231"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smtClean="0">
                  <a:solidFill>
                    <a:srgbClr val="FFFF00"/>
                  </a:solidFill>
                </a:rPr>
                <a:t>11</a:t>
              </a:r>
              <a:endParaRPr lang="en-US" altLang="zh-CN" sz="2000" dirty="0">
                <a:solidFill>
                  <a:srgbClr val="FFFF00"/>
                </a:solidFill>
              </a:endParaRPr>
            </a:p>
          </p:txBody>
        </p:sp>
        <p:sp>
          <p:nvSpPr>
            <p:cNvPr id="38" name="Rectangle 14"/>
            <p:cNvSpPr>
              <a:spLocks noChangeAspect="1" noChangeArrowheads="1"/>
            </p:cNvSpPr>
            <p:nvPr/>
          </p:nvSpPr>
          <p:spPr bwMode="auto">
            <a:xfrm>
              <a:off x="6084119"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dirty="0" smtClean="0">
                  <a:solidFill>
                    <a:srgbClr val="FFFF00"/>
                  </a:solidFill>
                </a:rPr>
                <a:t>12</a:t>
              </a:r>
              <a:endParaRPr lang="en-US" altLang="zh-CN" sz="2000" dirty="0">
                <a:solidFill>
                  <a:srgbClr val="FFFF00"/>
                </a:solidFill>
              </a:endParaRPr>
            </a:p>
          </p:txBody>
        </p:sp>
        <p:sp>
          <p:nvSpPr>
            <p:cNvPr id="39" name="Rectangle 14"/>
            <p:cNvSpPr>
              <a:spLocks noChangeAspect="1" noChangeArrowheads="1"/>
            </p:cNvSpPr>
            <p:nvPr/>
          </p:nvSpPr>
          <p:spPr bwMode="auto">
            <a:xfrm>
              <a:off x="7379519"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2000" baseline="-25000" dirty="0">
                <a:solidFill>
                  <a:srgbClr val="FFFF00"/>
                </a:solidFill>
              </a:endParaRPr>
            </a:p>
          </p:txBody>
        </p:sp>
        <p:sp>
          <p:nvSpPr>
            <p:cNvPr id="40" name="Rectangle 14"/>
            <p:cNvSpPr>
              <a:spLocks noChangeAspect="1" noChangeArrowheads="1"/>
            </p:cNvSpPr>
            <p:nvPr/>
          </p:nvSpPr>
          <p:spPr bwMode="auto">
            <a:xfrm>
              <a:off x="6731819"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2000" baseline="-25000" dirty="0">
                <a:solidFill>
                  <a:srgbClr val="FFFF00"/>
                </a:solidFill>
              </a:endParaRPr>
            </a:p>
          </p:txBody>
        </p:sp>
        <p:sp>
          <p:nvSpPr>
            <p:cNvPr id="41" name="Rectangle 14"/>
            <p:cNvSpPr>
              <a:spLocks noChangeAspect="1" noChangeArrowheads="1"/>
            </p:cNvSpPr>
            <p:nvPr/>
          </p:nvSpPr>
          <p:spPr bwMode="auto">
            <a:xfrm>
              <a:off x="8027219" y="3573463"/>
              <a:ext cx="64770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2000" baseline="-25000" dirty="0">
                <a:solidFill>
                  <a:srgbClr val="FFFF00"/>
                </a:solidFill>
              </a:endParaRPr>
            </a:p>
          </p:txBody>
        </p:sp>
      </p:grpSp>
    </p:spTree>
    <p:extLst>
      <p:ext uri="{BB962C8B-B14F-4D97-AF65-F5344CB8AC3E}">
        <p14:creationId xmlns:p14="http://schemas.microsoft.com/office/powerpoint/2010/main" val="1779239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13315" name="Text Box 3"/>
          <p:cNvSpPr txBox="1">
            <a:spLocks noChangeArrowheads="1"/>
          </p:cNvSpPr>
          <p:nvPr/>
        </p:nvSpPr>
        <p:spPr bwMode="auto">
          <a:xfrm>
            <a:off x="468313" y="1981200"/>
            <a:ext cx="8280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itchFamily="18" charset="0"/>
                <a:ea typeface="宋体" pitchFamily="2" charset="-122"/>
              </a:defRPr>
            </a:lvl1pPr>
            <a:lvl2pPr marL="190500" algn="l">
              <a:defRPr kumimoji="1" sz="2400">
                <a:solidFill>
                  <a:schemeClr val="tx1"/>
                </a:solidFill>
                <a:latin typeface="Times New Roman" pitchFamily="18" charset="0"/>
                <a:ea typeface="宋体" pitchFamily="2" charset="-122"/>
              </a:defRPr>
            </a:lvl2pPr>
            <a:lvl3pPr marL="1901825" algn="l">
              <a:defRPr kumimoji="1" sz="2400">
                <a:solidFill>
                  <a:schemeClr val="tx1"/>
                </a:solidFill>
                <a:latin typeface="Times New Roman" pitchFamily="18" charset="0"/>
                <a:ea typeface="宋体" pitchFamily="2" charset="-122"/>
              </a:defRPr>
            </a:lvl3pPr>
            <a:lvl4pPr marL="2092325" algn="l">
              <a:defRPr kumimoji="1" sz="2400">
                <a:solidFill>
                  <a:schemeClr val="tx1"/>
                </a:solidFill>
                <a:latin typeface="Times New Roman" pitchFamily="18" charset="0"/>
                <a:ea typeface="宋体" pitchFamily="2" charset="-122"/>
              </a:defRPr>
            </a:lvl4pPr>
            <a:lvl5pPr marL="2282825" algn="l">
              <a:defRPr kumimoji="1" sz="2400">
                <a:solidFill>
                  <a:schemeClr val="tx1"/>
                </a:solidFill>
                <a:latin typeface="Times New Roman" pitchFamily="18" charset="0"/>
                <a:ea typeface="宋体" pitchFamily="2" charset="-122"/>
              </a:defRPr>
            </a:lvl5pPr>
            <a:lvl6pPr marL="2740025" fontAlgn="base">
              <a:spcBef>
                <a:spcPct val="0"/>
              </a:spcBef>
              <a:spcAft>
                <a:spcPct val="0"/>
              </a:spcAft>
              <a:defRPr kumimoji="1" sz="2400">
                <a:solidFill>
                  <a:schemeClr val="tx1"/>
                </a:solidFill>
                <a:latin typeface="Times New Roman" pitchFamily="18" charset="0"/>
                <a:ea typeface="宋体" pitchFamily="2" charset="-122"/>
              </a:defRPr>
            </a:lvl6pPr>
            <a:lvl7pPr marL="3197225" fontAlgn="base">
              <a:spcBef>
                <a:spcPct val="0"/>
              </a:spcBef>
              <a:spcAft>
                <a:spcPct val="0"/>
              </a:spcAft>
              <a:defRPr kumimoji="1" sz="2400">
                <a:solidFill>
                  <a:schemeClr val="tx1"/>
                </a:solidFill>
                <a:latin typeface="Times New Roman" pitchFamily="18" charset="0"/>
                <a:ea typeface="宋体" pitchFamily="2" charset="-122"/>
              </a:defRPr>
            </a:lvl7pPr>
            <a:lvl8pPr marL="3654425" fontAlgn="base">
              <a:spcBef>
                <a:spcPct val="0"/>
              </a:spcBef>
              <a:spcAft>
                <a:spcPct val="0"/>
              </a:spcAft>
              <a:defRPr kumimoji="1" sz="2400">
                <a:solidFill>
                  <a:schemeClr val="tx1"/>
                </a:solidFill>
                <a:latin typeface="Times New Roman" pitchFamily="18" charset="0"/>
                <a:ea typeface="宋体" pitchFamily="2" charset="-122"/>
              </a:defRPr>
            </a:lvl8pPr>
            <a:lvl9pPr marL="4111625" fontAlgn="base">
              <a:spcBef>
                <a:spcPct val="0"/>
              </a:spcBef>
              <a:spcAft>
                <a:spcPct val="0"/>
              </a:spcAft>
              <a:defRPr kumimoji="1" sz="2400">
                <a:solidFill>
                  <a:schemeClr val="tx1"/>
                </a:solidFill>
                <a:latin typeface="Times New Roman" pitchFamily="18" charset="0"/>
                <a:ea typeface="宋体" pitchFamily="2" charset="-122"/>
              </a:defRPr>
            </a:lvl9pPr>
          </a:lstStyle>
          <a:p>
            <a:pPr lvl="1" algn="just"/>
            <a:r>
              <a:rPr lang="en-US" altLang="zh-CN" b="1" dirty="0">
                <a:solidFill>
                  <a:srgbClr val="FFFF00"/>
                </a:solidFill>
                <a:effectLst/>
                <a:ea typeface="幼圆" pitchFamily="49" charset="-122"/>
              </a:rPr>
              <a:t>Traversing Binary Tree </a:t>
            </a:r>
            <a:r>
              <a:rPr lang="en-US" altLang="zh-CN" b="1" dirty="0">
                <a:effectLst/>
                <a:ea typeface="幼圆" pitchFamily="49" charset="-122"/>
              </a:rPr>
              <a:t>(</a:t>
            </a:r>
            <a:r>
              <a:rPr lang="zh-CN" altLang="en-US" b="1" dirty="0">
                <a:effectLst/>
                <a:ea typeface="幼圆" pitchFamily="49" charset="-122"/>
              </a:rPr>
              <a:t>二叉树的遍历</a:t>
            </a:r>
            <a:r>
              <a:rPr lang="en-US" altLang="zh-CN" b="1" dirty="0">
                <a:effectLst/>
                <a:ea typeface="幼圆" pitchFamily="49" charset="-122"/>
              </a:rPr>
              <a:t>)</a:t>
            </a:r>
            <a:r>
              <a:rPr lang="zh-CN" altLang="en-US" b="1" dirty="0">
                <a:effectLst/>
                <a:ea typeface="幼圆" pitchFamily="49" charset="-122"/>
              </a:rPr>
              <a:t>：</a:t>
            </a:r>
            <a:r>
              <a:rPr lang="zh-CN" altLang="en-US" dirty="0">
                <a:effectLst/>
                <a:ea typeface="幼圆" pitchFamily="49" charset="-122"/>
              </a:rPr>
              <a:t>按某条搜索路径访问树中每一个结点，使得每个结点</a:t>
            </a:r>
            <a:r>
              <a:rPr lang="zh-CN" altLang="en-US" b="1" dirty="0">
                <a:solidFill>
                  <a:srgbClr val="FFFF00"/>
                </a:solidFill>
                <a:effectLst/>
                <a:latin typeface="黑体" pitchFamily="49" charset="-122"/>
                <a:ea typeface="黑体" pitchFamily="49" charset="-122"/>
              </a:rPr>
              <a:t>被</a:t>
            </a:r>
            <a:r>
              <a:rPr lang="zh-CN" altLang="en-US" b="1" dirty="0" smtClean="0">
                <a:solidFill>
                  <a:srgbClr val="FFFF00"/>
                </a:solidFill>
                <a:effectLst/>
                <a:latin typeface="黑体" pitchFamily="49" charset="-122"/>
                <a:ea typeface="黑体" pitchFamily="49" charset="-122"/>
              </a:rPr>
              <a:t>访问且</a:t>
            </a:r>
            <a:r>
              <a:rPr lang="zh-CN" altLang="en-US" b="1" dirty="0">
                <a:solidFill>
                  <a:srgbClr val="FFFF00"/>
                </a:solidFill>
                <a:effectLst/>
                <a:latin typeface="黑体" pitchFamily="49" charset="-122"/>
                <a:ea typeface="黑体" pitchFamily="49" charset="-122"/>
              </a:rPr>
              <a:t>仅被访问一次</a:t>
            </a:r>
            <a:r>
              <a:rPr lang="zh-CN" altLang="en-US" dirty="0">
                <a:effectLst/>
                <a:latin typeface="黑体" pitchFamily="49" charset="-122"/>
                <a:ea typeface="黑体" pitchFamily="49" charset="-122"/>
              </a:rPr>
              <a:t> </a:t>
            </a:r>
            <a:r>
              <a:rPr lang="en-US" altLang="zh-CN" dirty="0">
                <a:effectLst/>
                <a:ea typeface="幼圆" pitchFamily="49" charset="-122"/>
              </a:rPr>
              <a:t>(</a:t>
            </a:r>
            <a:r>
              <a:rPr lang="en-US" altLang="zh-CN" b="1" dirty="0">
                <a:solidFill>
                  <a:srgbClr val="FFFF00"/>
                </a:solidFill>
                <a:effectLst/>
                <a:ea typeface="幼圆" pitchFamily="49" charset="-122"/>
              </a:rPr>
              <a:t>once and only once</a:t>
            </a:r>
            <a:r>
              <a:rPr lang="en-US" altLang="zh-CN" dirty="0">
                <a:effectLst/>
                <a:ea typeface="幼圆" pitchFamily="49" charset="-122"/>
              </a:rPr>
              <a:t>)</a:t>
            </a:r>
            <a:r>
              <a:rPr lang="zh-CN" altLang="en-US" dirty="0">
                <a:effectLst/>
                <a:ea typeface="幼圆" pitchFamily="49" charset="-122"/>
              </a:rPr>
              <a:t>。</a:t>
            </a:r>
          </a:p>
          <a:p>
            <a:pPr lvl="1" algn="just"/>
            <a:endParaRPr lang="zh-CN" altLang="en-US" dirty="0">
              <a:effectLst/>
              <a:ea typeface="幼圆" pitchFamily="49" charset="-122"/>
            </a:endParaRPr>
          </a:p>
          <a:p>
            <a:pPr lvl="1" algn="just"/>
            <a:r>
              <a:rPr lang="en-US" altLang="zh-CN" b="1" dirty="0">
                <a:solidFill>
                  <a:srgbClr val="FFFF00"/>
                </a:solidFill>
                <a:effectLst/>
                <a:ea typeface="幼圆" pitchFamily="49" charset="-122"/>
              </a:rPr>
              <a:t>Depth-first</a:t>
            </a:r>
            <a:r>
              <a:rPr lang="en-US" altLang="zh-CN" dirty="0">
                <a:solidFill>
                  <a:srgbClr val="FFFF00"/>
                </a:solidFill>
                <a:effectLst/>
                <a:ea typeface="幼圆" pitchFamily="49" charset="-122"/>
              </a:rPr>
              <a:t> traversal</a:t>
            </a:r>
            <a:r>
              <a:rPr lang="en-US" altLang="zh-CN" dirty="0">
                <a:effectLst/>
                <a:ea typeface="幼圆" pitchFamily="49" charset="-122"/>
              </a:rPr>
              <a:t> (</a:t>
            </a:r>
            <a:r>
              <a:rPr lang="zh-CN" altLang="en-US" dirty="0">
                <a:effectLst/>
                <a:ea typeface="幼圆" pitchFamily="49" charset="-122"/>
              </a:rPr>
              <a:t>深度优先</a:t>
            </a:r>
            <a:r>
              <a:rPr lang="en-US" altLang="zh-CN" dirty="0">
                <a:effectLst/>
                <a:ea typeface="幼圆" pitchFamily="49" charset="-122"/>
              </a:rPr>
              <a:t>)</a:t>
            </a:r>
            <a:r>
              <a:rPr lang="zh-CN" altLang="en-US" dirty="0">
                <a:effectLst/>
                <a:ea typeface="幼圆" pitchFamily="49" charset="-122"/>
              </a:rPr>
              <a:t>：</a:t>
            </a:r>
          </a:p>
          <a:p>
            <a:pPr lvl="1" algn="just"/>
            <a:r>
              <a:rPr lang="zh-CN" altLang="en-US" dirty="0">
                <a:effectLst/>
                <a:ea typeface="幼圆" pitchFamily="49" charset="-122"/>
              </a:rPr>
              <a:t>        由于二叉树是由根结点和左右子树构成的，因此访问时就可以有</a:t>
            </a:r>
            <a:r>
              <a:rPr lang="en-US" altLang="zh-CN" dirty="0">
                <a:effectLst/>
                <a:ea typeface="幼圆" pitchFamily="49" charset="-122"/>
              </a:rPr>
              <a:t>6</a:t>
            </a:r>
            <a:r>
              <a:rPr lang="zh-CN" altLang="en-US" dirty="0">
                <a:effectLst/>
                <a:ea typeface="幼圆" pitchFamily="49" charset="-122"/>
              </a:rPr>
              <a:t>种访问</a:t>
            </a:r>
            <a:r>
              <a:rPr lang="zh-CN" altLang="en-US" dirty="0" smtClean="0">
                <a:effectLst/>
                <a:ea typeface="幼圆" pitchFamily="49" charset="-122"/>
              </a:rPr>
              <a:t>顺序。如果</a:t>
            </a:r>
            <a:r>
              <a:rPr lang="zh-CN" altLang="en-US" dirty="0">
                <a:effectLst/>
                <a:ea typeface="幼圆" pitchFamily="49" charset="-122"/>
              </a:rPr>
              <a:t>限定访问</a:t>
            </a:r>
            <a:r>
              <a:rPr lang="zh-CN" altLang="en-US" b="1" u="sng" dirty="0">
                <a:solidFill>
                  <a:srgbClr val="FFFF00"/>
                </a:solidFill>
                <a:effectLst/>
                <a:ea typeface="幼圆" pitchFamily="49" charset="-122"/>
              </a:rPr>
              <a:t>从左到右</a:t>
            </a:r>
            <a:r>
              <a:rPr lang="zh-CN" altLang="en-US" dirty="0">
                <a:effectLst/>
                <a:ea typeface="幼圆" pitchFamily="49" charset="-122"/>
              </a:rPr>
              <a:t>进行，则只有三种</a:t>
            </a:r>
            <a:r>
              <a:rPr lang="zh-CN" altLang="en-US" dirty="0" smtClean="0">
                <a:effectLst/>
                <a:ea typeface="幼圆" pitchFamily="49" charset="-122"/>
              </a:rPr>
              <a:t>情况，分别</a:t>
            </a:r>
            <a:r>
              <a:rPr lang="zh-CN" altLang="en-US" dirty="0">
                <a:effectLst/>
                <a:ea typeface="幼圆" pitchFamily="49" charset="-122"/>
              </a:rPr>
              <a:t>称为</a:t>
            </a:r>
            <a:r>
              <a:rPr lang="zh-CN" altLang="en-US" b="1" dirty="0">
                <a:solidFill>
                  <a:srgbClr val="FFFF00"/>
                </a:solidFill>
                <a:effectLst/>
                <a:ea typeface="幼圆" pitchFamily="49" charset="-122"/>
              </a:rPr>
              <a:t>先根</a:t>
            </a:r>
            <a:r>
              <a:rPr lang="zh-CN" altLang="en-US" b="1" dirty="0" smtClean="0">
                <a:solidFill>
                  <a:srgbClr val="FFFF00"/>
                </a:solidFill>
                <a:effectLst/>
                <a:ea typeface="幼圆" pitchFamily="49" charset="-122"/>
              </a:rPr>
              <a:t>次序</a:t>
            </a:r>
            <a:r>
              <a:rPr lang="zh-CN" altLang="en-US" dirty="0" smtClean="0">
                <a:effectLst/>
                <a:ea typeface="幼圆" pitchFamily="49" charset="-122"/>
              </a:rPr>
              <a:t> </a:t>
            </a:r>
            <a:r>
              <a:rPr lang="en-US" altLang="zh-CN" dirty="0" smtClean="0">
                <a:effectLst/>
                <a:ea typeface="幼圆" pitchFamily="49" charset="-122"/>
              </a:rPr>
              <a:t>(</a:t>
            </a:r>
            <a:r>
              <a:rPr lang="zh-CN" altLang="en-US" dirty="0" smtClean="0">
                <a:effectLst/>
                <a:ea typeface="幼圆" pitchFamily="49" charset="-122"/>
              </a:rPr>
              <a:t>先序</a:t>
            </a:r>
            <a:r>
              <a:rPr lang="en-US" altLang="zh-CN" dirty="0" smtClean="0">
                <a:effectLst/>
                <a:ea typeface="幼圆" pitchFamily="49" charset="-122"/>
              </a:rPr>
              <a:t>)</a:t>
            </a:r>
            <a:r>
              <a:rPr lang="zh-CN" altLang="en-US" dirty="0" smtClean="0">
                <a:effectLst/>
                <a:ea typeface="幼圆" pitchFamily="49" charset="-122"/>
              </a:rPr>
              <a:t>、</a:t>
            </a:r>
            <a:r>
              <a:rPr lang="zh-CN" altLang="en-US" b="1" dirty="0">
                <a:solidFill>
                  <a:srgbClr val="FFFF00"/>
                </a:solidFill>
                <a:effectLst/>
                <a:ea typeface="幼圆" pitchFamily="49" charset="-122"/>
              </a:rPr>
              <a:t>中根</a:t>
            </a:r>
            <a:r>
              <a:rPr lang="zh-CN" altLang="en-US" b="1" dirty="0" smtClean="0">
                <a:solidFill>
                  <a:srgbClr val="FFFF00"/>
                </a:solidFill>
                <a:effectLst/>
                <a:ea typeface="幼圆" pitchFamily="49" charset="-122"/>
              </a:rPr>
              <a:t>次序 </a:t>
            </a:r>
            <a:r>
              <a:rPr lang="en-US" altLang="zh-CN" dirty="0" smtClean="0">
                <a:effectLst/>
                <a:ea typeface="幼圆" pitchFamily="49" charset="-122"/>
              </a:rPr>
              <a:t>(</a:t>
            </a:r>
            <a:r>
              <a:rPr lang="zh-CN" altLang="en-US" dirty="0" smtClean="0">
                <a:effectLst/>
                <a:ea typeface="幼圆" pitchFamily="49" charset="-122"/>
              </a:rPr>
              <a:t>中序</a:t>
            </a:r>
            <a:r>
              <a:rPr lang="en-US" altLang="zh-CN" dirty="0" smtClean="0">
                <a:effectLst/>
                <a:ea typeface="幼圆" pitchFamily="49" charset="-122"/>
              </a:rPr>
              <a:t>)</a:t>
            </a:r>
            <a:r>
              <a:rPr lang="zh-CN" altLang="en-US" dirty="0" smtClean="0">
                <a:effectLst/>
                <a:ea typeface="幼圆" pitchFamily="49" charset="-122"/>
              </a:rPr>
              <a:t>、</a:t>
            </a:r>
            <a:r>
              <a:rPr lang="zh-CN" altLang="en-US" b="1" dirty="0">
                <a:solidFill>
                  <a:srgbClr val="FFFF00"/>
                </a:solidFill>
                <a:effectLst/>
                <a:ea typeface="幼圆" pitchFamily="49" charset="-122"/>
              </a:rPr>
              <a:t>后根</a:t>
            </a:r>
            <a:r>
              <a:rPr lang="zh-CN" altLang="en-US" b="1" dirty="0" smtClean="0">
                <a:solidFill>
                  <a:srgbClr val="FFFF00"/>
                </a:solidFill>
                <a:effectLst/>
                <a:ea typeface="幼圆" pitchFamily="49" charset="-122"/>
              </a:rPr>
              <a:t>次序 </a:t>
            </a:r>
            <a:r>
              <a:rPr lang="en-US" altLang="zh-CN" dirty="0" smtClean="0">
                <a:effectLst/>
                <a:ea typeface="幼圆" pitchFamily="49" charset="-122"/>
              </a:rPr>
              <a:t>(</a:t>
            </a:r>
            <a:r>
              <a:rPr lang="zh-CN" altLang="en-US" dirty="0" smtClean="0">
                <a:effectLst/>
                <a:ea typeface="幼圆" pitchFamily="49" charset="-122"/>
              </a:rPr>
              <a:t>后序</a:t>
            </a:r>
            <a:r>
              <a:rPr lang="en-US" altLang="zh-CN" dirty="0" smtClean="0">
                <a:effectLst/>
                <a:ea typeface="幼圆" pitchFamily="49" charset="-122"/>
              </a:rPr>
              <a:t>)</a:t>
            </a:r>
            <a:r>
              <a:rPr lang="zh-CN" altLang="en-US" dirty="0" smtClean="0">
                <a:effectLst/>
                <a:ea typeface="幼圆" pitchFamily="49" charset="-122"/>
              </a:rPr>
              <a:t>，</a:t>
            </a:r>
            <a:r>
              <a:rPr lang="zh-CN" altLang="en-US" dirty="0">
                <a:effectLst/>
                <a:ea typeface="幼圆" pitchFamily="49" charset="-122"/>
              </a:rPr>
              <a:t>相应的输出序列称为先序、中序和后序序列。</a:t>
            </a:r>
          </a:p>
          <a:p>
            <a:pPr lvl="1" algn="just"/>
            <a:endParaRPr lang="zh-CN" altLang="en-US" dirty="0">
              <a:effectLst/>
              <a:ea typeface="幼圆" pitchFamily="49" charset="-122"/>
            </a:endParaRPr>
          </a:p>
          <a:p>
            <a:pPr lvl="1" algn="just"/>
            <a:r>
              <a:rPr lang="en-US" altLang="zh-CN" b="1" dirty="0">
                <a:solidFill>
                  <a:srgbClr val="FFFF00"/>
                </a:solidFill>
                <a:effectLst/>
                <a:ea typeface="幼圆" pitchFamily="49" charset="-122"/>
              </a:rPr>
              <a:t>Level-first</a:t>
            </a:r>
            <a:r>
              <a:rPr lang="en-US" altLang="zh-CN" dirty="0">
                <a:solidFill>
                  <a:srgbClr val="FFFF00"/>
                </a:solidFill>
                <a:effectLst/>
                <a:ea typeface="幼圆" pitchFamily="49" charset="-122"/>
              </a:rPr>
              <a:t> traversal</a:t>
            </a:r>
            <a:r>
              <a:rPr lang="en-US" altLang="zh-CN" dirty="0">
                <a:effectLst/>
                <a:ea typeface="幼圆" pitchFamily="49" charset="-122"/>
              </a:rPr>
              <a:t> (</a:t>
            </a:r>
            <a:r>
              <a:rPr lang="zh-CN" altLang="en-US" dirty="0">
                <a:effectLst/>
                <a:ea typeface="幼圆" pitchFamily="49" charset="-122"/>
              </a:rPr>
              <a:t>按层次遍历</a:t>
            </a:r>
            <a:r>
              <a:rPr lang="en-US" altLang="zh-CN" dirty="0">
                <a:effectLst/>
                <a:ea typeface="幼圆" pitchFamily="49" charset="-122"/>
              </a:rPr>
              <a:t>)</a:t>
            </a:r>
            <a:r>
              <a:rPr lang="zh-CN" altLang="en-US" dirty="0">
                <a:effectLst/>
                <a:ea typeface="幼圆" pitchFamily="49" charset="-122"/>
              </a:rPr>
              <a:t>：</a:t>
            </a:r>
          </a:p>
        </p:txBody>
      </p:sp>
      <p:sp>
        <p:nvSpPr>
          <p:cNvPr id="13317" name="Rectangle 5"/>
          <p:cNvSpPr>
            <a:spLocks noChangeArrowheads="1"/>
          </p:cNvSpPr>
          <p:nvPr/>
        </p:nvSpPr>
        <p:spPr bwMode="auto">
          <a:xfrm>
            <a:off x="684213" y="1341438"/>
            <a:ext cx="454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6.4.1 Definition of Traversal</a:t>
            </a:r>
          </a:p>
        </p:txBody>
      </p:sp>
      <p:sp>
        <p:nvSpPr>
          <p:cNvPr id="13318" name="Rectangle 6"/>
          <p:cNvSpPr>
            <a:spLocks noGrp="1" noChangeArrowheads="1"/>
          </p:cNvSpPr>
          <p:nvPr>
            <p:ph type="title"/>
          </p:nvPr>
        </p:nvSpPr>
        <p:spPr/>
        <p:txBody>
          <a:bodyPr/>
          <a:lstStyle/>
          <a:p>
            <a:r>
              <a:rPr lang="en-US" altLang="zh-CN"/>
              <a:t>6.4 Traversal of binary tree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页脚占位符 2"/>
          <p:cNvSpPr>
            <a:spLocks noGrp="1"/>
          </p:cNvSpPr>
          <p:nvPr>
            <p:ph type="ftr" sz="quarter" idx="11"/>
          </p:nvPr>
        </p:nvSpPr>
        <p:spPr/>
        <p:txBody>
          <a:bodyPr/>
          <a:lstStyle/>
          <a:p>
            <a:endParaRPr lang="en-US" altLang="zh-CN"/>
          </a:p>
          <a:p>
            <a:r>
              <a:rPr lang="en-US" altLang="zh-CN"/>
              <a:t>Prof. Q. Wang</a:t>
            </a:r>
          </a:p>
        </p:txBody>
      </p:sp>
      <p:sp>
        <p:nvSpPr>
          <p:cNvPr id="74757" name="Oval 5"/>
          <p:cNvSpPr>
            <a:spLocks noChangeArrowheads="1"/>
          </p:cNvSpPr>
          <p:nvPr/>
        </p:nvSpPr>
        <p:spPr bwMode="auto">
          <a:xfrm>
            <a:off x="1931988" y="1052513"/>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cxnSp>
        <p:nvCxnSpPr>
          <p:cNvPr id="74782" name="AutoShape 30"/>
          <p:cNvCxnSpPr>
            <a:cxnSpLocks noChangeShapeType="1"/>
            <a:stCxn id="74757" idx="3"/>
            <a:endCxn id="74760" idx="0"/>
          </p:cNvCxnSpPr>
          <p:nvPr/>
        </p:nvCxnSpPr>
        <p:spPr bwMode="auto">
          <a:xfrm flipH="1">
            <a:off x="1550988" y="1392238"/>
            <a:ext cx="436562" cy="3460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60" name="Oval 8"/>
          <p:cNvSpPr>
            <a:spLocks noChangeArrowheads="1"/>
          </p:cNvSpPr>
          <p:nvPr/>
        </p:nvSpPr>
        <p:spPr bwMode="auto">
          <a:xfrm>
            <a:off x="1360488" y="17526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sp>
        <p:nvSpPr>
          <p:cNvPr id="74774" name="Oval 22"/>
          <p:cNvSpPr>
            <a:spLocks noChangeArrowheads="1"/>
          </p:cNvSpPr>
          <p:nvPr/>
        </p:nvSpPr>
        <p:spPr bwMode="auto">
          <a:xfrm>
            <a:off x="1055688" y="249237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dirty="0">
                <a:effectLst/>
                <a:latin typeface="Times New Roman" pitchFamily="18" charset="0"/>
                <a:cs typeface="Times New Roman" pitchFamily="18" charset="0"/>
              </a:rPr>
              <a:t>a</a:t>
            </a:r>
          </a:p>
        </p:txBody>
      </p:sp>
      <p:sp>
        <p:nvSpPr>
          <p:cNvPr id="74775" name="Oval 23"/>
          <p:cNvSpPr>
            <a:spLocks noChangeArrowheads="1"/>
          </p:cNvSpPr>
          <p:nvPr/>
        </p:nvSpPr>
        <p:spPr bwMode="auto">
          <a:xfrm>
            <a:off x="1665288" y="249237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a:effectLst/>
                <a:latin typeface="Times New Roman" pitchFamily="18" charset="0"/>
                <a:cs typeface="Times New Roman" pitchFamily="18" charset="0"/>
              </a:rPr>
              <a:t>b</a:t>
            </a:r>
          </a:p>
        </p:txBody>
      </p:sp>
      <p:cxnSp>
        <p:nvCxnSpPr>
          <p:cNvPr id="74783" name="AutoShape 31"/>
          <p:cNvCxnSpPr>
            <a:cxnSpLocks noChangeShapeType="1"/>
            <a:stCxn id="74760" idx="5"/>
            <a:endCxn id="74775" idx="0"/>
          </p:cNvCxnSpPr>
          <p:nvPr/>
        </p:nvCxnSpPr>
        <p:spPr bwMode="auto">
          <a:xfrm>
            <a:off x="1685925" y="2092325"/>
            <a:ext cx="169863" cy="3857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4" name="AutoShape 32"/>
          <p:cNvCxnSpPr>
            <a:cxnSpLocks noChangeShapeType="1"/>
            <a:stCxn id="74760" idx="3"/>
            <a:endCxn id="74774" idx="0"/>
          </p:cNvCxnSpPr>
          <p:nvPr/>
        </p:nvCxnSpPr>
        <p:spPr bwMode="auto">
          <a:xfrm flipH="1">
            <a:off x="1246188" y="2092325"/>
            <a:ext cx="169862" cy="3857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96" name="Oval 44"/>
          <p:cNvSpPr>
            <a:spLocks noChangeArrowheads="1"/>
          </p:cNvSpPr>
          <p:nvPr/>
        </p:nvSpPr>
        <p:spPr bwMode="auto">
          <a:xfrm>
            <a:off x="2503488" y="17526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zh-CN" altLang="en-US" sz="2400">
                <a:effectLst/>
                <a:latin typeface="Times New Roman" pitchFamily="18" charset="0"/>
                <a:cs typeface="Times New Roman" pitchFamily="18" charset="0"/>
              </a:rPr>
              <a:t>＋</a:t>
            </a:r>
          </a:p>
        </p:txBody>
      </p:sp>
      <p:sp>
        <p:nvSpPr>
          <p:cNvPr id="74797" name="Oval 45"/>
          <p:cNvSpPr>
            <a:spLocks noChangeArrowheads="1"/>
          </p:cNvSpPr>
          <p:nvPr/>
        </p:nvSpPr>
        <p:spPr bwMode="auto">
          <a:xfrm>
            <a:off x="2198688" y="249237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dirty="0">
                <a:effectLst/>
                <a:latin typeface="Times New Roman" pitchFamily="18" charset="0"/>
                <a:cs typeface="Times New Roman" pitchFamily="18" charset="0"/>
              </a:rPr>
              <a:t>c</a:t>
            </a:r>
          </a:p>
        </p:txBody>
      </p:sp>
      <p:sp>
        <p:nvSpPr>
          <p:cNvPr id="74798" name="Oval 46"/>
          <p:cNvSpPr>
            <a:spLocks noChangeArrowheads="1"/>
          </p:cNvSpPr>
          <p:nvPr/>
        </p:nvSpPr>
        <p:spPr bwMode="auto">
          <a:xfrm>
            <a:off x="2808288" y="249237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dirty="0">
                <a:effectLst/>
                <a:latin typeface="Times New Roman" pitchFamily="18" charset="0"/>
                <a:cs typeface="Times New Roman" pitchFamily="18" charset="0"/>
              </a:rPr>
              <a:t>d</a:t>
            </a:r>
          </a:p>
        </p:txBody>
      </p:sp>
      <p:cxnSp>
        <p:nvCxnSpPr>
          <p:cNvPr id="74799" name="AutoShape 47"/>
          <p:cNvCxnSpPr>
            <a:cxnSpLocks noChangeShapeType="1"/>
            <a:stCxn id="74796" idx="5"/>
            <a:endCxn id="74798" idx="0"/>
          </p:cNvCxnSpPr>
          <p:nvPr/>
        </p:nvCxnSpPr>
        <p:spPr bwMode="auto">
          <a:xfrm>
            <a:off x="2828925" y="2092325"/>
            <a:ext cx="169863" cy="3857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00" name="AutoShape 48"/>
          <p:cNvCxnSpPr>
            <a:cxnSpLocks noChangeShapeType="1"/>
            <a:stCxn id="74796" idx="3"/>
            <a:endCxn id="74797" idx="0"/>
          </p:cNvCxnSpPr>
          <p:nvPr/>
        </p:nvCxnSpPr>
        <p:spPr bwMode="auto">
          <a:xfrm flipH="1">
            <a:off x="2389188" y="2092325"/>
            <a:ext cx="169862" cy="3857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01" name="AutoShape 49"/>
          <p:cNvCxnSpPr>
            <a:cxnSpLocks noChangeShapeType="1"/>
            <a:stCxn id="74757" idx="5"/>
            <a:endCxn id="74796" idx="0"/>
          </p:cNvCxnSpPr>
          <p:nvPr/>
        </p:nvCxnSpPr>
        <p:spPr bwMode="auto">
          <a:xfrm>
            <a:off x="2257425" y="1392238"/>
            <a:ext cx="436563" cy="3460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40" name="Text Box 88"/>
          <p:cNvSpPr txBox="1">
            <a:spLocks noChangeArrowheads="1"/>
          </p:cNvSpPr>
          <p:nvPr/>
        </p:nvSpPr>
        <p:spPr bwMode="auto">
          <a:xfrm>
            <a:off x="960438" y="2981325"/>
            <a:ext cx="2712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dirty="0">
                <a:effectLst/>
                <a:latin typeface="Times New Roman" pitchFamily="18" charset="0"/>
                <a:cs typeface="Times New Roman" pitchFamily="18" charset="0"/>
              </a:rPr>
              <a:t>Fig.1  (</a:t>
            </a:r>
            <a:r>
              <a:rPr kumimoji="1" lang="en-US" altLang="zh-CN" sz="2800" i="1" dirty="0">
                <a:effectLst/>
                <a:latin typeface="Times New Roman" pitchFamily="18" charset="0"/>
                <a:cs typeface="Times New Roman" pitchFamily="18" charset="0"/>
              </a:rPr>
              <a:t>a</a:t>
            </a:r>
            <a:r>
              <a:rPr kumimoji="1" lang="en-US" altLang="zh-CN" sz="2800" dirty="0">
                <a:effectLst/>
                <a:latin typeface="Times New Roman" pitchFamily="18" charset="0"/>
                <a:cs typeface="Times New Roman" pitchFamily="18" charset="0"/>
              </a:rPr>
              <a:t>-</a:t>
            </a:r>
            <a:r>
              <a:rPr kumimoji="1" lang="en-US" altLang="zh-CN" sz="2800" i="1" dirty="0">
                <a:effectLst/>
                <a:latin typeface="Times New Roman" pitchFamily="18" charset="0"/>
                <a:cs typeface="Times New Roman" pitchFamily="18" charset="0"/>
              </a:rPr>
              <a:t>b</a:t>
            </a:r>
            <a:r>
              <a:rPr kumimoji="1" lang="en-US" altLang="zh-CN" sz="2800" dirty="0">
                <a:effectLst/>
                <a:latin typeface="Times New Roman" pitchFamily="18" charset="0"/>
                <a:cs typeface="Times New Roman" pitchFamily="18" charset="0"/>
              </a:rPr>
              <a:t>)/(</a:t>
            </a:r>
            <a:r>
              <a:rPr kumimoji="1" lang="en-US" altLang="zh-CN" sz="2800" i="1" dirty="0" err="1">
                <a:effectLst/>
                <a:latin typeface="Times New Roman" pitchFamily="18" charset="0"/>
                <a:cs typeface="Times New Roman" pitchFamily="18" charset="0"/>
              </a:rPr>
              <a:t>c</a:t>
            </a:r>
            <a:r>
              <a:rPr kumimoji="1" lang="en-US" altLang="zh-CN" sz="2800" dirty="0" err="1">
                <a:effectLst/>
                <a:latin typeface="Times New Roman" pitchFamily="18" charset="0"/>
                <a:cs typeface="Times New Roman" pitchFamily="18" charset="0"/>
              </a:rPr>
              <a:t>+</a:t>
            </a:r>
            <a:r>
              <a:rPr kumimoji="1" lang="en-US" altLang="zh-CN" sz="2800" i="1" dirty="0" err="1">
                <a:effectLst/>
                <a:latin typeface="Times New Roman" pitchFamily="18" charset="0"/>
                <a:cs typeface="Times New Roman" pitchFamily="18" charset="0"/>
              </a:rPr>
              <a:t>d</a:t>
            </a:r>
            <a:r>
              <a:rPr kumimoji="1" lang="en-US" altLang="zh-CN" sz="2800" dirty="0">
                <a:effectLst/>
                <a:latin typeface="Times New Roman" pitchFamily="18" charset="0"/>
                <a:cs typeface="Times New Roman" pitchFamily="18" charset="0"/>
              </a:rPr>
              <a:t>)</a:t>
            </a:r>
          </a:p>
        </p:txBody>
      </p:sp>
      <p:sp>
        <p:nvSpPr>
          <p:cNvPr id="74820" name="Oval 68"/>
          <p:cNvSpPr>
            <a:spLocks noChangeArrowheads="1"/>
          </p:cNvSpPr>
          <p:nvPr/>
        </p:nvSpPr>
        <p:spPr bwMode="auto">
          <a:xfrm>
            <a:off x="6011863" y="17526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sp>
        <p:nvSpPr>
          <p:cNvPr id="74821" name="Oval 69"/>
          <p:cNvSpPr>
            <a:spLocks noChangeArrowheads="1"/>
          </p:cNvSpPr>
          <p:nvPr/>
        </p:nvSpPr>
        <p:spPr bwMode="auto">
          <a:xfrm>
            <a:off x="5707063" y="24384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dirty="0">
                <a:effectLst/>
                <a:latin typeface="Times New Roman" pitchFamily="18" charset="0"/>
                <a:cs typeface="Times New Roman" pitchFamily="18" charset="0"/>
              </a:rPr>
              <a:t>b</a:t>
            </a:r>
          </a:p>
        </p:txBody>
      </p:sp>
      <p:sp>
        <p:nvSpPr>
          <p:cNvPr id="74822" name="Oval 70"/>
          <p:cNvSpPr>
            <a:spLocks noChangeArrowheads="1"/>
          </p:cNvSpPr>
          <p:nvPr/>
        </p:nvSpPr>
        <p:spPr bwMode="auto">
          <a:xfrm>
            <a:off x="6316663" y="24384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a:effectLst/>
                <a:latin typeface="Times New Roman" pitchFamily="18" charset="0"/>
                <a:cs typeface="Times New Roman" pitchFamily="18" charset="0"/>
              </a:rPr>
              <a:t>c</a:t>
            </a:r>
          </a:p>
        </p:txBody>
      </p:sp>
      <p:cxnSp>
        <p:nvCxnSpPr>
          <p:cNvPr id="74823" name="AutoShape 71"/>
          <p:cNvCxnSpPr>
            <a:cxnSpLocks noChangeShapeType="1"/>
            <a:stCxn id="74820" idx="5"/>
            <a:endCxn id="74822" idx="0"/>
          </p:cNvCxnSpPr>
          <p:nvPr/>
        </p:nvCxnSpPr>
        <p:spPr bwMode="auto">
          <a:xfrm>
            <a:off x="6337300" y="2092325"/>
            <a:ext cx="169863" cy="3317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24" name="AutoShape 72"/>
          <p:cNvCxnSpPr>
            <a:cxnSpLocks noChangeShapeType="1"/>
            <a:stCxn id="74820" idx="3"/>
            <a:endCxn id="74821" idx="0"/>
          </p:cNvCxnSpPr>
          <p:nvPr/>
        </p:nvCxnSpPr>
        <p:spPr bwMode="auto">
          <a:xfrm flipH="1">
            <a:off x="5897563" y="2092325"/>
            <a:ext cx="169862" cy="33178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25" name="Oval 73"/>
          <p:cNvSpPr>
            <a:spLocks noChangeArrowheads="1"/>
          </p:cNvSpPr>
          <p:nvPr/>
        </p:nvSpPr>
        <p:spPr bwMode="auto">
          <a:xfrm>
            <a:off x="5630863" y="100012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a:effectLst/>
                <a:latin typeface="Times New Roman" pitchFamily="18" charset="0"/>
                <a:cs typeface="Times New Roman" pitchFamily="18" charset="0"/>
              </a:rPr>
              <a:t>a</a:t>
            </a:r>
          </a:p>
        </p:txBody>
      </p:sp>
      <p:sp>
        <p:nvSpPr>
          <p:cNvPr id="74826" name="Oval 74"/>
          <p:cNvSpPr>
            <a:spLocks noChangeArrowheads="1"/>
          </p:cNvSpPr>
          <p:nvPr/>
        </p:nvSpPr>
        <p:spPr bwMode="auto">
          <a:xfrm>
            <a:off x="6011863" y="33337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sp>
        <p:nvSpPr>
          <p:cNvPr id="74827" name="Oval 75"/>
          <p:cNvSpPr>
            <a:spLocks noChangeArrowheads="1"/>
          </p:cNvSpPr>
          <p:nvPr/>
        </p:nvSpPr>
        <p:spPr bwMode="auto">
          <a:xfrm>
            <a:off x="6392863" y="100012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sp>
        <p:nvSpPr>
          <p:cNvPr id="74828" name="Oval 76"/>
          <p:cNvSpPr>
            <a:spLocks noChangeArrowheads="1"/>
          </p:cNvSpPr>
          <p:nvPr/>
        </p:nvSpPr>
        <p:spPr bwMode="auto">
          <a:xfrm>
            <a:off x="6773863" y="17526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a:effectLst/>
                <a:latin typeface="Times New Roman" pitchFamily="18" charset="0"/>
                <a:cs typeface="Times New Roman" pitchFamily="18" charset="0"/>
              </a:rPr>
              <a:t>d</a:t>
            </a:r>
          </a:p>
        </p:txBody>
      </p:sp>
      <p:cxnSp>
        <p:nvCxnSpPr>
          <p:cNvPr id="74831" name="AutoShape 79"/>
          <p:cNvCxnSpPr>
            <a:cxnSpLocks noChangeShapeType="1"/>
            <a:stCxn id="74827" idx="5"/>
            <a:endCxn id="74828" idx="0"/>
          </p:cNvCxnSpPr>
          <p:nvPr/>
        </p:nvCxnSpPr>
        <p:spPr bwMode="auto">
          <a:xfrm>
            <a:off x="6718300" y="1339850"/>
            <a:ext cx="246063" cy="3984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4" name="AutoShape 82"/>
          <p:cNvCxnSpPr>
            <a:cxnSpLocks noChangeShapeType="1"/>
            <a:endCxn id="74825" idx="0"/>
          </p:cNvCxnSpPr>
          <p:nvPr/>
        </p:nvCxnSpPr>
        <p:spPr bwMode="auto">
          <a:xfrm flipH="1">
            <a:off x="5821363" y="681038"/>
            <a:ext cx="225425" cy="30480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5" name="AutoShape 83"/>
          <p:cNvCxnSpPr>
            <a:cxnSpLocks noChangeShapeType="1"/>
            <a:stCxn id="74826" idx="5"/>
            <a:endCxn id="74827" idx="0"/>
          </p:cNvCxnSpPr>
          <p:nvPr/>
        </p:nvCxnSpPr>
        <p:spPr bwMode="auto">
          <a:xfrm>
            <a:off x="6337300" y="673100"/>
            <a:ext cx="246063" cy="31273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6" name="AutoShape 84"/>
          <p:cNvCxnSpPr>
            <a:cxnSpLocks noChangeShapeType="1"/>
            <a:stCxn id="74827" idx="3"/>
            <a:endCxn id="74820" idx="0"/>
          </p:cNvCxnSpPr>
          <p:nvPr/>
        </p:nvCxnSpPr>
        <p:spPr bwMode="auto">
          <a:xfrm flipH="1">
            <a:off x="6202363" y="1339850"/>
            <a:ext cx="246062" cy="3984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42" name="Text Box 90"/>
          <p:cNvSpPr txBox="1">
            <a:spLocks noChangeArrowheads="1"/>
          </p:cNvSpPr>
          <p:nvPr/>
        </p:nvSpPr>
        <p:spPr bwMode="auto">
          <a:xfrm>
            <a:off x="5219700" y="2981325"/>
            <a:ext cx="25122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dirty="0">
                <a:effectLst/>
                <a:latin typeface="Times New Roman" pitchFamily="18" charset="0"/>
                <a:cs typeface="Times New Roman" pitchFamily="18" charset="0"/>
              </a:rPr>
              <a:t>Fig.2  </a:t>
            </a:r>
            <a:r>
              <a:rPr kumimoji="1" lang="en-US" altLang="zh-CN" sz="2800" i="1" dirty="0">
                <a:effectLst/>
                <a:latin typeface="Times New Roman" pitchFamily="18" charset="0"/>
                <a:cs typeface="Times New Roman" pitchFamily="18" charset="0"/>
              </a:rPr>
              <a:t>a</a:t>
            </a:r>
            <a:r>
              <a:rPr kumimoji="1" lang="en-US" altLang="zh-CN" sz="2800" dirty="0">
                <a:effectLst/>
                <a:latin typeface="Times New Roman" pitchFamily="18" charset="0"/>
                <a:cs typeface="Times New Roman" pitchFamily="18" charset="0"/>
              </a:rPr>
              <a:t>-(</a:t>
            </a:r>
            <a:r>
              <a:rPr kumimoji="1" lang="en-US" altLang="zh-CN" sz="2800" i="1" dirty="0">
                <a:effectLst/>
                <a:latin typeface="Times New Roman" pitchFamily="18" charset="0"/>
                <a:cs typeface="Times New Roman" pitchFamily="18" charset="0"/>
              </a:rPr>
              <a:t>b</a:t>
            </a:r>
            <a:r>
              <a:rPr kumimoji="1" lang="en-US" altLang="zh-CN" sz="2800" dirty="0">
                <a:effectLst/>
                <a:latin typeface="Times New Roman" pitchFamily="18" charset="0"/>
                <a:cs typeface="Times New Roman" pitchFamily="18" charset="0"/>
              </a:rPr>
              <a:t>/</a:t>
            </a:r>
            <a:r>
              <a:rPr kumimoji="1" lang="en-US" altLang="zh-CN" sz="2800" i="1" dirty="0" err="1">
                <a:effectLst/>
                <a:latin typeface="Times New Roman" pitchFamily="18" charset="0"/>
                <a:cs typeface="Times New Roman" pitchFamily="18" charset="0"/>
              </a:rPr>
              <a:t>c</a:t>
            </a:r>
            <a:r>
              <a:rPr kumimoji="1" lang="en-US" altLang="zh-CN" sz="2800" dirty="0" err="1">
                <a:effectLst/>
                <a:latin typeface="Times New Roman" pitchFamily="18" charset="0"/>
                <a:cs typeface="Times New Roman" pitchFamily="18" charset="0"/>
              </a:rPr>
              <a:t>+</a:t>
            </a:r>
            <a:r>
              <a:rPr kumimoji="1" lang="en-US" altLang="zh-CN" sz="2800" i="1" dirty="0" err="1">
                <a:effectLst/>
                <a:latin typeface="Times New Roman" pitchFamily="18" charset="0"/>
                <a:cs typeface="Times New Roman" pitchFamily="18" charset="0"/>
              </a:rPr>
              <a:t>d</a:t>
            </a:r>
            <a:r>
              <a:rPr kumimoji="1" lang="en-US" altLang="zh-CN" sz="2800" dirty="0">
                <a:effectLst/>
                <a:latin typeface="Times New Roman" pitchFamily="18" charset="0"/>
                <a:cs typeface="Times New Roman" pitchFamily="18" charset="0"/>
              </a:rPr>
              <a:t>)</a:t>
            </a:r>
          </a:p>
        </p:txBody>
      </p:sp>
      <p:sp>
        <p:nvSpPr>
          <p:cNvPr id="74805" name="Oval 53"/>
          <p:cNvSpPr>
            <a:spLocks noChangeArrowheads="1"/>
          </p:cNvSpPr>
          <p:nvPr/>
        </p:nvSpPr>
        <p:spPr bwMode="auto">
          <a:xfrm>
            <a:off x="2051050" y="5002213"/>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sp>
        <p:nvSpPr>
          <p:cNvPr id="74806" name="Oval 54"/>
          <p:cNvSpPr>
            <a:spLocks noChangeArrowheads="1"/>
          </p:cNvSpPr>
          <p:nvPr/>
        </p:nvSpPr>
        <p:spPr bwMode="auto">
          <a:xfrm>
            <a:off x="1746250" y="56515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a:effectLst/>
                <a:latin typeface="Times New Roman" pitchFamily="18" charset="0"/>
                <a:cs typeface="Times New Roman" pitchFamily="18" charset="0"/>
              </a:rPr>
              <a:t>b</a:t>
            </a:r>
          </a:p>
        </p:txBody>
      </p:sp>
      <p:sp>
        <p:nvSpPr>
          <p:cNvPr id="74807" name="Oval 55"/>
          <p:cNvSpPr>
            <a:spLocks noChangeArrowheads="1"/>
          </p:cNvSpPr>
          <p:nvPr/>
        </p:nvSpPr>
        <p:spPr bwMode="auto">
          <a:xfrm>
            <a:off x="2355850" y="56515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dirty="0">
                <a:effectLst/>
                <a:latin typeface="Times New Roman" pitchFamily="18" charset="0"/>
                <a:cs typeface="Times New Roman" pitchFamily="18" charset="0"/>
              </a:rPr>
              <a:t>c</a:t>
            </a:r>
          </a:p>
        </p:txBody>
      </p:sp>
      <p:cxnSp>
        <p:nvCxnSpPr>
          <p:cNvPr id="74808" name="AutoShape 56"/>
          <p:cNvCxnSpPr>
            <a:cxnSpLocks noChangeShapeType="1"/>
            <a:stCxn id="74805" idx="5"/>
            <a:endCxn id="74807" idx="0"/>
          </p:cNvCxnSpPr>
          <p:nvPr/>
        </p:nvCxnSpPr>
        <p:spPr bwMode="auto">
          <a:xfrm>
            <a:off x="2376488" y="5341938"/>
            <a:ext cx="169862" cy="2952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09" name="AutoShape 57"/>
          <p:cNvCxnSpPr>
            <a:cxnSpLocks noChangeShapeType="1"/>
            <a:stCxn id="74805" idx="3"/>
            <a:endCxn id="74806" idx="0"/>
          </p:cNvCxnSpPr>
          <p:nvPr/>
        </p:nvCxnSpPr>
        <p:spPr bwMode="auto">
          <a:xfrm flipH="1">
            <a:off x="1936750" y="5341938"/>
            <a:ext cx="169863" cy="2952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10" name="Oval 58"/>
          <p:cNvSpPr>
            <a:spLocks noChangeArrowheads="1"/>
          </p:cNvSpPr>
          <p:nvPr/>
        </p:nvSpPr>
        <p:spPr bwMode="auto">
          <a:xfrm>
            <a:off x="1289050" y="5002213"/>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a:effectLst/>
                <a:latin typeface="Times New Roman" pitchFamily="18" charset="0"/>
                <a:cs typeface="Times New Roman" pitchFamily="18" charset="0"/>
              </a:rPr>
              <a:t>a</a:t>
            </a:r>
          </a:p>
        </p:txBody>
      </p:sp>
      <p:sp>
        <p:nvSpPr>
          <p:cNvPr id="74811" name="Oval 59"/>
          <p:cNvSpPr>
            <a:spLocks noChangeArrowheads="1"/>
          </p:cNvSpPr>
          <p:nvPr/>
        </p:nvSpPr>
        <p:spPr bwMode="auto">
          <a:xfrm>
            <a:off x="1670050" y="428307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sp>
        <p:nvSpPr>
          <p:cNvPr id="74812" name="Oval 60"/>
          <p:cNvSpPr>
            <a:spLocks noChangeArrowheads="1"/>
          </p:cNvSpPr>
          <p:nvPr/>
        </p:nvSpPr>
        <p:spPr bwMode="auto">
          <a:xfrm>
            <a:off x="2127250" y="36449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sp>
        <p:nvSpPr>
          <p:cNvPr id="74813" name="Oval 61"/>
          <p:cNvSpPr>
            <a:spLocks noChangeArrowheads="1"/>
          </p:cNvSpPr>
          <p:nvPr/>
        </p:nvSpPr>
        <p:spPr bwMode="auto">
          <a:xfrm>
            <a:off x="2584450" y="428307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dirty="0">
                <a:effectLst/>
                <a:latin typeface="Times New Roman" pitchFamily="18" charset="0"/>
                <a:cs typeface="Times New Roman" pitchFamily="18" charset="0"/>
              </a:rPr>
              <a:t>d</a:t>
            </a:r>
          </a:p>
        </p:txBody>
      </p:sp>
      <p:cxnSp>
        <p:nvCxnSpPr>
          <p:cNvPr id="74815" name="AutoShape 63"/>
          <p:cNvCxnSpPr>
            <a:cxnSpLocks noChangeShapeType="1"/>
            <a:stCxn id="74812" idx="3"/>
            <a:endCxn id="74811" idx="0"/>
          </p:cNvCxnSpPr>
          <p:nvPr/>
        </p:nvCxnSpPr>
        <p:spPr bwMode="auto">
          <a:xfrm flipH="1">
            <a:off x="1860550" y="3984625"/>
            <a:ext cx="322263" cy="2841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16" name="AutoShape 64"/>
          <p:cNvCxnSpPr>
            <a:cxnSpLocks noChangeShapeType="1"/>
            <a:stCxn id="74812" idx="5"/>
            <a:endCxn id="74813" idx="0"/>
          </p:cNvCxnSpPr>
          <p:nvPr/>
        </p:nvCxnSpPr>
        <p:spPr bwMode="auto">
          <a:xfrm>
            <a:off x="2452688" y="3984625"/>
            <a:ext cx="322262" cy="2841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17" name="AutoShape 65"/>
          <p:cNvCxnSpPr>
            <a:cxnSpLocks noChangeShapeType="1"/>
            <a:stCxn id="74811" idx="5"/>
            <a:endCxn id="74805" idx="0"/>
          </p:cNvCxnSpPr>
          <p:nvPr/>
        </p:nvCxnSpPr>
        <p:spPr bwMode="auto">
          <a:xfrm>
            <a:off x="1995488" y="4622800"/>
            <a:ext cx="246062" cy="3651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37" name="AutoShape 85"/>
          <p:cNvCxnSpPr>
            <a:cxnSpLocks noChangeShapeType="1"/>
            <a:stCxn id="74811" idx="3"/>
            <a:endCxn id="74810" idx="0"/>
          </p:cNvCxnSpPr>
          <p:nvPr/>
        </p:nvCxnSpPr>
        <p:spPr bwMode="auto">
          <a:xfrm flipH="1">
            <a:off x="1479550" y="4622800"/>
            <a:ext cx="246063" cy="3651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44" name="Text Box 92"/>
          <p:cNvSpPr txBox="1">
            <a:spLocks noChangeArrowheads="1"/>
          </p:cNvSpPr>
          <p:nvPr/>
        </p:nvSpPr>
        <p:spPr bwMode="auto">
          <a:xfrm>
            <a:off x="1258888" y="6078538"/>
            <a:ext cx="22317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dirty="0">
                <a:effectLst/>
                <a:latin typeface="Times New Roman" pitchFamily="18" charset="0"/>
                <a:cs typeface="Times New Roman" pitchFamily="18" charset="0"/>
              </a:rPr>
              <a:t>Fig.3  </a:t>
            </a:r>
            <a:r>
              <a:rPr kumimoji="1" lang="en-US" altLang="zh-CN" sz="2800" i="1" dirty="0">
                <a:effectLst/>
                <a:latin typeface="Times New Roman" pitchFamily="18" charset="0"/>
                <a:cs typeface="Times New Roman" pitchFamily="18" charset="0"/>
              </a:rPr>
              <a:t>a</a:t>
            </a:r>
            <a:r>
              <a:rPr kumimoji="1" lang="en-US" altLang="zh-CN" sz="2800" dirty="0">
                <a:effectLst/>
                <a:latin typeface="Times New Roman" pitchFamily="18" charset="0"/>
                <a:cs typeface="Times New Roman" pitchFamily="18" charset="0"/>
              </a:rPr>
              <a:t>-</a:t>
            </a:r>
            <a:r>
              <a:rPr kumimoji="1" lang="en-US" altLang="zh-CN" sz="2800" i="1" dirty="0">
                <a:effectLst/>
                <a:latin typeface="Times New Roman" pitchFamily="18" charset="0"/>
                <a:cs typeface="Times New Roman" pitchFamily="18" charset="0"/>
              </a:rPr>
              <a:t>b</a:t>
            </a:r>
            <a:r>
              <a:rPr kumimoji="1" lang="en-US" altLang="zh-CN" sz="2800" dirty="0">
                <a:effectLst/>
                <a:latin typeface="Times New Roman" pitchFamily="18" charset="0"/>
                <a:cs typeface="Times New Roman" pitchFamily="18" charset="0"/>
              </a:rPr>
              <a:t>/</a:t>
            </a:r>
            <a:r>
              <a:rPr kumimoji="1" lang="en-US" altLang="zh-CN" sz="2800" i="1" dirty="0" err="1">
                <a:effectLst/>
                <a:latin typeface="Times New Roman" pitchFamily="18" charset="0"/>
                <a:cs typeface="Times New Roman" pitchFamily="18" charset="0"/>
              </a:rPr>
              <a:t>c</a:t>
            </a:r>
            <a:r>
              <a:rPr kumimoji="1" lang="en-US" altLang="zh-CN" sz="2800" dirty="0" err="1">
                <a:effectLst/>
                <a:latin typeface="Times New Roman" pitchFamily="18" charset="0"/>
                <a:cs typeface="Times New Roman" pitchFamily="18" charset="0"/>
              </a:rPr>
              <a:t>+</a:t>
            </a:r>
            <a:r>
              <a:rPr kumimoji="1" lang="en-US" altLang="zh-CN" sz="2800" i="1" dirty="0" err="1">
                <a:effectLst/>
                <a:latin typeface="Times New Roman" pitchFamily="18" charset="0"/>
                <a:cs typeface="Times New Roman" pitchFamily="18" charset="0"/>
              </a:rPr>
              <a:t>d</a:t>
            </a:r>
            <a:endParaRPr kumimoji="1" lang="en-US" altLang="zh-CN" sz="2800" i="1" dirty="0">
              <a:effectLst/>
              <a:latin typeface="Times New Roman" pitchFamily="18" charset="0"/>
              <a:cs typeface="Times New Roman" pitchFamily="18" charset="0"/>
            </a:endParaRPr>
          </a:p>
        </p:txBody>
      </p:sp>
      <p:sp>
        <p:nvSpPr>
          <p:cNvPr id="74860" name="Oval 108"/>
          <p:cNvSpPr>
            <a:spLocks noChangeArrowheads="1"/>
          </p:cNvSpPr>
          <p:nvPr/>
        </p:nvSpPr>
        <p:spPr bwMode="auto">
          <a:xfrm>
            <a:off x="6802438" y="428307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sp>
        <p:nvSpPr>
          <p:cNvPr id="74861" name="Oval 109"/>
          <p:cNvSpPr>
            <a:spLocks noChangeArrowheads="1"/>
          </p:cNvSpPr>
          <p:nvPr/>
        </p:nvSpPr>
        <p:spPr bwMode="auto">
          <a:xfrm>
            <a:off x="6427788" y="5002213"/>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a:effectLst/>
                <a:latin typeface="Times New Roman" pitchFamily="18" charset="0"/>
                <a:cs typeface="Times New Roman" pitchFamily="18" charset="0"/>
              </a:rPr>
              <a:t>b</a:t>
            </a:r>
          </a:p>
        </p:txBody>
      </p:sp>
      <p:sp>
        <p:nvSpPr>
          <p:cNvPr id="74862" name="Oval 110"/>
          <p:cNvSpPr>
            <a:spLocks noChangeArrowheads="1"/>
          </p:cNvSpPr>
          <p:nvPr/>
        </p:nvSpPr>
        <p:spPr bwMode="auto">
          <a:xfrm>
            <a:off x="6804025" y="56515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a:effectLst/>
                <a:latin typeface="Times New Roman" pitchFamily="18" charset="0"/>
                <a:cs typeface="Times New Roman" pitchFamily="18" charset="0"/>
              </a:rPr>
              <a:t>c</a:t>
            </a:r>
          </a:p>
        </p:txBody>
      </p:sp>
      <p:cxnSp>
        <p:nvCxnSpPr>
          <p:cNvPr id="74863" name="AutoShape 111"/>
          <p:cNvCxnSpPr>
            <a:cxnSpLocks noChangeShapeType="1"/>
            <a:stCxn id="74867" idx="3"/>
            <a:endCxn id="74862" idx="0"/>
          </p:cNvCxnSpPr>
          <p:nvPr/>
        </p:nvCxnSpPr>
        <p:spPr bwMode="auto">
          <a:xfrm flipH="1">
            <a:off x="6994525" y="5341938"/>
            <a:ext cx="238125" cy="2952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64" name="AutoShape 112"/>
          <p:cNvCxnSpPr>
            <a:cxnSpLocks noChangeShapeType="1"/>
            <a:stCxn id="74860" idx="3"/>
            <a:endCxn id="74861" idx="0"/>
          </p:cNvCxnSpPr>
          <p:nvPr/>
        </p:nvCxnSpPr>
        <p:spPr bwMode="auto">
          <a:xfrm flipH="1">
            <a:off x="6618288" y="4622800"/>
            <a:ext cx="239712" cy="3651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65" name="Oval 113"/>
          <p:cNvSpPr>
            <a:spLocks noChangeArrowheads="1"/>
          </p:cNvSpPr>
          <p:nvPr/>
        </p:nvSpPr>
        <p:spPr bwMode="auto">
          <a:xfrm>
            <a:off x="5940425" y="4283075"/>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dirty="0">
                <a:effectLst/>
                <a:latin typeface="Times New Roman" pitchFamily="18" charset="0"/>
                <a:cs typeface="Times New Roman" pitchFamily="18" charset="0"/>
              </a:rPr>
              <a:t>a</a:t>
            </a:r>
          </a:p>
        </p:txBody>
      </p:sp>
      <p:sp>
        <p:nvSpPr>
          <p:cNvPr id="74866" name="Oval 114"/>
          <p:cNvSpPr>
            <a:spLocks noChangeArrowheads="1"/>
          </p:cNvSpPr>
          <p:nvPr/>
        </p:nvSpPr>
        <p:spPr bwMode="auto">
          <a:xfrm>
            <a:off x="6370638" y="36449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sp>
        <p:nvSpPr>
          <p:cNvPr id="74867" name="Oval 115"/>
          <p:cNvSpPr>
            <a:spLocks noChangeArrowheads="1"/>
          </p:cNvSpPr>
          <p:nvPr/>
        </p:nvSpPr>
        <p:spPr bwMode="auto">
          <a:xfrm>
            <a:off x="7177088" y="5002213"/>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a:effectLst/>
                <a:latin typeface="Times New Roman" pitchFamily="18" charset="0"/>
                <a:cs typeface="Times New Roman" pitchFamily="18" charset="0"/>
              </a:rPr>
              <a:t>+</a:t>
            </a:r>
          </a:p>
        </p:txBody>
      </p:sp>
      <p:sp>
        <p:nvSpPr>
          <p:cNvPr id="74868" name="Oval 116"/>
          <p:cNvSpPr>
            <a:spLocks noChangeArrowheads="1"/>
          </p:cNvSpPr>
          <p:nvPr/>
        </p:nvSpPr>
        <p:spPr bwMode="auto">
          <a:xfrm>
            <a:off x="7550150" y="56515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2400" i="1">
                <a:effectLst/>
                <a:latin typeface="Times New Roman" pitchFamily="18" charset="0"/>
                <a:cs typeface="Times New Roman" pitchFamily="18" charset="0"/>
              </a:rPr>
              <a:t>d</a:t>
            </a:r>
          </a:p>
        </p:txBody>
      </p:sp>
      <p:cxnSp>
        <p:nvCxnSpPr>
          <p:cNvPr id="74869" name="AutoShape 117"/>
          <p:cNvCxnSpPr>
            <a:cxnSpLocks noChangeShapeType="1"/>
            <a:stCxn id="74867" idx="5"/>
            <a:endCxn id="74868" idx="0"/>
          </p:cNvCxnSpPr>
          <p:nvPr/>
        </p:nvCxnSpPr>
        <p:spPr bwMode="auto">
          <a:xfrm>
            <a:off x="7502525" y="5341938"/>
            <a:ext cx="238125" cy="29527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70" name="AutoShape 118"/>
          <p:cNvCxnSpPr>
            <a:cxnSpLocks noChangeShapeType="1"/>
            <a:endCxn id="74865" idx="0"/>
          </p:cNvCxnSpPr>
          <p:nvPr/>
        </p:nvCxnSpPr>
        <p:spPr bwMode="auto">
          <a:xfrm flipH="1">
            <a:off x="6130925" y="3963988"/>
            <a:ext cx="225425" cy="30480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71" name="AutoShape 119"/>
          <p:cNvCxnSpPr>
            <a:cxnSpLocks noChangeShapeType="1"/>
            <a:stCxn id="74866" idx="5"/>
            <a:endCxn id="74860" idx="0"/>
          </p:cNvCxnSpPr>
          <p:nvPr/>
        </p:nvCxnSpPr>
        <p:spPr bwMode="auto">
          <a:xfrm>
            <a:off x="6696075" y="3984625"/>
            <a:ext cx="296863" cy="2841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72" name="AutoShape 120"/>
          <p:cNvCxnSpPr>
            <a:cxnSpLocks noChangeShapeType="1"/>
            <a:stCxn id="74860" idx="5"/>
            <a:endCxn id="74867" idx="0"/>
          </p:cNvCxnSpPr>
          <p:nvPr/>
        </p:nvCxnSpPr>
        <p:spPr bwMode="auto">
          <a:xfrm>
            <a:off x="7127875" y="4622800"/>
            <a:ext cx="239713" cy="3651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73" name="Text Box 121"/>
          <p:cNvSpPr txBox="1">
            <a:spLocks noChangeArrowheads="1"/>
          </p:cNvSpPr>
          <p:nvPr/>
        </p:nvSpPr>
        <p:spPr bwMode="auto">
          <a:xfrm>
            <a:off x="5724525" y="6078538"/>
            <a:ext cx="24721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dirty="0">
                <a:effectLst/>
                <a:latin typeface="Times New Roman" pitchFamily="18" charset="0"/>
                <a:cs typeface="Times New Roman" pitchFamily="18" charset="0"/>
              </a:rPr>
              <a:t>Fig.4  </a:t>
            </a:r>
            <a:r>
              <a:rPr kumimoji="1" lang="en-US" altLang="zh-CN" sz="2800" i="1" dirty="0">
                <a:effectLst/>
                <a:latin typeface="Times New Roman" pitchFamily="18" charset="0"/>
                <a:cs typeface="Times New Roman" pitchFamily="18" charset="0"/>
              </a:rPr>
              <a:t>a</a:t>
            </a:r>
            <a:r>
              <a:rPr kumimoji="1" lang="en-US" altLang="zh-CN" sz="2800" dirty="0">
                <a:effectLst/>
                <a:latin typeface="Times New Roman" pitchFamily="18" charset="0"/>
                <a:cs typeface="Times New Roman" pitchFamily="18" charset="0"/>
              </a:rPr>
              <a:t>-</a:t>
            </a:r>
            <a:r>
              <a:rPr kumimoji="1" lang="en-US" altLang="zh-CN" sz="2800" i="1" dirty="0">
                <a:effectLst/>
                <a:latin typeface="Times New Roman" pitchFamily="18" charset="0"/>
                <a:cs typeface="Times New Roman" pitchFamily="18" charset="0"/>
              </a:rPr>
              <a:t>b</a:t>
            </a:r>
            <a:r>
              <a:rPr kumimoji="1" lang="en-US" altLang="zh-CN" sz="2800" dirty="0">
                <a:effectLst/>
                <a:latin typeface="Times New Roman" pitchFamily="18" charset="0"/>
                <a:cs typeface="Times New Roman" pitchFamily="18" charset="0"/>
              </a:rPr>
              <a:t>/(</a:t>
            </a:r>
            <a:r>
              <a:rPr kumimoji="1" lang="en-US" altLang="zh-CN" sz="2800" i="1" dirty="0" err="1">
                <a:effectLst/>
                <a:latin typeface="Times New Roman" pitchFamily="18" charset="0"/>
                <a:cs typeface="Times New Roman" pitchFamily="18" charset="0"/>
              </a:rPr>
              <a:t>c</a:t>
            </a:r>
            <a:r>
              <a:rPr kumimoji="1" lang="en-US" altLang="zh-CN" sz="2800" dirty="0" err="1">
                <a:effectLst/>
                <a:latin typeface="Times New Roman" pitchFamily="18" charset="0"/>
                <a:cs typeface="Times New Roman" pitchFamily="18" charset="0"/>
              </a:rPr>
              <a:t>+</a:t>
            </a:r>
            <a:r>
              <a:rPr kumimoji="1" lang="en-US" altLang="zh-CN" sz="2800" i="1" dirty="0" err="1">
                <a:effectLst/>
                <a:latin typeface="Times New Roman" pitchFamily="18" charset="0"/>
                <a:cs typeface="Times New Roman" pitchFamily="18" charset="0"/>
              </a:rPr>
              <a:t>d</a:t>
            </a:r>
            <a:r>
              <a:rPr kumimoji="1" lang="en-US" altLang="zh-CN" sz="2800" dirty="0">
                <a:effectLst/>
                <a:latin typeface="Times New Roman" pitchFamily="18" charset="0"/>
                <a:cs typeface="Times New Roman" pitchFamily="18" charset="0"/>
              </a:rPr>
              <a:t>)</a:t>
            </a:r>
          </a:p>
        </p:txBody>
      </p:sp>
      <p:sp>
        <p:nvSpPr>
          <p:cNvPr id="74875" name="Rectangle 123"/>
          <p:cNvSpPr>
            <a:spLocks noChangeArrowheads="1"/>
          </p:cNvSpPr>
          <p:nvPr/>
        </p:nvSpPr>
        <p:spPr bwMode="auto">
          <a:xfrm>
            <a:off x="395288" y="134938"/>
            <a:ext cx="43364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4000" dirty="0">
                <a:solidFill>
                  <a:srgbClr val="FFFF00"/>
                </a:solidFill>
                <a:effectLst/>
                <a:latin typeface="Times New Roman" pitchFamily="18" charset="0"/>
                <a:cs typeface="Times New Roman" pitchFamily="18" charset="0"/>
              </a:rPr>
              <a:t>Expression: </a:t>
            </a:r>
            <a:r>
              <a:rPr kumimoji="1" lang="en-US" altLang="zh-CN" sz="4000" i="1" dirty="0">
                <a:solidFill>
                  <a:srgbClr val="FFFF00"/>
                </a:solidFill>
                <a:effectLst/>
                <a:latin typeface="Times New Roman" pitchFamily="18" charset="0"/>
                <a:cs typeface="Times New Roman" pitchFamily="18" charset="0"/>
              </a:rPr>
              <a:t>a</a:t>
            </a:r>
            <a:r>
              <a:rPr kumimoji="1" lang="en-US" altLang="zh-CN" sz="4000" dirty="0">
                <a:solidFill>
                  <a:srgbClr val="FFFF00"/>
                </a:solidFill>
                <a:effectLst/>
                <a:latin typeface="Times New Roman" pitchFamily="18" charset="0"/>
                <a:cs typeface="Times New Roman" pitchFamily="18" charset="0"/>
              </a:rPr>
              <a:t>-</a:t>
            </a:r>
            <a:r>
              <a:rPr kumimoji="1" lang="en-US" altLang="zh-CN" sz="4000" i="1" dirty="0">
                <a:solidFill>
                  <a:srgbClr val="FFFF00"/>
                </a:solidFill>
                <a:effectLst/>
                <a:latin typeface="Times New Roman" pitchFamily="18" charset="0"/>
                <a:cs typeface="Times New Roman" pitchFamily="18" charset="0"/>
              </a:rPr>
              <a:t>b</a:t>
            </a:r>
            <a:r>
              <a:rPr kumimoji="1" lang="en-US" altLang="zh-CN" sz="4000" dirty="0">
                <a:solidFill>
                  <a:srgbClr val="FFFF00"/>
                </a:solidFill>
                <a:effectLst/>
                <a:latin typeface="Times New Roman" pitchFamily="18" charset="0"/>
                <a:cs typeface="Times New Roman" pitchFamily="18" charset="0"/>
              </a:rPr>
              <a:t>/</a:t>
            </a:r>
            <a:r>
              <a:rPr kumimoji="1" lang="en-US" altLang="zh-CN" sz="4000" i="1" dirty="0" err="1">
                <a:solidFill>
                  <a:srgbClr val="FFFF00"/>
                </a:solidFill>
                <a:effectLst/>
                <a:latin typeface="Times New Roman" pitchFamily="18" charset="0"/>
                <a:cs typeface="Times New Roman" pitchFamily="18" charset="0"/>
              </a:rPr>
              <a:t>c</a:t>
            </a:r>
            <a:r>
              <a:rPr kumimoji="1" lang="en-US" altLang="zh-CN" sz="4000" dirty="0" err="1">
                <a:solidFill>
                  <a:srgbClr val="FFFF00"/>
                </a:solidFill>
                <a:effectLst/>
                <a:latin typeface="Times New Roman" pitchFamily="18" charset="0"/>
                <a:cs typeface="Times New Roman" pitchFamily="18" charset="0"/>
              </a:rPr>
              <a:t>+</a:t>
            </a:r>
            <a:r>
              <a:rPr kumimoji="1" lang="en-US" altLang="zh-CN" sz="4000" i="1" dirty="0" err="1">
                <a:solidFill>
                  <a:srgbClr val="FFFF00"/>
                </a:solidFill>
                <a:effectLst/>
                <a:latin typeface="Times New Roman" pitchFamily="18" charset="0"/>
                <a:cs typeface="Times New Roman" pitchFamily="18" charset="0"/>
              </a:rPr>
              <a:t>d</a:t>
            </a:r>
            <a:endParaRPr kumimoji="1" lang="en-US" altLang="zh-CN" sz="4000" i="1" dirty="0">
              <a:solidFill>
                <a:srgbClr val="FFFF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2"/>
          <p:cNvSpPr>
            <a:spLocks noGrp="1"/>
          </p:cNvSpPr>
          <p:nvPr>
            <p:ph type="ftr" sz="quarter" idx="11"/>
          </p:nvPr>
        </p:nvSpPr>
        <p:spPr/>
        <p:txBody>
          <a:bodyPr/>
          <a:lstStyle/>
          <a:p>
            <a:endParaRPr lang="en-US" altLang="zh-CN"/>
          </a:p>
          <a:p>
            <a:r>
              <a:rPr lang="en-US" altLang="zh-CN"/>
              <a:t>Prof. Q. Wang</a:t>
            </a:r>
          </a:p>
        </p:txBody>
      </p:sp>
      <p:sp>
        <p:nvSpPr>
          <p:cNvPr id="75778" name="Text Box 2"/>
          <p:cNvSpPr txBox="1">
            <a:spLocks noChangeArrowheads="1"/>
          </p:cNvSpPr>
          <p:nvPr/>
        </p:nvSpPr>
        <p:spPr bwMode="auto">
          <a:xfrm>
            <a:off x="539750" y="990600"/>
            <a:ext cx="820896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zh-CN" altLang="en-US" sz="2400" dirty="0">
                <a:effectLst/>
                <a:latin typeface="Times New Roman" pitchFamily="18" charset="0"/>
              </a:rPr>
              <a:t>从上图我们可以看出，二叉树表示一个算术表达式。二叉树的每一个子树对应一个子表达式，而且二叉树的左右次序也对应了表达式的运算次序。</a:t>
            </a:r>
          </a:p>
          <a:p>
            <a:pPr algn="l">
              <a:spcBef>
                <a:spcPct val="50000"/>
              </a:spcBef>
            </a:pPr>
            <a:r>
              <a:rPr kumimoji="1" lang="zh-CN" altLang="en-US" sz="2400" dirty="0">
                <a:effectLst/>
                <a:latin typeface="Times New Roman" pitchFamily="18" charset="0"/>
              </a:rPr>
              <a:t>对图</a:t>
            </a:r>
            <a:r>
              <a:rPr kumimoji="1" lang="en-US" altLang="zh-CN" sz="2400" dirty="0">
                <a:effectLst/>
                <a:latin typeface="Times New Roman" pitchFamily="18" charset="0"/>
              </a:rPr>
              <a:t>1</a:t>
            </a:r>
            <a:r>
              <a:rPr kumimoji="1" lang="zh-CN" altLang="en-US" sz="2400" dirty="0">
                <a:effectLst/>
                <a:latin typeface="Times New Roman" pitchFamily="18" charset="0"/>
              </a:rPr>
              <a:t>进行先根、后根和中根次序的</a:t>
            </a:r>
            <a:r>
              <a:rPr kumimoji="1" lang="zh-CN" altLang="zh-CN" sz="2400" dirty="0">
                <a:effectLst/>
                <a:latin typeface="Times New Roman" pitchFamily="18" charset="0"/>
              </a:rPr>
              <a:t>遍历</a:t>
            </a:r>
            <a:r>
              <a:rPr kumimoji="1" lang="zh-CN" altLang="en-US" sz="2400" dirty="0">
                <a:effectLst/>
                <a:latin typeface="Times New Roman" pitchFamily="18" charset="0"/>
              </a:rPr>
              <a:t>得到如下的结点序列</a:t>
            </a:r>
            <a:r>
              <a:rPr kumimoji="1" lang="en-US" altLang="zh-CN" sz="2400" dirty="0">
                <a:effectLst/>
                <a:latin typeface="Times New Roman" pitchFamily="18" charset="0"/>
              </a:rPr>
              <a:t>:</a:t>
            </a:r>
          </a:p>
          <a:p>
            <a:pPr algn="l">
              <a:spcBef>
                <a:spcPct val="50000"/>
              </a:spcBef>
            </a:pPr>
            <a:r>
              <a:rPr kumimoji="1" lang="zh-CN" altLang="en-US" sz="2400" dirty="0">
                <a:effectLst/>
                <a:latin typeface="Times New Roman" pitchFamily="18" charset="0"/>
              </a:rPr>
              <a:t>先根：</a:t>
            </a:r>
            <a:r>
              <a:rPr kumimoji="1" lang="en-US" altLang="zh-CN" sz="2400" dirty="0">
                <a:effectLst/>
                <a:latin typeface="Times New Roman" pitchFamily="18" charset="0"/>
              </a:rPr>
              <a:t>/-</a:t>
            </a:r>
            <a:r>
              <a:rPr kumimoji="1" lang="en-US" altLang="zh-CN" sz="2400" i="1" dirty="0" err="1">
                <a:effectLst/>
                <a:latin typeface="Times New Roman" pitchFamily="18" charset="0"/>
              </a:rPr>
              <a:t>ab</a:t>
            </a:r>
            <a:r>
              <a:rPr kumimoji="1" lang="en-US" altLang="zh-CN" sz="2400" dirty="0" err="1">
                <a:effectLst/>
                <a:latin typeface="Times New Roman" pitchFamily="18" charset="0"/>
              </a:rPr>
              <a:t>+</a:t>
            </a:r>
            <a:r>
              <a:rPr kumimoji="1" lang="en-US" altLang="zh-CN" sz="2400" i="1" dirty="0" err="1">
                <a:effectLst/>
                <a:latin typeface="Times New Roman" pitchFamily="18" charset="0"/>
              </a:rPr>
              <a:t>cd</a:t>
            </a:r>
            <a:endParaRPr kumimoji="1" lang="en-US" altLang="zh-CN" sz="2400" i="1" dirty="0">
              <a:effectLst/>
              <a:latin typeface="Times New Roman" pitchFamily="18" charset="0"/>
            </a:endParaRPr>
          </a:p>
          <a:p>
            <a:pPr algn="l">
              <a:spcBef>
                <a:spcPct val="50000"/>
              </a:spcBef>
            </a:pPr>
            <a:r>
              <a:rPr kumimoji="1" lang="zh-CN" altLang="en-US" sz="2400" dirty="0">
                <a:effectLst/>
                <a:latin typeface="Times New Roman" pitchFamily="18" charset="0"/>
              </a:rPr>
              <a:t>后根：</a:t>
            </a:r>
            <a:r>
              <a:rPr kumimoji="1" lang="en-US" altLang="zh-CN" sz="2400" i="1" dirty="0" err="1">
                <a:effectLst/>
                <a:latin typeface="Times New Roman" pitchFamily="18" charset="0"/>
              </a:rPr>
              <a:t>ab</a:t>
            </a:r>
            <a:r>
              <a:rPr kumimoji="1" lang="en-US" altLang="zh-CN" sz="2400" dirty="0">
                <a:effectLst/>
                <a:latin typeface="Times New Roman" pitchFamily="18" charset="0"/>
              </a:rPr>
              <a:t>-</a:t>
            </a:r>
            <a:r>
              <a:rPr kumimoji="1" lang="en-US" altLang="zh-CN" sz="2400" i="1" dirty="0">
                <a:effectLst/>
                <a:latin typeface="Times New Roman" pitchFamily="18" charset="0"/>
              </a:rPr>
              <a:t>cd</a:t>
            </a:r>
            <a:r>
              <a:rPr kumimoji="1" lang="en-US" altLang="zh-CN" sz="2400" dirty="0">
                <a:effectLst/>
                <a:latin typeface="Times New Roman" pitchFamily="18" charset="0"/>
              </a:rPr>
              <a:t>+/</a:t>
            </a:r>
          </a:p>
          <a:p>
            <a:pPr algn="l">
              <a:spcBef>
                <a:spcPct val="50000"/>
              </a:spcBef>
            </a:pPr>
            <a:r>
              <a:rPr kumimoji="1" lang="zh-CN" altLang="en-US" sz="2400" dirty="0" smtClean="0">
                <a:effectLst/>
                <a:latin typeface="Times New Roman" pitchFamily="18" charset="0"/>
              </a:rPr>
              <a:t>中根：</a:t>
            </a:r>
            <a:r>
              <a:rPr kumimoji="1" lang="en-US" altLang="zh-CN" sz="2400" i="1" dirty="0" smtClean="0">
                <a:effectLst/>
                <a:latin typeface="Times New Roman" pitchFamily="18" charset="0"/>
              </a:rPr>
              <a:t>a</a:t>
            </a:r>
            <a:r>
              <a:rPr kumimoji="1" lang="en-US" altLang="zh-CN" sz="2400" dirty="0" smtClean="0">
                <a:effectLst/>
                <a:latin typeface="Times New Roman" pitchFamily="18" charset="0"/>
              </a:rPr>
              <a:t>-</a:t>
            </a:r>
            <a:r>
              <a:rPr kumimoji="1" lang="en-US" altLang="zh-CN" sz="2400" i="1" dirty="0" smtClean="0">
                <a:effectLst/>
                <a:latin typeface="Times New Roman" pitchFamily="18" charset="0"/>
              </a:rPr>
              <a:t>b</a:t>
            </a:r>
            <a:r>
              <a:rPr kumimoji="1" lang="en-US" altLang="zh-CN" sz="2400" dirty="0" smtClean="0">
                <a:effectLst/>
                <a:latin typeface="Times New Roman" pitchFamily="18" charset="0"/>
              </a:rPr>
              <a:t>/</a:t>
            </a:r>
            <a:r>
              <a:rPr kumimoji="1" lang="en-US" altLang="zh-CN" sz="2400" i="1" dirty="0" err="1" smtClean="0">
                <a:effectLst/>
                <a:latin typeface="Times New Roman" pitchFamily="18" charset="0"/>
              </a:rPr>
              <a:t>c</a:t>
            </a:r>
            <a:r>
              <a:rPr kumimoji="1" lang="en-US" altLang="zh-CN" sz="2400" dirty="0" err="1" smtClean="0">
                <a:effectLst/>
                <a:latin typeface="Times New Roman" pitchFamily="18" charset="0"/>
              </a:rPr>
              <a:t>+</a:t>
            </a:r>
            <a:r>
              <a:rPr kumimoji="1" lang="en-US" altLang="zh-CN" sz="2400" i="1" dirty="0" err="1" smtClean="0">
                <a:effectLst/>
                <a:latin typeface="Times New Roman" pitchFamily="18" charset="0"/>
              </a:rPr>
              <a:t>d</a:t>
            </a:r>
            <a:endParaRPr kumimoji="1" lang="en-US" altLang="zh-CN" sz="2400" i="1" dirty="0" smtClean="0">
              <a:effectLst/>
              <a:latin typeface="Times New Roman" pitchFamily="18" charset="0"/>
            </a:endParaRPr>
          </a:p>
          <a:p>
            <a:pPr algn="l">
              <a:spcBef>
                <a:spcPct val="50000"/>
              </a:spcBef>
            </a:pPr>
            <a:r>
              <a:rPr kumimoji="1" lang="zh-CN" altLang="en-US" sz="2400" dirty="0" smtClean="0">
                <a:effectLst/>
                <a:latin typeface="Times New Roman" pitchFamily="18" charset="0"/>
              </a:rPr>
              <a:t>这些</a:t>
            </a:r>
            <a:r>
              <a:rPr kumimoji="1" lang="zh-CN" altLang="en-US" sz="2400" dirty="0">
                <a:effectLst/>
                <a:latin typeface="Times New Roman" pitchFamily="18" charset="0"/>
              </a:rPr>
              <a:t>序列分别称为表达式的前缀表示法、</a:t>
            </a:r>
            <a:r>
              <a:rPr kumimoji="1" lang="zh-CN" altLang="en-US" sz="2400" dirty="0" smtClean="0">
                <a:effectLst/>
                <a:latin typeface="Times New Roman" pitchFamily="18" charset="0"/>
              </a:rPr>
              <a:t>后缀表示法 </a:t>
            </a:r>
            <a:r>
              <a:rPr kumimoji="1" lang="en-US" altLang="zh-CN" sz="2400" dirty="0" smtClean="0">
                <a:effectLst/>
                <a:latin typeface="Times New Roman" pitchFamily="18" charset="0"/>
              </a:rPr>
              <a:t>(</a:t>
            </a:r>
            <a:r>
              <a:rPr kumimoji="1" lang="zh-CN" altLang="en-US" sz="2400" dirty="0" smtClean="0">
                <a:effectLst/>
                <a:latin typeface="Times New Roman" pitchFamily="18" charset="0"/>
              </a:rPr>
              <a:t>逆波兰表示法</a:t>
            </a:r>
            <a:r>
              <a:rPr kumimoji="1" lang="en-US" altLang="zh-CN" sz="2400" dirty="0" smtClean="0">
                <a:effectLst/>
                <a:latin typeface="Times New Roman" pitchFamily="18" charset="0"/>
              </a:rPr>
              <a:t>) </a:t>
            </a:r>
            <a:r>
              <a:rPr kumimoji="1" lang="zh-CN" altLang="en-US" sz="2400" dirty="0" smtClean="0">
                <a:effectLst/>
                <a:latin typeface="Times New Roman" pitchFamily="18" charset="0"/>
              </a:rPr>
              <a:t>和</a:t>
            </a:r>
            <a:r>
              <a:rPr kumimoji="1" lang="zh-CN" altLang="en-US" sz="2400" dirty="0">
                <a:effectLst/>
                <a:latin typeface="Times New Roman" pitchFamily="18" charset="0"/>
              </a:rPr>
              <a:t>中缀表示法。</a:t>
            </a:r>
            <a:r>
              <a:rPr kumimoji="1" lang="zh-CN" altLang="en-US" sz="2400" dirty="0">
                <a:solidFill>
                  <a:srgbClr val="FFFF00"/>
                </a:solidFill>
                <a:effectLst/>
                <a:latin typeface="Times New Roman" pitchFamily="18" charset="0"/>
              </a:rPr>
              <a:t>逆波兰表示法可以简化表达式的计算</a:t>
            </a:r>
            <a:r>
              <a:rPr kumimoji="1" lang="en-US" altLang="zh-CN" sz="2400" dirty="0">
                <a:solidFill>
                  <a:srgbClr val="FFFF00"/>
                </a:solidFill>
                <a:effectLst/>
                <a:latin typeface="Times New Roman" pitchFamily="18" charset="0"/>
              </a:rPr>
              <a:t>(why?)</a:t>
            </a:r>
            <a:endParaRPr kumimoji="1" lang="en-US" altLang="zh-CN" sz="2400" dirty="0">
              <a:effectLst/>
              <a:latin typeface="Times New Roman" pitchFamily="18" charset="0"/>
            </a:endParaRPr>
          </a:p>
        </p:txBody>
      </p:sp>
      <p:grpSp>
        <p:nvGrpSpPr>
          <p:cNvPr id="75798" name="Group 22"/>
          <p:cNvGrpSpPr>
            <a:grpSpLocks/>
          </p:cNvGrpSpPr>
          <p:nvPr/>
        </p:nvGrpSpPr>
        <p:grpSpPr bwMode="auto">
          <a:xfrm>
            <a:off x="6191250" y="2852738"/>
            <a:ext cx="1576388" cy="1511300"/>
            <a:chOff x="3799" y="1752"/>
            <a:chExt cx="993" cy="952"/>
          </a:xfrm>
        </p:grpSpPr>
        <p:sp>
          <p:nvSpPr>
            <p:cNvPr id="75781" name="Oval 5"/>
            <p:cNvSpPr>
              <a:spLocks noChangeArrowheads="1"/>
            </p:cNvSpPr>
            <p:nvPr/>
          </p:nvSpPr>
          <p:spPr bwMode="auto">
            <a:xfrm>
              <a:off x="4207" y="1752"/>
              <a:ext cx="177" cy="18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1800" b="1">
                  <a:effectLst/>
                  <a:latin typeface="Times New Roman" pitchFamily="18" charset="0"/>
                  <a:cs typeface="Times New Roman" pitchFamily="18" charset="0"/>
                </a:rPr>
                <a:t>/</a:t>
              </a:r>
            </a:p>
          </p:txBody>
        </p:sp>
        <p:cxnSp>
          <p:nvCxnSpPr>
            <p:cNvPr id="75782" name="AutoShape 6"/>
            <p:cNvCxnSpPr>
              <a:cxnSpLocks noChangeShapeType="1"/>
              <a:stCxn id="75781" idx="3"/>
              <a:endCxn id="75784" idx="7"/>
            </p:cNvCxnSpPr>
            <p:nvPr/>
          </p:nvCxnSpPr>
          <p:spPr bwMode="auto">
            <a:xfrm flipH="1">
              <a:off x="4092" y="1915"/>
              <a:ext cx="141" cy="2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784" name="Oval 8"/>
            <p:cNvSpPr>
              <a:spLocks noChangeArrowheads="1"/>
            </p:cNvSpPr>
            <p:nvPr/>
          </p:nvSpPr>
          <p:spPr bwMode="auto">
            <a:xfrm>
              <a:off x="3941" y="2137"/>
              <a:ext cx="177" cy="18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1800" b="1">
                  <a:effectLst/>
                  <a:latin typeface="Times New Roman" pitchFamily="18" charset="0"/>
                  <a:cs typeface="Times New Roman" pitchFamily="18" charset="0"/>
                </a:rPr>
                <a:t>-</a:t>
              </a:r>
            </a:p>
          </p:txBody>
        </p:sp>
        <p:sp>
          <p:nvSpPr>
            <p:cNvPr id="75785" name="Oval 9"/>
            <p:cNvSpPr>
              <a:spLocks noChangeArrowheads="1"/>
            </p:cNvSpPr>
            <p:nvPr/>
          </p:nvSpPr>
          <p:spPr bwMode="auto">
            <a:xfrm>
              <a:off x="3799" y="2523"/>
              <a:ext cx="177" cy="18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1800" b="1" i="1" dirty="0">
                  <a:effectLst/>
                  <a:latin typeface="Times New Roman" pitchFamily="18" charset="0"/>
                  <a:cs typeface="Times New Roman" pitchFamily="18" charset="0"/>
                </a:rPr>
                <a:t>a</a:t>
              </a:r>
            </a:p>
          </p:txBody>
        </p:sp>
        <p:sp>
          <p:nvSpPr>
            <p:cNvPr id="75786" name="Oval 10"/>
            <p:cNvSpPr>
              <a:spLocks noChangeArrowheads="1"/>
            </p:cNvSpPr>
            <p:nvPr/>
          </p:nvSpPr>
          <p:spPr bwMode="auto">
            <a:xfrm>
              <a:off x="4083" y="2523"/>
              <a:ext cx="177" cy="18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1800" b="1" i="1">
                  <a:effectLst/>
                  <a:latin typeface="Times New Roman" pitchFamily="18" charset="0"/>
                  <a:cs typeface="Times New Roman" pitchFamily="18" charset="0"/>
                </a:rPr>
                <a:t>b</a:t>
              </a:r>
            </a:p>
          </p:txBody>
        </p:sp>
        <p:cxnSp>
          <p:nvCxnSpPr>
            <p:cNvPr id="75787" name="AutoShape 11"/>
            <p:cNvCxnSpPr>
              <a:cxnSpLocks noChangeShapeType="1"/>
              <a:stCxn id="75784" idx="5"/>
              <a:endCxn id="75786" idx="0"/>
            </p:cNvCxnSpPr>
            <p:nvPr/>
          </p:nvCxnSpPr>
          <p:spPr bwMode="auto">
            <a:xfrm>
              <a:off x="4092" y="2300"/>
              <a:ext cx="80" cy="21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788" name="AutoShape 12"/>
            <p:cNvCxnSpPr>
              <a:cxnSpLocks noChangeShapeType="1"/>
              <a:stCxn id="75784" idx="3"/>
              <a:endCxn id="75785" idx="0"/>
            </p:cNvCxnSpPr>
            <p:nvPr/>
          </p:nvCxnSpPr>
          <p:spPr bwMode="auto">
            <a:xfrm flipH="1">
              <a:off x="3888" y="2300"/>
              <a:ext cx="79" cy="21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790" name="Oval 14"/>
            <p:cNvSpPr>
              <a:spLocks noChangeArrowheads="1"/>
            </p:cNvSpPr>
            <p:nvPr/>
          </p:nvSpPr>
          <p:spPr bwMode="auto">
            <a:xfrm>
              <a:off x="4473" y="2137"/>
              <a:ext cx="177" cy="18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zh-CN" altLang="en-US" sz="1800" b="1">
                  <a:effectLst/>
                  <a:latin typeface="Times New Roman" pitchFamily="18" charset="0"/>
                  <a:cs typeface="Times New Roman" pitchFamily="18" charset="0"/>
                </a:rPr>
                <a:t>＋</a:t>
              </a:r>
            </a:p>
          </p:txBody>
        </p:sp>
        <p:sp>
          <p:nvSpPr>
            <p:cNvPr id="75791" name="Oval 15"/>
            <p:cNvSpPr>
              <a:spLocks noChangeArrowheads="1"/>
            </p:cNvSpPr>
            <p:nvPr/>
          </p:nvSpPr>
          <p:spPr bwMode="auto">
            <a:xfrm>
              <a:off x="4331" y="2523"/>
              <a:ext cx="177" cy="18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1800" b="1" i="1">
                  <a:effectLst/>
                  <a:latin typeface="Times New Roman" pitchFamily="18" charset="0"/>
                  <a:cs typeface="Times New Roman" pitchFamily="18" charset="0"/>
                </a:rPr>
                <a:t>c</a:t>
              </a:r>
            </a:p>
          </p:txBody>
        </p:sp>
        <p:sp>
          <p:nvSpPr>
            <p:cNvPr id="75792" name="Oval 16"/>
            <p:cNvSpPr>
              <a:spLocks noChangeArrowheads="1"/>
            </p:cNvSpPr>
            <p:nvPr/>
          </p:nvSpPr>
          <p:spPr bwMode="auto">
            <a:xfrm>
              <a:off x="4615" y="2523"/>
              <a:ext cx="177" cy="18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1800" b="1" i="1" dirty="0" smtClean="0">
                  <a:effectLst/>
                  <a:latin typeface="Times New Roman" pitchFamily="18" charset="0"/>
                  <a:cs typeface="Times New Roman" pitchFamily="18" charset="0"/>
                </a:rPr>
                <a:t>d</a:t>
              </a:r>
              <a:endParaRPr kumimoji="1" lang="en-US" altLang="zh-CN" sz="1800" b="1" i="1" dirty="0">
                <a:effectLst/>
                <a:latin typeface="Times New Roman" pitchFamily="18" charset="0"/>
                <a:cs typeface="Times New Roman" pitchFamily="18" charset="0"/>
              </a:endParaRPr>
            </a:p>
          </p:txBody>
        </p:sp>
        <p:cxnSp>
          <p:nvCxnSpPr>
            <p:cNvPr id="75793" name="AutoShape 17"/>
            <p:cNvCxnSpPr>
              <a:cxnSpLocks noChangeShapeType="1"/>
              <a:stCxn id="75790" idx="5"/>
              <a:endCxn id="75792" idx="0"/>
            </p:cNvCxnSpPr>
            <p:nvPr/>
          </p:nvCxnSpPr>
          <p:spPr bwMode="auto">
            <a:xfrm>
              <a:off x="4624" y="2300"/>
              <a:ext cx="80" cy="21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794" name="AutoShape 18"/>
            <p:cNvCxnSpPr>
              <a:cxnSpLocks noChangeShapeType="1"/>
              <a:stCxn id="75790" idx="3"/>
              <a:endCxn id="75791" idx="0"/>
            </p:cNvCxnSpPr>
            <p:nvPr/>
          </p:nvCxnSpPr>
          <p:spPr bwMode="auto">
            <a:xfrm flipH="1">
              <a:off x="4420" y="2300"/>
              <a:ext cx="79" cy="21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795" name="AutoShape 19"/>
            <p:cNvCxnSpPr>
              <a:cxnSpLocks noChangeShapeType="1"/>
              <a:stCxn id="75781" idx="5"/>
              <a:endCxn id="75790" idx="1"/>
            </p:cNvCxnSpPr>
            <p:nvPr/>
          </p:nvCxnSpPr>
          <p:spPr bwMode="auto">
            <a:xfrm>
              <a:off x="4358" y="1915"/>
              <a:ext cx="141" cy="2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5796" name="Text Box 20"/>
          <p:cNvSpPr txBox="1">
            <a:spLocks noChangeArrowheads="1"/>
          </p:cNvSpPr>
          <p:nvPr/>
        </p:nvSpPr>
        <p:spPr bwMode="auto">
          <a:xfrm>
            <a:off x="5824538" y="4375150"/>
            <a:ext cx="23487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effectLst/>
                <a:latin typeface="Times New Roman" pitchFamily="18" charset="0"/>
                <a:cs typeface="Times New Roman" pitchFamily="18" charset="0"/>
              </a:rPr>
              <a:t>Fig.1  (</a:t>
            </a:r>
            <a:r>
              <a:rPr kumimoji="1" lang="en-US" altLang="zh-CN" sz="2400" i="1" dirty="0">
                <a:effectLst/>
                <a:latin typeface="Times New Roman" pitchFamily="18" charset="0"/>
                <a:cs typeface="Times New Roman" pitchFamily="18" charset="0"/>
              </a:rPr>
              <a:t>a</a:t>
            </a:r>
            <a:r>
              <a:rPr kumimoji="1" lang="en-US" altLang="zh-CN" sz="2400" dirty="0">
                <a:effectLst/>
                <a:latin typeface="Times New Roman" pitchFamily="18" charset="0"/>
                <a:cs typeface="Times New Roman" pitchFamily="18" charset="0"/>
              </a:rPr>
              <a:t>-</a:t>
            </a:r>
            <a:r>
              <a:rPr kumimoji="1" lang="en-US" altLang="zh-CN" sz="2400" i="1" dirty="0">
                <a:effectLst/>
                <a:latin typeface="Times New Roman" pitchFamily="18" charset="0"/>
                <a:cs typeface="Times New Roman" pitchFamily="18" charset="0"/>
              </a:rPr>
              <a:t>b</a:t>
            </a:r>
            <a:r>
              <a:rPr kumimoji="1" lang="en-US" altLang="zh-CN" sz="2400" dirty="0">
                <a:effectLst/>
                <a:latin typeface="Times New Roman" pitchFamily="18" charset="0"/>
                <a:cs typeface="Times New Roman" pitchFamily="18" charset="0"/>
              </a:rPr>
              <a:t>)/(</a:t>
            </a:r>
            <a:r>
              <a:rPr kumimoji="1" lang="en-US" altLang="zh-CN" sz="2400" i="1" dirty="0" err="1">
                <a:effectLst/>
                <a:latin typeface="Times New Roman" pitchFamily="18" charset="0"/>
                <a:cs typeface="Times New Roman" pitchFamily="18" charset="0"/>
              </a:rPr>
              <a:t>c</a:t>
            </a:r>
            <a:r>
              <a:rPr kumimoji="1" lang="en-US" altLang="zh-CN" sz="2400" dirty="0" err="1">
                <a:effectLst/>
                <a:latin typeface="Times New Roman" pitchFamily="18" charset="0"/>
                <a:cs typeface="Times New Roman" pitchFamily="18" charset="0"/>
              </a:rPr>
              <a:t>+</a:t>
            </a:r>
            <a:r>
              <a:rPr kumimoji="1" lang="en-US" altLang="zh-CN" sz="2400" i="1" dirty="0" err="1">
                <a:effectLst/>
                <a:latin typeface="Times New Roman" pitchFamily="18" charset="0"/>
                <a:cs typeface="Times New Roman" pitchFamily="18" charset="0"/>
              </a:rPr>
              <a:t>d</a:t>
            </a:r>
            <a:r>
              <a:rPr kumimoji="1" lang="en-US" altLang="zh-CN" sz="2400" dirty="0">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78858" name="Rectangle 1034"/>
          <p:cNvSpPr>
            <a:spLocks noGrp="1" noChangeArrowheads="1"/>
          </p:cNvSpPr>
          <p:nvPr>
            <p:ph type="title"/>
          </p:nvPr>
        </p:nvSpPr>
        <p:spPr/>
        <p:txBody>
          <a:bodyPr/>
          <a:lstStyle/>
          <a:p>
            <a:r>
              <a:rPr lang="en-US" altLang="zh-CN" sz="4000"/>
              <a:t>6.4.2 Traversal algorithms</a:t>
            </a:r>
          </a:p>
        </p:txBody>
      </p:sp>
      <p:sp>
        <p:nvSpPr>
          <p:cNvPr id="78860" name="Rectangle 1036"/>
          <p:cNvSpPr>
            <a:spLocks noGrp="1" noChangeArrowheads="1"/>
          </p:cNvSpPr>
          <p:nvPr>
            <p:ph type="body" idx="1"/>
          </p:nvPr>
        </p:nvSpPr>
        <p:spPr/>
        <p:txBody>
          <a:bodyPr/>
          <a:lstStyle/>
          <a:p>
            <a:r>
              <a:rPr lang="en-US" altLang="zh-CN" sz="2800" dirty="0">
                <a:solidFill>
                  <a:srgbClr val="FFFF00"/>
                </a:solidFill>
                <a:effectLst/>
                <a:latin typeface="Arial" charset="0"/>
              </a:rPr>
              <a:t>Recursive </a:t>
            </a:r>
            <a:r>
              <a:rPr lang="en-US" altLang="zh-CN" sz="2800" dirty="0" smtClean="0">
                <a:solidFill>
                  <a:srgbClr val="FFFF00"/>
                </a:solidFill>
                <a:effectLst/>
                <a:latin typeface="Arial" charset="0"/>
              </a:rPr>
              <a:t>algorithms </a:t>
            </a:r>
            <a:r>
              <a:rPr lang="en-US" altLang="zh-CN" sz="2800" dirty="0">
                <a:solidFill>
                  <a:srgbClr val="FFFF00"/>
                </a:solidFill>
                <a:effectLst/>
                <a:latin typeface="Arial" charset="0"/>
              </a:rPr>
              <a:t>(</a:t>
            </a:r>
            <a:r>
              <a:rPr lang="zh-CN" altLang="en-US" sz="2800" dirty="0">
                <a:solidFill>
                  <a:srgbClr val="FFFF00"/>
                </a:solidFill>
                <a:effectLst/>
                <a:latin typeface="Arial" charset="0"/>
              </a:rPr>
              <a:t>递归算法</a:t>
            </a:r>
            <a:r>
              <a:rPr lang="en-US" altLang="zh-CN" sz="2800" dirty="0">
                <a:solidFill>
                  <a:srgbClr val="FFFF00"/>
                </a:solidFill>
                <a:effectLst/>
                <a:latin typeface="Arial" charset="0"/>
              </a:rPr>
              <a:t>)</a:t>
            </a:r>
          </a:p>
          <a:p>
            <a:pPr lvl="1"/>
            <a:r>
              <a:rPr lang="en-US" altLang="en-US" sz="2400" dirty="0" err="1">
                <a:solidFill>
                  <a:srgbClr val="FFFF00"/>
                </a:solidFill>
                <a:effectLst/>
                <a:latin typeface="Arial" charset="0"/>
              </a:rPr>
              <a:t>InOrderTraverse</a:t>
            </a:r>
            <a:r>
              <a:rPr lang="en-US" altLang="zh-CN" sz="2400" dirty="0">
                <a:solidFill>
                  <a:srgbClr val="FFFF00"/>
                </a:solidFill>
                <a:effectLst/>
                <a:latin typeface="Arial" charset="0"/>
              </a:rPr>
              <a:t> (</a:t>
            </a:r>
            <a:r>
              <a:rPr lang="zh-CN" altLang="en-US" sz="2400" dirty="0">
                <a:solidFill>
                  <a:srgbClr val="FFFF00"/>
                </a:solidFill>
                <a:effectLst/>
                <a:latin typeface="Arial" charset="0"/>
              </a:rPr>
              <a:t>中序遍历</a:t>
            </a:r>
            <a:r>
              <a:rPr lang="en-US" altLang="zh-CN" sz="2400" dirty="0">
                <a:solidFill>
                  <a:srgbClr val="FFFF00"/>
                </a:solidFill>
                <a:effectLst/>
                <a:latin typeface="Arial" charset="0"/>
              </a:rPr>
              <a:t>)</a:t>
            </a:r>
          </a:p>
          <a:p>
            <a:pPr lvl="1"/>
            <a:r>
              <a:rPr kumimoji="1" lang="en-US" altLang="zh-CN" sz="2400" dirty="0" err="1">
                <a:solidFill>
                  <a:srgbClr val="FFFF00"/>
                </a:solidFill>
                <a:effectLst/>
                <a:latin typeface="Arial" charset="0"/>
              </a:rPr>
              <a:t>PreOrderTraverse</a:t>
            </a:r>
            <a:r>
              <a:rPr kumimoji="1" lang="en-US" altLang="zh-CN" sz="2400" dirty="0">
                <a:solidFill>
                  <a:srgbClr val="FFFF00"/>
                </a:solidFill>
                <a:effectLst/>
                <a:latin typeface="Arial" charset="0"/>
              </a:rPr>
              <a:t> (</a:t>
            </a:r>
            <a:r>
              <a:rPr lang="zh-CN" altLang="en-US" sz="2400" dirty="0">
                <a:solidFill>
                  <a:srgbClr val="FFFF00"/>
                </a:solidFill>
                <a:effectLst/>
                <a:latin typeface="Arial" charset="0"/>
              </a:rPr>
              <a:t>先序遍历</a:t>
            </a:r>
            <a:r>
              <a:rPr lang="en-US" altLang="zh-CN" sz="2400" dirty="0">
                <a:solidFill>
                  <a:srgbClr val="FFFF00"/>
                </a:solidFill>
                <a:effectLst/>
                <a:latin typeface="Arial" charset="0"/>
              </a:rPr>
              <a:t>)</a:t>
            </a:r>
          </a:p>
          <a:p>
            <a:pPr lvl="1"/>
            <a:r>
              <a:rPr kumimoji="1" lang="en-US" altLang="zh-CN" sz="2400" dirty="0" err="1">
                <a:solidFill>
                  <a:srgbClr val="FFFF00"/>
                </a:solidFill>
                <a:effectLst/>
                <a:latin typeface="Arial" charset="0"/>
              </a:rPr>
              <a:t>PostOrderTraverse</a:t>
            </a:r>
            <a:r>
              <a:rPr kumimoji="1" lang="en-US" altLang="zh-CN" sz="2400" dirty="0">
                <a:solidFill>
                  <a:srgbClr val="FFFF00"/>
                </a:solidFill>
                <a:effectLst/>
                <a:latin typeface="Arial" charset="0"/>
              </a:rPr>
              <a:t> (</a:t>
            </a:r>
            <a:r>
              <a:rPr lang="zh-CN" altLang="en-US" sz="2400" dirty="0">
                <a:solidFill>
                  <a:srgbClr val="FFFF00"/>
                </a:solidFill>
                <a:effectLst/>
                <a:latin typeface="Arial" charset="0"/>
              </a:rPr>
              <a:t>后序遍历</a:t>
            </a:r>
            <a:r>
              <a:rPr lang="en-US" altLang="zh-CN" sz="2400" dirty="0">
                <a:solidFill>
                  <a:srgbClr val="FFFF00"/>
                </a:solidFill>
                <a:effectLst/>
                <a:latin typeface="Arial" charset="0"/>
              </a:rPr>
              <a:t>)</a:t>
            </a:r>
          </a:p>
          <a:p>
            <a:r>
              <a:rPr lang="en-US" altLang="zh-CN" sz="2800" dirty="0">
                <a:solidFill>
                  <a:srgbClr val="FFFF00"/>
                </a:solidFill>
                <a:effectLst/>
                <a:latin typeface="Arial" charset="0"/>
              </a:rPr>
              <a:t>Non-recursive </a:t>
            </a:r>
            <a:r>
              <a:rPr lang="en-US" altLang="zh-CN" sz="2800" dirty="0" smtClean="0">
                <a:solidFill>
                  <a:srgbClr val="FFFF00"/>
                </a:solidFill>
                <a:effectLst/>
                <a:latin typeface="Arial" charset="0"/>
              </a:rPr>
              <a:t>algorithms </a:t>
            </a:r>
            <a:r>
              <a:rPr lang="en-US" altLang="zh-CN" sz="2800" dirty="0">
                <a:solidFill>
                  <a:srgbClr val="FFFF00"/>
                </a:solidFill>
                <a:effectLst/>
                <a:latin typeface="Arial" charset="0"/>
              </a:rPr>
              <a:t>(</a:t>
            </a:r>
            <a:r>
              <a:rPr lang="zh-CN" altLang="en-US" sz="2800" dirty="0">
                <a:solidFill>
                  <a:srgbClr val="FFFF00"/>
                </a:solidFill>
                <a:effectLst/>
                <a:latin typeface="Arial" charset="0"/>
              </a:rPr>
              <a:t>非递归算法</a:t>
            </a:r>
            <a:r>
              <a:rPr lang="en-US" altLang="zh-CN" sz="2800" dirty="0">
                <a:solidFill>
                  <a:srgbClr val="FFFF00"/>
                </a:solidFill>
                <a:effectLst/>
                <a:latin typeface="Arial" charset="0"/>
              </a:rPr>
              <a:t>)</a:t>
            </a:r>
          </a:p>
          <a:p>
            <a:pPr lvl="1"/>
            <a:r>
              <a:rPr lang="en-US" altLang="en-US" sz="2400" dirty="0" err="1">
                <a:solidFill>
                  <a:srgbClr val="FFFF00"/>
                </a:solidFill>
                <a:effectLst/>
                <a:latin typeface="Arial" charset="0"/>
              </a:rPr>
              <a:t>InOrderTraverse</a:t>
            </a:r>
            <a:r>
              <a:rPr lang="en-US" altLang="zh-CN" sz="2400" dirty="0">
                <a:solidFill>
                  <a:srgbClr val="FFFF00"/>
                </a:solidFill>
                <a:effectLst/>
                <a:latin typeface="Arial" charset="0"/>
              </a:rPr>
              <a:t> (</a:t>
            </a:r>
            <a:r>
              <a:rPr lang="zh-CN" altLang="en-US" sz="2400" dirty="0">
                <a:solidFill>
                  <a:srgbClr val="FFFF00"/>
                </a:solidFill>
                <a:effectLst/>
                <a:latin typeface="Arial" charset="0"/>
              </a:rPr>
              <a:t>中序遍历</a:t>
            </a:r>
            <a:r>
              <a:rPr lang="en-US" altLang="zh-CN" sz="2400" dirty="0">
                <a:solidFill>
                  <a:srgbClr val="FFFF00"/>
                </a:solidFill>
                <a:effectLst/>
                <a:latin typeface="Arial" charset="0"/>
              </a:rPr>
              <a:t>)</a:t>
            </a:r>
          </a:p>
          <a:p>
            <a:pPr lvl="1"/>
            <a:r>
              <a:rPr kumimoji="1" lang="en-US" altLang="zh-CN" sz="2400" dirty="0" err="1">
                <a:solidFill>
                  <a:srgbClr val="FFFF00"/>
                </a:solidFill>
                <a:effectLst/>
                <a:latin typeface="Arial" charset="0"/>
              </a:rPr>
              <a:t>PreOrderTraverse</a:t>
            </a:r>
            <a:r>
              <a:rPr kumimoji="1" lang="en-US" altLang="zh-CN" sz="2400" dirty="0">
                <a:solidFill>
                  <a:srgbClr val="FFFF00"/>
                </a:solidFill>
                <a:effectLst/>
                <a:latin typeface="Arial" charset="0"/>
              </a:rPr>
              <a:t> (</a:t>
            </a:r>
            <a:r>
              <a:rPr lang="zh-CN" altLang="en-US" sz="2400" dirty="0">
                <a:solidFill>
                  <a:srgbClr val="FFFF00"/>
                </a:solidFill>
                <a:effectLst/>
                <a:latin typeface="Arial" charset="0"/>
              </a:rPr>
              <a:t>先序遍历</a:t>
            </a:r>
            <a:r>
              <a:rPr lang="en-US" altLang="zh-CN" sz="2400" dirty="0">
                <a:solidFill>
                  <a:srgbClr val="FFFF00"/>
                </a:solidFill>
                <a:effectLst/>
                <a:latin typeface="Arial" charset="0"/>
              </a:rPr>
              <a:t>)</a:t>
            </a:r>
          </a:p>
          <a:p>
            <a:pPr lvl="1"/>
            <a:r>
              <a:rPr kumimoji="1" lang="en-US" altLang="zh-CN" sz="2400" dirty="0" err="1">
                <a:solidFill>
                  <a:srgbClr val="FFFF00"/>
                </a:solidFill>
                <a:effectLst/>
                <a:latin typeface="Arial" charset="0"/>
              </a:rPr>
              <a:t>PostOrderTraverse</a:t>
            </a:r>
            <a:r>
              <a:rPr kumimoji="1" lang="en-US" altLang="zh-CN" sz="2400" dirty="0">
                <a:solidFill>
                  <a:srgbClr val="FFFF00"/>
                </a:solidFill>
                <a:effectLst/>
                <a:latin typeface="Arial" charset="0"/>
              </a:rPr>
              <a:t> (</a:t>
            </a:r>
            <a:r>
              <a:rPr lang="zh-CN" altLang="en-US" sz="2400" dirty="0">
                <a:solidFill>
                  <a:srgbClr val="FFFF00"/>
                </a:solidFill>
                <a:effectLst/>
                <a:latin typeface="Arial" charset="0"/>
              </a:rPr>
              <a:t>后序遍历</a:t>
            </a:r>
            <a:r>
              <a:rPr lang="en-US" altLang="zh-CN" sz="2400" dirty="0">
                <a:solidFill>
                  <a:srgbClr val="FFFF00"/>
                </a:solidFill>
                <a:effectLst/>
                <a:latin typeface="Arial" charset="0"/>
              </a:rPr>
              <a:t>)</a:t>
            </a:r>
          </a:p>
          <a:p>
            <a:pPr lvl="1"/>
            <a:r>
              <a:rPr lang="en-US" altLang="zh-CN" sz="2400" dirty="0" err="1">
                <a:solidFill>
                  <a:srgbClr val="FFFF00"/>
                </a:solidFill>
                <a:effectLst/>
                <a:latin typeface="Arial" charset="0"/>
              </a:rPr>
              <a:t>LevelOrderTraverse</a:t>
            </a:r>
            <a:r>
              <a:rPr lang="en-US" altLang="zh-CN" sz="2400" dirty="0">
                <a:solidFill>
                  <a:srgbClr val="FFFF00"/>
                </a:solidFill>
                <a:effectLst/>
                <a:latin typeface="Arial" charset="0"/>
              </a:rPr>
              <a:t> (</a:t>
            </a:r>
            <a:r>
              <a:rPr lang="zh-CN" altLang="en-US" sz="2400" dirty="0">
                <a:solidFill>
                  <a:srgbClr val="FFFF00"/>
                </a:solidFill>
                <a:effectLst/>
                <a:latin typeface="Arial" charset="0"/>
              </a:rPr>
              <a:t>按层次遍历</a:t>
            </a:r>
            <a:r>
              <a:rPr lang="en-US" altLang="zh-CN" sz="2400" dirty="0">
                <a:solidFill>
                  <a:srgbClr val="FFFF00"/>
                </a:solidFill>
                <a:effectLst/>
                <a:latin typeface="Arial"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pic>
        <p:nvPicPr>
          <p:cNvPr id="1239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168650"/>
            <a:ext cx="2879725" cy="2492375"/>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4" name="Rectangle 10"/>
          <p:cNvSpPr>
            <a:spLocks noGrp="1" noChangeArrowheads="1"/>
          </p:cNvSpPr>
          <p:nvPr>
            <p:ph type="title"/>
          </p:nvPr>
        </p:nvSpPr>
        <p:spPr>
          <a:xfrm>
            <a:off x="457200" y="274638"/>
            <a:ext cx="8229600" cy="1143000"/>
          </a:xfrm>
          <a:noFill/>
          <a:ln/>
        </p:spPr>
        <p:txBody>
          <a:bodyPr anchorCtr="0"/>
          <a:lstStyle/>
          <a:p>
            <a:r>
              <a:rPr lang="en-US" altLang="zh-CN"/>
              <a:t>Inorder traversal</a:t>
            </a:r>
          </a:p>
        </p:txBody>
      </p:sp>
      <p:sp>
        <p:nvSpPr>
          <p:cNvPr id="123915" name="Rectangle 11"/>
          <p:cNvSpPr>
            <a:spLocks noGrp="1" noChangeArrowheads="1"/>
          </p:cNvSpPr>
          <p:nvPr>
            <p:ph type="body" idx="1"/>
          </p:nvPr>
        </p:nvSpPr>
        <p:spPr>
          <a:xfrm>
            <a:off x="457200" y="1600200"/>
            <a:ext cx="8229600" cy="4525963"/>
          </a:xfrm>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zh-CN" dirty="0">
                <a:effectLst/>
              </a:rPr>
              <a:t>Framework of </a:t>
            </a:r>
            <a:r>
              <a:rPr lang="en-US" altLang="zh-CN" dirty="0" err="1">
                <a:effectLst/>
              </a:rPr>
              <a:t>Inorder</a:t>
            </a:r>
            <a:r>
              <a:rPr lang="en-US" altLang="zh-CN" dirty="0">
                <a:effectLst/>
              </a:rPr>
              <a:t> traversal</a:t>
            </a:r>
          </a:p>
          <a:p>
            <a:pPr lvl="1">
              <a:lnSpc>
                <a:spcPct val="90000"/>
              </a:lnSpc>
              <a:buFont typeface="Wingdings" pitchFamily="2" charset="2"/>
              <a:buNone/>
            </a:pPr>
            <a:r>
              <a:rPr lang="en-US" altLang="zh-CN" dirty="0">
                <a:effectLst/>
              </a:rPr>
              <a:t>If binary tree T is NULL, NULL operation</a:t>
            </a:r>
          </a:p>
          <a:p>
            <a:pPr lvl="1">
              <a:lnSpc>
                <a:spcPct val="90000"/>
              </a:lnSpc>
              <a:buFont typeface="Wingdings" pitchFamily="2" charset="2"/>
              <a:buNone/>
            </a:pPr>
            <a:r>
              <a:rPr lang="en-US" altLang="zh-CN" dirty="0">
                <a:effectLst/>
              </a:rPr>
              <a:t>else</a:t>
            </a:r>
          </a:p>
          <a:p>
            <a:pPr lvl="2">
              <a:lnSpc>
                <a:spcPct val="90000"/>
              </a:lnSpc>
              <a:buFont typeface="Wingdings" pitchFamily="2" charset="2"/>
              <a:buNone/>
            </a:pPr>
            <a:r>
              <a:rPr lang="en-US" altLang="zh-CN" dirty="0">
                <a:effectLst/>
              </a:rPr>
              <a:t>1) </a:t>
            </a:r>
            <a:r>
              <a:rPr lang="en-US" altLang="zh-CN" dirty="0" err="1">
                <a:effectLst/>
              </a:rPr>
              <a:t>Inorder</a:t>
            </a:r>
            <a:r>
              <a:rPr lang="en-US" altLang="zh-CN" dirty="0">
                <a:effectLst/>
              </a:rPr>
              <a:t> traverse the left sub-tree</a:t>
            </a:r>
          </a:p>
          <a:p>
            <a:pPr lvl="2">
              <a:lnSpc>
                <a:spcPct val="90000"/>
              </a:lnSpc>
              <a:buFont typeface="Wingdings" pitchFamily="2" charset="2"/>
              <a:buNone/>
            </a:pPr>
            <a:r>
              <a:rPr lang="en-US" altLang="zh-CN" dirty="0">
                <a:effectLst/>
              </a:rPr>
              <a:t>2) </a:t>
            </a:r>
            <a:r>
              <a:rPr lang="en-US" altLang="zh-CN" u="sng" dirty="0" smtClean="0">
                <a:solidFill>
                  <a:srgbClr val="FFFF00"/>
                </a:solidFill>
                <a:effectLst/>
              </a:rPr>
              <a:t>Visit the </a:t>
            </a:r>
            <a:r>
              <a:rPr lang="en-US" altLang="zh-CN" u="sng" dirty="0">
                <a:solidFill>
                  <a:srgbClr val="FFFF00"/>
                </a:solidFill>
                <a:effectLst/>
              </a:rPr>
              <a:t>root</a:t>
            </a:r>
          </a:p>
          <a:p>
            <a:pPr lvl="2">
              <a:lnSpc>
                <a:spcPct val="90000"/>
              </a:lnSpc>
              <a:buFont typeface="Wingdings" pitchFamily="2" charset="2"/>
              <a:buNone/>
            </a:pPr>
            <a:r>
              <a:rPr lang="en-US" altLang="zh-CN" dirty="0">
                <a:effectLst/>
              </a:rPr>
              <a:t>3) </a:t>
            </a:r>
            <a:r>
              <a:rPr lang="en-US" altLang="zh-CN" dirty="0" err="1">
                <a:effectLst/>
              </a:rPr>
              <a:t>Inorder</a:t>
            </a:r>
            <a:r>
              <a:rPr lang="en-US" altLang="zh-CN" dirty="0">
                <a:effectLst/>
              </a:rPr>
              <a:t> traverse the right sub-tree</a:t>
            </a:r>
          </a:p>
          <a:p>
            <a:pPr lvl="1">
              <a:lnSpc>
                <a:spcPct val="90000"/>
              </a:lnSpc>
              <a:buFont typeface="Wingdings" pitchFamily="2" charset="2"/>
              <a:buNone/>
            </a:pPr>
            <a:endParaRPr lang="en-US" altLang="zh-CN" dirty="0">
              <a:effectLst/>
            </a:endParaRPr>
          </a:p>
          <a:p>
            <a:pPr lvl="1">
              <a:lnSpc>
                <a:spcPct val="90000"/>
              </a:lnSpc>
              <a:buFont typeface="Wingdings" pitchFamily="2" charset="2"/>
              <a:buNone/>
            </a:pPr>
            <a:r>
              <a:rPr lang="en-US" altLang="zh-CN" dirty="0" smtClean="0">
                <a:effectLst/>
              </a:rPr>
              <a:t>The result </a:t>
            </a:r>
            <a:r>
              <a:rPr lang="en-US" altLang="zh-CN" dirty="0">
                <a:effectLst/>
              </a:rPr>
              <a:t>of </a:t>
            </a:r>
            <a:r>
              <a:rPr lang="en-US" altLang="zh-CN" dirty="0" err="1">
                <a:effectLst/>
              </a:rPr>
              <a:t>Inorder</a:t>
            </a:r>
            <a:r>
              <a:rPr lang="en-US" altLang="zh-CN" dirty="0">
                <a:effectLst/>
              </a:rPr>
              <a:t> </a:t>
            </a:r>
            <a:r>
              <a:rPr lang="en-US" altLang="zh-CN" dirty="0" smtClean="0">
                <a:effectLst/>
              </a:rPr>
              <a:t>traversal is</a:t>
            </a:r>
            <a:endParaRPr lang="en-US" altLang="zh-CN" dirty="0">
              <a:effectLst/>
            </a:endParaRPr>
          </a:p>
          <a:p>
            <a:pPr lvl="1">
              <a:lnSpc>
                <a:spcPct val="90000"/>
              </a:lnSpc>
              <a:buFont typeface="Wingdings" pitchFamily="2" charset="2"/>
              <a:buNone/>
            </a:pPr>
            <a:endParaRPr lang="en-US" altLang="zh-CN" dirty="0">
              <a:effectLst/>
            </a:endParaRPr>
          </a:p>
        </p:txBody>
      </p:sp>
      <p:sp>
        <p:nvSpPr>
          <p:cNvPr id="123916" name="Text Box 12"/>
          <p:cNvSpPr txBox="1">
            <a:spLocks noChangeArrowheads="1"/>
          </p:cNvSpPr>
          <p:nvPr/>
        </p:nvSpPr>
        <p:spPr bwMode="auto">
          <a:xfrm>
            <a:off x="5400675" y="6067425"/>
            <a:ext cx="3635375"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effectLst/>
                <a:ea typeface="宋体" pitchFamily="2" charset="-122"/>
              </a:rPr>
              <a:t>Syntax tree of expression</a:t>
            </a:r>
          </a:p>
        </p:txBody>
      </p:sp>
      <p:sp>
        <p:nvSpPr>
          <p:cNvPr id="123917" name="Rectangle 13"/>
          <p:cNvSpPr>
            <a:spLocks noChangeArrowheads="1"/>
          </p:cNvSpPr>
          <p:nvPr/>
        </p:nvSpPr>
        <p:spPr bwMode="auto">
          <a:xfrm>
            <a:off x="863600" y="5313363"/>
            <a:ext cx="386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4000" b="1" i="1" dirty="0">
                <a:solidFill>
                  <a:srgbClr val="FFFF00"/>
                </a:solidFill>
                <a:effectLst/>
                <a:latin typeface="Times New Roman" pitchFamily="18" charset="0"/>
                <a:ea typeface="仿宋_GB2312" pitchFamily="49" charset="-122"/>
              </a:rPr>
              <a:t>a</a:t>
            </a:r>
            <a:r>
              <a:rPr kumimoji="1" lang="en-US" altLang="zh-CN" sz="4000" b="1" dirty="0">
                <a:solidFill>
                  <a:srgbClr val="FFFF00"/>
                </a:solidFill>
                <a:effectLst/>
                <a:latin typeface="Times New Roman" pitchFamily="18" charset="0"/>
                <a:ea typeface="仿宋_GB2312" pitchFamily="49" charset="-122"/>
              </a:rPr>
              <a:t> + </a:t>
            </a:r>
            <a:r>
              <a:rPr kumimoji="1" lang="en-US" altLang="zh-CN" sz="4000" b="1" i="1" dirty="0">
                <a:solidFill>
                  <a:srgbClr val="FFFF00"/>
                </a:solidFill>
                <a:effectLst/>
                <a:latin typeface="Times New Roman" pitchFamily="18" charset="0"/>
                <a:ea typeface="仿宋_GB2312" pitchFamily="49" charset="-122"/>
              </a:rPr>
              <a:t>b</a:t>
            </a:r>
            <a:r>
              <a:rPr kumimoji="1" lang="en-US" altLang="zh-CN" sz="4000" b="1" dirty="0">
                <a:solidFill>
                  <a:srgbClr val="FFFF00"/>
                </a:solidFill>
                <a:effectLst/>
                <a:latin typeface="Times New Roman" pitchFamily="18" charset="0"/>
                <a:ea typeface="仿宋_GB2312" pitchFamily="49" charset="-122"/>
              </a:rPr>
              <a:t> * </a:t>
            </a:r>
            <a:r>
              <a:rPr kumimoji="1" lang="en-US" altLang="zh-CN" sz="4000" b="1" i="1" dirty="0">
                <a:solidFill>
                  <a:srgbClr val="FFFF00"/>
                </a:solidFill>
                <a:effectLst/>
                <a:latin typeface="Times New Roman" pitchFamily="18" charset="0"/>
                <a:ea typeface="仿宋_GB2312" pitchFamily="49" charset="-122"/>
              </a:rPr>
              <a:t>c</a:t>
            </a:r>
            <a:r>
              <a:rPr kumimoji="1" lang="en-US" altLang="zh-CN" sz="4000" b="1" dirty="0">
                <a:solidFill>
                  <a:srgbClr val="FFFF00"/>
                </a:solidFill>
                <a:effectLst/>
                <a:latin typeface="Times New Roman" pitchFamily="18" charset="0"/>
                <a:ea typeface="仿宋_GB2312" pitchFamily="49" charset="-122"/>
              </a:rPr>
              <a:t> - </a:t>
            </a:r>
            <a:r>
              <a:rPr kumimoji="1" lang="en-US" altLang="zh-CN" sz="4000" b="1" i="1" dirty="0">
                <a:solidFill>
                  <a:srgbClr val="FFFF00"/>
                </a:solidFill>
                <a:effectLst/>
                <a:latin typeface="Times New Roman" pitchFamily="18" charset="0"/>
                <a:ea typeface="仿宋_GB2312" pitchFamily="49" charset="-122"/>
              </a:rPr>
              <a:t>d</a:t>
            </a:r>
            <a:r>
              <a:rPr kumimoji="1" lang="en-US" altLang="zh-CN" sz="4000" b="1" dirty="0">
                <a:solidFill>
                  <a:srgbClr val="FFFF00"/>
                </a:solidFill>
                <a:effectLst/>
                <a:latin typeface="Times New Roman" pitchFamily="18" charset="0"/>
                <a:ea typeface="仿宋_GB2312" pitchFamily="49" charset="-122"/>
              </a:rPr>
              <a:t> - </a:t>
            </a:r>
            <a:r>
              <a:rPr kumimoji="1" lang="en-US" altLang="zh-CN" sz="4000" b="1" i="1" dirty="0">
                <a:solidFill>
                  <a:srgbClr val="FFFF00"/>
                </a:solidFill>
                <a:effectLst/>
                <a:latin typeface="Times New Roman" pitchFamily="18" charset="0"/>
                <a:ea typeface="仿宋_GB2312" pitchFamily="49" charset="-122"/>
              </a:rPr>
              <a:t>e</a:t>
            </a:r>
            <a:r>
              <a:rPr kumimoji="1" lang="en-US" altLang="zh-CN" sz="4000" b="1" dirty="0">
                <a:solidFill>
                  <a:srgbClr val="FFFF00"/>
                </a:solidFill>
                <a:effectLst/>
                <a:latin typeface="Times New Roman" pitchFamily="18" charset="0"/>
                <a:ea typeface="仿宋_GB2312" pitchFamily="49" charset="-122"/>
              </a:rPr>
              <a:t> / </a:t>
            </a:r>
            <a:r>
              <a:rPr kumimoji="1" lang="en-US" altLang="zh-CN" sz="4000" b="1" i="1" dirty="0">
                <a:solidFill>
                  <a:srgbClr val="FFFF00"/>
                </a:solidFill>
                <a:effectLst/>
                <a:latin typeface="Times New Roman" pitchFamily="18" charset="0"/>
                <a:ea typeface="仿宋_GB2312" pitchFamily="49" charset="-122"/>
              </a:rPr>
              <a:t>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3915">
                                            <p:txEl>
                                              <p:pRg st="7" end="7"/>
                                            </p:txEl>
                                          </p:spTgt>
                                        </p:tgtEl>
                                        <p:attrNameLst>
                                          <p:attrName>style.visibility</p:attrName>
                                        </p:attrNameLst>
                                      </p:cBhvr>
                                      <p:to>
                                        <p:strVal val="visible"/>
                                      </p:to>
                                    </p:set>
                                    <p:animEffect transition="in" filter="fade">
                                      <p:cBhvr>
                                        <p:cTn id="7" dur="1000"/>
                                        <p:tgtEl>
                                          <p:spTgt spid="123915">
                                            <p:txEl>
                                              <p:pRg st="7" end="7"/>
                                            </p:txEl>
                                          </p:spTgt>
                                        </p:tgtEl>
                                      </p:cBhvr>
                                    </p:animEffect>
                                    <p:anim calcmode="lin" valueType="num">
                                      <p:cBhvr>
                                        <p:cTn id="8" dur="1000" fill="hold"/>
                                        <p:tgtEl>
                                          <p:spTgt spid="123915">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1239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type="lt">
                                    <p:tmAbs val="500"/>
                                  </p:iterate>
                                  <p:childTnLst>
                                    <p:set>
                                      <p:cBhvr>
                                        <p:cTn id="13" dur="1" fill="hold">
                                          <p:stCondLst>
                                            <p:cond delay="0"/>
                                          </p:stCondLst>
                                        </p:cTn>
                                        <p:tgtEl>
                                          <p:spTgt spid="123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14338" name="Rectangle 2"/>
          <p:cNvSpPr>
            <a:spLocks noChangeArrowheads="1"/>
          </p:cNvSpPr>
          <p:nvPr/>
        </p:nvSpPr>
        <p:spPr bwMode="auto">
          <a:xfrm>
            <a:off x="323850" y="1079500"/>
            <a:ext cx="833568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effectLst/>
                <a:latin typeface="Times New Roman" pitchFamily="18" charset="0"/>
                <a:ea typeface="宋体" pitchFamily="2" charset="-122"/>
              </a:rPr>
              <a:t>Status </a:t>
            </a:r>
            <a:r>
              <a:rPr kumimoji="1" lang="en-US" altLang="zh-CN" sz="2400" dirty="0" err="1">
                <a:solidFill>
                  <a:srgbClr val="FFFF00"/>
                </a:solidFill>
                <a:effectLst/>
                <a:latin typeface="Times New Roman" pitchFamily="18" charset="0"/>
                <a:ea typeface="宋体" pitchFamily="2" charset="-122"/>
              </a:rPr>
              <a:t>InOrderTraverse</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PBinTree</a:t>
            </a:r>
            <a:r>
              <a:rPr kumimoji="1" lang="en-US" altLang="zh-CN" sz="2400" dirty="0">
                <a:effectLst/>
                <a:latin typeface="Times New Roman" pitchFamily="18" charset="0"/>
                <a:ea typeface="宋体" pitchFamily="2" charset="-122"/>
              </a:rPr>
              <a:t> T, Status (*Visit)(</a:t>
            </a:r>
            <a:r>
              <a:rPr kumimoji="1" lang="en-US" altLang="zh-CN" sz="2400" dirty="0" err="1">
                <a:effectLst/>
                <a:latin typeface="Times New Roman" pitchFamily="18" charset="0"/>
                <a:ea typeface="宋体" pitchFamily="2" charset="-122"/>
              </a:rPr>
              <a:t>ElemType</a:t>
            </a:r>
            <a:r>
              <a:rPr kumimoji="1" lang="en-US" altLang="zh-CN" sz="2400" dirty="0">
                <a:effectLst/>
                <a:latin typeface="Times New Roman" pitchFamily="18" charset="0"/>
                <a:ea typeface="宋体" pitchFamily="2" charset="-122"/>
              </a:rPr>
              <a:t> e))</a:t>
            </a:r>
          </a:p>
          <a:p>
            <a:pPr algn="l"/>
            <a:r>
              <a:rPr kumimoji="1" lang="en-US" altLang="zh-CN" sz="2400" dirty="0">
                <a:effectLst/>
                <a:latin typeface="Times New Roman" pitchFamily="18" charset="0"/>
                <a:ea typeface="宋体" pitchFamily="2" charset="-122"/>
              </a:rPr>
              <a:t>{</a:t>
            </a:r>
          </a:p>
          <a:p>
            <a:pPr algn="l"/>
            <a:r>
              <a:rPr kumimoji="1" lang="en-US" altLang="zh-CN" sz="2400" b="1" dirty="0" smtClean="0">
                <a:effectLst/>
                <a:latin typeface="Times New Roman" pitchFamily="18" charset="0"/>
                <a:ea typeface="宋体" pitchFamily="2" charset="-122"/>
              </a:rPr>
              <a:t>    if</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(T){</a:t>
            </a:r>
          </a:p>
          <a:p>
            <a:pPr algn="l"/>
            <a:r>
              <a:rPr kumimoji="1" lang="en-US" altLang="zh-CN" sz="2400" dirty="0" smtClean="0">
                <a:effectLst/>
                <a:latin typeface="Times New Roman" pitchFamily="18" charset="0"/>
                <a:ea typeface="宋体" pitchFamily="2" charset="-122"/>
              </a:rPr>
              <a:t>        </a:t>
            </a:r>
            <a:r>
              <a:rPr kumimoji="1" lang="en-US" altLang="zh-CN" sz="2400" dirty="0" err="1" smtClean="0">
                <a:solidFill>
                  <a:srgbClr val="FFFF00"/>
                </a:solidFill>
                <a:effectLst/>
                <a:latin typeface="Times New Roman" pitchFamily="18" charset="0"/>
                <a:ea typeface="宋体" pitchFamily="2" charset="-122"/>
              </a:rPr>
              <a:t>InOrderTraverse</a:t>
            </a:r>
            <a:r>
              <a:rPr kumimoji="1" lang="en-US" altLang="zh-CN" sz="2400" dirty="0" smtClean="0">
                <a:solidFill>
                  <a:srgbClr val="FFFF00"/>
                </a:solidFill>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(T-&gt;</a:t>
            </a:r>
            <a:r>
              <a:rPr kumimoji="1" lang="en-US" altLang="zh-CN" sz="2400" dirty="0" err="1">
                <a:effectLst/>
                <a:latin typeface="Times New Roman" pitchFamily="18" charset="0"/>
                <a:ea typeface="宋体" pitchFamily="2" charset="-122"/>
              </a:rPr>
              <a:t>lchild</a:t>
            </a:r>
            <a:r>
              <a:rPr kumimoji="1" lang="en-US" altLang="zh-CN" sz="2400" dirty="0">
                <a:effectLst/>
                <a:latin typeface="Times New Roman" pitchFamily="18" charset="0"/>
                <a:ea typeface="宋体" pitchFamily="2" charset="-122"/>
              </a:rPr>
              <a:t>, Visit);</a:t>
            </a:r>
          </a:p>
          <a:p>
            <a:pPr algn="l"/>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Visit)(T-&gt; </a:t>
            </a:r>
            <a:r>
              <a:rPr kumimoji="1" lang="en-US" altLang="zh-CN" sz="2400" dirty="0">
                <a:effectLst/>
                <a:latin typeface="Times New Roman" pitchFamily="18" charset="0"/>
              </a:rPr>
              <a:t>info</a:t>
            </a:r>
            <a:r>
              <a:rPr kumimoji="1" lang="en-US" altLang="zh-CN" sz="2400" dirty="0">
                <a:effectLst/>
                <a:latin typeface="Times New Roman" pitchFamily="18" charset="0"/>
                <a:ea typeface="宋体" pitchFamily="2" charset="-122"/>
              </a:rPr>
              <a:t>);</a:t>
            </a:r>
          </a:p>
          <a:p>
            <a:pPr algn="l"/>
            <a:r>
              <a:rPr kumimoji="1" lang="en-US" altLang="zh-CN" sz="2400" dirty="0" smtClean="0">
                <a:solidFill>
                  <a:srgbClr val="FFFF00"/>
                </a:solidFill>
                <a:effectLst/>
                <a:latin typeface="Times New Roman" pitchFamily="18" charset="0"/>
                <a:ea typeface="宋体" pitchFamily="2" charset="-122"/>
              </a:rPr>
              <a:t>        </a:t>
            </a:r>
            <a:r>
              <a:rPr kumimoji="1" lang="en-US" altLang="zh-CN" sz="2400" dirty="0" err="1" smtClean="0">
                <a:solidFill>
                  <a:srgbClr val="FFFF00"/>
                </a:solidFill>
                <a:effectLst/>
                <a:latin typeface="Times New Roman" pitchFamily="18" charset="0"/>
                <a:ea typeface="宋体" pitchFamily="2" charset="-122"/>
              </a:rPr>
              <a:t>InOrderTraverse</a:t>
            </a:r>
            <a:r>
              <a:rPr kumimoji="1" lang="en-US" altLang="zh-CN" sz="2400" dirty="0" smtClean="0">
                <a:solidFill>
                  <a:srgbClr val="FFFF00"/>
                </a:solidFill>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(T-&gt;</a:t>
            </a:r>
            <a:r>
              <a:rPr kumimoji="1" lang="en-US" altLang="zh-CN" sz="2400" dirty="0" err="1">
                <a:effectLst/>
                <a:latin typeface="Times New Roman" pitchFamily="18" charset="0"/>
                <a:ea typeface="宋体" pitchFamily="2" charset="-122"/>
              </a:rPr>
              <a:t>rchild</a:t>
            </a:r>
            <a:r>
              <a:rPr kumimoji="1" lang="en-US" altLang="zh-CN" sz="2400" dirty="0">
                <a:effectLst/>
                <a:latin typeface="Times New Roman" pitchFamily="18" charset="0"/>
                <a:ea typeface="宋体" pitchFamily="2" charset="-122"/>
              </a:rPr>
              <a:t>, Visit);</a:t>
            </a:r>
          </a:p>
          <a:p>
            <a:pPr algn="l"/>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endParaRPr kumimoji="1" lang="en-US" altLang="zh-CN" sz="2400" dirty="0">
              <a:effectLst/>
              <a:latin typeface="Times New Roman" pitchFamily="18" charset="0"/>
              <a:ea typeface="宋体" pitchFamily="2" charset="-122"/>
            </a:endParaRPr>
          </a:p>
          <a:p>
            <a:pPr algn="l"/>
            <a:r>
              <a:rPr kumimoji="1" lang="en-US" altLang="zh-CN" sz="2400" dirty="0">
                <a:effectLst/>
                <a:latin typeface="Times New Roman" pitchFamily="18" charset="0"/>
                <a:ea typeface="宋体" pitchFamily="2" charset="-122"/>
              </a:rPr>
              <a:t>}</a:t>
            </a:r>
          </a:p>
          <a:p>
            <a:pPr algn="l"/>
            <a:endParaRPr kumimoji="1" lang="en-US" altLang="zh-CN" sz="2400" dirty="0">
              <a:effectLst/>
              <a:latin typeface="Times New Roman" pitchFamily="18" charset="0"/>
              <a:ea typeface="宋体" pitchFamily="2" charset="-122"/>
            </a:endParaRPr>
          </a:p>
          <a:p>
            <a:pPr algn="l"/>
            <a:r>
              <a:rPr kumimoji="1" lang="en-US" altLang="zh-CN" sz="2400" dirty="0" err="1">
                <a:effectLst/>
                <a:latin typeface="Times New Roman" pitchFamily="18" charset="0"/>
                <a:ea typeface="宋体" pitchFamily="2" charset="-122"/>
              </a:rPr>
              <a:t>int</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PrintElement</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ElemType</a:t>
            </a:r>
            <a:r>
              <a:rPr kumimoji="1" lang="en-US" altLang="zh-CN" sz="2400" dirty="0">
                <a:effectLst/>
                <a:latin typeface="Times New Roman" pitchFamily="18" charset="0"/>
                <a:ea typeface="宋体" pitchFamily="2" charset="-122"/>
              </a:rPr>
              <a:t> e)</a:t>
            </a:r>
          </a:p>
          <a:p>
            <a:pPr algn="l"/>
            <a:r>
              <a:rPr kumimoji="1" lang="en-US" altLang="zh-CN" sz="2400" dirty="0">
                <a:effectLst/>
                <a:latin typeface="Times New Roman" pitchFamily="18" charset="0"/>
                <a:ea typeface="宋体" pitchFamily="2" charset="-122"/>
              </a:rPr>
              <a:t>{</a:t>
            </a:r>
          </a:p>
          <a:p>
            <a:pPr algn="l"/>
            <a:r>
              <a:rPr kumimoji="1" lang="en-US" altLang="zh-CN" sz="2400" dirty="0" smtClean="0">
                <a:effectLst/>
                <a:latin typeface="Times New Roman" pitchFamily="18" charset="0"/>
                <a:ea typeface="宋体" pitchFamily="2" charset="-122"/>
              </a:rPr>
              <a:t>    </a:t>
            </a:r>
            <a:r>
              <a:rPr kumimoji="1" lang="en-US" altLang="zh-CN" sz="2400" dirty="0" err="1" smtClean="0">
                <a:effectLst/>
                <a:latin typeface="Times New Roman" pitchFamily="18" charset="0"/>
                <a:ea typeface="宋体" pitchFamily="2" charset="-122"/>
              </a:rPr>
              <a:t>printf</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(e);</a:t>
            </a:r>
          </a:p>
          <a:p>
            <a:pPr algn="l"/>
            <a:r>
              <a:rPr kumimoji="1" lang="en-US" altLang="zh-CN" sz="2400" b="1" dirty="0" smtClean="0">
                <a:effectLst/>
                <a:latin typeface="Times New Roman" pitchFamily="18" charset="0"/>
                <a:ea typeface="宋体" pitchFamily="2" charset="-122"/>
              </a:rPr>
              <a:t>    return</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OK;</a:t>
            </a:r>
          </a:p>
          <a:p>
            <a:pPr algn="l"/>
            <a:r>
              <a:rPr kumimoji="1" lang="en-US" altLang="zh-CN" sz="2400" dirty="0">
                <a:effectLst/>
                <a:latin typeface="Times New Roman" pitchFamily="18" charset="0"/>
                <a:ea typeface="宋体" pitchFamily="2" charset="-122"/>
              </a:rPr>
              <a:t>}</a:t>
            </a:r>
          </a:p>
        </p:txBody>
      </p:sp>
      <p:sp>
        <p:nvSpPr>
          <p:cNvPr id="14340" name="Rectangle 4"/>
          <p:cNvSpPr>
            <a:spLocks noChangeArrowheads="1"/>
          </p:cNvSpPr>
          <p:nvPr/>
        </p:nvSpPr>
        <p:spPr bwMode="auto">
          <a:xfrm>
            <a:off x="323850" y="344488"/>
            <a:ext cx="4581525" cy="51911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Recursive Inorder Traversal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页脚占位符 4"/>
          <p:cNvSpPr>
            <a:spLocks noGrp="1"/>
          </p:cNvSpPr>
          <p:nvPr>
            <p:ph type="ftr" sz="quarter" idx="11"/>
          </p:nvPr>
        </p:nvSpPr>
        <p:spPr/>
        <p:txBody>
          <a:bodyPr/>
          <a:lstStyle/>
          <a:p>
            <a:endParaRPr lang="en-US" altLang="zh-CN"/>
          </a:p>
          <a:p>
            <a:r>
              <a:rPr lang="en-US" altLang="zh-CN"/>
              <a:t>Prof. Q. Wang</a:t>
            </a:r>
          </a:p>
        </p:txBody>
      </p:sp>
      <p:grpSp>
        <p:nvGrpSpPr>
          <p:cNvPr id="125961" name="Group 9"/>
          <p:cNvGrpSpPr>
            <a:grpSpLocks/>
          </p:cNvGrpSpPr>
          <p:nvPr/>
        </p:nvGrpSpPr>
        <p:grpSpPr bwMode="auto">
          <a:xfrm>
            <a:off x="71438" y="260350"/>
            <a:ext cx="8964612" cy="6151563"/>
            <a:chOff x="45" y="0"/>
            <a:chExt cx="5647" cy="3875"/>
          </a:xfrm>
        </p:grpSpPr>
        <p:pic>
          <p:nvPicPr>
            <p:cNvPr id="12596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 y="0"/>
              <a:ext cx="5647" cy="1516"/>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 y="1507"/>
              <a:ext cx="5647" cy="2368"/>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964" name="Text Box 12"/>
          <p:cNvSpPr txBox="1">
            <a:spLocks noChangeArrowheads="1"/>
          </p:cNvSpPr>
          <p:nvPr/>
        </p:nvSpPr>
        <p:spPr bwMode="auto">
          <a:xfrm>
            <a:off x="6084888" y="363538"/>
            <a:ext cx="2808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solidFill>
                  <a:srgbClr val="CC0000"/>
                </a:solidFill>
                <a:effectLst/>
                <a:ea typeface="宋体" pitchFamily="2" charset="-122"/>
              </a:rPr>
              <a:t>Recursive tree of Inorder traversal</a:t>
            </a:r>
          </a:p>
        </p:txBody>
      </p:sp>
      <p:pic>
        <p:nvPicPr>
          <p:cNvPr id="12596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192588"/>
            <a:ext cx="2232025" cy="1931987"/>
          </a:xfrm>
          <a:prstGeom prst="rect">
            <a:avLst/>
          </a:prstGeom>
          <a:noFill/>
          <a:ln w="9525">
            <a:solidFill>
              <a:schemeClr val="bg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grpSp>
        <p:nvGrpSpPr>
          <p:cNvPr id="125986" name="Group 34"/>
          <p:cNvGrpSpPr>
            <a:grpSpLocks/>
          </p:cNvGrpSpPr>
          <p:nvPr/>
        </p:nvGrpSpPr>
        <p:grpSpPr bwMode="auto">
          <a:xfrm>
            <a:off x="3203575" y="788988"/>
            <a:ext cx="1271588" cy="336550"/>
            <a:chOff x="2018" y="497"/>
            <a:chExt cx="801" cy="212"/>
          </a:xfrm>
        </p:grpSpPr>
        <p:sp>
          <p:nvSpPr>
            <p:cNvPr id="125966" name="Rectangle 14"/>
            <p:cNvSpPr>
              <a:spLocks noChangeArrowheads="1"/>
            </p:cNvSpPr>
            <p:nvPr/>
          </p:nvSpPr>
          <p:spPr bwMode="auto">
            <a:xfrm>
              <a:off x="2184" y="572"/>
              <a:ext cx="635" cy="1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76" name="Text Box 24"/>
            <p:cNvSpPr txBox="1">
              <a:spLocks noChangeArrowheads="1"/>
            </p:cNvSpPr>
            <p:nvPr/>
          </p:nvSpPr>
          <p:spPr bwMode="auto">
            <a:xfrm>
              <a:off x="2018" y="497"/>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1</a:t>
              </a:r>
            </a:p>
          </p:txBody>
        </p:sp>
      </p:grpSp>
      <p:grpSp>
        <p:nvGrpSpPr>
          <p:cNvPr id="125987" name="Group 35"/>
          <p:cNvGrpSpPr>
            <a:grpSpLocks/>
          </p:cNvGrpSpPr>
          <p:nvPr/>
        </p:nvGrpSpPr>
        <p:grpSpPr bwMode="auto">
          <a:xfrm>
            <a:off x="1570038" y="1069975"/>
            <a:ext cx="1417637" cy="414338"/>
            <a:chOff x="989" y="674"/>
            <a:chExt cx="893" cy="261"/>
          </a:xfrm>
        </p:grpSpPr>
        <p:sp>
          <p:nvSpPr>
            <p:cNvPr id="125967" name="Rectangle 15"/>
            <p:cNvSpPr>
              <a:spLocks noChangeArrowheads="1"/>
            </p:cNvSpPr>
            <p:nvPr/>
          </p:nvSpPr>
          <p:spPr bwMode="auto">
            <a:xfrm>
              <a:off x="1156" y="754"/>
              <a:ext cx="726" cy="18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77" name="Text Box 25"/>
            <p:cNvSpPr txBox="1">
              <a:spLocks noChangeArrowheads="1"/>
            </p:cNvSpPr>
            <p:nvPr/>
          </p:nvSpPr>
          <p:spPr bwMode="auto">
            <a:xfrm>
              <a:off x="989" y="67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2</a:t>
              </a:r>
            </a:p>
          </p:txBody>
        </p:sp>
      </p:grpSp>
      <p:grpSp>
        <p:nvGrpSpPr>
          <p:cNvPr id="125988" name="Group 36"/>
          <p:cNvGrpSpPr>
            <a:grpSpLocks/>
          </p:cNvGrpSpPr>
          <p:nvPr/>
        </p:nvGrpSpPr>
        <p:grpSpPr bwMode="auto">
          <a:xfrm>
            <a:off x="4829175" y="1916113"/>
            <a:ext cx="1274763" cy="381000"/>
            <a:chOff x="3042" y="1207"/>
            <a:chExt cx="803" cy="240"/>
          </a:xfrm>
        </p:grpSpPr>
        <p:sp>
          <p:nvSpPr>
            <p:cNvPr id="125969" name="Rectangle 17"/>
            <p:cNvSpPr>
              <a:spLocks noChangeArrowheads="1"/>
            </p:cNvSpPr>
            <p:nvPr/>
          </p:nvSpPr>
          <p:spPr bwMode="auto">
            <a:xfrm>
              <a:off x="3210" y="1310"/>
              <a:ext cx="635" cy="1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78" name="Text Box 26"/>
            <p:cNvSpPr txBox="1">
              <a:spLocks noChangeArrowheads="1"/>
            </p:cNvSpPr>
            <p:nvPr/>
          </p:nvSpPr>
          <p:spPr bwMode="auto">
            <a:xfrm>
              <a:off x="3042" y="1207"/>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3</a:t>
              </a:r>
            </a:p>
          </p:txBody>
        </p:sp>
      </p:grpSp>
      <p:grpSp>
        <p:nvGrpSpPr>
          <p:cNvPr id="125989" name="Group 37"/>
          <p:cNvGrpSpPr>
            <a:grpSpLocks/>
          </p:cNvGrpSpPr>
          <p:nvPr/>
        </p:nvGrpSpPr>
        <p:grpSpPr bwMode="auto">
          <a:xfrm>
            <a:off x="3221038" y="1989138"/>
            <a:ext cx="1404937" cy="360362"/>
            <a:chOff x="2029" y="1253"/>
            <a:chExt cx="885" cy="227"/>
          </a:xfrm>
        </p:grpSpPr>
        <p:sp>
          <p:nvSpPr>
            <p:cNvPr id="125968" name="Rectangle 16"/>
            <p:cNvSpPr>
              <a:spLocks noChangeArrowheads="1"/>
            </p:cNvSpPr>
            <p:nvPr/>
          </p:nvSpPr>
          <p:spPr bwMode="auto">
            <a:xfrm>
              <a:off x="2188" y="1299"/>
              <a:ext cx="726" cy="18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79" name="Text Box 27"/>
            <p:cNvSpPr txBox="1">
              <a:spLocks noChangeArrowheads="1"/>
            </p:cNvSpPr>
            <p:nvPr/>
          </p:nvSpPr>
          <p:spPr bwMode="auto">
            <a:xfrm>
              <a:off x="2029" y="1253"/>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4</a:t>
              </a:r>
            </a:p>
          </p:txBody>
        </p:sp>
      </p:grpSp>
      <p:grpSp>
        <p:nvGrpSpPr>
          <p:cNvPr id="125990" name="Group 38"/>
          <p:cNvGrpSpPr>
            <a:grpSpLocks/>
          </p:cNvGrpSpPr>
          <p:nvPr/>
        </p:nvGrpSpPr>
        <p:grpSpPr bwMode="auto">
          <a:xfrm>
            <a:off x="6362700" y="3236913"/>
            <a:ext cx="1304925" cy="409575"/>
            <a:chOff x="4008" y="2039"/>
            <a:chExt cx="822" cy="258"/>
          </a:xfrm>
        </p:grpSpPr>
        <p:sp>
          <p:nvSpPr>
            <p:cNvPr id="125973" name="Rectangle 21"/>
            <p:cNvSpPr>
              <a:spLocks noChangeArrowheads="1"/>
            </p:cNvSpPr>
            <p:nvPr/>
          </p:nvSpPr>
          <p:spPr bwMode="auto">
            <a:xfrm>
              <a:off x="4195" y="2160"/>
              <a:ext cx="635" cy="1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80" name="Text Box 28"/>
            <p:cNvSpPr txBox="1">
              <a:spLocks noChangeArrowheads="1"/>
            </p:cNvSpPr>
            <p:nvPr/>
          </p:nvSpPr>
          <p:spPr bwMode="auto">
            <a:xfrm>
              <a:off x="4008" y="203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5</a:t>
              </a:r>
            </a:p>
          </p:txBody>
        </p:sp>
      </p:grpSp>
      <p:grpSp>
        <p:nvGrpSpPr>
          <p:cNvPr id="125991" name="Group 39"/>
          <p:cNvGrpSpPr>
            <a:grpSpLocks/>
          </p:cNvGrpSpPr>
          <p:nvPr/>
        </p:nvGrpSpPr>
        <p:grpSpPr bwMode="auto">
          <a:xfrm>
            <a:off x="4859338" y="3163888"/>
            <a:ext cx="1393825" cy="481012"/>
            <a:chOff x="3061" y="1993"/>
            <a:chExt cx="878" cy="303"/>
          </a:xfrm>
        </p:grpSpPr>
        <p:sp>
          <p:nvSpPr>
            <p:cNvPr id="125972" name="Rectangle 20"/>
            <p:cNvSpPr>
              <a:spLocks noChangeArrowheads="1"/>
            </p:cNvSpPr>
            <p:nvPr/>
          </p:nvSpPr>
          <p:spPr bwMode="auto">
            <a:xfrm>
              <a:off x="3213" y="2115"/>
              <a:ext cx="726" cy="18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81" name="Text Box 29"/>
            <p:cNvSpPr txBox="1">
              <a:spLocks noChangeArrowheads="1"/>
            </p:cNvSpPr>
            <p:nvPr/>
          </p:nvSpPr>
          <p:spPr bwMode="auto">
            <a:xfrm>
              <a:off x="3061" y="1993"/>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6</a:t>
              </a:r>
            </a:p>
          </p:txBody>
        </p:sp>
      </p:grpSp>
      <p:grpSp>
        <p:nvGrpSpPr>
          <p:cNvPr id="125992" name="Group 40"/>
          <p:cNvGrpSpPr>
            <a:grpSpLocks/>
          </p:cNvGrpSpPr>
          <p:nvPr/>
        </p:nvGrpSpPr>
        <p:grpSpPr bwMode="auto">
          <a:xfrm>
            <a:off x="6391275" y="4583113"/>
            <a:ext cx="1276350" cy="393700"/>
            <a:chOff x="4026" y="2887"/>
            <a:chExt cx="804" cy="248"/>
          </a:xfrm>
        </p:grpSpPr>
        <p:sp>
          <p:nvSpPr>
            <p:cNvPr id="125974" name="Rectangle 22"/>
            <p:cNvSpPr>
              <a:spLocks noChangeArrowheads="1"/>
            </p:cNvSpPr>
            <p:nvPr/>
          </p:nvSpPr>
          <p:spPr bwMode="auto">
            <a:xfrm>
              <a:off x="4195" y="2998"/>
              <a:ext cx="635" cy="1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82" name="Text Box 30"/>
            <p:cNvSpPr txBox="1">
              <a:spLocks noChangeArrowheads="1"/>
            </p:cNvSpPr>
            <p:nvPr/>
          </p:nvSpPr>
          <p:spPr bwMode="auto">
            <a:xfrm>
              <a:off x="4026" y="2887"/>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7</a:t>
              </a:r>
            </a:p>
          </p:txBody>
        </p:sp>
      </p:grpSp>
      <p:grpSp>
        <p:nvGrpSpPr>
          <p:cNvPr id="125993" name="Group 41"/>
          <p:cNvGrpSpPr>
            <a:grpSpLocks/>
          </p:cNvGrpSpPr>
          <p:nvPr/>
        </p:nvGrpSpPr>
        <p:grpSpPr bwMode="auto">
          <a:xfrm>
            <a:off x="3203575" y="3379788"/>
            <a:ext cx="1281113" cy="411162"/>
            <a:chOff x="2018" y="2129"/>
            <a:chExt cx="807" cy="259"/>
          </a:xfrm>
        </p:grpSpPr>
        <p:sp>
          <p:nvSpPr>
            <p:cNvPr id="125971" name="Rectangle 19"/>
            <p:cNvSpPr>
              <a:spLocks noChangeArrowheads="1"/>
            </p:cNvSpPr>
            <p:nvPr/>
          </p:nvSpPr>
          <p:spPr bwMode="auto">
            <a:xfrm>
              <a:off x="2190" y="2251"/>
              <a:ext cx="635" cy="1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83" name="Text Box 31"/>
            <p:cNvSpPr txBox="1">
              <a:spLocks noChangeArrowheads="1"/>
            </p:cNvSpPr>
            <p:nvPr/>
          </p:nvSpPr>
          <p:spPr bwMode="auto">
            <a:xfrm>
              <a:off x="2018" y="212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9</a:t>
              </a:r>
            </a:p>
          </p:txBody>
        </p:sp>
      </p:grpSp>
      <p:grpSp>
        <p:nvGrpSpPr>
          <p:cNvPr id="125994" name="Group 42"/>
          <p:cNvGrpSpPr>
            <a:grpSpLocks/>
          </p:cNvGrpSpPr>
          <p:nvPr/>
        </p:nvGrpSpPr>
        <p:grpSpPr bwMode="auto">
          <a:xfrm>
            <a:off x="1585913" y="3119438"/>
            <a:ext cx="1420812" cy="471487"/>
            <a:chOff x="999" y="1965"/>
            <a:chExt cx="895" cy="297"/>
          </a:xfrm>
        </p:grpSpPr>
        <p:sp>
          <p:nvSpPr>
            <p:cNvPr id="125970" name="Rectangle 18"/>
            <p:cNvSpPr>
              <a:spLocks noChangeArrowheads="1"/>
            </p:cNvSpPr>
            <p:nvPr/>
          </p:nvSpPr>
          <p:spPr bwMode="auto">
            <a:xfrm>
              <a:off x="1168" y="2081"/>
              <a:ext cx="726" cy="18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84" name="Text Box 32"/>
            <p:cNvSpPr txBox="1">
              <a:spLocks noChangeArrowheads="1"/>
            </p:cNvSpPr>
            <p:nvPr/>
          </p:nvSpPr>
          <p:spPr bwMode="auto">
            <a:xfrm>
              <a:off x="999" y="1965"/>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10</a:t>
              </a:r>
            </a:p>
          </p:txBody>
        </p:sp>
      </p:grpSp>
      <p:grpSp>
        <p:nvGrpSpPr>
          <p:cNvPr id="125995" name="Group 43"/>
          <p:cNvGrpSpPr>
            <a:grpSpLocks/>
          </p:cNvGrpSpPr>
          <p:nvPr/>
        </p:nvGrpSpPr>
        <p:grpSpPr bwMode="auto">
          <a:xfrm>
            <a:off x="3098799" y="5035550"/>
            <a:ext cx="1377950" cy="401638"/>
            <a:chOff x="1952" y="3172"/>
            <a:chExt cx="868" cy="253"/>
          </a:xfrm>
        </p:grpSpPr>
        <p:sp>
          <p:nvSpPr>
            <p:cNvPr id="125975" name="Rectangle 23"/>
            <p:cNvSpPr>
              <a:spLocks noChangeArrowheads="1"/>
            </p:cNvSpPr>
            <p:nvPr/>
          </p:nvSpPr>
          <p:spPr bwMode="auto">
            <a:xfrm>
              <a:off x="2185" y="3288"/>
              <a:ext cx="635" cy="1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85" name="Text Box 33"/>
            <p:cNvSpPr txBox="1">
              <a:spLocks noChangeArrowheads="1"/>
            </p:cNvSpPr>
            <p:nvPr/>
          </p:nvSpPr>
          <p:spPr bwMode="auto">
            <a:xfrm>
              <a:off x="1952" y="3172"/>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11</a:t>
              </a:r>
            </a:p>
          </p:txBody>
        </p:sp>
      </p:grpSp>
      <p:grpSp>
        <p:nvGrpSpPr>
          <p:cNvPr id="125996" name="Group 44"/>
          <p:cNvGrpSpPr>
            <a:grpSpLocks/>
          </p:cNvGrpSpPr>
          <p:nvPr/>
        </p:nvGrpSpPr>
        <p:grpSpPr bwMode="auto">
          <a:xfrm>
            <a:off x="0" y="1700213"/>
            <a:ext cx="1417638" cy="414337"/>
            <a:chOff x="989" y="674"/>
            <a:chExt cx="893" cy="261"/>
          </a:xfrm>
        </p:grpSpPr>
        <p:sp>
          <p:nvSpPr>
            <p:cNvPr id="125997" name="Rectangle 45"/>
            <p:cNvSpPr>
              <a:spLocks noChangeArrowheads="1"/>
            </p:cNvSpPr>
            <p:nvPr/>
          </p:nvSpPr>
          <p:spPr bwMode="auto">
            <a:xfrm>
              <a:off x="1156" y="754"/>
              <a:ext cx="726" cy="18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98" name="Text Box 46"/>
            <p:cNvSpPr txBox="1">
              <a:spLocks noChangeArrowheads="1"/>
            </p:cNvSpPr>
            <p:nvPr/>
          </p:nvSpPr>
          <p:spPr bwMode="auto">
            <a:xfrm>
              <a:off x="989" y="67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solidFill>
                    <a:srgbClr val="FF0000"/>
                  </a:solidFill>
                  <a:effectLst/>
                  <a:ea typeface="宋体" pitchFamily="2" charset="-122"/>
                </a:rPr>
                <a:t>8</a:t>
              </a:r>
            </a:p>
          </p:txBody>
        </p:sp>
      </p:grpSp>
      <p:sp>
        <p:nvSpPr>
          <p:cNvPr id="125999" name="Rectangle 47"/>
          <p:cNvSpPr>
            <a:spLocks noChangeArrowheads="1"/>
          </p:cNvSpPr>
          <p:nvPr/>
        </p:nvSpPr>
        <p:spPr bwMode="auto">
          <a:xfrm>
            <a:off x="5867400" y="5697538"/>
            <a:ext cx="38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3200" b="1" i="1">
                <a:solidFill>
                  <a:srgbClr val="FF0000"/>
                </a:solidFill>
                <a:effectLst/>
                <a:latin typeface="Times New Roman" pitchFamily="18" charset="0"/>
                <a:ea typeface="仿宋_GB2312" pitchFamily="49" charset="-122"/>
              </a:rPr>
              <a:t>a</a:t>
            </a:r>
          </a:p>
        </p:txBody>
      </p:sp>
      <p:sp>
        <p:nvSpPr>
          <p:cNvPr id="126001" name="Rectangle 49"/>
          <p:cNvSpPr>
            <a:spLocks noChangeArrowheads="1"/>
          </p:cNvSpPr>
          <p:nvPr/>
        </p:nvSpPr>
        <p:spPr bwMode="auto">
          <a:xfrm>
            <a:off x="6161088" y="5697538"/>
            <a:ext cx="4159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a:solidFill>
                  <a:srgbClr val="FF0000"/>
                </a:solidFill>
                <a:effectLst/>
                <a:latin typeface="Times New Roman" pitchFamily="18" charset="0"/>
                <a:ea typeface="仿宋_GB2312" pitchFamily="49" charset="-122"/>
              </a:rPr>
              <a:t>+</a:t>
            </a:r>
            <a:endParaRPr kumimoji="1" lang="en-US" altLang="zh-CN" sz="3200" b="1" i="1">
              <a:solidFill>
                <a:srgbClr val="FF0000"/>
              </a:solidFill>
              <a:effectLst/>
              <a:latin typeface="Times New Roman" pitchFamily="18" charset="0"/>
              <a:ea typeface="仿宋_GB2312" pitchFamily="49" charset="-122"/>
            </a:endParaRPr>
          </a:p>
        </p:txBody>
      </p:sp>
      <p:sp>
        <p:nvSpPr>
          <p:cNvPr id="126003" name="Rectangle 51"/>
          <p:cNvSpPr>
            <a:spLocks noChangeArrowheads="1"/>
          </p:cNvSpPr>
          <p:nvPr/>
        </p:nvSpPr>
        <p:spPr bwMode="auto">
          <a:xfrm>
            <a:off x="6483350" y="5697538"/>
            <a:ext cx="38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i="1">
                <a:solidFill>
                  <a:srgbClr val="FF0000"/>
                </a:solidFill>
                <a:effectLst/>
                <a:latin typeface="Times New Roman" pitchFamily="18" charset="0"/>
                <a:ea typeface="仿宋_GB2312" pitchFamily="49" charset="-122"/>
              </a:rPr>
              <a:t>b</a:t>
            </a:r>
          </a:p>
        </p:txBody>
      </p:sp>
      <p:sp>
        <p:nvSpPr>
          <p:cNvPr id="126005" name="Rectangle 53"/>
          <p:cNvSpPr>
            <a:spLocks noChangeArrowheads="1"/>
          </p:cNvSpPr>
          <p:nvPr/>
        </p:nvSpPr>
        <p:spPr bwMode="auto">
          <a:xfrm>
            <a:off x="6775450" y="5697538"/>
            <a:ext cx="38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a:solidFill>
                  <a:srgbClr val="FF0000"/>
                </a:solidFill>
                <a:effectLst/>
                <a:latin typeface="Times New Roman" pitchFamily="18" charset="0"/>
                <a:ea typeface="仿宋_GB2312" pitchFamily="49" charset="-122"/>
              </a:rPr>
              <a:t>*</a:t>
            </a:r>
            <a:endParaRPr kumimoji="1" lang="en-US" altLang="zh-CN" sz="3200" b="1" i="1">
              <a:solidFill>
                <a:srgbClr val="FF0000"/>
              </a:solidFill>
              <a:effectLst/>
              <a:latin typeface="Times New Roman" pitchFamily="18" charset="0"/>
              <a:ea typeface="仿宋_GB2312" pitchFamily="49" charset="-122"/>
            </a:endParaRPr>
          </a:p>
        </p:txBody>
      </p:sp>
      <p:sp>
        <p:nvSpPr>
          <p:cNvPr id="126007" name="Rectangle 55"/>
          <p:cNvSpPr>
            <a:spLocks noChangeArrowheads="1"/>
          </p:cNvSpPr>
          <p:nvPr/>
        </p:nvSpPr>
        <p:spPr bwMode="auto">
          <a:xfrm>
            <a:off x="7069138" y="5697538"/>
            <a:ext cx="365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i="1">
                <a:solidFill>
                  <a:srgbClr val="FF0000"/>
                </a:solidFill>
                <a:effectLst/>
                <a:latin typeface="Times New Roman" pitchFamily="18" charset="0"/>
                <a:ea typeface="仿宋_GB2312" pitchFamily="49" charset="-122"/>
              </a:rPr>
              <a:t>c</a:t>
            </a:r>
          </a:p>
        </p:txBody>
      </p:sp>
      <p:sp>
        <p:nvSpPr>
          <p:cNvPr id="126010" name="Rectangle 58"/>
          <p:cNvSpPr>
            <a:spLocks noChangeArrowheads="1"/>
          </p:cNvSpPr>
          <p:nvPr/>
        </p:nvSpPr>
        <p:spPr bwMode="auto">
          <a:xfrm>
            <a:off x="7339013" y="5697538"/>
            <a:ext cx="319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i="1">
                <a:solidFill>
                  <a:srgbClr val="FF0000"/>
                </a:solidFill>
                <a:effectLst/>
                <a:latin typeface="Times New Roman" pitchFamily="18" charset="0"/>
                <a:ea typeface="仿宋_GB2312" pitchFamily="49" charset="-122"/>
              </a:rPr>
              <a:t>-</a:t>
            </a:r>
          </a:p>
        </p:txBody>
      </p:sp>
      <p:sp>
        <p:nvSpPr>
          <p:cNvPr id="126011" name="Rectangle 59"/>
          <p:cNvSpPr>
            <a:spLocks noChangeArrowheads="1"/>
          </p:cNvSpPr>
          <p:nvPr/>
        </p:nvSpPr>
        <p:spPr bwMode="auto">
          <a:xfrm>
            <a:off x="7564438" y="5697538"/>
            <a:ext cx="38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i="1">
                <a:solidFill>
                  <a:srgbClr val="FF0000"/>
                </a:solidFill>
                <a:effectLst/>
                <a:latin typeface="Times New Roman" pitchFamily="18" charset="0"/>
                <a:ea typeface="仿宋_GB2312" pitchFamily="49" charset="-122"/>
              </a:rPr>
              <a:t>d</a:t>
            </a:r>
          </a:p>
        </p:txBody>
      </p:sp>
      <p:sp>
        <p:nvSpPr>
          <p:cNvPr id="126012" name="Rectangle 60"/>
          <p:cNvSpPr>
            <a:spLocks noChangeArrowheads="1"/>
          </p:cNvSpPr>
          <p:nvPr/>
        </p:nvSpPr>
        <p:spPr bwMode="auto">
          <a:xfrm>
            <a:off x="8081963" y="5697538"/>
            <a:ext cx="365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i="1">
                <a:solidFill>
                  <a:srgbClr val="FF0000"/>
                </a:solidFill>
                <a:effectLst/>
                <a:latin typeface="Times New Roman" pitchFamily="18" charset="0"/>
                <a:ea typeface="仿宋_GB2312" pitchFamily="49" charset="-122"/>
              </a:rPr>
              <a:t>e</a:t>
            </a:r>
          </a:p>
        </p:txBody>
      </p:sp>
      <p:sp>
        <p:nvSpPr>
          <p:cNvPr id="126013" name="Rectangle 61"/>
          <p:cNvSpPr>
            <a:spLocks noChangeArrowheads="1"/>
          </p:cNvSpPr>
          <p:nvPr/>
        </p:nvSpPr>
        <p:spPr bwMode="auto">
          <a:xfrm>
            <a:off x="8353425" y="5697538"/>
            <a:ext cx="2968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i="1">
                <a:solidFill>
                  <a:srgbClr val="FF0000"/>
                </a:solidFill>
                <a:effectLst/>
                <a:latin typeface="Times New Roman" pitchFamily="18" charset="0"/>
                <a:ea typeface="仿宋_GB2312" pitchFamily="49" charset="-122"/>
              </a:rPr>
              <a:t>/</a:t>
            </a:r>
          </a:p>
        </p:txBody>
      </p:sp>
      <p:sp>
        <p:nvSpPr>
          <p:cNvPr id="126014" name="Rectangle 62"/>
          <p:cNvSpPr>
            <a:spLocks noChangeArrowheads="1"/>
          </p:cNvSpPr>
          <p:nvPr/>
        </p:nvSpPr>
        <p:spPr bwMode="auto">
          <a:xfrm>
            <a:off x="8555038" y="5697538"/>
            <a:ext cx="319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i="1">
                <a:solidFill>
                  <a:srgbClr val="FF0000"/>
                </a:solidFill>
                <a:effectLst/>
                <a:latin typeface="Times New Roman" pitchFamily="18" charset="0"/>
                <a:ea typeface="仿宋_GB2312" pitchFamily="49" charset="-122"/>
              </a:rPr>
              <a:t>f</a:t>
            </a:r>
          </a:p>
        </p:txBody>
      </p:sp>
      <p:sp>
        <p:nvSpPr>
          <p:cNvPr id="126015" name="Rectangle 63"/>
          <p:cNvSpPr>
            <a:spLocks noChangeArrowheads="1"/>
          </p:cNvSpPr>
          <p:nvPr/>
        </p:nvSpPr>
        <p:spPr bwMode="auto">
          <a:xfrm>
            <a:off x="7858125" y="5697538"/>
            <a:ext cx="3190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i="1">
                <a:solidFill>
                  <a:srgbClr val="FF0000"/>
                </a:solidFill>
                <a:effectLst/>
                <a:latin typeface="Times New Roman" pitchFamily="18" charset="0"/>
                <a:ea typeface="仿宋_GB2312"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8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2599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25987"/>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600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5988"/>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2600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2598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260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5990"/>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2600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25991"/>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2601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25992"/>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2601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125996"/>
                                        </p:tgtEl>
                                        <p:attrNameLst>
                                          <p:attrName>style.visibility</p:attrName>
                                        </p:attrNameLst>
                                      </p:cBhvr>
                                      <p:to>
                                        <p:strVal val="visible"/>
                                      </p:to>
                                    </p:set>
                                  </p:childTnLst>
                                </p:cTn>
                              </p:par>
                            </p:childTnLst>
                          </p:cTn>
                        </p:par>
                        <p:par>
                          <p:cTn id="56" fill="hold" nodeType="afterGroup">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12601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259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601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2599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601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2599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6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99" grpId="1"/>
      <p:bldP spid="126001" grpId="0"/>
      <p:bldP spid="126003" grpId="0"/>
      <p:bldP spid="126005" grpId="0"/>
      <p:bldP spid="126007" grpId="0"/>
      <p:bldP spid="126010" grpId="0"/>
      <p:bldP spid="126011" grpId="0"/>
      <p:bldP spid="126012" grpId="0"/>
      <p:bldP spid="126013" grpId="0"/>
      <p:bldP spid="126014" grpId="0"/>
      <p:bldP spid="1260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pic>
        <p:nvPicPr>
          <p:cNvPr id="1269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165475"/>
            <a:ext cx="2868612"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5"/>
          <p:cNvSpPr>
            <a:spLocks noGrp="1" noChangeArrowheads="1"/>
          </p:cNvSpPr>
          <p:nvPr>
            <p:ph type="title"/>
          </p:nvPr>
        </p:nvSpPr>
        <p:spPr>
          <a:xfrm>
            <a:off x="457200" y="274638"/>
            <a:ext cx="8229600" cy="1143000"/>
          </a:xfrm>
          <a:noFill/>
          <a:ln/>
        </p:spPr>
        <p:txBody>
          <a:bodyPr anchorCtr="0"/>
          <a:lstStyle/>
          <a:p>
            <a:r>
              <a:rPr lang="en-US" altLang="zh-CN"/>
              <a:t>Preorder traversal</a:t>
            </a:r>
          </a:p>
        </p:txBody>
      </p:sp>
      <p:sp>
        <p:nvSpPr>
          <p:cNvPr id="126982" name="Rectangle 6"/>
          <p:cNvSpPr>
            <a:spLocks noGrp="1" noChangeArrowheads="1"/>
          </p:cNvSpPr>
          <p:nvPr>
            <p:ph type="body" idx="1"/>
          </p:nvPr>
        </p:nvSpPr>
        <p:spPr>
          <a:xfrm>
            <a:off x="250825" y="1600200"/>
            <a:ext cx="8229600" cy="4525963"/>
          </a:xfrm>
          <a:noFill/>
          <a:ln/>
        </p:spPr>
        <p:txBody>
          <a:bodyPr/>
          <a:lstStyle/>
          <a:p>
            <a:r>
              <a:rPr lang="en-US" altLang="zh-CN" dirty="0">
                <a:effectLst/>
              </a:rPr>
              <a:t>Framework of Preorder traversal</a:t>
            </a:r>
          </a:p>
          <a:p>
            <a:pPr lvl="1">
              <a:buFont typeface="Wingdings" pitchFamily="2" charset="2"/>
              <a:buNone/>
            </a:pPr>
            <a:r>
              <a:rPr lang="en-US" altLang="zh-CN" dirty="0">
                <a:effectLst/>
              </a:rPr>
              <a:t>If binary tree T is NULL, NULL operation</a:t>
            </a:r>
          </a:p>
          <a:p>
            <a:pPr lvl="1">
              <a:buFont typeface="Wingdings" pitchFamily="2" charset="2"/>
              <a:buNone/>
            </a:pPr>
            <a:r>
              <a:rPr lang="en-US" altLang="zh-CN" dirty="0">
                <a:effectLst/>
              </a:rPr>
              <a:t>else</a:t>
            </a:r>
          </a:p>
          <a:p>
            <a:pPr lvl="2">
              <a:buFont typeface="Wingdings" pitchFamily="2" charset="2"/>
              <a:buNone/>
            </a:pPr>
            <a:r>
              <a:rPr lang="en-US" altLang="zh-CN" dirty="0">
                <a:effectLst/>
              </a:rPr>
              <a:t>1) </a:t>
            </a:r>
            <a:r>
              <a:rPr lang="en-US" altLang="zh-CN" u="sng" dirty="0">
                <a:solidFill>
                  <a:srgbClr val="FFFF00"/>
                </a:solidFill>
                <a:effectLst/>
              </a:rPr>
              <a:t>Visit </a:t>
            </a:r>
            <a:r>
              <a:rPr lang="en-US" altLang="zh-CN" u="sng" dirty="0" smtClean="0">
                <a:solidFill>
                  <a:srgbClr val="FFFF00"/>
                </a:solidFill>
                <a:effectLst/>
              </a:rPr>
              <a:t>the root</a:t>
            </a:r>
            <a:endParaRPr lang="en-US" altLang="zh-CN" u="sng" dirty="0">
              <a:solidFill>
                <a:srgbClr val="FFFF00"/>
              </a:solidFill>
              <a:effectLst/>
            </a:endParaRPr>
          </a:p>
          <a:p>
            <a:pPr lvl="2">
              <a:buFont typeface="Wingdings" pitchFamily="2" charset="2"/>
              <a:buNone/>
            </a:pPr>
            <a:r>
              <a:rPr lang="en-US" altLang="zh-CN" dirty="0">
                <a:effectLst/>
              </a:rPr>
              <a:t>2) Preorder traverse the left sub-tree</a:t>
            </a:r>
          </a:p>
          <a:p>
            <a:pPr lvl="2">
              <a:buFont typeface="Wingdings" pitchFamily="2" charset="2"/>
              <a:buNone/>
            </a:pPr>
            <a:r>
              <a:rPr lang="en-US" altLang="zh-CN" dirty="0">
                <a:effectLst/>
              </a:rPr>
              <a:t>3) Preorder traverse the right sub-tree</a:t>
            </a:r>
          </a:p>
          <a:p>
            <a:pPr lvl="1"/>
            <a:endParaRPr lang="en-US" altLang="zh-CN" dirty="0">
              <a:effectLst/>
            </a:endParaRPr>
          </a:p>
          <a:p>
            <a:pPr marL="457200" lvl="1" indent="0">
              <a:buNone/>
            </a:pPr>
            <a:r>
              <a:rPr lang="en-US" altLang="zh-CN" dirty="0" smtClean="0">
                <a:effectLst/>
              </a:rPr>
              <a:t>The result </a:t>
            </a:r>
            <a:r>
              <a:rPr lang="en-US" altLang="zh-CN" dirty="0">
                <a:effectLst/>
              </a:rPr>
              <a:t>of </a:t>
            </a:r>
            <a:r>
              <a:rPr lang="en-US" altLang="zh-CN" dirty="0" smtClean="0">
                <a:effectLst/>
              </a:rPr>
              <a:t>Preorder traversal is</a:t>
            </a:r>
            <a:endParaRPr lang="en-US" altLang="zh-CN" dirty="0">
              <a:effectLst/>
            </a:endParaRPr>
          </a:p>
        </p:txBody>
      </p:sp>
      <p:sp>
        <p:nvSpPr>
          <p:cNvPr id="126983" name="Text Box 7"/>
          <p:cNvSpPr txBox="1">
            <a:spLocks noChangeArrowheads="1"/>
          </p:cNvSpPr>
          <p:nvPr/>
        </p:nvSpPr>
        <p:spPr bwMode="auto">
          <a:xfrm>
            <a:off x="5400675" y="6067425"/>
            <a:ext cx="363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effectLst/>
                <a:ea typeface="宋体" pitchFamily="2" charset="-122"/>
              </a:rPr>
              <a:t>Syntax tree of expression</a:t>
            </a:r>
          </a:p>
        </p:txBody>
      </p:sp>
      <p:sp>
        <p:nvSpPr>
          <p:cNvPr id="126984" name="Rectangle 8"/>
          <p:cNvSpPr>
            <a:spLocks noChangeArrowheads="1"/>
          </p:cNvSpPr>
          <p:nvPr/>
        </p:nvSpPr>
        <p:spPr bwMode="auto">
          <a:xfrm>
            <a:off x="827088" y="5464175"/>
            <a:ext cx="386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4000" b="1" dirty="0">
                <a:solidFill>
                  <a:srgbClr val="FFFF00"/>
                </a:solidFill>
                <a:effectLst/>
                <a:latin typeface="Times New Roman" pitchFamily="18" charset="0"/>
                <a:ea typeface="仿宋_GB2312" pitchFamily="49" charset="-122"/>
              </a:rPr>
              <a:t>- + </a:t>
            </a:r>
            <a:r>
              <a:rPr kumimoji="1" lang="en-US" altLang="zh-CN" sz="4000" b="1" i="1" dirty="0">
                <a:solidFill>
                  <a:srgbClr val="FFFF00"/>
                </a:solidFill>
                <a:effectLst/>
                <a:latin typeface="Times New Roman" pitchFamily="18" charset="0"/>
                <a:ea typeface="仿宋_GB2312" pitchFamily="49" charset="-122"/>
              </a:rPr>
              <a:t>a</a:t>
            </a:r>
            <a:r>
              <a:rPr kumimoji="1" lang="en-US" altLang="zh-CN" sz="4000" b="1" dirty="0">
                <a:solidFill>
                  <a:srgbClr val="FFFF00"/>
                </a:solidFill>
                <a:effectLst/>
                <a:latin typeface="Times New Roman" pitchFamily="18" charset="0"/>
                <a:ea typeface="仿宋_GB2312" pitchFamily="49" charset="-122"/>
              </a:rPr>
              <a:t> * </a:t>
            </a:r>
            <a:r>
              <a:rPr kumimoji="1" lang="en-US" altLang="zh-CN" sz="4000" b="1" i="1" dirty="0">
                <a:solidFill>
                  <a:srgbClr val="FFFF00"/>
                </a:solidFill>
                <a:effectLst/>
                <a:latin typeface="Times New Roman" pitchFamily="18" charset="0"/>
                <a:ea typeface="仿宋_GB2312" pitchFamily="49" charset="-122"/>
              </a:rPr>
              <a:t>b</a:t>
            </a:r>
            <a:r>
              <a:rPr kumimoji="1" lang="en-US" altLang="zh-CN" sz="4000" b="1" dirty="0">
                <a:solidFill>
                  <a:srgbClr val="FFFF00"/>
                </a:solidFill>
                <a:effectLst/>
                <a:latin typeface="Times New Roman" pitchFamily="18" charset="0"/>
                <a:ea typeface="仿宋_GB2312" pitchFamily="49" charset="-122"/>
              </a:rPr>
              <a:t> - </a:t>
            </a:r>
            <a:r>
              <a:rPr kumimoji="1" lang="en-US" altLang="zh-CN" sz="4000" b="1" i="1" dirty="0">
                <a:solidFill>
                  <a:srgbClr val="FFFF00"/>
                </a:solidFill>
                <a:effectLst/>
                <a:latin typeface="Times New Roman" pitchFamily="18" charset="0"/>
                <a:ea typeface="仿宋_GB2312" pitchFamily="49" charset="-122"/>
              </a:rPr>
              <a:t>c d</a:t>
            </a:r>
            <a:r>
              <a:rPr kumimoji="1" lang="en-US" altLang="zh-CN" sz="4000" b="1" dirty="0">
                <a:solidFill>
                  <a:srgbClr val="FFFF00"/>
                </a:solidFill>
                <a:effectLst/>
                <a:latin typeface="Times New Roman" pitchFamily="18" charset="0"/>
                <a:ea typeface="仿宋_GB2312" pitchFamily="49" charset="-122"/>
              </a:rPr>
              <a:t> / </a:t>
            </a:r>
            <a:r>
              <a:rPr kumimoji="1" lang="en-US" altLang="zh-CN" sz="4000" b="1" i="1" dirty="0">
                <a:solidFill>
                  <a:srgbClr val="FFFF00"/>
                </a:solidFill>
                <a:effectLst/>
                <a:latin typeface="Times New Roman" pitchFamily="18" charset="0"/>
                <a:ea typeface="仿宋_GB2312" pitchFamily="49" charset="-122"/>
              </a:rPr>
              <a:t>e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6982">
                                            <p:txEl>
                                              <p:pRg st="7" end="7"/>
                                            </p:txEl>
                                          </p:spTgt>
                                        </p:tgtEl>
                                        <p:attrNameLst>
                                          <p:attrName>style.visibility</p:attrName>
                                        </p:attrNameLst>
                                      </p:cBhvr>
                                      <p:to>
                                        <p:strVal val="visible"/>
                                      </p:to>
                                    </p:set>
                                    <p:animEffect transition="in" filter="fade">
                                      <p:cBhvr>
                                        <p:cTn id="7" dur="1000"/>
                                        <p:tgtEl>
                                          <p:spTgt spid="126982">
                                            <p:txEl>
                                              <p:pRg st="7" end="7"/>
                                            </p:txEl>
                                          </p:spTgt>
                                        </p:tgtEl>
                                      </p:cBhvr>
                                    </p:animEffect>
                                    <p:anim calcmode="lin" valueType="num">
                                      <p:cBhvr>
                                        <p:cTn id="8" dur="1000" fill="hold"/>
                                        <p:tgtEl>
                                          <p:spTgt spid="126982">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12698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iterate type="lt">
                                    <p:tmAbs val="500"/>
                                  </p:iterate>
                                  <p:childTnLst>
                                    <p:set>
                                      <p:cBhvr>
                                        <p:cTn id="13" dur="1" fill="hold">
                                          <p:stCondLst>
                                            <p:cond delay="0"/>
                                          </p:stCondLst>
                                        </p:cTn>
                                        <p:tgtEl>
                                          <p:spTgt spid="1269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24932" name="Text Box 4"/>
          <p:cNvSpPr txBox="1">
            <a:spLocks noChangeArrowheads="1"/>
          </p:cNvSpPr>
          <p:nvPr/>
        </p:nvSpPr>
        <p:spPr bwMode="auto">
          <a:xfrm>
            <a:off x="323850" y="1079500"/>
            <a:ext cx="848956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effectLst/>
                <a:latin typeface="Times New Roman" pitchFamily="18" charset="0"/>
              </a:rPr>
              <a:t>Status </a:t>
            </a:r>
            <a:r>
              <a:rPr kumimoji="1" lang="en-US" altLang="zh-CN" sz="2400" dirty="0" err="1">
                <a:solidFill>
                  <a:srgbClr val="FFFF00"/>
                </a:solidFill>
                <a:effectLst/>
                <a:latin typeface="Times New Roman" pitchFamily="18" charset="0"/>
              </a:rPr>
              <a:t>PreOrderTraverse</a:t>
            </a:r>
            <a:r>
              <a:rPr kumimoji="1" lang="en-US" altLang="zh-CN" sz="2400" dirty="0">
                <a:effectLst/>
                <a:latin typeface="Times New Roman" pitchFamily="18" charset="0"/>
              </a:rPr>
              <a:t> (</a:t>
            </a:r>
            <a:r>
              <a:rPr kumimoji="1" lang="en-US" altLang="zh-CN" sz="2400" dirty="0" err="1">
                <a:effectLst/>
                <a:latin typeface="Times New Roman" pitchFamily="18" charset="0"/>
              </a:rPr>
              <a:t>PBinTree</a:t>
            </a:r>
            <a:r>
              <a:rPr kumimoji="1" lang="en-US" altLang="zh-CN" sz="2400" dirty="0">
                <a:effectLst/>
                <a:latin typeface="Times New Roman" pitchFamily="18" charset="0"/>
              </a:rPr>
              <a:t> T, Status (*Visit)(</a:t>
            </a:r>
            <a:r>
              <a:rPr kumimoji="1" lang="en-US" altLang="zh-CN" sz="2400" dirty="0" err="1">
                <a:effectLst/>
                <a:latin typeface="Times New Roman" pitchFamily="18" charset="0"/>
              </a:rPr>
              <a:t>ElemType</a:t>
            </a:r>
            <a:r>
              <a:rPr kumimoji="1" lang="en-US" altLang="zh-CN" sz="2400" dirty="0">
                <a:effectLst/>
                <a:latin typeface="Times New Roman" pitchFamily="18" charset="0"/>
              </a:rPr>
              <a:t> e))</a:t>
            </a:r>
          </a:p>
          <a:p>
            <a:pPr algn="l"/>
            <a:r>
              <a:rPr kumimoji="1" lang="en-US" altLang="zh-CN" sz="2400" dirty="0">
                <a:effectLst/>
                <a:latin typeface="Times New Roman" pitchFamily="18" charset="0"/>
              </a:rPr>
              <a:t>{</a:t>
            </a:r>
          </a:p>
          <a:p>
            <a:pPr algn="l"/>
            <a:r>
              <a:rPr kumimoji="1" lang="en-US" altLang="zh-CN" sz="2400" b="1" dirty="0" smtClean="0">
                <a:effectLst/>
                <a:latin typeface="Times New Roman" pitchFamily="18" charset="0"/>
              </a:rPr>
              <a:t>    if</a:t>
            </a:r>
            <a:r>
              <a:rPr kumimoji="1" lang="en-US" altLang="zh-CN" sz="2400" dirty="0" smtClean="0">
                <a:effectLst/>
                <a:latin typeface="Times New Roman" pitchFamily="18" charset="0"/>
              </a:rPr>
              <a:t> </a:t>
            </a:r>
            <a:r>
              <a:rPr kumimoji="1" lang="en-US" altLang="zh-CN" sz="2400" dirty="0">
                <a:effectLst/>
                <a:latin typeface="Times New Roman" pitchFamily="18" charset="0"/>
              </a:rPr>
              <a:t>(T){</a:t>
            </a:r>
          </a:p>
          <a:p>
            <a:pPr algn="l"/>
            <a:r>
              <a:rPr kumimoji="1" lang="en-US" altLang="zh-CN" sz="2400" dirty="0" smtClean="0">
                <a:effectLst/>
                <a:latin typeface="Times New Roman" pitchFamily="18" charset="0"/>
              </a:rPr>
              <a:t>        (*</a:t>
            </a:r>
            <a:r>
              <a:rPr kumimoji="1" lang="en-US" altLang="zh-CN" sz="2400" dirty="0">
                <a:effectLst/>
                <a:latin typeface="Times New Roman" pitchFamily="18" charset="0"/>
              </a:rPr>
              <a:t>Visit)(T-&gt; info);</a:t>
            </a:r>
          </a:p>
          <a:p>
            <a:pPr algn="l"/>
            <a:r>
              <a:rPr kumimoji="1" lang="en-US" altLang="zh-CN" sz="2400" dirty="0" smtClean="0">
                <a:solidFill>
                  <a:srgbClr val="FFFF00"/>
                </a:solidFill>
                <a:effectLst/>
                <a:latin typeface="Times New Roman" pitchFamily="18" charset="0"/>
              </a:rPr>
              <a:t>        </a:t>
            </a:r>
            <a:r>
              <a:rPr kumimoji="1" lang="en-US" altLang="zh-CN" sz="2400" dirty="0" err="1" smtClean="0">
                <a:solidFill>
                  <a:srgbClr val="FFFF00"/>
                </a:solidFill>
                <a:effectLst/>
                <a:latin typeface="Times New Roman" pitchFamily="18" charset="0"/>
              </a:rPr>
              <a:t>PreOrderTraverse</a:t>
            </a:r>
            <a:r>
              <a:rPr kumimoji="1" lang="en-US" altLang="zh-CN" sz="2400" dirty="0" smtClean="0">
                <a:effectLst/>
                <a:latin typeface="Times New Roman" pitchFamily="18" charset="0"/>
              </a:rPr>
              <a:t> </a:t>
            </a:r>
            <a:r>
              <a:rPr kumimoji="1" lang="en-US" altLang="zh-CN" sz="2400" dirty="0">
                <a:effectLst/>
                <a:latin typeface="Times New Roman" pitchFamily="18" charset="0"/>
              </a:rPr>
              <a:t>(T-&gt;</a:t>
            </a:r>
            <a:r>
              <a:rPr kumimoji="1" lang="en-US" altLang="zh-CN" sz="2400" dirty="0" err="1">
                <a:effectLst/>
                <a:latin typeface="Times New Roman" pitchFamily="18" charset="0"/>
              </a:rPr>
              <a:t>lchild</a:t>
            </a:r>
            <a:r>
              <a:rPr kumimoji="1" lang="en-US" altLang="zh-CN" sz="2400" dirty="0">
                <a:effectLst/>
                <a:latin typeface="Times New Roman" pitchFamily="18" charset="0"/>
              </a:rPr>
              <a:t>, Visit);</a:t>
            </a:r>
          </a:p>
          <a:p>
            <a:pPr algn="l"/>
            <a:r>
              <a:rPr kumimoji="1" lang="en-US" altLang="zh-CN" sz="2400" dirty="0" smtClean="0">
                <a:solidFill>
                  <a:srgbClr val="FFFF00"/>
                </a:solidFill>
                <a:effectLst/>
                <a:latin typeface="Times New Roman" pitchFamily="18" charset="0"/>
              </a:rPr>
              <a:t>        </a:t>
            </a:r>
            <a:r>
              <a:rPr kumimoji="1" lang="en-US" altLang="zh-CN" sz="2400" dirty="0" err="1" smtClean="0">
                <a:solidFill>
                  <a:srgbClr val="FFFF00"/>
                </a:solidFill>
                <a:effectLst/>
                <a:latin typeface="Times New Roman" pitchFamily="18" charset="0"/>
              </a:rPr>
              <a:t>PreOrderTraverse</a:t>
            </a:r>
            <a:r>
              <a:rPr kumimoji="1" lang="en-US" altLang="zh-CN" sz="2400" dirty="0" smtClean="0">
                <a:effectLst/>
                <a:latin typeface="Times New Roman" pitchFamily="18" charset="0"/>
              </a:rPr>
              <a:t> </a:t>
            </a:r>
            <a:r>
              <a:rPr kumimoji="1" lang="en-US" altLang="zh-CN" sz="2400" dirty="0">
                <a:effectLst/>
                <a:latin typeface="Times New Roman" pitchFamily="18" charset="0"/>
              </a:rPr>
              <a:t>(T-&gt;</a:t>
            </a:r>
            <a:r>
              <a:rPr kumimoji="1" lang="en-US" altLang="zh-CN" sz="2400" dirty="0" err="1">
                <a:effectLst/>
                <a:latin typeface="Times New Roman" pitchFamily="18" charset="0"/>
              </a:rPr>
              <a:t>rchild</a:t>
            </a:r>
            <a:r>
              <a:rPr kumimoji="1" lang="en-US" altLang="zh-CN" sz="2400" dirty="0">
                <a:effectLst/>
                <a:latin typeface="Times New Roman" pitchFamily="18" charset="0"/>
              </a:rPr>
              <a:t>, Visit);</a:t>
            </a:r>
          </a:p>
          <a:p>
            <a:pPr algn="l"/>
            <a:r>
              <a:rPr kumimoji="1" lang="en-US" altLang="zh-CN" sz="2400" dirty="0">
                <a:effectLst/>
                <a:latin typeface="Times New Roman" pitchFamily="18" charset="0"/>
              </a:rPr>
              <a:t> </a:t>
            </a:r>
            <a:r>
              <a:rPr kumimoji="1" lang="en-US" altLang="zh-CN" sz="2400" dirty="0" smtClean="0">
                <a:effectLst/>
                <a:latin typeface="Times New Roman" pitchFamily="18" charset="0"/>
              </a:rPr>
              <a:t>   }</a:t>
            </a:r>
            <a:endParaRPr kumimoji="1" lang="en-US" altLang="zh-CN" sz="2400" dirty="0">
              <a:effectLst/>
              <a:latin typeface="Times New Roman" pitchFamily="18" charset="0"/>
            </a:endParaRPr>
          </a:p>
          <a:p>
            <a:pPr algn="l"/>
            <a:r>
              <a:rPr kumimoji="1" lang="en-US" altLang="zh-CN" sz="2400" dirty="0">
                <a:effectLst/>
                <a:latin typeface="Times New Roman" pitchFamily="18" charset="0"/>
              </a:rPr>
              <a:t>}</a:t>
            </a:r>
          </a:p>
          <a:p>
            <a:pPr algn="l"/>
            <a:endParaRPr kumimoji="1" lang="en-US" altLang="zh-CN" sz="2400" dirty="0">
              <a:effectLst/>
              <a:latin typeface="Times New Roman" pitchFamily="18" charset="0"/>
              <a:ea typeface="宋体" pitchFamily="2" charset="-122"/>
            </a:endParaRPr>
          </a:p>
          <a:p>
            <a:pPr algn="l"/>
            <a:r>
              <a:rPr kumimoji="1" lang="en-US" altLang="zh-CN" sz="2400" dirty="0" err="1">
                <a:effectLst/>
                <a:latin typeface="Times New Roman" pitchFamily="18" charset="0"/>
                <a:ea typeface="宋体" pitchFamily="2" charset="-122"/>
              </a:rPr>
              <a:t>int</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PrintElement</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ElemType</a:t>
            </a:r>
            <a:r>
              <a:rPr kumimoji="1" lang="en-US" altLang="zh-CN" sz="2400" dirty="0">
                <a:effectLst/>
                <a:latin typeface="Times New Roman" pitchFamily="18" charset="0"/>
                <a:ea typeface="宋体" pitchFamily="2" charset="-122"/>
              </a:rPr>
              <a:t> e)</a:t>
            </a:r>
          </a:p>
          <a:p>
            <a:pPr algn="l"/>
            <a:r>
              <a:rPr kumimoji="1" lang="en-US" altLang="zh-CN" sz="2400" dirty="0">
                <a:effectLst/>
                <a:latin typeface="Times New Roman" pitchFamily="18" charset="0"/>
                <a:ea typeface="宋体" pitchFamily="2" charset="-122"/>
              </a:rPr>
              <a:t>{</a:t>
            </a:r>
          </a:p>
          <a:p>
            <a:pPr algn="l"/>
            <a:r>
              <a:rPr kumimoji="1" lang="en-US" altLang="zh-CN" sz="2400" dirty="0" smtClean="0">
                <a:effectLst/>
                <a:latin typeface="Times New Roman" pitchFamily="18" charset="0"/>
                <a:ea typeface="宋体" pitchFamily="2" charset="-122"/>
              </a:rPr>
              <a:t>    </a:t>
            </a:r>
            <a:r>
              <a:rPr kumimoji="1" lang="en-US" altLang="zh-CN" sz="2400" dirty="0" err="1" smtClean="0">
                <a:effectLst/>
                <a:latin typeface="Times New Roman" pitchFamily="18" charset="0"/>
                <a:ea typeface="宋体" pitchFamily="2" charset="-122"/>
              </a:rPr>
              <a:t>printf</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(e);</a:t>
            </a:r>
          </a:p>
          <a:p>
            <a:pPr algn="l"/>
            <a:r>
              <a:rPr kumimoji="1" lang="en-US" altLang="zh-CN" sz="2400" b="1" dirty="0" smtClean="0">
                <a:effectLst/>
                <a:latin typeface="Times New Roman" pitchFamily="18" charset="0"/>
                <a:ea typeface="宋体" pitchFamily="2" charset="-122"/>
              </a:rPr>
              <a:t>    return</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OK;</a:t>
            </a:r>
          </a:p>
          <a:p>
            <a:pPr algn="l"/>
            <a:r>
              <a:rPr kumimoji="1" lang="en-US" altLang="zh-CN" sz="2400" dirty="0">
                <a:effectLst/>
                <a:latin typeface="Times New Roman" pitchFamily="18" charset="0"/>
                <a:ea typeface="宋体" pitchFamily="2" charset="-122"/>
              </a:rPr>
              <a:t>}</a:t>
            </a:r>
            <a:endParaRPr kumimoji="1" lang="en-US" altLang="zh-CN" sz="2400" dirty="0">
              <a:effectLst/>
              <a:latin typeface="Times New Roman" pitchFamily="18" charset="0"/>
            </a:endParaRPr>
          </a:p>
        </p:txBody>
      </p:sp>
      <p:sp>
        <p:nvSpPr>
          <p:cNvPr id="124933" name="Rectangle 5"/>
          <p:cNvSpPr>
            <a:spLocks noChangeArrowheads="1"/>
          </p:cNvSpPr>
          <p:nvPr/>
        </p:nvSpPr>
        <p:spPr bwMode="auto">
          <a:xfrm>
            <a:off x="323850" y="344488"/>
            <a:ext cx="4838700" cy="51911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Recursive Preorder Traversal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56325" name="Rectangle 5"/>
          <p:cNvSpPr>
            <a:spLocks noGrp="1" noChangeArrowheads="1"/>
          </p:cNvSpPr>
          <p:nvPr>
            <p:ph type="title"/>
          </p:nvPr>
        </p:nvSpPr>
        <p:spPr/>
        <p:txBody>
          <a:bodyPr/>
          <a:lstStyle/>
          <a:p>
            <a:r>
              <a:rPr lang="en-US" altLang="zh-CN" sz="4000"/>
              <a:t>6.1 Definition and notations of Tree </a:t>
            </a:r>
          </a:p>
        </p:txBody>
      </p:sp>
      <p:sp>
        <p:nvSpPr>
          <p:cNvPr id="56323" name="Text Box 3"/>
          <p:cNvSpPr txBox="1">
            <a:spLocks noChangeArrowheads="1"/>
          </p:cNvSpPr>
          <p:nvPr/>
        </p:nvSpPr>
        <p:spPr bwMode="auto">
          <a:xfrm>
            <a:off x="468313" y="2392363"/>
            <a:ext cx="8135937"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itchFamily="18" charset="0"/>
                <a:ea typeface="宋体" pitchFamily="2" charset="-122"/>
              </a:defRPr>
            </a:lvl1pPr>
            <a:lvl2pPr marL="666750"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pPr marL="88900" lvl="1">
              <a:lnSpc>
                <a:spcPct val="90000"/>
              </a:lnSpc>
              <a:spcBef>
                <a:spcPct val="20000"/>
              </a:spcBef>
            </a:pPr>
            <a:r>
              <a:rPr kumimoji="0" lang="en-US" altLang="zh-CN" dirty="0">
                <a:effectLst/>
                <a:latin typeface="Arial" charset="0"/>
              </a:rPr>
              <a:t> </a:t>
            </a:r>
            <a:r>
              <a:rPr kumimoji="0" lang="en-US" altLang="zh-CN" dirty="0" smtClean="0">
                <a:effectLst/>
                <a:latin typeface="Arial" charset="0"/>
              </a:rPr>
              <a:t>   A </a:t>
            </a:r>
            <a:r>
              <a:rPr kumimoji="0" lang="en-US" altLang="zh-CN" dirty="0">
                <a:effectLst/>
                <a:latin typeface="Arial" charset="0"/>
              </a:rPr>
              <a:t>tree is a set of n nodes. If n=0, it is a NULL tree. If n&gt;0, then</a:t>
            </a:r>
          </a:p>
          <a:p>
            <a:pPr marL="88900" lvl="1">
              <a:lnSpc>
                <a:spcPct val="90000"/>
              </a:lnSpc>
              <a:spcBef>
                <a:spcPct val="20000"/>
              </a:spcBef>
            </a:pPr>
            <a:r>
              <a:rPr kumimoji="0" lang="en-US" altLang="zh-CN" dirty="0">
                <a:effectLst/>
                <a:latin typeface="Arial" charset="0"/>
              </a:rPr>
              <a:t> </a:t>
            </a:r>
            <a:r>
              <a:rPr kumimoji="0" lang="en-US" altLang="zh-CN" dirty="0" smtClean="0">
                <a:effectLst/>
                <a:latin typeface="Arial" charset="0"/>
              </a:rPr>
              <a:t>   1</a:t>
            </a:r>
            <a:r>
              <a:rPr kumimoji="0" lang="en-US" altLang="zh-CN" dirty="0">
                <a:effectLst/>
                <a:latin typeface="Arial" charset="0"/>
              </a:rPr>
              <a:t>. It has a so-called “root” node which only has successors and without predecessor.</a:t>
            </a:r>
          </a:p>
          <a:p>
            <a:pPr marL="88900" lvl="1">
              <a:lnSpc>
                <a:spcPct val="90000"/>
              </a:lnSpc>
              <a:spcBef>
                <a:spcPct val="20000"/>
              </a:spcBef>
            </a:pPr>
            <a:r>
              <a:rPr kumimoji="0" lang="en-US" altLang="zh-CN" dirty="0">
                <a:effectLst/>
                <a:latin typeface="Arial" charset="0"/>
              </a:rPr>
              <a:t> </a:t>
            </a:r>
            <a:r>
              <a:rPr kumimoji="0" lang="en-US" altLang="zh-CN" dirty="0" smtClean="0">
                <a:effectLst/>
                <a:latin typeface="Arial" charset="0"/>
              </a:rPr>
              <a:t>   2</a:t>
            </a:r>
            <a:r>
              <a:rPr kumimoji="0" lang="en-US" altLang="zh-CN" dirty="0">
                <a:effectLst/>
                <a:latin typeface="Arial" charset="0"/>
              </a:rPr>
              <a:t>. Except the root, the remainders can be partitioned into m (m&gt;0) </a:t>
            </a:r>
            <a:r>
              <a:rPr kumimoji="0" lang="en-US" altLang="zh-CN" b="1" dirty="0">
                <a:solidFill>
                  <a:srgbClr val="FFFF00"/>
                </a:solidFill>
                <a:effectLst/>
                <a:latin typeface="Arial" charset="0"/>
              </a:rPr>
              <a:t>un-overlapped</a:t>
            </a:r>
            <a:r>
              <a:rPr kumimoji="0" lang="en-US" altLang="zh-CN" dirty="0">
                <a:effectLst/>
                <a:latin typeface="Arial" charset="0"/>
              </a:rPr>
              <a:t> subsets </a:t>
            </a:r>
            <a:r>
              <a:rPr kumimoji="0" lang="en-US" altLang="zh-CN" dirty="0" smtClean="0">
                <a:effectLst/>
                <a:latin typeface="Arial" charset="0"/>
              </a:rPr>
              <a:t>T</a:t>
            </a:r>
            <a:r>
              <a:rPr kumimoji="0" lang="en-US" altLang="zh-CN" baseline="-25000" dirty="0" smtClean="0">
                <a:effectLst/>
                <a:latin typeface="Arial" charset="0"/>
              </a:rPr>
              <a:t>1</a:t>
            </a:r>
            <a:r>
              <a:rPr kumimoji="0" lang="en-US" altLang="zh-CN" dirty="0" smtClean="0">
                <a:effectLst/>
                <a:latin typeface="Arial" charset="0"/>
              </a:rPr>
              <a:t>,T</a:t>
            </a:r>
            <a:r>
              <a:rPr kumimoji="0" lang="en-US" altLang="zh-CN" baseline="-25000" dirty="0" smtClean="0">
                <a:effectLst/>
                <a:latin typeface="Arial" charset="0"/>
              </a:rPr>
              <a:t>2</a:t>
            </a:r>
            <a:r>
              <a:rPr kumimoji="0" lang="en-US" altLang="zh-CN" dirty="0" smtClean="0">
                <a:effectLst/>
                <a:latin typeface="Arial" charset="0"/>
              </a:rPr>
              <a:t>,…, T</a:t>
            </a:r>
            <a:r>
              <a:rPr kumimoji="0" lang="en-US" altLang="zh-CN" baseline="-25000" dirty="0" smtClean="0">
                <a:effectLst/>
                <a:latin typeface="Arial" charset="0"/>
              </a:rPr>
              <a:t>m</a:t>
            </a:r>
            <a:r>
              <a:rPr kumimoji="0" lang="en-US" altLang="zh-CN" dirty="0" smtClean="0">
                <a:effectLst/>
                <a:latin typeface="Arial" charset="0"/>
              </a:rPr>
              <a:t>, </a:t>
            </a:r>
            <a:r>
              <a:rPr kumimoji="0" lang="en-US" altLang="zh-CN" dirty="0">
                <a:effectLst/>
                <a:latin typeface="Arial" charset="0"/>
              </a:rPr>
              <a:t>each of which is also a tree. They are called </a:t>
            </a:r>
            <a:r>
              <a:rPr kumimoji="0" lang="en-US" altLang="zh-CN" dirty="0" smtClean="0">
                <a:effectLst/>
                <a:latin typeface="Arial" charset="0"/>
              </a:rPr>
              <a:t>the sub-trees </a:t>
            </a:r>
            <a:r>
              <a:rPr kumimoji="0" lang="en-US" altLang="zh-CN" dirty="0">
                <a:effectLst/>
                <a:latin typeface="Arial" charset="0"/>
              </a:rPr>
              <a:t>of the root.</a:t>
            </a:r>
          </a:p>
          <a:p>
            <a:pPr marL="88900" lvl="1">
              <a:lnSpc>
                <a:spcPct val="90000"/>
              </a:lnSpc>
              <a:spcBef>
                <a:spcPct val="20000"/>
              </a:spcBef>
            </a:pPr>
            <a:r>
              <a:rPr kumimoji="0" lang="en-US" altLang="zh-CN" dirty="0">
                <a:effectLst/>
                <a:latin typeface="Arial" charset="0"/>
              </a:rPr>
              <a:t> </a:t>
            </a:r>
            <a:r>
              <a:rPr kumimoji="0" lang="en-US" altLang="zh-CN" dirty="0" smtClean="0">
                <a:effectLst/>
                <a:latin typeface="Arial" charset="0"/>
              </a:rPr>
              <a:t>   Note</a:t>
            </a:r>
            <a:r>
              <a:rPr kumimoji="0" lang="en-US" altLang="zh-CN" dirty="0">
                <a:effectLst/>
                <a:latin typeface="Arial" charset="0"/>
              </a:rPr>
              <a:t>: The root of the tree has no predecessor and </a:t>
            </a:r>
            <a:r>
              <a:rPr kumimoji="0" lang="en-US" altLang="zh-CN" dirty="0" err="1" smtClean="0">
                <a:effectLst/>
                <a:latin typeface="Arial" charset="0"/>
              </a:rPr>
              <a:t>0~m</a:t>
            </a:r>
            <a:r>
              <a:rPr kumimoji="0" lang="en-US" altLang="zh-CN" dirty="0" smtClean="0">
                <a:effectLst/>
                <a:latin typeface="Arial" charset="0"/>
              </a:rPr>
              <a:t> </a:t>
            </a:r>
            <a:r>
              <a:rPr kumimoji="0" lang="en-US" altLang="zh-CN" dirty="0">
                <a:effectLst/>
                <a:latin typeface="Arial" charset="0"/>
              </a:rPr>
              <a:t>successors (</a:t>
            </a:r>
            <a:r>
              <a:rPr kumimoji="0" lang="en-US" altLang="zh-CN" dirty="0" smtClean="0">
                <a:effectLst/>
                <a:latin typeface="Arial" charset="0"/>
              </a:rPr>
              <a:t>sub-trees</a:t>
            </a:r>
            <a:r>
              <a:rPr kumimoji="0" lang="en-US" altLang="zh-CN" dirty="0">
                <a:effectLst/>
                <a:latin typeface="Arial" charset="0"/>
              </a:rPr>
              <a:t>).</a:t>
            </a:r>
            <a:endParaRPr kumimoji="0" lang="en-US" altLang="zh-CN" sz="2800" dirty="0">
              <a:effectLst/>
              <a:latin typeface="Arial" charset="0"/>
            </a:endParaRPr>
          </a:p>
        </p:txBody>
      </p:sp>
      <p:sp>
        <p:nvSpPr>
          <p:cNvPr id="56324" name="Rectangle 4"/>
          <p:cNvSpPr>
            <a:spLocks noChangeArrowheads="1"/>
          </p:cNvSpPr>
          <p:nvPr/>
        </p:nvSpPr>
        <p:spPr bwMode="auto">
          <a:xfrm>
            <a:off x="468313" y="1628775"/>
            <a:ext cx="3787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dirty="0">
                <a:solidFill>
                  <a:srgbClr val="FFFF00"/>
                </a:solidFill>
                <a:effectLst/>
              </a:rPr>
              <a:t>6.1.1 Definition of Tree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875" y="3165475"/>
            <a:ext cx="2868613"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Rectangle 5"/>
          <p:cNvSpPr>
            <a:spLocks noGrp="1" noChangeArrowheads="1"/>
          </p:cNvSpPr>
          <p:nvPr>
            <p:ph type="title"/>
          </p:nvPr>
        </p:nvSpPr>
        <p:spPr>
          <a:xfrm>
            <a:off x="457200" y="274638"/>
            <a:ext cx="8229600" cy="1143000"/>
          </a:xfrm>
          <a:noFill/>
          <a:ln/>
        </p:spPr>
        <p:txBody>
          <a:bodyPr anchorCtr="0"/>
          <a:lstStyle/>
          <a:p>
            <a:r>
              <a:rPr lang="en-US" altLang="zh-CN"/>
              <a:t>Postorder traversal</a:t>
            </a:r>
          </a:p>
        </p:txBody>
      </p:sp>
      <p:sp>
        <p:nvSpPr>
          <p:cNvPr id="128006" name="Rectangle 6"/>
          <p:cNvSpPr>
            <a:spLocks noGrp="1" noChangeArrowheads="1"/>
          </p:cNvSpPr>
          <p:nvPr>
            <p:ph type="body" idx="1"/>
          </p:nvPr>
        </p:nvSpPr>
        <p:spPr>
          <a:xfrm>
            <a:off x="230188" y="1600200"/>
            <a:ext cx="8229600" cy="4525963"/>
          </a:xfrm>
          <a:noFill/>
          <a:ln/>
        </p:spPr>
        <p:txBody>
          <a:bodyPr/>
          <a:lstStyle/>
          <a:p>
            <a:r>
              <a:rPr lang="en-US" altLang="zh-CN" dirty="0">
                <a:effectLst/>
              </a:rPr>
              <a:t>Framework of </a:t>
            </a:r>
            <a:r>
              <a:rPr lang="en-US" altLang="zh-CN" dirty="0" err="1">
                <a:effectLst/>
              </a:rPr>
              <a:t>Postorder</a:t>
            </a:r>
            <a:r>
              <a:rPr lang="en-US" altLang="zh-CN" dirty="0">
                <a:effectLst/>
              </a:rPr>
              <a:t> traversal</a:t>
            </a:r>
          </a:p>
          <a:p>
            <a:pPr lvl="1">
              <a:buFont typeface="Wingdings" pitchFamily="2" charset="2"/>
              <a:buNone/>
            </a:pPr>
            <a:r>
              <a:rPr lang="en-US" altLang="zh-CN" dirty="0">
                <a:effectLst/>
              </a:rPr>
              <a:t>If binary tree T is NULL, NULL operation</a:t>
            </a:r>
          </a:p>
          <a:p>
            <a:pPr lvl="1">
              <a:buFont typeface="Wingdings" pitchFamily="2" charset="2"/>
              <a:buNone/>
            </a:pPr>
            <a:r>
              <a:rPr lang="en-US" altLang="zh-CN" dirty="0">
                <a:effectLst/>
              </a:rPr>
              <a:t>else</a:t>
            </a:r>
          </a:p>
          <a:p>
            <a:pPr lvl="2">
              <a:buFont typeface="Wingdings" pitchFamily="2" charset="2"/>
              <a:buNone/>
            </a:pPr>
            <a:r>
              <a:rPr lang="en-US" altLang="zh-CN" dirty="0">
                <a:effectLst/>
              </a:rPr>
              <a:t>1) </a:t>
            </a:r>
            <a:r>
              <a:rPr lang="en-US" altLang="zh-CN" dirty="0" err="1">
                <a:effectLst/>
              </a:rPr>
              <a:t>Postorder</a:t>
            </a:r>
            <a:r>
              <a:rPr lang="en-US" altLang="zh-CN" dirty="0">
                <a:effectLst/>
              </a:rPr>
              <a:t> traverse the left sub-tree</a:t>
            </a:r>
          </a:p>
          <a:p>
            <a:pPr lvl="2">
              <a:buFont typeface="Wingdings" pitchFamily="2" charset="2"/>
              <a:buNone/>
            </a:pPr>
            <a:r>
              <a:rPr lang="en-US" altLang="zh-CN" dirty="0">
                <a:effectLst/>
              </a:rPr>
              <a:t>2) </a:t>
            </a:r>
            <a:r>
              <a:rPr lang="en-US" altLang="zh-CN" dirty="0" err="1">
                <a:effectLst/>
              </a:rPr>
              <a:t>Postorder</a:t>
            </a:r>
            <a:r>
              <a:rPr lang="en-US" altLang="zh-CN" dirty="0">
                <a:effectLst/>
              </a:rPr>
              <a:t> traverse the right sub-tree</a:t>
            </a:r>
          </a:p>
          <a:p>
            <a:pPr lvl="2">
              <a:buFont typeface="Wingdings" pitchFamily="2" charset="2"/>
              <a:buNone/>
            </a:pPr>
            <a:r>
              <a:rPr lang="en-US" altLang="zh-CN" dirty="0">
                <a:effectLst/>
              </a:rPr>
              <a:t>3) </a:t>
            </a:r>
            <a:r>
              <a:rPr lang="en-US" altLang="zh-CN" u="sng" dirty="0" smtClean="0">
                <a:solidFill>
                  <a:srgbClr val="FFFF00"/>
                </a:solidFill>
                <a:effectLst/>
              </a:rPr>
              <a:t>Visit the </a:t>
            </a:r>
            <a:r>
              <a:rPr lang="en-US" altLang="zh-CN" u="sng" dirty="0">
                <a:solidFill>
                  <a:srgbClr val="FFFF00"/>
                </a:solidFill>
                <a:effectLst/>
              </a:rPr>
              <a:t>root</a:t>
            </a:r>
          </a:p>
          <a:p>
            <a:pPr lvl="1"/>
            <a:endParaRPr lang="en-US" altLang="zh-CN" dirty="0">
              <a:solidFill>
                <a:srgbClr val="FFFF00"/>
              </a:solidFill>
              <a:effectLst/>
            </a:endParaRPr>
          </a:p>
          <a:p>
            <a:pPr marL="457200" lvl="1" indent="0">
              <a:buNone/>
            </a:pPr>
            <a:r>
              <a:rPr lang="en-US" altLang="zh-CN" dirty="0" smtClean="0">
                <a:effectLst/>
              </a:rPr>
              <a:t>The result </a:t>
            </a:r>
            <a:r>
              <a:rPr lang="en-US" altLang="zh-CN" dirty="0">
                <a:effectLst/>
              </a:rPr>
              <a:t>of </a:t>
            </a:r>
            <a:r>
              <a:rPr lang="en-US" altLang="zh-CN" dirty="0" err="1" smtClean="0">
                <a:effectLst/>
              </a:rPr>
              <a:t>Postorder</a:t>
            </a:r>
            <a:r>
              <a:rPr lang="en-US" altLang="zh-CN" dirty="0" smtClean="0">
                <a:effectLst/>
              </a:rPr>
              <a:t> traversal is</a:t>
            </a:r>
            <a:endParaRPr lang="en-US" altLang="zh-CN" dirty="0">
              <a:effectLst/>
            </a:endParaRPr>
          </a:p>
        </p:txBody>
      </p:sp>
      <p:sp>
        <p:nvSpPr>
          <p:cNvPr id="128007" name="Text Box 7"/>
          <p:cNvSpPr txBox="1">
            <a:spLocks noChangeArrowheads="1"/>
          </p:cNvSpPr>
          <p:nvPr/>
        </p:nvSpPr>
        <p:spPr bwMode="auto">
          <a:xfrm>
            <a:off x="5400675" y="6067425"/>
            <a:ext cx="363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2400">
                <a:effectLst/>
                <a:ea typeface="宋体" pitchFamily="2" charset="-122"/>
              </a:rPr>
              <a:t>Syntax tree of expression</a:t>
            </a:r>
          </a:p>
        </p:txBody>
      </p:sp>
      <p:sp>
        <p:nvSpPr>
          <p:cNvPr id="128008" name="Rectangle 8"/>
          <p:cNvSpPr>
            <a:spLocks noChangeArrowheads="1"/>
          </p:cNvSpPr>
          <p:nvPr/>
        </p:nvSpPr>
        <p:spPr bwMode="auto">
          <a:xfrm>
            <a:off x="782638" y="5464175"/>
            <a:ext cx="386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4000" b="1" i="1" dirty="0">
                <a:solidFill>
                  <a:srgbClr val="FFFF00"/>
                </a:solidFill>
                <a:effectLst/>
                <a:latin typeface="Times New Roman" pitchFamily="18" charset="0"/>
                <a:ea typeface="仿宋_GB2312" pitchFamily="49" charset="-122"/>
              </a:rPr>
              <a:t>a b c d</a:t>
            </a:r>
            <a:r>
              <a:rPr kumimoji="1" lang="en-US" altLang="zh-CN" sz="4000" b="1" dirty="0">
                <a:solidFill>
                  <a:srgbClr val="FFFF00"/>
                </a:solidFill>
                <a:effectLst/>
                <a:latin typeface="Times New Roman" pitchFamily="18" charset="0"/>
                <a:ea typeface="仿宋_GB2312" pitchFamily="49" charset="-122"/>
              </a:rPr>
              <a:t> - * + </a:t>
            </a:r>
            <a:r>
              <a:rPr kumimoji="1" lang="en-US" altLang="zh-CN" sz="4000" b="1" i="1" dirty="0">
                <a:solidFill>
                  <a:srgbClr val="FFFF00"/>
                </a:solidFill>
                <a:effectLst/>
                <a:latin typeface="Times New Roman" pitchFamily="18" charset="0"/>
                <a:ea typeface="仿宋_GB2312" pitchFamily="49" charset="-122"/>
              </a:rPr>
              <a:t>e f</a:t>
            </a:r>
            <a:r>
              <a:rPr kumimoji="1" lang="en-US" altLang="zh-CN" sz="4000" b="1" dirty="0">
                <a:solidFill>
                  <a:srgbClr val="FFFF00"/>
                </a:solidFill>
                <a:effectLst/>
                <a:latin typeface="Times New Roman" pitchFamily="18" charset="0"/>
                <a:ea typeface="仿宋_GB2312" pitchFamily="49" charset="-122"/>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8006">
                                            <p:txEl>
                                              <p:pRg st="7" end="7"/>
                                            </p:txEl>
                                          </p:spTgt>
                                        </p:tgtEl>
                                        <p:attrNameLst>
                                          <p:attrName>style.visibility</p:attrName>
                                        </p:attrNameLst>
                                      </p:cBhvr>
                                      <p:to>
                                        <p:strVal val="visible"/>
                                      </p:to>
                                    </p:set>
                                    <p:animEffect transition="in" filter="fade">
                                      <p:cBhvr>
                                        <p:cTn id="7" dur="1000"/>
                                        <p:tgtEl>
                                          <p:spTgt spid="128006">
                                            <p:txEl>
                                              <p:pRg st="7" end="7"/>
                                            </p:txEl>
                                          </p:spTgt>
                                        </p:tgtEl>
                                      </p:cBhvr>
                                    </p:animEffect>
                                    <p:anim calcmode="lin" valueType="num">
                                      <p:cBhvr>
                                        <p:cTn id="8" dur="1000" fill="hold"/>
                                        <p:tgtEl>
                                          <p:spTgt spid="128006">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12800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type="lt">
                                    <p:tmAbs val="500"/>
                                  </p:iterate>
                                  <p:childTnLst>
                                    <p:set>
                                      <p:cBhvr>
                                        <p:cTn id="13" dur="1" fill="hold">
                                          <p:stCondLst>
                                            <p:cond delay="0"/>
                                          </p:stCondLst>
                                        </p:cTn>
                                        <p:tgtEl>
                                          <p:spTgt spid="128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8"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120834" name="Rectangle 2"/>
          <p:cNvSpPr>
            <a:spLocks noChangeArrowheads="1"/>
          </p:cNvSpPr>
          <p:nvPr/>
        </p:nvSpPr>
        <p:spPr bwMode="auto">
          <a:xfrm>
            <a:off x="323850" y="1079500"/>
            <a:ext cx="860979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effectLst/>
                <a:latin typeface="Times New Roman" pitchFamily="18" charset="0"/>
                <a:ea typeface="宋体" pitchFamily="2" charset="-122"/>
              </a:rPr>
              <a:t>Status </a:t>
            </a:r>
            <a:r>
              <a:rPr kumimoji="1" lang="en-US" altLang="zh-CN" sz="2400" dirty="0" err="1">
                <a:solidFill>
                  <a:srgbClr val="FFFF00"/>
                </a:solidFill>
                <a:effectLst/>
                <a:latin typeface="Times New Roman" pitchFamily="18" charset="0"/>
                <a:ea typeface="宋体" pitchFamily="2" charset="-122"/>
              </a:rPr>
              <a:t>PostOrderTraverse</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PBinTree</a:t>
            </a:r>
            <a:r>
              <a:rPr kumimoji="1" lang="en-US" altLang="zh-CN" sz="2400" dirty="0">
                <a:effectLst/>
                <a:latin typeface="Times New Roman" pitchFamily="18" charset="0"/>
                <a:ea typeface="宋体" pitchFamily="2" charset="-122"/>
              </a:rPr>
              <a:t> T, Status (*Visit)(</a:t>
            </a:r>
            <a:r>
              <a:rPr kumimoji="1" lang="en-US" altLang="zh-CN" sz="2400" dirty="0" err="1">
                <a:effectLst/>
                <a:latin typeface="Times New Roman" pitchFamily="18" charset="0"/>
                <a:ea typeface="宋体" pitchFamily="2" charset="-122"/>
              </a:rPr>
              <a:t>ElemType</a:t>
            </a:r>
            <a:r>
              <a:rPr kumimoji="1" lang="en-US" altLang="zh-CN" sz="2400" dirty="0">
                <a:effectLst/>
                <a:latin typeface="Times New Roman" pitchFamily="18" charset="0"/>
                <a:ea typeface="宋体" pitchFamily="2" charset="-122"/>
              </a:rPr>
              <a:t> e))</a:t>
            </a:r>
          </a:p>
          <a:p>
            <a:pPr algn="l"/>
            <a:r>
              <a:rPr kumimoji="1" lang="en-US" altLang="zh-CN" sz="2400" dirty="0">
                <a:effectLst/>
                <a:latin typeface="Times New Roman" pitchFamily="18" charset="0"/>
                <a:ea typeface="宋体" pitchFamily="2" charset="-122"/>
              </a:rPr>
              <a:t>{</a:t>
            </a:r>
          </a:p>
          <a:p>
            <a:pPr algn="l"/>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r>
              <a:rPr kumimoji="1" lang="en-US" altLang="zh-CN" sz="2400" b="1" dirty="0" smtClean="0">
                <a:effectLst/>
                <a:latin typeface="Times New Roman" pitchFamily="18" charset="0"/>
                <a:ea typeface="宋体" pitchFamily="2" charset="-122"/>
              </a:rPr>
              <a:t>if</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(T){</a:t>
            </a:r>
          </a:p>
          <a:p>
            <a:pPr algn="l"/>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r>
              <a:rPr kumimoji="1" lang="en-US" altLang="zh-CN" sz="2400" dirty="0" err="1" smtClean="0">
                <a:solidFill>
                  <a:srgbClr val="FFFF00"/>
                </a:solidFill>
                <a:effectLst/>
                <a:latin typeface="Times New Roman" pitchFamily="18" charset="0"/>
                <a:ea typeface="宋体" pitchFamily="2" charset="-122"/>
              </a:rPr>
              <a:t>PostOrderTraverse</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(T-&gt;</a:t>
            </a:r>
            <a:r>
              <a:rPr kumimoji="1" lang="en-US" altLang="zh-CN" sz="2400" dirty="0" err="1">
                <a:effectLst/>
                <a:latin typeface="Times New Roman" pitchFamily="18" charset="0"/>
                <a:ea typeface="宋体" pitchFamily="2" charset="-122"/>
              </a:rPr>
              <a:t>lchild</a:t>
            </a:r>
            <a:r>
              <a:rPr kumimoji="1" lang="en-US" altLang="zh-CN" sz="2400" dirty="0">
                <a:effectLst/>
                <a:latin typeface="Times New Roman" pitchFamily="18" charset="0"/>
                <a:ea typeface="宋体" pitchFamily="2" charset="-122"/>
              </a:rPr>
              <a:t>, Visit);</a:t>
            </a:r>
          </a:p>
          <a:p>
            <a:pPr algn="l"/>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r>
              <a:rPr kumimoji="1" lang="en-US" altLang="zh-CN" sz="2400" dirty="0" err="1" smtClean="0">
                <a:solidFill>
                  <a:srgbClr val="FFFF00"/>
                </a:solidFill>
                <a:effectLst/>
                <a:latin typeface="Times New Roman" pitchFamily="18" charset="0"/>
                <a:ea typeface="宋体" pitchFamily="2" charset="-122"/>
              </a:rPr>
              <a:t>PostOrderTraverse</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(T-&gt;</a:t>
            </a:r>
            <a:r>
              <a:rPr kumimoji="1" lang="en-US" altLang="zh-CN" sz="2400" dirty="0" err="1">
                <a:effectLst/>
                <a:latin typeface="Times New Roman" pitchFamily="18" charset="0"/>
                <a:ea typeface="宋体" pitchFamily="2" charset="-122"/>
              </a:rPr>
              <a:t>rchild</a:t>
            </a:r>
            <a:r>
              <a:rPr kumimoji="1" lang="en-US" altLang="zh-CN" sz="2400" dirty="0">
                <a:effectLst/>
                <a:latin typeface="Times New Roman" pitchFamily="18" charset="0"/>
                <a:ea typeface="宋体" pitchFamily="2" charset="-122"/>
              </a:rPr>
              <a:t>, Visit);</a:t>
            </a:r>
          </a:p>
          <a:p>
            <a:pPr algn="l"/>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Visit) (T-&gt; </a:t>
            </a:r>
            <a:r>
              <a:rPr kumimoji="1" lang="en-US" altLang="zh-CN" sz="2400" dirty="0">
                <a:effectLst/>
                <a:latin typeface="Times New Roman" pitchFamily="18" charset="0"/>
              </a:rPr>
              <a:t>info</a:t>
            </a:r>
            <a:r>
              <a:rPr kumimoji="1" lang="en-US" altLang="zh-CN" sz="2400" dirty="0">
                <a:effectLst/>
                <a:latin typeface="Times New Roman" pitchFamily="18" charset="0"/>
                <a:ea typeface="宋体" pitchFamily="2" charset="-122"/>
              </a:rPr>
              <a:t>);</a:t>
            </a:r>
          </a:p>
          <a:p>
            <a:pPr algn="l"/>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endParaRPr kumimoji="1" lang="en-US" altLang="zh-CN" sz="2400" dirty="0">
              <a:effectLst/>
              <a:latin typeface="Times New Roman" pitchFamily="18" charset="0"/>
              <a:ea typeface="宋体" pitchFamily="2" charset="-122"/>
            </a:endParaRPr>
          </a:p>
          <a:p>
            <a:pPr algn="l"/>
            <a:r>
              <a:rPr kumimoji="1" lang="en-US" altLang="zh-CN" sz="2400" dirty="0">
                <a:effectLst/>
                <a:latin typeface="Times New Roman" pitchFamily="18" charset="0"/>
                <a:ea typeface="宋体" pitchFamily="2" charset="-122"/>
              </a:rPr>
              <a:t>}</a:t>
            </a:r>
          </a:p>
          <a:p>
            <a:pPr algn="l"/>
            <a:endParaRPr kumimoji="1" lang="en-US" altLang="zh-CN" sz="2400" dirty="0">
              <a:effectLst/>
              <a:latin typeface="Times New Roman" pitchFamily="18" charset="0"/>
              <a:ea typeface="宋体" pitchFamily="2" charset="-122"/>
            </a:endParaRPr>
          </a:p>
          <a:p>
            <a:pPr algn="l"/>
            <a:r>
              <a:rPr kumimoji="1" lang="en-US" altLang="zh-CN" sz="2400" dirty="0" err="1">
                <a:effectLst/>
                <a:latin typeface="Times New Roman" pitchFamily="18" charset="0"/>
                <a:ea typeface="宋体" pitchFamily="2" charset="-122"/>
              </a:rPr>
              <a:t>int</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PrintElement</a:t>
            </a:r>
            <a:r>
              <a:rPr kumimoji="1" lang="en-US" altLang="zh-CN" sz="2400" dirty="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ElemType</a:t>
            </a:r>
            <a:r>
              <a:rPr kumimoji="1" lang="en-US" altLang="zh-CN" sz="2400" dirty="0">
                <a:effectLst/>
                <a:latin typeface="Times New Roman" pitchFamily="18" charset="0"/>
                <a:ea typeface="宋体" pitchFamily="2" charset="-122"/>
              </a:rPr>
              <a:t> e)</a:t>
            </a:r>
          </a:p>
          <a:p>
            <a:pPr algn="l"/>
            <a:r>
              <a:rPr kumimoji="1" lang="en-US" altLang="zh-CN" sz="2400" dirty="0">
                <a:effectLst/>
                <a:latin typeface="Times New Roman" pitchFamily="18" charset="0"/>
                <a:ea typeface="宋体" pitchFamily="2" charset="-122"/>
              </a:rPr>
              <a:t>{</a:t>
            </a:r>
          </a:p>
          <a:p>
            <a:pPr algn="l"/>
            <a:r>
              <a:rPr kumimoji="1" lang="en-US" altLang="zh-CN" sz="2400" dirty="0" smtClean="0">
                <a:effectLst/>
                <a:latin typeface="Times New Roman" pitchFamily="18" charset="0"/>
                <a:ea typeface="宋体" pitchFamily="2" charset="-122"/>
              </a:rPr>
              <a:t>    </a:t>
            </a:r>
            <a:r>
              <a:rPr kumimoji="1" lang="en-US" altLang="zh-CN" sz="2400" dirty="0" err="1" smtClean="0">
                <a:effectLst/>
                <a:latin typeface="Times New Roman" pitchFamily="18" charset="0"/>
                <a:ea typeface="宋体" pitchFamily="2" charset="-122"/>
              </a:rPr>
              <a:t>printf</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(e);</a:t>
            </a:r>
          </a:p>
          <a:p>
            <a:pPr algn="l"/>
            <a:r>
              <a:rPr kumimoji="1" lang="en-US" altLang="zh-CN" sz="2400" b="1" dirty="0" smtClean="0">
                <a:effectLst/>
                <a:latin typeface="Times New Roman" pitchFamily="18" charset="0"/>
                <a:ea typeface="宋体" pitchFamily="2" charset="-122"/>
              </a:rPr>
              <a:t>    return</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OK;</a:t>
            </a:r>
          </a:p>
          <a:p>
            <a:pPr algn="l"/>
            <a:r>
              <a:rPr kumimoji="1" lang="en-US" altLang="zh-CN" sz="2400" dirty="0">
                <a:effectLst/>
                <a:latin typeface="Times New Roman" pitchFamily="18" charset="0"/>
                <a:ea typeface="宋体" pitchFamily="2" charset="-122"/>
              </a:rPr>
              <a:t>}</a:t>
            </a:r>
          </a:p>
        </p:txBody>
      </p:sp>
      <p:sp>
        <p:nvSpPr>
          <p:cNvPr id="120836" name="Rectangle 4"/>
          <p:cNvSpPr>
            <a:spLocks noChangeArrowheads="1"/>
          </p:cNvSpPr>
          <p:nvPr/>
        </p:nvSpPr>
        <p:spPr bwMode="auto">
          <a:xfrm>
            <a:off x="323850" y="344488"/>
            <a:ext cx="4995863" cy="51911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Recursive Postorder Traversal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151554" name="Rectangle 2"/>
          <p:cNvSpPr>
            <a:spLocks noGrp="1" noChangeArrowheads="1"/>
          </p:cNvSpPr>
          <p:nvPr>
            <p:ph type="title"/>
          </p:nvPr>
        </p:nvSpPr>
        <p:spPr/>
        <p:txBody>
          <a:bodyPr/>
          <a:lstStyle/>
          <a:p>
            <a:r>
              <a:rPr lang="en-US" altLang="zh-CN" sz="3600"/>
              <a:t>Other recursive algorithm of binary tree</a:t>
            </a:r>
          </a:p>
        </p:txBody>
      </p:sp>
      <p:sp>
        <p:nvSpPr>
          <p:cNvPr id="151555" name="Rectangle 3"/>
          <p:cNvSpPr>
            <a:spLocks noGrp="1" noChangeArrowheads="1"/>
          </p:cNvSpPr>
          <p:nvPr>
            <p:ph type="body" idx="1"/>
          </p:nvPr>
        </p:nvSpPr>
        <p:spPr/>
        <p:txBody>
          <a:bodyPr/>
          <a:lstStyle/>
          <a:p>
            <a:pPr>
              <a:buFont typeface="Wingdings" pitchFamily="2" charset="2"/>
              <a:buNone/>
            </a:pPr>
            <a:r>
              <a:rPr lang="en-US" altLang="zh-CN" sz="2800" dirty="0">
                <a:effectLst/>
                <a:latin typeface="Arial" charset="0"/>
              </a:rPr>
              <a:t>1. Get the number of nodes of </a:t>
            </a:r>
            <a:r>
              <a:rPr lang="en-US" altLang="zh-CN" sz="2800" dirty="0" smtClean="0">
                <a:effectLst/>
                <a:latin typeface="Arial" charset="0"/>
              </a:rPr>
              <a:t>a binary </a:t>
            </a:r>
            <a:r>
              <a:rPr lang="en-US" altLang="zh-CN" sz="2800" dirty="0">
                <a:effectLst/>
                <a:latin typeface="Arial" charset="0"/>
              </a:rPr>
              <a:t>tree (</a:t>
            </a:r>
            <a:r>
              <a:rPr lang="zh-CN" altLang="en-US" sz="2800" dirty="0">
                <a:effectLst/>
                <a:latin typeface="Arial" charset="0"/>
              </a:rPr>
              <a:t>求二叉树的结点个数</a:t>
            </a:r>
            <a:r>
              <a:rPr lang="en-US" altLang="zh-CN" sz="2800" dirty="0">
                <a:effectLst/>
                <a:latin typeface="Arial" charset="0"/>
              </a:rPr>
              <a:t>)</a:t>
            </a:r>
          </a:p>
        </p:txBody>
      </p:sp>
      <p:sp>
        <p:nvSpPr>
          <p:cNvPr id="151559" name="Text Box 7"/>
          <p:cNvSpPr txBox="1">
            <a:spLocks noChangeArrowheads="1"/>
          </p:cNvSpPr>
          <p:nvPr/>
        </p:nvSpPr>
        <p:spPr bwMode="auto">
          <a:xfrm>
            <a:off x="827088" y="2686050"/>
            <a:ext cx="7885112"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pPr>
            <a:r>
              <a:rPr kumimoji="1" lang="en-US" altLang="zh-CN" sz="2400" dirty="0" err="1">
                <a:effectLst/>
                <a:latin typeface="Times New Roman" pitchFamily="18" charset="0"/>
                <a:ea typeface="宋体" pitchFamily="2" charset="-122"/>
              </a:rPr>
              <a:t>int</a:t>
            </a:r>
            <a:r>
              <a:rPr kumimoji="1" lang="en-US" altLang="zh-CN" sz="2400" b="1" dirty="0">
                <a:effectLst/>
                <a:latin typeface="Times New Roman" pitchFamily="18" charset="0"/>
                <a:ea typeface="宋体" pitchFamily="2" charset="-122"/>
              </a:rPr>
              <a:t> </a:t>
            </a:r>
            <a:r>
              <a:rPr kumimoji="1" lang="en-US" altLang="zh-CN" sz="2400" b="1" dirty="0">
                <a:solidFill>
                  <a:srgbClr val="FFFF00"/>
                </a:solidFill>
                <a:effectLst/>
                <a:latin typeface="Times New Roman" pitchFamily="18" charset="0"/>
                <a:ea typeface="宋体" pitchFamily="2" charset="-122"/>
              </a:rPr>
              <a:t>count</a:t>
            </a:r>
            <a:r>
              <a:rPr kumimoji="1" lang="en-US" altLang="zh-CN" sz="2400" dirty="0">
                <a:effectLst/>
                <a:latin typeface="Times New Roman" pitchFamily="18" charset="0"/>
                <a:ea typeface="宋体" pitchFamily="2" charset="-122"/>
              </a:rPr>
              <a:t> ( </a:t>
            </a:r>
            <a:r>
              <a:rPr kumimoji="1" lang="en-US" altLang="zh-CN" sz="2400" i="1" dirty="0" err="1">
                <a:effectLst/>
                <a:latin typeface="Times New Roman" pitchFamily="18" charset="0"/>
                <a:ea typeface="宋体" pitchFamily="2" charset="-122"/>
              </a:rPr>
              <a:t>PBinTree</a:t>
            </a:r>
            <a:r>
              <a:rPr kumimoji="1" lang="en-US" altLang="zh-CN" sz="2400" i="1" dirty="0">
                <a:effectLst/>
                <a:latin typeface="Times New Roman" pitchFamily="18" charset="0"/>
                <a:ea typeface="宋体" pitchFamily="2" charset="-122"/>
              </a:rPr>
              <a:t> T </a:t>
            </a:r>
            <a:r>
              <a:rPr kumimoji="1" lang="en-US" altLang="zh-CN" sz="2400" dirty="0">
                <a:effectLst/>
                <a:latin typeface="Times New Roman" pitchFamily="18" charset="0"/>
                <a:ea typeface="宋体" pitchFamily="2" charset="-122"/>
              </a:rPr>
              <a:t>) </a:t>
            </a:r>
          </a:p>
          <a:p>
            <a:pPr algn="l">
              <a:lnSpc>
                <a:spcPct val="110000"/>
              </a:lnSpc>
            </a:pPr>
            <a:r>
              <a:rPr kumimoji="1" lang="en-US" altLang="zh-CN" sz="2400" b="1" dirty="0">
                <a:effectLst/>
                <a:latin typeface="Times New Roman" pitchFamily="18" charset="0"/>
                <a:ea typeface="宋体" pitchFamily="2" charset="-122"/>
              </a:rPr>
              <a:t>{</a:t>
            </a:r>
            <a:endParaRPr kumimoji="1" lang="en-US" altLang="zh-CN" sz="2400" dirty="0">
              <a:effectLst/>
              <a:latin typeface="Times New Roman" pitchFamily="18" charset="0"/>
              <a:ea typeface="宋体" pitchFamily="2" charset="-122"/>
            </a:endParaRPr>
          </a:p>
          <a:p>
            <a:pPr algn="l">
              <a:lnSpc>
                <a:spcPct val="110000"/>
              </a:lnSpc>
            </a:pPr>
            <a:r>
              <a:rPr kumimoji="1" lang="en-US" altLang="zh-CN" sz="2400" dirty="0">
                <a:effectLst/>
                <a:latin typeface="Times New Roman" pitchFamily="18" charset="0"/>
                <a:ea typeface="宋体" pitchFamily="2" charset="-122"/>
              </a:rPr>
              <a:t>    </a:t>
            </a:r>
            <a:r>
              <a:rPr kumimoji="1" lang="en-US" altLang="zh-CN" sz="2400" b="1" dirty="0">
                <a:effectLst/>
                <a:latin typeface="Times New Roman" pitchFamily="18" charset="0"/>
                <a:ea typeface="宋体" pitchFamily="2" charset="-122"/>
              </a:rPr>
              <a:t>if</a:t>
            </a:r>
            <a:r>
              <a:rPr kumimoji="1" lang="en-US" altLang="zh-CN" sz="2400" dirty="0">
                <a:effectLst/>
                <a:latin typeface="Times New Roman" pitchFamily="18" charset="0"/>
                <a:ea typeface="宋体" pitchFamily="2" charset="-122"/>
              </a:rPr>
              <a:t> ( !</a:t>
            </a:r>
            <a:r>
              <a:rPr kumimoji="1" lang="en-US" altLang="zh-CN" sz="2400" i="1" dirty="0" smtClean="0">
                <a:effectLst/>
                <a:latin typeface="Times New Roman" pitchFamily="18" charset="0"/>
                <a:ea typeface="宋体" pitchFamily="2" charset="-122"/>
              </a:rPr>
              <a:t>T </a:t>
            </a:r>
            <a:r>
              <a:rPr kumimoji="1" lang="en-US" altLang="zh-CN" sz="2400" dirty="0" smtClean="0">
                <a:effectLst/>
                <a:latin typeface="Times New Roman" pitchFamily="18" charset="0"/>
                <a:ea typeface="宋体" pitchFamily="2" charset="-122"/>
              </a:rPr>
              <a:t>) </a:t>
            </a:r>
            <a:endParaRPr kumimoji="1" lang="en-US" altLang="zh-CN" sz="2400" dirty="0">
              <a:effectLst/>
              <a:latin typeface="Times New Roman" pitchFamily="18" charset="0"/>
              <a:ea typeface="宋体" pitchFamily="2" charset="-122"/>
            </a:endParaRPr>
          </a:p>
          <a:p>
            <a:pPr algn="l">
              <a:lnSpc>
                <a:spcPct val="110000"/>
              </a:lnSpc>
            </a:pPr>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r>
              <a:rPr kumimoji="1" lang="en-US" altLang="zh-CN" sz="2400" b="1" dirty="0" smtClean="0">
                <a:effectLst/>
                <a:latin typeface="Times New Roman" pitchFamily="18" charset="0"/>
                <a:ea typeface="宋体" pitchFamily="2" charset="-122"/>
              </a:rPr>
              <a:t>return</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0;</a:t>
            </a:r>
          </a:p>
          <a:p>
            <a:pPr algn="l">
              <a:lnSpc>
                <a:spcPct val="110000"/>
              </a:lnSpc>
            </a:pPr>
            <a:r>
              <a:rPr kumimoji="1" lang="en-US" altLang="zh-CN" sz="2400" dirty="0">
                <a:effectLst/>
                <a:latin typeface="Times New Roman" pitchFamily="18" charset="0"/>
                <a:ea typeface="宋体" pitchFamily="2" charset="-122"/>
              </a:rPr>
              <a:t>    </a:t>
            </a:r>
            <a:r>
              <a:rPr kumimoji="1" lang="en-US" altLang="zh-CN" sz="2400" b="1" dirty="0" smtClean="0">
                <a:effectLst/>
                <a:latin typeface="Times New Roman" pitchFamily="18" charset="0"/>
                <a:ea typeface="宋体" pitchFamily="2" charset="-122"/>
              </a:rPr>
              <a:t>else</a:t>
            </a:r>
            <a:endParaRPr kumimoji="1" lang="en-US" altLang="zh-CN" sz="2400" b="1" dirty="0">
              <a:effectLst/>
              <a:latin typeface="Times New Roman" pitchFamily="18" charset="0"/>
              <a:ea typeface="宋体" pitchFamily="2" charset="-122"/>
            </a:endParaRPr>
          </a:p>
          <a:p>
            <a:pPr algn="l">
              <a:lnSpc>
                <a:spcPct val="110000"/>
              </a:lnSpc>
            </a:pPr>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r>
              <a:rPr kumimoji="1" lang="en-US" altLang="zh-CN" sz="2400" b="1" dirty="0" smtClean="0">
                <a:effectLst/>
                <a:latin typeface="Times New Roman" pitchFamily="18" charset="0"/>
                <a:ea typeface="宋体" pitchFamily="2" charset="-122"/>
              </a:rPr>
              <a:t>return</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1 + </a:t>
            </a:r>
            <a:r>
              <a:rPr kumimoji="1" lang="en-US" altLang="zh-CN" sz="2400" b="1" dirty="0">
                <a:solidFill>
                  <a:srgbClr val="FFFF00"/>
                </a:solidFill>
                <a:effectLst/>
                <a:latin typeface="Times New Roman" pitchFamily="18" charset="0"/>
                <a:ea typeface="宋体" pitchFamily="2" charset="-122"/>
              </a:rPr>
              <a:t>count</a:t>
            </a:r>
            <a:r>
              <a:rPr kumimoji="1" lang="en-US" altLang="zh-CN" sz="2400" dirty="0">
                <a:effectLst/>
                <a:latin typeface="Times New Roman" pitchFamily="18" charset="0"/>
                <a:ea typeface="宋体" pitchFamily="2" charset="-122"/>
              </a:rPr>
              <a:t> ( </a:t>
            </a:r>
            <a:r>
              <a:rPr kumimoji="1" lang="en-US" altLang="zh-CN" sz="2400" i="1" dirty="0" smtClean="0">
                <a:effectLst/>
                <a:latin typeface="Times New Roman" pitchFamily="18" charset="0"/>
                <a:ea typeface="宋体" pitchFamily="2" charset="-122"/>
              </a:rPr>
              <a:t>T</a:t>
            </a:r>
            <a:r>
              <a:rPr kumimoji="1" lang="en-US" altLang="zh-CN" sz="2400" dirty="0" smtClean="0">
                <a:effectLst/>
                <a:latin typeface="Times New Roman" pitchFamily="18" charset="0"/>
                <a:ea typeface="宋体" pitchFamily="2" charset="-122"/>
              </a:rPr>
              <a:t>-&gt;</a:t>
            </a:r>
            <a:r>
              <a:rPr kumimoji="1" lang="en-US" altLang="zh-CN" sz="2400" i="1" dirty="0" err="1" smtClean="0">
                <a:effectLst/>
                <a:latin typeface="Times New Roman" pitchFamily="18" charset="0"/>
                <a:ea typeface="宋体" pitchFamily="2" charset="-122"/>
              </a:rPr>
              <a:t>lchild</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 + </a:t>
            </a:r>
            <a:r>
              <a:rPr kumimoji="1" lang="en-US" altLang="zh-CN" sz="2400" b="1" dirty="0">
                <a:solidFill>
                  <a:srgbClr val="FFFF00"/>
                </a:solidFill>
                <a:effectLst/>
                <a:latin typeface="Times New Roman" pitchFamily="18" charset="0"/>
                <a:ea typeface="宋体" pitchFamily="2" charset="-122"/>
              </a:rPr>
              <a:t>count</a:t>
            </a:r>
            <a:r>
              <a:rPr kumimoji="1" lang="en-US" altLang="zh-CN" sz="2400" dirty="0">
                <a:effectLst/>
                <a:latin typeface="Times New Roman" pitchFamily="18" charset="0"/>
                <a:ea typeface="宋体" pitchFamily="2" charset="-122"/>
              </a:rPr>
              <a:t> ( </a:t>
            </a:r>
            <a:r>
              <a:rPr kumimoji="1" lang="en-US" altLang="zh-CN" sz="2400" i="1" dirty="0" smtClean="0">
                <a:effectLst/>
                <a:latin typeface="Times New Roman" pitchFamily="18" charset="0"/>
                <a:ea typeface="宋体" pitchFamily="2" charset="-122"/>
              </a:rPr>
              <a:t>T</a:t>
            </a:r>
            <a:r>
              <a:rPr kumimoji="1" lang="en-US" altLang="zh-CN" sz="2400" dirty="0" smtClean="0">
                <a:effectLst/>
                <a:latin typeface="Times New Roman" pitchFamily="18" charset="0"/>
                <a:ea typeface="宋体" pitchFamily="2" charset="-122"/>
              </a:rPr>
              <a:t>-&gt;</a:t>
            </a:r>
            <a:r>
              <a:rPr kumimoji="1" lang="en-US" altLang="zh-CN" sz="2400" i="1" dirty="0" err="1" smtClean="0">
                <a:effectLst/>
                <a:latin typeface="Times New Roman" pitchFamily="18" charset="0"/>
                <a:ea typeface="宋体" pitchFamily="2" charset="-122"/>
              </a:rPr>
              <a:t>rchild</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a:t>
            </a:r>
          </a:p>
          <a:p>
            <a:pPr algn="l">
              <a:lnSpc>
                <a:spcPct val="110000"/>
              </a:lnSpc>
            </a:pPr>
            <a:r>
              <a:rPr kumimoji="1" lang="en-US" altLang="zh-CN" sz="2400" b="1" dirty="0">
                <a:effectLst/>
                <a:latin typeface="Times New Roman" pitchFamily="18" charset="0"/>
                <a:ea typeface="宋体" pitchFamily="2" charset="-122"/>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152578" name="Rectangle 2"/>
          <p:cNvSpPr>
            <a:spLocks noGrp="1" noChangeArrowheads="1"/>
          </p:cNvSpPr>
          <p:nvPr>
            <p:ph type="title"/>
          </p:nvPr>
        </p:nvSpPr>
        <p:spPr/>
        <p:txBody>
          <a:bodyPr/>
          <a:lstStyle/>
          <a:p>
            <a:r>
              <a:rPr lang="en-US" altLang="zh-CN" sz="3600"/>
              <a:t>Other recursive algorithm of binary tree</a:t>
            </a:r>
          </a:p>
        </p:txBody>
      </p:sp>
      <p:sp>
        <p:nvSpPr>
          <p:cNvPr id="152579" name="Rectangle 3"/>
          <p:cNvSpPr>
            <a:spLocks noGrp="1" noChangeArrowheads="1"/>
          </p:cNvSpPr>
          <p:nvPr>
            <p:ph type="body" idx="1"/>
          </p:nvPr>
        </p:nvSpPr>
        <p:spPr/>
        <p:txBody>
          <a:bodyPr/>
          <a:lstStyle/>
          <a:p>
            <a:pPr>
              <a:buFont typeface="Wingdings" pitchFamily="2" charset="2"/>
              <a:buNone/>
            </a:pPr>
            <a:r>
              <a:rPr lang="en-US" altLang="zh-CN" sz="2800" dirty="0">
                <a:effectLst/>
                <a:latin typeface="Arial" charset="0"/>
              </a:rPr>
              <a:t>2. Get the depth of </a:t>
            </a:r>
            <a:r>
              <a:rPr lang="en-US" altLang="zh-CN" sz="2800" dirty="0" smtClean="0">
                <a:effectLst/>
                <a:latin typeface="Arial" charset="0"/>
              </a:rPr>
              <a:t>a binary </a:t>
            </a:r>
            <a:r>
              <a:rPr lang="en-US" altLang="zh-CN" sz="2800" dirty="0">
                <a:effectLst/>
                <a:latin typeface="Arial" charset="0"/>
              </a:rPr>
              <a:t>tree (</a:t>
            </a:r>
            <a:r>
              <a:rPr lang="zh-CN" altLang="en-US" sz="2800" dirty="0">
                <a:effectLst/>
                <a:latin typeface="Arial" charset="0"/>
              </a:rPr>
              <a:t>求二叉树的深度</a:t>
            </a:r>
            <a:r>
              <a:rPr lang="en-US" altLang="zh-CN" sz="2800" dirty="0">
                <a:effectLst/>
                <a:latin typeface="Arial" charset="0"/>
              </a:rPr>
              <a:t>)</a:t>
            </a:r>
          </a:p>
        </p:txBody>
      </p:sp>
      <p:sp>
        <p:nvSpPr>
          <p:cNvPr id="152580" name="Text Box 4"/>
          <p:cNvSpPr txBox="1">
            <a:spLocks noChangeArrowheads="1"/>
          </p:cNvSpPr>
          <p:nvPr/>
        </p:nvSpPr>
        <p:spPr bwMode="auto">
          <a:xfrm>
            <a:off x="574675" y="2424113"/>
            <a:ext cx="8174038"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pPr>
            <a:r>
              <a:rPr kumimoji="1" lang="en-US" altLang="zh-CN" sz="2400" dirty="0" err="1">
                <a:effectLst/>
                <a:latin typeface="Times New Roman" pitchFamily="18" charset="0"/>
                <a:ea typeface="宋体" pitchFamily="2" charset="-122"/>
              </a:rPr>
              <a:t>int</a:t>
            </a:r>
            <a:r>
              <a:rPr kumimoji="1" lang="en-US" altLang="zh-CN" sz="2400" b="1" dirty="0">
                <a:effectLst/>
                <a:latin typeface="Times New Roman" pitchFamily="18" charset="0"/>
                <a:ea typeface="宋体" pitchFamily="2" charset="-122"/>
              </a:rPr>
              <a:t> </a:t>
            </a:r>
            <a:r>
              <a:rPr kumimoji="1" lang="en-US" altLang="zh-CN" sz="2400" b="1" dirty="0">
                <a:solidFill>
                  <a:srgbClr val="FFFF00"/>
                </a:solidFill>
                <a:effectLst/>
                <a:latin typeface="Times New Roman" pitchFamily="18" charset="0"/>
                <a:ea typeface="宋体" pitchFamily="2" charset="-122"/>
              </a:rPr>
              <a:t>depth</a:t>
            </a:r>
            <a:r>
              <a:rPr kumimoji="1" lang="en-US" altLang="zh-CN" sz="2400" dirty="0">
                <a:effectLst/>
                <a:latin typeface="Times New Roman" pitchFamily="18" charset="0"/>
                <a:ea typeface="宋体" pitchFamily="2" charset="-122"/>
              </a:rPr>
              <a:t> (</a:t>
            </a:r>
            <a:r>
              <a:rPr kumimoji="1" lang="en-US" altLang="zh-CN" sz="2400" i="1" dirty="0" err="1">
                <a:effectLst/>
                <a:latin typeface="Times New Roman" pitchFamily="18" charset="0"/>
                <a:ea typeface="宋体" pitchFamily="2" charset="-122"/>
              </a:rPr>
              <a:t>PBinTree</a:t>
            </a:r>
            <a:r>
              <a:rPr kumimoji="1" lang="en-US" altLang="zh-CN" sz="2400" i="1" dirty="0">
                <a:effectLst/>
                <a:latin typeface="Times New Roman" pitchFamily="18" charset="0"/>
                <a:ea typeface="宋体" pitchFamily="2" charset="-122"/>
              </a:rPr>
              <a:t> T</a:t>
            </a:r>
            <a:r>
              <a:rPr kumimoji="1" lang="en-US" altLang="zh-CN" sz="2400" dirty="0">
                <a:effectLst/>
                <a:latin typeface="Times New Roman" pitchFamily="18" charset="0"/>
                <a:ea typeface="宋体" pitchFamily="2" charset="-122"/>
              </a:rPr>
              <a:t>) </a:t>
            </a:r>
          </a:p>
          <a:p>
            <a:pPr algn="l">
              <a:lnSpc>
                <a:spcPct val="110000"/>
              </a:lnSpc>
            </a:pPr>
            <a:r>
              <a:rPr kumimoji="1" lang="en-US" altLang="zh-CN" sz="2400" b="1" dirty="0">
                <a:effectLst/>
                <a:latin typeface="Times New Roman" pitchFamily="18" charset="0"/>
                <a:ea typeface="宋体" pitchFamily="2" charset="-122"/>
              </a:rPr>
              <a:t>{</a:t>
            </a:r>
            <a:endParaRPr kumimoji="1" lang="en-US" altLang="zh-CN" sz="2400" dirty="0">
              <a:effectLst/>
              <a:latin typeface="Times New Roman" pitchFamily="18" charset="0"/>
              <a:ea typeface="宋体" pitchFamily="2" charset="-122"/>
            </a:endParaRPr>
          </a:p>
          <a:p>
            <a:pPr algn="l">
              <a:lnSpc>
                <a:spcPct val="110000"/>
              </a:lnSpc>
            </a:pPr>
            <a:r>
              <a:rPr kumimoji="1" lang="en-US" altLang="zh-CN" sz="2400" dirty="0">
                <a:effectLst/>
                <a:latin typeface="Times New Roman" pitchFamily="18" charset="0"/>
                <a:ea typeface="宋体" pitchFamily="2" charset="-122"/>
              </a:rPr>
              <a:t>    </a:t>
            </a:r>
            <a:r>
              <a:rPr kumimoji="1" lang="en-US" altLang="zh-CN" sz="2400" b="1" dirty="0">
                <a:effectLst/>
                <a:latin typeface="Times New Roman" pitchFamily="18" charset="0"/>
                <a:ea typeface="宋体" pitchFamily="2" charset="-122"/>
              </a:rPr>
              <a:t>if</a:t>
            </a:r>
            <a:r>
              <a:rPr kumimoji="1" lang="en-US" altLang="zh-CN" sz="2400" dirty="0">
                <a:effectLst/>
                <a:latin typeface="Times New Roman" pitchFamily="18" charset="0"/>
                <a:ea typeface="宋体" pitchFamily="2" charset="-122"/>
              </a:rPr>
              <a:t> ( </a:t>
            </a:r>
            <a:r>
              <a:rPr kumimoji="1" lang="en-US" altLang="zh-CN" sz="2400" dirty="0" smtClean="0">
                <a:effectLst/>
                <a:latin typeface="Times New Roman" pitchFamily="18" charset="0"/>
                <a:ea typeface="宋体" pitchFamily="2" charset="-122"/>
              </a:rPr>
              <a:t>!</a:t>
            </a:r>
            <a:r>
              <a:rPr kumimoji="1" lang="en-US" altLang="zh-CN" sz="2400" i="1" dirty="0" smtClean="0">
                <a:effectLst/>
                <a:latin typeface="Times New Roman" pitchFamily="18" charset="0"/>
                <a:ea typeface="宋体" pitchFamily="2" charset="-122"/>
              </a:rPr>
              <a:t>T </a:t>
            </a:r>
            <a:r>
              <a:rPr kumimoji="1" lang="en-US" altLang="zh-CN" sz="2400" dirty="0" smtClean="0">
                <a:effectLst/>
                <a:latin typeface="Times New Roman" pitchFamily="18" charset="0"/>
                <a:ea typeface="宋体" pitchFamily="2" charset="-122"/>
              </a:rPr>
              <a:t>) </a:t>
            </a:r>
            <a:endParaRPr kumimoji="1" lang="en-US" altLang="zh-CN" sz="2400" dirty="0">
              <a:effectLst/>
              <a:latin typeface="Times New Roman" pitchFamily="18" charset="0"/>
              <a:ea typeface="宋体" pitchFamily="2" charset="-122"/>
            </a:endParaRPr>
          </a:p>
          <a:p>
            <a:pPr algn="l">
              <a:lnSpc>
                <a:spcPct val="110000"/>
              </a:lnSpc>
            </a:pPr>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r>
              <a:rPr kumimoji="1" lang="en-US" altLang="zh-CN" sz="2400" b="1" dirty="0" smtClean="0">
                <a:effectLst/>
                <a:latin typeface="Times New Roman" pitchFamily="18" charset="0"/>
                <a:ea typeface="宋体" pitchFamily="2" charset="-122"/>
              </a:rPr>
              <a:t>return</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0;</a:t>
            </a:r>
          </a:p>
          <a:p>
            <a:pPr algn="l">
              <a:lnSpc>
                <a:spcPct val="110000"/>
              </a:lnSpc>
            </a:pPr>
            <a:r>
              <a:rPr kumimoji="1" lang="en-US" altLang="zh-CN" sz="2400" dirty="0">
                <a:effectLst/>
                <a:latin typeface="Times New Roman" pitchFamily="18" charset="0"/>
                <a:ea typeface="宋体" pitchFamily="2" charset="-122"/>
              </a:rPr>
              <a:t>    </a:t>
            </a:r>
            <a:r>
              <a:rPr kumimoji="1" lang="en-US" altLang="zh-CN" sz="2400" b="1" dirty="0" smtClean="0">
                <a:effectLst/>
                <a:latin typeface="Times New Roman" pitchFamily="18" charset="0"/>
                <a:ea typeface="宋体" pitchFamily="2" charset="-122"/>
              </a:rPr>
              <a:t>else</a:t>
            </a:r>
            <a:endParaRPr kumimoji="1" lang="en-US" altLang="zh-CN" sz="2400" b="1" dirty="0">
              <a:effectLst/>
              <a:latin typeface="Times New Roman" pitchFamily="18" charset="0"/>
              <a:ea typeface="宋体" pitchFamily="2" charset="-122"/>
            </a:endParaRPr>
          </a:p>
          <a:p>
            <a:pPr algn="l">
              <a:lnSpc>
                <a:spcPct val="110000"/>
              </a:lnSpc>
            </a:pPr>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r>
              <a:rPr kumimoji="1" lang="en-US" altLang="zh-CN" sz="2400" b="1" dirty="0" smtClean="0">
                <a:effectLst/>
                <a:latin typeface="Times New Roman" pitchFamily="18" charset="0"/>
                <a:ea typeface="宋体" pitchFamily="2" charset="-122"/>
              </a:rPr>
              <a:t>return</a:t>
            </a:r>
            <a:r>
              <a:rPr kumimoji="1" lang="en-US" altLang="zh-CN" sz="2400" dirty="0" smtClean="0">
                <a:effectLst/>
                <a:latin typeface="Times New Roman" pitchFamily="18" charset="0"/>
                <a:ea typeface="宋体" pitchFamily="2" charset="-122"/>
              </a:rPr>
              <a:t> </a:t>
            </a:r>
            <a:r>
              <a:rPr kumimoji="1" lang="en-US" altLang="zh-CN" sz="2400" dirty="0" err="1">
                <a:effectLst/>
                <a:latin typeface="Times New Roman" pitchFamily="18" charset="0"/>
                <a:ea typeface="宋体" pitchFamily="2" charset="-122"/>
              </a:rPr>
              <a:t>1+Max</a:t>
            </a:r>
            <a:r>
              <a:rPr kumimoji="1" lang="en-US" altLang="zh-CN" sz="2400" dirty="0">
                <a:effectLst/>
                <a:latin typeface="Times New Roman" pitchFamily="18" charset="0"/>
                <a:ea typeface="宋体" pitchFamily="2" charset="-122"/>
              </a:rPr>
              <a:t>{</a:t>
            </a:r>
            <a:r>
              <a:rPr kumimoji="1" lang="en-US" altLang="zh-CN" sz="2400" b="1" dirty="0">
                <a:solidFill>
                  <a:srgbClr val="FFFF00"/>
                </a:solidFill>
                <a:effectLst/>
                <a:latin typeface="Times New Roman" pitchFamily="18" charset="0"/>
                <a:ea typeface="宋体" pitchFamily="2" charset="-122"/>
              </a:rPr>
              <a:t>depth</a:t>
            </a:r>
            <a:r>
              <a:rPr kumimoji="1" lang="en-US" altLang="zh-CN" sz="2400" dirty="0">
                <a:effectLst/>
                <a:latin typeface="Times New Roman" pitchFamily="18" charset="0"/>
                <a:ea typeface="宋体" pitchFamily="2" charset="-122"/>
              </a:rPr>
              <a:t> ( </a:t>
            </a:r>
            <a:r>
              <a:rPr kumimoji="1" lang="en-US" altLang="zh-CN" sz="2400" i="1" dirty="0" smtClean="0">
                <a:effectLst/>
                <a:latin typeface="Times New Roman" pitchFamily="18" charset="0"/>
                <a:ea typeface="宋体" pitchFamily="2" charset="-122"/>
              </a:rPr>
              <a:t>T</a:t>
            </a:r>
            <a:r>
              <a:rPr kumimoji="1" lang="en-US" altLang="zh-CN" sz="2400" dirty="0" smtClean="0">
                <a:effectLst/>
                <a:latin typeface="Times New Roman" pitchFamily="18" charset="0"/>
                <a:ea typeface="宋体" pitchFamily="2" charset="-122"/>
              </a:rPr>
              <a:t>-&gt;</a:t>
            </a:r>
            <a:r>
              <a:rPr kumimoji="1" lang="en-US" altLang="zh-CN" sz="2400" i="1" dirty="0" err="1" smtClean="0">
                <a:effectLst/>
                <a:latin typeface="Times New Roman" pitchFamily="18" charset="0"/>
                <a:ea typeface="宋体" pitchFamily="2" charset="-122"/>
              </a:rPr>
              <a:t>lchild</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 , </a:t>
            </a:r>
            <a:r>
              <a:rPr kumimoji="1" lang="en-US" altLang="zh-CN" sz="2400" b="1" dirty="0">
                <a:solidFill>
                  <a:srgbClr val="FFFF00"/>
                </a:solidFill>
                <a:effectLst/>
                <a:latin typeface="Times New Roman" pitchFamily="18" charset="0"/>
                <a:ea typeface="宋体" pitchFamily="2" charset="-122"/>
              </a:rPr>
              <a:t>depth</a:t>
            </a:r>
            <a:r>
              <a:rPr kumimoji="1" lang="en-US" altLang="zh-CN" sz="2400" i="1" dirty="0">
                <a:solidFill>
                  <a:srgbClr val="FFFF00"/>
                </a:solidFill>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 </a:t>
            </a:r>
            <a:r>
              <a:rPr kumimoji="1" lang="en-US" altLang="zh-CN" sz="2400" i="1" dirty="0" smtClean="0">
                <a:effectLst/>
                <a:latin typeface="Times New Roman" pitchFamily="18" charset="0"/>
                <a:ea typeface="宋体" pitchFamily="2" charset="-122"/>
              </a:rPr>
              <a:t>T</a:t>
            </a:r>
            <a:r>
              <a:rPr kumimoji="1" lang="en-US" altLang="zh-CN" sz="2400" dirty="0" smtClean="0">
                <a:effectLst/>
                <a:latin typeface="Times New Roman" pitchFamily="18" charset="0"/>
                <a:ea typeface="宋体" pitchFamily="2" charset="-122"/>
              </a:rPr>
              <a:t>-&gt;</a:t>
            </a:r>
            <a:r>
              <a:rPr kumimoji="1" lang="en-US" altLang="zh-CN" sz="2400" i="1" dirty="0" err="1" smtClean="0">
                <a:effectLst/>
                <a:latin typeface="Times New Roman" pitchFamily="18" charset="0"/>
                <a:ea typeface="宋体" pitchFamily="2" charset="-122"/>
              </a:rPr>
              <a:t>rchild</a:t>
            </a:r>
            <a:r>
              <a:rPr kumimoji="1" lang="en-US" altLang="zh-CN" sz="2400" dirty="0" smtClean="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 };</a:t>
            </a:r>
          </a:p>
          <a:p>
            <a:pPr algn="l">
              <a:lnSpc>
                <a:spcPct val="110000"/>
              </a:lnSpc>
            </a:pPr>
            <a:r>
              <a:rPr kumimoji="1" lang="en-US" altLang="zh-CN" sz="2400" b="1" dirty="0">
                <a:effectLst/>
                <a:latin typeface="Times New Roman" pitchFamily="18" charset="0"/>
                <a:ea typeface="宋体" pitchFamily="2" charset="-122"/>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页脚占位符 4"/>
          <p:cNvSpPr>
            <a:spLocks noGrp="1"/>
          </p:cNvSpPr>
          <p:nvPr>
            <p:ph type="ftr" sz="quarter" idx="11"/>
          </p:nvPr>
        </p:nvSpPr>
        <p:spPr/>
        <p:txBody>
          <a:bodyPr/>
          <a:lstStyle/>
          <a:p>
            <a:endParaRPr lang="en-US" altLang="zh-CN"/>
          </a:p>
          <a:p>
            <a:r>
              <a:rPr lang="en-US" altLang="zh-CN"/>
              <a:t>Prof. Q. Wang</a:t>
            </a:r>
          </a:p>
        </p:txBody>
      </p:sp>
      <p:sp>
        <p:nvSpPr>
          <p:cNvPr id="153602" name="Rectangle 2"/>
          <p:cNvSpPr>
            <a:spLocks noGrp="1" noChangeArrowheads="1"/>
          </p:cNvSpPr>
          <p:nvPr>
            <p:ph type="title"/>
          </p:nvPr>
        </p:nvSpPr>
        <p:spPr>
          <a:xfrm>
            <a:off x="457200" y="-26988"/>
            <a:ext cx="8229600" cy="1139826"/>
          </a:xfrm>
        </p:spPr>
        <p:txBody>
          <a:bodyPr/>
          <a:lstStyle/>
          <a:p>
            <a:r>
              <a:rPr lang="en-US" altLang="zh-CN" sz="3600"/>
              <a:t>Initialization of binary tree via PreOrder</a:t>
            </a:r>
          </a:p>
        </p:txBody>
      </p:sp>
      <p:sp>
        <p:nvSpPr>
          <p:cNvPr id="153604" name="Text Box 4"/>
          <p:cNvSpPr txBox="1">
            <a:spLocks noChangeArrowheads="1"/>
          </p:cNvSpPr>
          <p:nvPr/>
        </p:nvSpPr>
        <p:spPr bwMode="auto">
          <a:xfrm>
            <a:off x="358775" y="2119313"/>
            <a:ext cx="8534400" cy="456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pPr>
            <a:r>
              <a:rPr kumimoji="1" lang="en-US" altLang="zh-CN" sz="2200" dirty="0" err="1">
                <a:effectLst/>
                <a:latin typeface="Times New Roman" pitchFamily="18" charset="0"/>
                <a:ea typeface="宋体" pitchFamily="2" charset="-122"/>
              </a:rPr>
              <a:t>int</a:t>
            </a:r>
            <a:r>
              <a:rPr kumimoji="1" lang="en-US" altLang="zh-CN" sz="2200" b="1" dirty="0">
                <a:effectLst/>
                <a:latin typeface="Times New Roman" pitchFamily="18" charset="0"/>
                <a:ea typeface="宋体" pitchFamily="2" charset="-122"/>
              </a:rPr>
              <a:t> </a:t>
            </a:r>
            <a:r>
              <a:rPr kumimoji="1" lang="en-US" altLang="zh-CN" sz="2200" b="1" dirty="0" err="1">
                <a:solidFill>
                  <a:srgbClr val="FFFF00"/>
                </a:solidFill>
                <a:effectLst/>
                <a:latin typeface="Times New Roman" pitchFamily="18" charset="0"/>
                <a:ea typeface="宋体" pitchFamily="2" charset="-122"/>
              </a:rPr>
              <a:t>CreateBinTree</a:t>
            </a:r>
            <a:r>
              <a:rPr kumimoji="1" lang="en-US" altLang="zh-CN" sz="2200" b="1" i="1" dirty="0">
                <a:solidFill>
                  <a:srgbClr val="FFFF00"/>
                </a:solidFill>
                <a:effectLst/>
                <a:latin typeface="Times New Roman" pitchFamily="18" charset="0"/>
                <a:ea typeface="宋体" pitchFamily="2" charset="-122"/>
              </a:rPr>
              <a:t> </a:t>
            </a:r>
            <a:r>
              <a:rPr kumimoji="1" lang="en-US" altLang="zh-CN" sz="2200" dirty="0">
                <a:effectLst/>
                <a:latin typeface="Times New Roman" pitchFamily="18" charset="0"/>
                <a:ea typeface="宋体" pitchFamily="2" charset="-122"/>
              </a:rPr>
              <a:t>(</a:t>
            </a:r>
            <a:r>
              <a:rPr kumimoji="1" lang="en-US" altLang="zh-CN" sz="2200" i="1" dirty="0" err="1">
                <a:effectLst/>
                <a:latin typeface="Times New Roman" pitchFamily="18" charset="0"/>
                <a:ea typeface="宋体" pitchFamily="2" charset="-122"/>
              </a:rPr>
              <a:t>PBinTree</a:t>
            </a:r>
            <a:r>
              <a:rPr kumimoji="1" lang="en-US" altLang="zh-CN" sz="2200" i="1" dirty="0">
                <a:effectLst/>
                <a:latin typeface="Times New Roman" pitchFamily="18" charset="0"/>
                <a:ea typeface="宋体" pitchFamily="2" charset="-122"/>
              </a:rPr>
              <a:t> T </a:t>
            </a:r>
            <a:r>
              <a:rPr kumimoji="1" lang="en-US" altLang="zh-CN" sz="2200" dirty="0">
                <a:effectLst/>
                <a:latin typeface="Times New Roman" pitchFamily="18" charset="0"/>
                <a:ea typeface="宋体" pitchFamily="2" charset="-122"/>
              </a:rPr>
              <a:t>) 	</a:t>
            </a:r>
            <a:r>
              <a:rPr kumimoji="1" lang="en-US" altLang="zh-CN" sz="2200" dirty="0">
                <a:solidFill>
                  <a:srgbClr val="00CC00"/>
                </a:solidFill>
                <a:effectLst/>
                <a:latin typeface="Times New Roman" pitchFamily="18" charset="0"/>
                <a:ea typeface="宋体" pitchFamily="2" charset="-122"/>
              </a:rPr>
              <a:t>//</a:t>
            </a:r>
            <a:r>
              <a:rPr kumimoji="1" lang="zh-CN" altLang="en-US" sz="2200" dirty="0">
                <a:solidFill>
                  <a:srgbClr val="00CC00"/>
                </a:solidFill>
                <a:effectLst/>
                <a:latin typeface="Times New Roman" pitchFamily="18" charset="0"/>
                <a:ea typeface="宋体" pitchFamily="2" charset="-122"/>
              </a:rPr>
              <a:t>按先序次序构造二叉链表</a:t>
            </a:r>
            <a:endParaRPr kumimoji="1" lang="zh-CN" altLang="en-US" sz="2200" dirty="0">
              <a:effectLst/>
              <a:latin typeface="Times New Roman" pitchFamily="18" charset="0"/>
              <a:ea typeface="宋体" pitchFamily="2" charset="-122"/>
            </a:endParaRPr>
          </a:p>
          <a:p>
            <a:pPr algn="l">
              <a:lnSpc>
                <a:spcPct val="110000"/>
              </a:lnSpc>
            </a:pPr>
            <a:r>
              <a:rPr kumimoji="1" lang="en-US" altLang="zh-CN" sz="2200" b="1" dirty="0">
                <a:effectLst/>
                <a:latin typeface="Times New Roman" pitchFamily="18" charset="0"/>
                <a:ea typeface="宋体" pitchFamily="2" charset="-122"/>
              </a:rPr>
              <a:t>{</a:t>
            </a:r>
            <a:endParaRPr kumimoji="1" lang="en-US" altLang="zh-CN" sz="2200" dirty="0">
              <a:effectLst/>
              <a:latin typeface="Times New Roman" pitchFamily="18" charset="0"/>
              <a:ea typeface="宋体" pitchFamily="2" charset="-122"/>
            </a:endParaRPr>
          </a:p>
          <a:p>
            <a:pPr algn="l">
              <a:lnSpc>
                <a:spcPct val="110000"/>
              </a:lnSpc>
            </a:pPr>
            <a:r>
              <a:rPr kumimoji="1" lang="en-US" altLang="zh-CN" sz="2200" dirty="0">
                <a:effectLst/>
                <a:latin typeface="Times New Roman" pitchFamily="18" charset="0"/>
                <a:ea typeface="宋体" pitchFamily="2" charset="-122"/>
              </a:rPr>
              <a:t>    </a:t>
            </a:r>
            <a:r>
              <a:rPr kumimoji="1" lang="en-US" altLang="zh-CN" sz="2200" dirty="0" err="1">
                <a:effectLst/>
                <a:latin typeface="Times New Roman" pitchFamily="18" charset="0"/>
                <a:ea typeface="宋体" pitchFamily="2" charset="-122"/>
              </a:rPr>
              <a:t>scanf</a:t>
            </a:r>
            <a:r>
              <a:rPr kumimoji="1" lang="en-US" altLang="zh-CN" sz="2200" dirty="0">
                <a:effectLst/>
                <a:latin typeface="Times New Roman" pitchFamily="18" charset="0"/>
                <a:ea typeface="宋体" pitchFamily="2" charset="-122"/>
              </a:rPr>
              <a:t>(&amp;</a:t>
            </a:r>
            <a:r>
              <a:rPr kumimoji="1" lang="en-US" altLang="zh-CN" sz="2200" dirty="0" err="1">
                <a:effectLst/>
                <a:latin typeface="Times New Roman" pitchFamily="18" charset="0"/>
                <a:ea typeface="宋体" pitchFamily="2" charset="-122"/>
              </a:rPr>
              <a:t>ch</a:t>
            </a:r>
            <a:r>
              <a:rPr kumimoji="1" lang="en-US" altLang="zh-CN" sz="2200" dirty="0">
                <a:effectLst/>
                <a:latin typeface="Times New Roman" pitchFamily="18" charset="0"/>
                <a:ea typeface="宋体" pitchFamily="2" charset="-122"/>
              </a:rPr>
              <a:t>);</a:t>
            </a:r>
          </a:p>
          <a:p>
            <a:pPr algn="l">
              <a:lnSpc>
                <a:spcPct val="110000"/>
              </a:lnSpc>
            </a:pPr>
            <a:r>
              <a:rPr kumimoji="1" lang="en-US" altLang="zh-CN" sz="2200" b="1" dirty="0">
                <a:effectLst/>
                <a:latin typeface="Times New Roman" pitchFamily="18" charset="0"/>
                <a:ea typeface="宋体" pitchFamily="2" charset="-122"/>
              </a:rPr>
              <a:t>    if</a:t>
            </a:r>
            <a:r>
              <a:rPr kumimoji="1" lang="en-US" altLang="zh-CN" sz="2200" dirty="0">
                <a:effectLst/>
                <a:latin typeface="Times New Roman" pitchFamily="18" charset="0"/>
                <a:ea typeface="宋体" pitchFamily="2" charset="-122"/>
              </a:rPr>
              <a:t> ( </a:t>
            </a:r>
            <a:r>
              <a:rPr kumimoji="1" lang="en-US" altLang="zh-CN" sz="2200" dirty="0" err="1">
                <a:effectLst/>
                <a:latin typeface="Times New Roman" pitchFamily="18" charset="0"/>
                <a:ea typeface="宋体" pitchFamily="2" charset="-122"/>
              </a:rPr>
              <a:t>ch</a:t>
            </a:r>
            <a:r>
              <a:rPr kumimoji="1" lang="en-US" altLang="zh-CN" sz="2200" i="1" dirty="0">
                <a:effectLst/>
                <a:latin typeface="Times New Roman" pitchFamily="18" charset="0"/>
                <a:ea typeface="宋体" pitchFamily="2" charset="-122"/>
              </a:rPr>
              <a:t> == ‘</a:t>
            </a:r>
            <a:r>
              <a:rPr kumimoji="1" lang="en-US" altLang="zh-CN" sz="2200" dirty="0">
                <a:effectLst/>
                <a:latin typeface="Times New Roman" pitchFamily="18" charset="0"/>
                <a:ea typeface="宋体" pitchFamily="2" charset="-122"/>
              </a:rPr>
              <a:t>Ø’ ) </a:t>
            </a:r>
            <a:r>
              <a:rPr kumimoji="1" lang="en-US" altLang="zh-CN" sz="2200" i="1" dirty="0" smtClean="0">
                <a:effectLst/>
                <a:latin typeface="Times New Roman" pitchFamily="18" charset="0"/>
                <a:ea typeface="宋体" pitchFamily="2" charset="-122"/>
              </a:rPr>
              <a:t>T </a:t>
            </a:r>
            <a:r>
              <a:rPr kumimoji="1" lang="en-US" altLang="zh-CN" sz="2200" dirty="0" smtClean="0">
                <a:effectLst/>
                <a:latin typeface="Times New Roman" pitchFamily="18" charset="0"/>
                <a:ea typeface="宋体" pitchFamily="2" charset="-122"/>
              </a:rPr>
              <a:t>= NULL</a:t>
            </a:r>
            <a:r>
              <a:rPr kumimoji="1" lang="en-US" altLang="zh-CN" sz="2200" dirty="0">
                <a:effectLst/>
                <a:latin typeface="Times New Roman" pitchFamily="18" charset="0"/>
                <a:ea typeface="宋体" pitchFamily="2" charset="-122"/>
              </a:rPr>
              <a:t>;</a:t>
            </a:r>
          </a:p>
          <a:p>
            <a:pPr algn="l">
              <a:lnSpc>
                <a:spcPct val="110000"/>
              </a:lnSpc>
            </a:pPr>
            <a:r>
              <a:rPr kumimoji="1" lang="en-US" altLang="zh-CN" sz="2200" dirty="0">
                <a:effectLst/>
                <a:latin typeface="Times New Roman" pitchFamily="18" charset="0"/>
                <a:ea typeface="宋体" pitchFamily="2" charset="-122"/>
              </a:rPr>
              <a:t>    </a:t>
            </a:r>
            <a:r>
              <a:rPr kumimoji="1" lang="en-US" altLang="zh-CN" sz="2200" b="1" dirty="0">
                <a:effectLst/>
                <a:latin typeface="Times New Roman" pitchFamily="18" charset="0"/>
                <a:ea typeface="宋体" pitchFamily="2" charset="-122"/>
              </a:rPr>
              <a:t>else</a:t>
            </a:r>
            <a:r>
              <a:rPr kumimoji="1" lang="en-US" altLang="zh-CN" sz="2200" dirty="0">
                <a:effectLst/>
                <a:latin typeface="Times New Roman" pitchFamily="18" charset="0"/>
                <a:ea typeface="宋体" pitchFamily="2" charset="-122"/>
              </a:rPr>
              <a:t> {</a:t>
            </a:r>
          </a:p>
          <a:p>
            <a:pPr algn="l">
              <a:lnSpc>
                <a:spcPct val="110000"/>
              </a:lnSpc>
            </a:pPr>
            <a:r>
              <a:rPr kumimoji="1" lang="en-US" altLang="zh-CN" sz="2200" dirty="0">
                <a:effectLst/>
                <a:latin typeface="Times New Roman" pitchFamily="18" charset="0"/>
                <a:ea typeface="宋体" pitchFamily="2" charset="-122"/>
              </a:rPr>
              <a:t>          </a:t>
            </a:r>
            <a:r>
              <a:rPr kumimoji="1" lang="en-US" altLang="zh-CN" sz="2200" b="1" dirty="0">
                <a:effectLst/>
                <a:latin typeface="Times New Roman" pitchFamily="18" charset="0"/>
                <a:ea typeface="宋体" pitchFamily="2" charset="-122"/>
              </a:rPr>
              <a:t>if</a:t>
            </a:r>
            <a:r>
              <a:rPr kumimoji="1" lang="en-US" altLang="zh-CN" sz="2200" dirty="0">
                <a:effectLst/>
                <a:latin typeface="Times New Roman" pitchFamily="18" charset="0"/>
                <a:ea typeface="宋体" pitchFamily="2" charset="-122"/>
              </a:rPr>
              <a:t> ( !(</a:t>
            </a:r>
            <a:r>
              <a:rPr kumimoji="1" lang="en-US" altLang="zh-CN" sz="2200" i="1" dirty="0">
                <a:effectLst/>
                <a:latin typeface="Times New Roman" pitchFamily="18" charset="0"/>
                <a:ea typeface="宋体" pitchFamily="2" charset="-122"/>
              </a:rPr>
              <a:t>T</a:t>
            </a:r>
            <a:r>
              <a:rPr kumimoji="1" lang="en-US" altLang="zh-CN" sz="2200" dirty="0">
                <a:effectLst/>
                <a:latin typeface="Times New Roman" pitchFamily="18" charset="0"/>
                <a:ea typeface="宋体" pitchFamily="2" charset="-122"/>
              </a:rPr>
              <a:t> = (</a:t>
            </a:r>
            <a:r>
              <a:rPr kumimoji="1" lang="en-US" altLang="zh-CN" sz="2200" dirty="0" err="1">
                <a:effectLst/>
                <a:latin typeface="Times New Roman" pitchFamily="18" charset="0"/>
                <a:ea typeface="宋体" pitchFamily="2" charset="-122"/>
              </a:rPr>
              <a:t>PBinTree</a:t>
            </a:r>
            <a:r>
              <a:rPr kumimoji="1" lang="en-US" altLang="zh-CN" sz="2200" dirty="0">
                <a:effectLst/>
                <a:latin typeface="Times New Roman" pitchFamily="18" charset="0"/>
                <a:ea typeface="宋体" pitchFamily="2" charset="-122"/>
              </a:rPr>
              <a:t>) </a:t>
            </a:r>
            <a:r>
              <a:rPr kumimoji="1" lang="en-US" altLang="zh-CN" sz="2200" dirty="0" err="1">
                <a:effectLst/>
                <a:latin typeface="Times New Roman" pitchFamily="18" charset="0"/>
                <a:ea typeface="宋体" pitchFamily="2" charset="-122"/>
              </a:rPr>
              <a:t>malloc</a:t>
            </a:r>
            <a:r>
              <a:rPr kumimoji="1" lang="en-US" altLang="zh-CN" sz="2200" dirty="0">
                <a:effectLst/>
                <a:latin typeface="Times New Roman" pitchFamily="18" charset="0"/>
                <a:ea typeface="宋体" pitchFamily="2" charset="-122"/>
              </a:rPr>
              <a:t>(</a:t>
            </a:r>
            <a:r>
              <a:rPr kumimoji="1" lang="en-US" altLang="zh-CN" sz="2200" dirty="0" err="1">
                <a:effectLst/>
                <a:latin typeface="Times New Roman" pitchFamily="18" charset="0"/>
                <a:ea typeface="宋体" pitchFamily="2" charset="-122"/>
              </a:rPr>
              <a:t>sizeof</a:t>
            </a:r>
            <a:r>
              <a:rPr kumimoji="1" lang="en-US" altLang="zh-CN" sz="2200" dirty="0">
                <a:effectLst/>
                <a:latin typeface="Times New Roman" pitchFamily="18" charset="0"/>
                <a:ea typeface="宋体" pitchFamily="2" charset="-122"/>
              </a:rPr>
              <a:t>(</a:t>
            </a:r>
            <a:r>
              <a:rPr kumimoji="1" lang="en-US" altLang="zh-CN" sz="2200" dirty="0" err="1">
                <a:effectLst/>
                <a:latin typeface="Times New Roman" pitchFamily="18" charset="0"/>
              </a:rPr>
              <a:t>BinTreeNode</a:t>
            </a:r>
            <a:r>
              <a:rPr kumimoji="1" lang="en-US" altLang="zh-CN" sz="2200" dirty="0">
                <a:effectLst/>
                <a:latin typeface="Times New Roman" pitchFamily="18" charset="0"/>
              </a:rPr>
              <a:t>))))</a:t>
            </a:r>
          </a:p>
          <a:p>
            <a:pPr algn="l">
              <a:lnSpc>
                <a:spcPct val="110000"/>
              </a:lnSpc>
            </a:pPr>
            <a:r>
              <a:rPr kumimoji="1" lang="en-US" altLang="zh-CN" sz="2200" dirty="0">
                <a:effectLst/>
                <a:latin typeface="Times New Roman" pitchFamily="18" charset="0"/>
              </a:rPr>
              <a:t>	    exit(-1);</a:t>
            </a:r>
          </a:p>
          <a:p>
            <a:pPr algn="l">
              <a:lnSpc>
                <a:spcPct val="110000"/>
              </a:lnSpc>
            </a:pPr>
            <a:r>
              <a:rPr kumimoji="1" lang="en-US" altLang="zh-CN" sz="2200" b="1" dirty="0">
                <a:effectLst/>
                <a:latin typeface="Times New Roman" pitchFamily="18" charset="0"/>
                <a:ea typeface="宋体" pitchFamily="2" charset="-122"/>
              </a:rPr>
              <a:t>           </a:t>
            </a:r>
            <a:r>
              <a:rPr kumimoji="1" lang="en-US" altLang="zh-CN" sz="2200" i="1" dirty="0">
                <a:effectLst/>
                <a:latin typeface="Times New Roman" pitchFamily="18" charset="0"/>
                <a:ea typeface="宋体" pitchFamily="2" charset="-122"/>
              </a:rPr>
              <a:t>T</a:t>
            </a:r>
            <a:r>
              <a:rPr kumimoji="1" lang="en-US" altLang="zh-CN" sz="2200" dirty="0">
                <a:effectLst/>
                <a:latin typeface="Times New Roman" pitchFamily="18" charset="0"/>
                <a:ea typeface="宋体" pitchFamily="2" charset="-122"/>
              </a:rPr>
              <a:t> -&gt; </a:t>
            </a:r>
            <a:r>
              <a:rPr kumimoji="1" lang="en-US" altLang="zh-CN" sz="2200" i="1" dirty="0">
                <a:effectLst/>
                <a:latin typeface="Times New Roman" pitchFamily="18" charset="0"/>
                <a:ea typeface="宋体" pitchFamily="2" charset="-122"/>
              </a:rPr>
              <a:t>info</a:t>
            </a:r>
            <a:r>
              <a:rPr kumimoji="1" lang="en-US" altLang="zh-CN" sz="2200" dirty="0">
                <a:effectLst/>
                <a:latin typeface="Times New Roman" pitchFamily="18" charset="0"/>
                <a:ea typeface="宋体" pitchFamily="2" charset="-122"/>
              </a:rPr>
              <a:t> = </a:t>
            </a:r>
            <a:r>
              <a:rPr kumimoji="1" lang="en-US" altLang="zh-CN" sz="2200" dirty="0" err="1">
                <a:effectLst/>
                <a:latin typeface="Times New Roman" pitchFamily="18" charset="0"/>
                <a:ea typeface="宋体" pitchFamily="2" charset="-122"/>
              </a:rPr>
              <a:t>ch</a:t>
            </a:r>
            <a:r>
              <a:rPr kumimoji="1" lang="en-US" altLang="zh-CN" sz="2200" dirty="0">
                <a:effectLst/>
                <a:latin typeface="Times New Roman" pitchFamily="18" charset="0"/>
                <a:ea typeface="宋体" pitchFamily="2" charset="-122"/>
              </a:rPr>
              <a:t>;</a:t>
            </a:r>
          </a:p>
          <a:p>
            <a:pPr algn="l">
              <a:lnSpc>
                <a:spcPct val="110000"/>
              </a:lnSpc>
            </a:pPr>
            <a:r>
              <a:rPr kumimoji="1" lang="en-US" altLang="zh-CN" sz="2200" dirty="0">
                <a:effectLst/>
                <a:latin typeface="Times New Roman" pitchFamily="18" charset="0"/>
                <a:ea typeface="宋体" pitchFamily="2" charset="-122"/>
              </a:rPr>
              <a:t>           </a:t>
            </a:r>
            <a:r>
              <a:rPr kumimoji="1" lang="en-US" altLang="zh-CN" sz="2200" dirty="0" err="1">
                <a:solidFill>
                  <a:srgbClr val="FFFF00"/>
                </a:solidFill>
                <a:effectLst/>
                <a:latin typeface="Times New Roman" pitchFamily="18" charset="0"/>
                <a:ea typeface="宋体" pitchFamily="2" charset="-122"/>
              </a:rPr>
              <a:t>CreateBinTree</a:t>
            </a:r>
            <a:r>
              <a:rPr kumimoji="1" lang="en-US" altLang="zh-CN" sz="2200" dirty="0">
                <a:effectLst/>
                <a:latin typeface="Times New Roman" pitchFamily="18" charset="0"/>
                <a:ea typeface="宋体" pitchFamily="2" charset="-122"/>
              </a:rPr>
              <a:t> (</a:t>
            </a:r>
            <a:r>
              <a:rPr kumimoji="1" lang="en-US" altLang="zh-CN" sz="2200" i="1" dirty="0">
                <a:effectLst/>
                <a:latin typeface="Times New Roman" pitchFamily="18" charset="0"/>
                <a:ea typeface="宋体" pitchFamily="2" charset="-122"/>
              </a:rPr>
              <a:t>T</a:t>
            </a:r>
            <a:r>
              <a:rPr kumimoji="1" lang="en-US" altLang="zh-CN" sz="2200" dirty="0">
                <a:effectLst/>
                <a:latin typeface="Times New Roman" pitchFamily="18" charset="0"/>
                <a:ea typeface="宋体" pitchFamily="2" charset="-122"/>
              </a:rPr>
              <a:t>-&gt;</a:t>
            </a:r>
            <a:r>
              <a:rPr kumimoji="1" lang="en-US" altLang="zh-CN" sz="2200" i="1" dirty="0" err="1">
                <a:effectLst/>
                <a:latin typeface="Times New Roman" pitchFamily="18" charset="0"/>
                <a:ea typeface="宋体" pitchFamily="2" charset="-122"/>
              </a:rPr>
              <a:t>lchild</a:t>
            </a:r>
            <a:r>
              <a:rPr kumimoji="1" lang="en-US" altLang="zh-CN" sz="2200" dirty="0">
                <a:effectLst/>
                <a:latin typeface="Times New Roman" pitchFamily="18" charset="0"/>
                <a:ea typeface="宋体" pitchFamily="2" charset="-122"/>
              </a:rPr>
              <a:t>);</a:t>
            </a:r>
          </a:p>
          <a:p>
            <a:pPr algn="l">
              <a:lnSpc>
                <a:spcPct val="110000"/>
              </a:lnSpc>
            </a:pPr>
            <a:r>
              <a:rPr kumimoji="1" lang="en-US" altLang="zh-CN" sz="2200" dirty="0">
                <a:effectLst/>
                <a:latin typeface="Times New Roman" pitchFamily="18" charset="0"/>
                <a:ea typeface="宋体" pitchFamily="2" charset="-122"/>
              </a:rPr>
              <a:t>           </a:t>
            </a:r>
            <a:r>
              <a:rPr kumimoji="1" lang="en-US" altLang="zh-CN" sz="2200" dirty="0" err="1">
                <a:solidFill>
                  <a:srgbClr val="FFFF00"/>
                </a:solidFill>
                <a:effectLst/>
                <a:latin typeface="Times New Roman" pitchFamily="18" charset="0"/>
                <a:ea typeface="宋体" pitchFamily="2" charset="-122"/>
              </a:rPr>
              <a:t>CreateBinTree</a:t>
            </a:r>
            <a:r>
              <a:rPr kumimoji="1" lang="en-US" altLang="zh-CN" sz="2200" i="1" dirty="0">
                <a:effectLst/>
                <a:latin typeface="Times New Roman" pitchFamily="18" charset="0"/>
                <a:ea typeface="宋体" pitchFamily="2" charset="-122"/>
              </a:rPr>
              <a:t> </a:t>
            </a:r>
            <a:r>
              <a:rPr kumimoji="1" lang="en-US" altLang="zh-CN" sz="2200" dirty="0">
                <a:effectLst/>
                <a:latin typeface="Times New Roman" pitchFamily="18" charset="0"/>
                <a:ea typeface="宋体" pitchFamily="2" charset="-122"/>
              </a:rPr>
              <a:t>(</a:t>
            </a:r>
            <a:r>
              <a:rPr kumimoji="1" lang="en-US" altLang="zh-CN" sz="2200" i="1" dirty="0">
                <a:effectLst/>
                <a:latin typeface="Times New Roman" pitchFamily="18" charset="0"/>
                <a:ea typeface="宋体" pitchFamily="2" charset="-122"/>
              </a:rPr>
              <a:t>T</a:t>
            </a:r>
            <a:r>
              <a:rPr kumimoji="1" lang="en-US" altLang="zh-CN" sz="2200" dirty="0">
                <a:effectLst/>
                <a:latin typeface="Times New Roman" pitchFamily="18" charset="0"/>
                <a:ea typeface="宋体" pitchFamily="2" charset="-122"/>
              </a:rPr>
              <a:t>-&gt;</a:t>
            </a:r>
            <a:r>
              <a:rPr kumimoji="1" lang="en-US" altLang="zh-CN" sz="2200" i="1" dirty="0" err="1">
                <a:effectLst/>
                <a:latin typeface="Times New Roman" pitchFamily="18" charset="0"/>
                <a:ea typeface="宋体" pitchFamily="2" charset="-122"/>
              </a:rPr>
              <a:t>rchild</a:t>
            </a:r>
            <a:r>
              <a:rPr kumimoji="1" lang="en-US" altLang="zh-CN" sz="2200" dirty="0">
                <a:effectLst/>
                <a:latin typeface="Times New Roman" pitchFamily="18" charset="0"/>
                <a:ea typeface="宋体" pitchFamily="2" charset="-122"/>
              </a:rPr>
              <a:t>);</a:t>
            </a:r>
          </a:p>
          <a:p>
            <a:pPr algn="l">
              <a:lnSpc>
                <a:spcPct val="110000"/>
              </a:lnSpc>
            </a:pPr>
            <a:r>
              <a:rPr kumimoji="1" lang="en-US" altLang="zh-CN" sz="2200" b="1" dirty="0">
                <a:effectLst/>
                <a:latin typeface="Times New Roman" pitchFamily="18" charset="0"/>
                <a:ea typeface="宋体" pitchFamily="2" charset="-122"/>
              </a:rPr>
              <a:t>     }</a:t>
            </a:r>
          </a:p>
          <a:p>
            <a:pPr algn="l">
              <a:lnSpc>
                <a:spcPct val="110000"/>
              </a:lnSpc>
            </a:pPr>
            <a:r>
              <a:rPr kumimoji="1" lang="en-US" altLang="zh-CN" sz="2200" b="1" dirty="0">
                <a:effectLst/>
                <a:latin typeface="Times New Roman" pitchFamily="18" charset="0"/>
                <a:ea typeface="宋体" pitchFamily="2" charset="-122"/>
              </a:rPr>
              <a:t>}</a:t>
            </a:r>
          </a:p>
        </p:txBody>
      </p:sp>
      <p:sp>
        <p:nvSpPr>
          <p:cNvPr id="153605" name="Text Box 5"/>
          <p:cNvSpPr txBox="1">
            <a:spLocks noChangeArrowheads="1"/>
          </p:cNvSpPr>
          <p:nvPr/>
        </p:nvSpPr>
        <p:spPr bwMode="auto">
          <a:xfrm>
            <a:off x="447675" y="1092200"/>
            <a:ext cx="6662738"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30000"/>
              </a:lnSpc>
            </a:pPr>
            <a:r>
              <a:rPr lang="en-US" altLang="zh-CN" sz="2400" b="1">
                <a:effectLst/>
              </a:rPr>
              <a:t>Input</a:t>
            </a:r>
            <a:r>
              <a:rPr lang="zh-CN" altLang="en-US" sz="2400" b="1">
                <a:effectLst/>
              </a:rPr>
              <a:t>：</a:t>
            </a:r>
            <a:r>
              <a:rPr lang="en-US" altLang="zh-CN" sz="2400" b="1">
                <a:effectLst/>
              </a:rPr>
              <a:t>Get the character sequentially</a:t>
            </a:r>
          </a:p>
          <a:p>
            <a:pPr algn="l">
              <a:lnSpc>
                <a:spcPct val="130000"/>
              </a:lnSpc>
            </a:pPr>
            <a:r>
              <a:rPr lang="en-US" altLang="zh-CN" sz="2400">
                <a:effectLst/>
              </a:rPr>
              <a:t>                      A B C </a:t>
            </a:r>
            <a:r>
              <a:rPr lang="en-US" altLang="zh-CN" sz="2400">
                <a:effectLst/>
                <a:cs typeface="Arial" charset="0"/>
              </a:rPr>
              <a:t>Ø Ø D E Ø G Ø Ø F Ø Ø Ø </a:t>
            </a:r>
          </a:p>
        </p:txBody>
      </p:sp>
      <p:sp>
        <p:nvSpPr>
          <p:cNvPr id="153606" name="Oval 6"/>
          <p:cNvSpPr>
            <a:spLocks noChangeArrowheads="1"/>
          </p:cNvSpPr>
          <p:nvPr/>
        </p:nvSpPr>
        <p:spPr bwMode="auto">
          <a:xfrm>
            <a:off x="7596188" y="3213100"/>
            <a:ext cx="360362"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a:effectLst/>
                <a:ea typeface="宋体" pitchFamily="2" charset="-122"/>
              </a:rPr>
              <a:t>A</a:t>
            </a:r>
          </a:p>
        </p:txBody>
      </p:sp>
      <p:sp>
        <p:nvSpPr>
          <p:cNvPr id="153607" name="Oval 7"/>
          <p:cNvSpPr>
            <a:spLocks noChangeArrowheads="1"/>
          </p:cNvSpPr>
          <p:nvPr/>
        </p:nvSpPr>
        <p:spPr bwMode="auto">
          <a:xfrm>
            <a:off x="7308850" y="3897313"/>
            <a:ext cx="360363"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a:effectLst/>
                <a:ea typeface="宋体" pitchFamily="2" charset="-122"/>
              </a:rPr>
              <a:t>B</a:t>
            </a:r>
          </a:p>
        </p:txBody>
      </p:sp>
      <p:sp>
        <p:nvSpPr>
          <p:cNvPr id="153608" name="Oval 8"/>
          <p:cNvSpPr>
            <a:spLocks noChangeArrowheads="1"/>
          </p:cNvSpPr>
          <p:nvPr/>
        </p:nvSpPr>
        <p:spPr bwMode="auto">
          <a:xfrm>
            <a:off x="7019925" y="4581525"/>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a:effectLst/>
                <a:ea typeface="宋体" pitchFamily="2" charset="-122"/>
              </a:rPr>
              <a:t>C</a:t>
            </a:r>
          </a:p>
        </p:txBody>
      </p:sp>
      <p:cxnSp>
        <p:nvCxnSpPr>
          <p:cNvPr id="153609" name="AutoShape 9"/>
          <p:cNvCxnSpPr>
            <a:cxnSpLocks noChangeShapeType="1"/>
            <a:stCxn id="153606" idx="3"/>
            <a:endCxn id="153607" idx="0"/>
          </p:cNvCxnSpPr>
          <p:nvPr/>
        </p:nvCxnSpPr>
        <p:spPr bwMode="auto">
          <a:xfrm flipH="1">
            <a:off x="7489825" y="3521075"/>
            <a:ext cx="158750" cy="3762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10" name="AutoShape 10"/>
          <p:cNvCxnSpPr>
            <a:cxnSpLocks noChangeShapeType="1"/>
            <a:stCxn id="153607" idx="3"/>
            <a:endCxn id="153608" idx="0"/>
          </p:cNvCxnSpPr>
          <p:nvPr/>
        </p:nvCxnSpPr>
        <p:spPr bwMode="auto">
          <a:xfrm flipH="1">
            <a:off x="7200900" y="4205288"/>
            <a:ext cx="160338" cy="3762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11" name="Oval 11"/>
          <p:cNvSpPr>
            <a:spLocks noChangeArrowheads="1"/>
          </p:cNvSpPr>
          <p:nvPr/>
        </p:nvSpPr>
        <p:spPr bwMode="auto">
          <a:xfrm>
            <a:off x="7667625" y="4581525"/>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a:effectLst/>
                <a:ea typeface="宋体" pitchFamily="2" charset="-122"/>
              </a:rPr>
              <a:t>D</a:t>
            </a:r>
          </a:p>
        </p:txBody>
      </p:sp>
      <p:sp>
        <p:nvSpPr>
          <p:cNvPr id="153612" name="Oval 12"/>
          <p:cNvSpPr>
            <a:spLocks noChangeArrowheads="1"/>
          </p:cNvSpPr>
          <p:nvPr/>
        </p:nvSpPr>
        <p:spPr bwMode="auto">
          <a:xfrm>
            <a:off x="7380288" y="5300663"/>
            <a:ext cx="360362"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a:effectLst/>
                <a:ea typeface="宋体" pitchFamily="2" charset="-122"/>
              </a:rPr>
              <a:t>E</a:t>
            </a:r>
          </a:p>
        </p:txBody>
      </p:sp>
      <p:sp>
        <p:nvSpPr>
          <p:cNvPr id="153613" name="Oval 13"/>
          <p:cNvSpPr>
            <a:spLocks noChangeArrowheads="1"/>
          </p:cNvSpPr>
          <p:nvPr/>
        </p:nvSpPr>
        <p:spPr bwMode="auto">
          <a:xfrm>
            <a:off x="7740650" y="5949950"/>
            <a:ext cx="3603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a:effectLst/>
                <a:ea typeface="宋体" pitchFamily="2" charset="-122"/>
              </a:rPr>
              <a:t>G</a:t>
            </a:r>
          </a:p>
        </p:txBody>
      </p:sp>
      <p:sp>
        <p:nvSpPr>
          <p:cNvPr id="153614" name="Oval 14"/>
          <p:cNvSpPr>
            <a:spLocks noChangeArrowheads="1"/>
          </p:cNvSpPr>
          <p:nvPr/>
        </p:nvSpPr>
        <p:spPr bwMode="auto">
          <a:xfrm>
            <a:off x="8027988" y="5300663"/>
            <a:ext cx="360362"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a:effectLst/>
                <a:ea typeface="宋体" pitchFamily="2" charset="-122"/>
              </a:rPr>
              <a:t>F</a:t>
            </a:r>
          </a:p>
        </p:txBody>
      </p:sp>
      <p:cxnSp>
        <p:nvCxnSpPr>
          <p:cNvPr id="153615" name="AutoShape 15"/>
          <p:cNvCxnSpPr>
            <a:cxnSpLocks noChangeShapeType="1"/>
            <a:stCxn id="153607" idx="5"/>
            <a:endCxn id="153611" idx="0"/>
          </p:cNvCxnSpPr>
          <p:nvPr/>
        </p:nvCxnSpPr>
        <p:spPr bwMode="auto">
          <a:xfrm>
            <a:off x="7616825" y="4205288"/>
            <a:ext cx="231775" cy="3762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16" name="AutoShape 16"/>
          <p:cNvCxnSpPr>
            <a:cxnSpLocks noChangeShapeType="1"/>
            <a:stCxn id="153611" idx="3"/>
            <a:endCxn id="153612" idx="0"/>
          </p:cNvCxnSpPr>
          <p:nvPr/>
        </p:nvCxnSpPr>
        <p:spPr bwMode="auto">
          <a:xfrm flipH="1">
            <a:off x="7561263" y="4889500"/>
            <a:ext cx="158750" cy="4111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17" name="AutoShape 17"/>
          <p:cNvCxnSpPr>
            <a:cxnSpLocks noChangeShapeType="1"/>
            <a:stCxn id="153611" idx="5"/>
            <a:endCxn id="153614" idx="0"/>
          </p:cNvCxnSpPr>
          <p:nvPr/>
        </p:nvCxnSpPr>
        <p:spPr bwMode="auto">
          <a:xfrm>
            <a:off x="7975600" y="4889500"/>
            <a:ext cx="233363" cy="4111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18" name="AutoShape 18"/>
          <p:cNvCxnSpPr>
            <a:cxnSpLocks noChangeShapeType="1"/>
            <a:stCxn id="153612" idx="5"/>
            <a:endCxn id="153613" idx="0"/>
          </p:cNvCxnSpPr>
          <p:nvPr/>
        </p:nvCxnSpPr>
        <p:spPr bwMode="auto">
          <a:xfrm>
            <a:off x="7688263" y="5608638"/>
            <a:ext cx="233362" cy="341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20" name="Rectangle 20"/>
          <p:cNvSpPr>
            <a:spLocks noChangeArrowheads="1"/>
          </p:cNvSpPr>
          <p:nvPr/>
        </p:nvSpPr>
        <p:spPr bwMode="auto">
          <a:xfrm>
            <a:off x="2051050" y="605155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rPr>
              <a:t>A</a:t>
            </a:r>
            <a:endParaRPr lang="en-US" altLang="zh-CN" sz="2800" b="1">
              <a:solidFill>
                <a:srgbClr val="FFFF00"/>
              </a:solidFill>
              <a:effectLst/>
              <a:cs typeface="Arial" charset="0"/>
            </a:endParaRPr>
          </a:p>
        </p:txBody>
      </p:sp>
      <p:sp>
        <p:nvSpPr>
          <p:cNvPr id="153622" name="Rectangle 22"/>
          <p:cNvSpPr>
            <a:spLocks noChangeArrowheads="1"/>
          </p:cNvSpPr>
          <p:nvPr/>
        </p:nvSpPr>
        <p:spPr bwMode="auto">
          <a:xfrm>
            <a:off x="2365375" y="605155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rPr>
              <a:t>B</a:t>
            </a:r>
            <a:endParaRPr lang="en-US" altLang="zh-CN" sz="2800" b="1">
              <a:solidFill>
                <a:srgbClr val="FFFF00"/>
              </a:solidFill>
              <a:effectLst/>
              <a:cs typeface="Arial" charset="0"/>
            </a:endParaRPr>
          </a:p>
        </p:txBody>
      </p:sp>
      <p:sp>
        <p:nvSpPr>
          <p:cNvPr id="153624" name="Rectangle 24"/>
          <p:cNvSpPr>
            <a:spLocks noChangeArrowheads="1"/>
          </p:cNvSpPr>
          <p:nvPr/>
        </p:nvSpPr>
        <p:spPr bwMode="auto">
          <a:xfrm>
            <a:off x="2679700" y="605155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rPr>
              <a:t>C</a:t>
            </a:r>
            <a:endParaRPr lang="en-US" altLang="zh-CN" sz="2800" b="1">
              <a:solidFill>
                <a:srgbClr val="FFFF00"/>
              </a:solidFill>
              <a:effectLst/>
              <a:cs typeface="Arial" charset="0"/>
            </a:endParaRPr>
          </a:p>
        </p:txBody>
      </p:sp>
      <p:sp>
        <p:nvSpPr>
          <p:cNvPr id="153626" name="Rectangle 26"/>
          <p:cNvSpPr>
            <a:spLocks noChangeArrowheads="1"/>
          </p:cNvSpPr>
          <p:nvPr/>
        </p:nvSpPr>
        <p:spPr bwMode="auto">
          <a:xfrm>
            <a:off x="3011488" y="6051550"/>
            <a:ext cx="46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cs typeface="Arial" charset="0"/>
              </a:rPr>
              <a:t>Ø</a:t>
            </a:r>
          </a:p>
        </p:txBody>
      </p:sp>
      <p:sp>
        <p:nvSpPr>
          <p:cNvPr id="153628" name="Rectangle 28"/>
          <p:cNvSpPr>
            <a:spLocks noChangeArrowheads="1"/>
          </p:cNvSpPr>
          <p:nvPr/>
        </p:nvSpPr>
        <p:spPr bwMode="auto">
          <a:xfrm>
            <a:off x="3359150" y="6051550"/>
            <a:ext cx="46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cs typeface="Arial" charset="0"/>
              </a:rPr>
              <a:t>Ø</a:t>
            </a:r>
          </a:p>
        </p:txBody>
      </p:sp>
      <p:sp>
        <p:nvSpPr>
          <p:cNvPr id="153630" name="Rectangle 30"/>
          <p:cNvSpPr>
            <a:spLocks noChangeArrowheads="1"/>
          </p:cNvSpPr>
          <p:nvPr/>
        </p:nvSpPr>
        <p:spPr bwMode="auto">
          <a:xfrm>
            <a:off x="3706813" y="605155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cs typeface="Arial" charset="0"/>
              </a:rPr>
              <a:t>D</a:t>
            </a:r>
          </a:p>
        </p:txBody>
      </p:sp>
      <p:sp>
        <p:nvSpPr>
          <p:cNvPr id="153632" name="Rectangle 32"/>
          <p:cNvSpPr>
            <a:spLocks noChangeArrowheads="1"/>
          </p:cNvSpPr>
          <p:nvPr/>
        </p:nvSpPr>
        <p:spPr bwMode="auto">
          <a:xfrm>
            <a:off x="4038600" y="6051550"/>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cs typeface="Arial" charset="0"/>
              </a:rPr>
              <a:t>E</a:t>
            </a:r>
          </a:p>
        </p:txBody>
      </p:sp>
      <p:sp>
        <p:nvSpPr>
          <p:cNvPr id="153634" name="Rectangle 34"/>
          <p:cNvSpPr>
            <a:spLocks noChangeArrowheads="1"/>
          </p:cNvSpPr>
          <p:nvPr/>
        </p:nvSpPr>
        <p:spPr bwMode="auto">
          <a:xfrm>
            <a:off x="4352925" y="6051550"/>
            <a:ext cx="46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cs typeface="Arial" charset="0"/>
              </a:rPr>
              <a:t>Ø</a:t>
            </a:r>
          </a:p>
        </p:txBody>
      </p:sp>
      <p:sp>
        <p:nvSpPr>
          <p:cNvPr id="153636" name="Rectangle 36"/>
          <p:cNvSpPr>
            <a:spLocks noChangeArrowheads="1"/>
          </p:cNvSpPr>
          <p:nvPr/>
        </p:nvSpPr>
        <p:spPr bwMode="auto">
          <a:xfrm>
            <a:off x="4643438" y="6051550"/>
            <a:ext cx="46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cs typeface="Arial" charset="0"/>
              </a:rPr>
              <a:t>G</a:t>
            </a:r>
          </a:p>
        </p:txBody>
      </p:sp>
      <p:sp>
        <p:nvSpPr>
          <p:cNvPr id="153638" name="Rectangle 38"/>
          <p:cNvSpPr>
            <a:spLocks noChangeArrowheads="1"/>
          </p:cNvSpPr>
          <p:nvPr/>
        </p:nvSpPr>
        <p:spPr bwMode="auto">
          <a:xfrm>
            <a:off x="5003800" y="6053138"/>
            <a:ext cx="835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cs typeface="Arial" charset="0"/>
              </a:rPr>
              <a:t>Ø Ø</a:t>
            </a:r>
          </a:p>
        </p:txBody>
      </p:sp>
      <p:sp>
        <p:nvSpPr>
          <p:cNvPr id="153640" name="Rectangle 40"/>
          <p:cNvSpPr>
            <a:spLocks noChangeArrowheads="1"/>
          </p:cNvSpPr>
          <p:nvPr/>
        </p:nvSpPr>
        <p:spPr bwMode="auto">
          <a:xfrm>
            <a:off x="5716588" y="6051550"/>
            <a:ext cx="401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cs typeface="Arial" charset="0"/>
              </a:rPr>
              <a:t>F</a:t>
            </a:r>
          </a:p>
        </p:txBody>
      </p:sp>
      <p:sp>
        <p:nvSpPr>
          <p:cNvPr id="153642" name="Rectangle 42"/>
          <p:cNvSpPr>
            <a:spLocks noChangeArrowheads="1"/>
          </p:cNvSpPr>
          <p:nvPr/>
        </p:nvSpPr>
        <p:spPr bwMode="auto">
          <a:xfrm>
            <a:off x="6011863" y="6051550"/>
            <a:ext cx="1209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b="1">
                <a:solidFill>
                  <a:srgbClr val="FFFF00"/>
                </a:solidFill>
                <a:effectLst/>
                <a:cs typeface="Arial" charset="0"/>
              </a:rPr>
              <a:t>Ø Ø 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6"/>
                                        </p:tgtEl>
                                        <p:attrNameLst>
                                          <p:attrName>style.visibility</p:attrName>
                                        </p:attrNameLst>
                                      </p:cBhvr>
                                      <p:to>
                                        <p:strVal val="visible"/>
                                      </p:to>
                                    </p:set>
                                  </p:childTnLst>
                                </p:cTn>
                              </p:par>
                              <p:par>
                                <p:cTn id="7" presetID="21" presetClass="emph" presetSubtype="0" fill="hold" grpId="1" nodeType="withEffect">
                                  <p:stCondLst>
                                    <p:cond delay="0"/>
                                  </p:stCondLst>
                                  <p:iterate type="lt">
                                    <p:tmPct val="0"/>
                                  </p:iterate>
                                  <p:childTnLst>
                                    <p:animClr clrSpc="hsl" dir="cw">
                                      <p:cBhvr override="childStyle">
                                        <p:cTn id="8" dur="500" fill="hold"/>
                                        <p:tgtEl>
                                          <p:spTgt spid="153620"/>
                                        </p:tgtEl>
                                        <p:attrNameLst>
                                          <p:attrName>style.color</p:attrName>
                                        </p:attrNameLst>
                                      </p:cBhvr>
                                      <p:by>
                                        <p:hsl h="7200000" s="0" l="0"/>
                                      </p:by>
                                    </p:animClr>
                                    <p:animClr clrSpc="hsl" dir="cw">
                                      <p:cBhvr>
                                        <p:cTn id="9" dur="500" fill="hold"/>
                                        <p:tgtEl>
                                          <p:spTgt spid="153620"/>
                                        </p:tgtEl>
                                        <p:attrNameLst>
                                          <p:attrName>fillcolor</p:attrName>
                                        </p:attrNameLst>
                                      </p:cBhvr>
                                      <p:by>
                                        <p:hsl h="7200000" s="0" l="0"/>
                                      </p:by>
                                    </p:animClr>
                                    <p:animClr clrSpc="hsl" dir="cw">
                                      <p:cBhvr>
                                        <p:cTn id="10" dur="500" fill="hold"/>
                                        <p:tgtEl>
                                          <p:spTgt spid="153620"/>
                                        </p:tgtEl>
                                        <p:attrNameLst>
                                          <p:attrName>stroke.color</p:attrName>
                                        </p:attrNameLst>
                                      </p:cBhvr>
                                      <p:by>
                                        <p:hsl h="7200000" s="0" l="0"/>
                                      </p:by>
                                    </p:animClr>
                                    <p:set>
                                      <p:cBhvr>
                                        <p:cTn id="11" dur="500" fill="hold"/>
                                        <p:tgtEl>
                                          <p:spTgt spid="153620"/>
                                        </p:tgtEl>
                                        <p:attrNameLst>
                                          <p:attrName>fill.type</p:attrName>
                                        </p:attrNameLst>
                                      </p:cBhvr>
                                      <p:to>
                                        <p:strVal val="solid"/>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3607"/>
                                        </p:tgtEl>
                                        <p:attrNameLst>
                                          <p:attrName>style.visibility</p:attrName>
                                        </p:attrNameLst>
                                      </p:cBhvr>
                                      <p:to>
                                        <p:strVal val="visible"/>
                                      </p:to>
                                    </p:set>
                                  </p:childTnLst>
                                </p:cTn>
                              </p:par>
                              <p:par>
                                <p:cTn id="16" presetID="21" presetClass="emph" presetSubtype="0" fill="hold" grpId="0" nodeType="withEffect">
                                  <p:stCondLst>
                                    <p:cond delay="0"/>
                                  </p:stCondLst>
                                  <p:childTnLst>
                                    <p:animClr clrSpc="hsl" dir="cw">
                                      <p:cBhvr override="childStyle">
                                        <p:cTn id="17" dur="500" fill="hold"/>
                                        <p:tgtEl>
                                          <p:spTgt spid="153622"/>
                                        </p:tgtEl>
                                        <p:attrNameLst>
                                          <p:attrName>style.color</p:attrName>
                                        </p:attrNameLst>
                                      </p:cBhvr>
                                      <p:by>
                                        <p:hsl h="7200000" s="0" l="0"/>
                                      </p:by>
                                    </p:animClr>
                                    <p:animClr clrSpc="hsl" dir="cw">
                                      <p:cBhvr>
                                        <p:cTn id="18" dur="500" fill="hold"/>
                                        <p:tgtEl>
                                          <p:spTgt spid="153622"/>
                                        </p:tgtEl>
                                        <p:attrNameLst>
                                          <p:attrName>fillcolor</p:attrName>
                                        </p:attrNameLst>
                                      </p:cBhvr>
                                      <p:by>
                                        <p:hsl h="7200000" s="0" l="0"/>
                                      </p:by>
                                    </p:animClr>
                                    <p:animClr clrSpc="hsl" dir="cw">
                                      <p:cBhvr>
                                        <p:cTn id="19" dur="500" fill="hold"/>
                                        <p:tgtEl>
                                          <p:spTgt spid="153622"/>
                                        </p:tgtEl>
                                        <p:attrNameLst>
                                          <p:attrName>stroke.color</p:attrName>
                                        </p:attrNameLst>
                                      </p:cBhvr>
                                      <p:by>
                                        <p:hsl h="7200000" s="0" l="0"/>
                                      </p:by>
                                    </p:animClr>
                                    <p:set>
                                      <p:cBhvr>
                                        <p:cTn id="20" dur="500" fill="hold"/>
                                        <p:tgtEl>
                                          <p:spTgt spid="153622"/>
                                        </p:tgtEl>
                                        <p:attrNameLst>
                                          <p:attrName>fill.type</p:attrName>
                                        </p:attrNameLst>
                                      </p:cBhvr>
                                      <p:to>
                                        <p:strVal val="solid"/>
                                      </p:to>
                                    </p:set>
                                  </p:childTnLst>
                                </p:cTn>
                              </p:par>
                              <p:par>
                                <p:cTn id="21" presetID="1" presetClass="entr" presetSubtype="0" fill="hold" nodeType="withEffect">
                                  <p:stCondLst>
                                    <p:cond delay="0"/>
                                  </p:stCondLst>
                                  <p:childTnLst>
                                    <p:set>
                                      <p:cBhvr>
                                        <p:cTn id="22" dur="1" fill="hold">
                                          <p:stCondLst>
                                            <p:cond delay="0"/>
                                          </p:stCondLst>
                                        </p:cTn>
                                        <p:tgtEl>
                                          <p:spTgt spid="1536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08"/>
                                        </p:tgtEl>
                                        <p:attrNameLst>
                                          <p:attrName>style.visibility</p:attrName>
                                        </p:attrNameLst>
                                      </p:cBhvr>
                                      <p:to>
                                        <p:strVal val="visible"/>
                                      </p:to>
                                    </p:set>
                                  </p:childTnLst>
                                </p:cTn>
                              </p:par>
                              <p:par>
                                <p:cTn id="29" presetID="21" presetClass="emph" presetSubtype="0" fill="hold" grpId="0" nodeType="withEffect">
                                  <p:stCondLst>
                                    <p:cond delay="0"/>
                                  </p:stCondLst>
                                  <p:childTnLst>
                                    <p:animClr clrSpc="hsl" dir="cw">
                                      <p:cBhvr override="childStyle">
                                        <p:cTn id="30" dur="500" fill="hold"/>
                                        <p:tgtEl>
                                          <p:spTgt spid="153624"/>
                                        </p:tgtEl>
                                        <p:attrNameLst>
                                          <p:attrName>style.color</p:attrName>
                                        </p:attrNameLst>
                                      </p:cBhvr>
                                      <p:by>
                                        <p:hsl h="7200000" s="0" l="0"/>
                                      </p:by>
                                    </p:animClr>
                                    <p:animClr clrSpc="hsl" dir="cw">
                                      <p:cBhvr>
                                        <p:cTn id="31" dur="500" fill="hold"/>
                                        <p:tgtEl>
                                          <p:spTgt spid="153624"/>
                                        </p:tgtEl>
                                        <p:attrNameLst>
                                          <p:attrName>fillcolor</p:attrName>
                                        </p:attrNameLst>
                                      </p:cBhvr>
                                      <p:by>
                                        <p:hsl h="7200000" s="0" l="0"/>
                                      </p:by>
                                    </p:animClr>
                                    <p:animClr clrSpc="hsl" dir="cw">
                                      <p:cBhvr>
                                        <p:cTn id="32" dur="500" fill="hold"/>
                                        <p:tgtEl>
                                          <p:spTgt spid="153624"/>
                                        </p:tgtEl>
                                        <p:attrNameLst>
                                          <p:attrName>stroke.color</p:attrName>
                                        </p:attrNameLst>
                                      </p:cBhvr>
                                      <p:by>
                                        <p:hsl h="7200000" s="0" l="0"/>
                                      </p:by>
                                    </p:animClr>
                                    <p:set>
                                      <p:cBhvr>
                                        <p:cTn id="33" dur="500" fill="hold"/>
                                        <p:tgtEl>
                                          <p:spTgt spid="153624"/>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mph" presetSubtype="0" fill="hold" grpId="0" nodeType="clickEffect">
                                  <p:stCondLst>
                                    <p:cond delay="0"/>
                                  </p:stCondLst>
                                  <p:childTnLst>
                                    <p:animClr clrSpc="hsl" dir="cw">
                                      <p:cBhvr override="childStyle">
                                        <p:cTn id="37" dur="500" fill="hold"/>
                                        <p:tgtEl>
                                          <p:spTgt spid="153626"/>
                                        </p:tgtEl>
                                        <p:attrNameLst>
                                          <p:attrName>style.color</p:attrName>
                                        </p:attrNameLst>
                                      </p:cBhvr>
                                      <p:by>
                                        <p:hsl h="7200000" s="0" l="0"/>
                                      </p:by>
                                    </p:animClr>
                                    <p:animClr clrSpc="hsl" dir="cw">
                                      <p:cBhvr>
                                        <p:cTn id="38" dur="500" fill="hold"/>
                                        <p:tgtEl>
                                          <p:spTgt spid="153626"/>
                                        </p:tgtEl>
                                        <p:attrNameLst>
                                          <p:attrName>fillcolor</p:attrName>
                                        </p:attrNameLst>
                                      </p:cBhvr>
                                      <p:by>
                                        <p:hsl h="7200000" s="0" l="0"/>
                                      </p:by>
                                    </p:animClr>
                                    <p:animClr clrSpc="hsl" dir="cw">
                                      <p:cBhvr>
                                        <p:cTn id="39" dur="500" fill="hold"/>
                                        <p:tgtEl>
                                          <p:spTgt spid="153626"/>
                                        </p:tgtEl>
                                        <p:attrNameLst>
                                          <p:attrName>stroke.color</p:attrName>
                                        </p:attrNameLst>
                                      </p:cBhvr>
                                      <p:by>
                                        <p:hsl h="7200000" s="0" l="0"/>
                                      </p:by>
                                    </p:animClr>
                                    <p:set>
                                      <p:cBhvr>
                                        <p:cTn id="40" dur="500" fill="hold"/>
                                        <p:tgtEl>
                                          <p:spTgt spid="153626"/>
                                        </p:tgtEl>
                                        <p:attrNameLst>
                                          <p:attrName>fill.type</p:attrName>
                                        </p:attrNameLst>
                                      </p:cBhvr>
                                      <p:to>
                                        <p:strVal val="solid"/>
                                      </p:to>
                                    </p:set>
                                  </p:childTnLst>
                                </p:cTn>
                              </p:par>
                              <p:par>
                                <p:cTn id="41" presetID="21" presetClass="emph" presetSubtype="0" fill="hold" grpId="0" nodeType="withEffect">
                                  <p:stCondLst>
                                    <p:cond delay="0"/>
                                  </p:stCondLst>
                                  <p:childTnLst>
                                    <p:animClr clrSpc="hsl" dir="cw">
                                      <p:cBhvr override="childStyle">
                                        <p:cTn id="42" dur="500" fill="hold"/>
                                        <p:tgtEl>
                                          <p:spTgt spid="153628"/>
                                        </p:tgtEl>
                                        <p:attrNameLst>
                                          <p:attrName>style.color</p:attrName>
                                        </p:attrNameLst>
                                      </p:cBhvr>
                                      <p:by>
                                        <p:hsl h="7200000" s="0" l="0"/>
                                      </p:by>
                                    </p:animClr>
                                    <p:animClr clrSpc="hsl" dir="cw">
                                      <p:cBhvr>
                                        <p:cTn id="43" dur="500" fill="hold"/>
                                        <p:tgtEl>
                                          <p:spTgt spid="153628"/>
                                        </p:tgtEl>
                                        <p:attrNameLst>
                                          <p:attrName>fillcolor</p:attrName>
                                        </p:attrNameLst>
                                      </p:cBhvr>
                                      <p:by>
                                        <p:hsl h="7200000" s="0" l="0"/>
                                      </p:by>
                                    </p:animClr>
                                    <p:animClr clrSpc="hsl" dir="cw">
                                      <p:cBhvr>
                                        <p:cTn id="44" dur="500" fill="hold"/>
                                        <p:tgtEl>
                                          <p:spTgt spid="153628"/>
                                        </p:tgtEl>
                                        <p:attrNameLst>
                                          <p:attrName>stroke.color</p:attrName>
                                        </p:attrNameLst>
                                      </p:cBhvr>
                                      <p:by>
                                        <p:hsl h="7200000" s="0" l="0"/>
                                      </p:by>
                                    </p:animClr>
                                    <p:set>
                                      <p:cBhvr>
                                        <p:cTn id="45" dur="500" fill="hold"/>
                                        <p:tgtEl>
                                          <p:spTgt spid="153628"/>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15361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53611"/>
                                        </p:tgtEl>
                                        <p:attrNameLst>
                                          <p:attrName>style.visibility</p:attrName>
                                        </p:attrNameLst>
                                      </p:cBhvr>
                                      <p:to>
                                        <p:strVal val="visible"/>
                                      </p:to>
                                    </p:set>
                                  </p:childTnLst>
                                </p:cTn>
                              </p:par>
                              <p:par>
                                <p:cTn id="52" presetID="21" presetClass="emph" presetSubtype="0" fill="hold" grpId="0" nodeType="withEffect">
                                  <p:stCondLst>
                                    <p:cond delay="0"/>
                                  </p:stCondLst>
                                  <p:childTnLst>
                                    <p:animClr clrSpc="hsl" dir="cw">
                                      <p:cBhvr override="childStyle">
                                        <p:cTn id="53" dur="500" fill="hold"/>
                                        <p:tgtEl>
                                          <p:spTgt spid="153630"/>
                                        </p:tgtEl>
                                        <p:attrNameLst>
                                          <p:attrName>style.color</p:attrName>
                                        </p:attrNameLst>
                                      </p:cBhvr>
                                      <p:by>
                                        <p:hsl h="7200000" s="0" l="0"/>
                                      </p:by>
                                    </p:animClr>
                                    <p:animClr clrSpc="hsl" dir="cw">
                                      <p:cBhvr>
                                        <p:cTn id="54" dur="500" fill="hold"/>
                                        <p:tgtEl>
                                          <p:spTgt spid="153630"/>
                                        </p:tgtEl>
                                        <p:attrNameLst>
                                          <p:attrName>fillcolor</p:attrName>
                                        </p:attrNameLst>
                                      </p:cBhvr>
                                      <p:by>
                                        <p:hsl h="7200000" s="0" l="0"/>
                                      </p:by>
                                    </p:animClr>
                                    <p:animClr clrSpc="hsl" dir="cw">
                                      <p:cBhvr>
                                        <p:cTn id="55" dur="500" fill="hold"/>
                                        <p:tgtEl>
                                          <p:spTgt spid="153630"/>
                                        </p:tgtEl>
                                        <p:attrNameLst>
                                          <p:attrName>stroke.color</p:attrName>
                                        </p:attrNameLst>
                                      </p:cBhvr>
                                      <p:by>
                                        <p:hsl h="7200000" s="0" l="0"/>
                                      </p:by>
                                    </p:animClr>
                                    <p:set>
                                      <p:cBhvr>
                                        <p:cTn id="56" dur="500" fill="hold"/>
                                        <p:tgtEl>
                                          <p:spTgt spid="153630"/>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536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3612"/>
                                        </p:tgtEl>
                                        <p:attrNameLst>
                                          <p:attrName>style.visibility</p:attrName>
                                        </p:attrNameLst>
                                      </p:cBhvr>
                                      <p:to>
                                        <p:strVal val="visible"/>
                                      </p:to>
                                    </p:set>
                                  </p:childTnLst>
                                </p:cTn>
                              </p:par>
                              <p:par>
                                <p:cTn id="63" presetID="21" presetClass="emph" presetSubtype="0" fill="hold" grpId="0" nodeType="withEffect">
                                  <p:stCondLst>
                                    <p:cond delay="0"/>
                                  </p:stCondLst>
                                  <p:childTnLst>
                                    <p:animClr clrSpc="hsl" dir="cw">
                                      <p:cBhvr override="childStyle">
                                        <p:cTn id="64" dur="500" fill="hold"/>
                                        <p:tgtEl>
                                          <p:spTgt spid="153632"/>
                                        </p:tgtEl>
                                        <p:attrNameLst>
                                          <p:attrName>style.color</p:attrName>
                                        </p:attrNameLst>
                                      </p:cBhvr>
                                      <p:by>
                                        <p:hsl h="7200000" s="0" l="0"/>
                                      </p:by>
                                    </p:animClr>
                                    <p:animClr clrSpc="hsl" dir="cw">
                                      <p:cBhvr>
                                        <p:cTn id="65" dur="500" fill="hold"/>
                                        <p:tgtEl>
                                          <p:spTgt spid="153632"/>
                                        </p:tgtEl>
                                        <p:attrNameLst>
                                          <p:attrName>fillcolor</p:attrName>
                                        </p:attrNameLst>
                                      </p:cBhvr>
                                      <p:by>
                                        <p:hsl h="7200000" s="0" l="0"/>
                                      </p:by>
                                    </p:animClr>
                                    <p:animClr clrSpc="hsl" dir="cw">
                                      <p:cBhvr>
                                        <p:cTn id="66" dur="500" fill="hold"/>
                                        <p:tgtEl>
                                          <p:spTgt spid="153632"/>
                                        </p:tgtEl>
                                        <p:attrNameLst>
                                          <p:attrName>stroke.color</p:attrName>
                                        </p:attrNameLst>
                                      </p:cBhvr>
                                      <p:by>
                                        <p:hsl h="7200000" s="0" l="0"/>
                                      </p:by>
                                    </p:animClr>
                                    <p:set>
                                      <p:cBhvr>
                                        <p:cTn id="67" dur="500" fill="hold"/>
                                        <p:tgtEl>
                                          <p:spTgt spid="153632"/>
                                        </p:tgtEl>
                                        <p:attrNameLst>
                                          <p:attrName>fill.type</p:attrName>
                                        </p:attrNameLst>
                                      </p:cBhvr>
                                      <p:to>
                                        <p:strVal val="solid"/>
                                      </p:to>
                                    </p:set>
                                  </p:childTnLst>
                                </p:cTn>
                              </p:par>
                            </p:childTnLst>
                          </p:cTn>
                        </p:par>
                        <p:par>
                          <p:cTn id="68" fill="hold" nodeType="afterGroup">
                            <p:stCondLst>
                              <p:cond delay="500"/>
                            </p:stCondLst>
                            <p:childTnLst>
                              <p:par>
                                <p:cTn id="69" presetID="21" presetClass="emph" presetSubtype="0" fill="hold" grpId="0" nodeType="afterEffect">
                                  <p:stCondLst>
                                    <p:cond delay="0"/>
                                  </p:stCondLst>
                                  <p:childTnLst>
                                    <p:animClr clrSpc="hsl" dir="cw">
                                      <p:cBhvr override="childStyle">
                                        <p:cTn id="70" dur="500" fill="hold"/>
                                        <p:tgtEl>
                                          <p:spTgt spid="153634"/>
                                        </p:tgtEl>
                                        <p:attrNameLst>
                                          <p:attrName>style.color</p:attrName>
                                        </p:attrNameLst>
                                      </p:cBhvr>
                                      <p:by>
                                        <p:hsl h="7200000" s="0" l="0"/>
                                      </p:by>
                                    </p:animClr>
                                    <p:animClr clrSpc="hsl" dir="cw">
                                      <p:cBhvr>
                                        <p:cTn id="71" dur="500" fill="hold"/>
                                        <p:tgtEl>
                                          <p:spTgt spid="153634"/>
                                        </p:tgtEl>
                                        <p:attrNameLst>
                                          <p:attrName>fillcolor</p:attrName>
                                        </p:attrNameLst>
                                      </p:cBhvr>
                                      <p:by>
                                        <p:hsl h="7200000" s="0" l="0"/>
                                      </p:by>
                                    </p:animClr>
                                    <p:animClr clrSpc="hsl" dir="cw">
                                      <p:cBhvr>
                                        <p:cTn id="72" dur="500" fill="hold"/>
                                        <p:tgtEl>
                                          <p:spTgt spid="153634"/>
                                        </p:tgtEl>
                                        <p:attrNameLst>
                                          <p:attrName>stroke.color</p:attrName>
                                        </p:attrNameLst>
                                      </p:cBhvr>
                                      <p:by>
                                        <p:hsl h="7200000" s="0" l="0"/>
                                      </p:by>
                                    </p:animClr>
                                    <p:set>
                                      <p:cBhvr>
                                        <p:cTn id="73" dur="500" fill="hold"/>
                                        <p:tgtEl>
                                          <p:spTgt spid="153634"/>
                                        </p:tgtEl>
                                        <p:attrNameLst>
                                          <p:attrName>fill.type</p:attrName>
                                        </p:attrNameLst>
                                      </p:cBhvr>
                                      <p:to>
                                        <p:strVal val="solid"/>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15361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53613"/>
                                        </p:tgtEl>
                                        <p:attrNameLst>
                                          <p:attrName>style.visibility</p:attrName>
                                        </p:attrNameLst>
                                      </p:cBhvr>
                                      <p:to>
                                        <p:strVal val="visible"/>
                                      </p:to>
                                    </p:set>
                                  </p:childTnLst>
                                </p:cTn>
                              </p:par>
                              <p:par>
                                <p:cTn id="80" presetID="21" presetClass="emph" presetSubtype="0" fill="hold" grpId="0" nodeType="withEffect">
                                  <p:stCondLst>
                                    <p:cond delay="0"/>
                                  </p:stCondLst>
                                  <p:childTnLst>
                                    <p:animClr clrSpc="hsl" dir="cw">
                                      <p:cBhvr override="childStyle">
                                        <p:cTn id="81" dur="500" fill="hold"/>
                                        <p:tgtEl>
                                          <p:spTgt spid="153636"/>
                                        </p:tgtEl>
                                        <p:attrNameLst>
                                          <p:attrName>style.color</p:attrName>
                                        </p:attrNameLst>
                                      </p:cBhvr>
                                      <p:by>
                                        <p:hsl h="7200000" s="0" l="0"/>
                                      </p:by>
                                    </p:animClr>
                                    <p:animClr clrSpc="hsl" dir="cw">
                                      <p:cBhvr>
                                        <p:cTn id="82" dur="500" fill="hold"/>
                                        <p:tgtEl>
                                          <p:spTgt spid="153636"/>
                                        </p:tgtEl>
                                        <p:attrNameLst>
                                          <p:attrName>fillcolor</p:attrName>
                                        </p:attrNameLst>
                                      </p:cBhvr>
                                      <p:by>
                                        <p:hsl h="7200000" s="0" l="0"/>
                                      </p:by>
                                    </p:animClr>
                                    <p:animClr clrSpc="hsl" dir="cw">
                                      <p:cBhvr>
                                        <p:cTn id="83" dur="500" fill="hold"/>
                                        <p:tgtEl>
                                          <p:spTgt spid="153636"/>
                                        </p:tgtEl>
                                        <p:attrNameLst>
                                          <p:attrName>stroke.color</p:attrName>
                                        </p:attrNameLst>
                                      </p:cBhvr>
                                      <p:by>
                                        <p:hsl h="7200000" s="0" l="0"/>
                                      </p:by>
                                    </p:animClr>
                                    <p:set>
                                      <p:cBhvr>
                                        <p:cTn id="84" dur="500" fill="hold"/>
                                        <p:tgtEl>
                                          <p:spTgt spid="153636"/>
                                        </p:tgtEl>
                                        <p:attrNameLst>
                                          <p:attrName>fill.type</p:attrName>
                                        </p:attrNameLst>
                                      </p:cBhvr>
                                      <p:to>
                                        <p:strVal val="solid"/>
                                      </p:to>
                                    </p:set>
                                  </p:childTnLst>
                                </p:cTn>
                              </p:par>
                            </p:childTnLst>
                          </p:cTn>
                        </p:par>
                        <p:par>
                          <p:cTn id="85" fill="hold" nodeType="afterGroup">
                            <p:stCondLst>
                              <p:cond delay="500"/>
                            </p:stCondLst>
                            <p:childTnLst>
                              <p:par>
                                <p:cTn id="86" presetID="21" presetClass="emph" presetSubtype="0" fill="hold" grpId="0" nodeType="afterEffect">
                                  <p:stCondLst>
                                    <p:cond delay="0"/>
                                  </p:stCondLst>
                                  <p:childTnLst>
                                    <p:animClr clrSpc="hsl" dir="cw">
                                      <p:cBhvr override="childStyle">
                                        <p:cTn id="87" dur="500" fill="hold"/>
                                        <p:tgtEl>
                                          <p:spTgt spid="153638"/>
                                        </p:tgtEl>
                                        <p:attrNameLst>
                                          <p:attrName>style.color</p:attrName>
                                        </p:attrNameLst>
                                      </p:cBhvr>
                                      <p:by>
                                        <p:hsl h="7200000" s="0" l="0"/>
                                      </p:by>
                                    </p:animClr>
                                    <p:animClr clrSpc="hsl" dir="cw">
                                      <p:cBhvr>
                                        <p:cTn id="88" dur="500" fill="hold"/>
                                        <p:tgtEl>
                                          <p:spTgt spid="153638"/>
                                        </p:tgtEl>
                                        <p:attrNameLst>
                                          <p:attrName>fillcolor</p:attrName>
                                        </p:attrNameLst>
                                      </p:cBhvr>
                                      <p:by>
                                        <p:hsl h="7200000" s="0" l="0"/>
                                      </p:by>
                                    </p:animClr>
                                    <p:animClr clrSpc="hsl" dir="cw">
                                      <p:cBhvr>
                                        <p:cTn id="89" dur="500" fill="hold"/>
                                        <p:tgtEl>
                                          <p:spTgt spid="153638"/>
                                        </p:tgtEl>
                                        <p:attrNameLst>
                                          <p:attrName>stroke.color</p:attrName>
                                        </p:attrNameLst>
                                      </p:cBhvr>
                                      <p:by>
                                        <p:hsl h="7200000" s="0" l="0"/>
                                      </p:by>
                                    </p:animClr>
                                    <p:set>
                                      <p:cBhvr>
                                        <p:cTn id="90" dur="500" fill="hold"/>
                                        <p:tgtEl>
                                          <p:spTgt spid="153638"/>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15361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3614"/>
                                        </p:tgtEl>
                                        <p:attrNameLst>
                                          <p:attrName>style.visibility</p:attrName>
                                        </p:attrNameLst>
                                      </p:cBhvr>
                                      <p:to>
                                        <p:strVal val="visible"/>
                                      </p:to>
                                    </p:set>
                                  </p:childTnLst>
                                </p:cTn>
                              </p:par>
                              <p:par>
                                <p:cTn id="97" presetID="21" presetClass="emph" presetSubtype="0" fill="hold" grpId="0" nodeType="withEffect">
                                  <p:stCondLst>
                                    <p:cond delay="0"/>
                                  </p:stCondLst>
                                  <p:childTnLst>
                                    <p:animClr clrSpc="hsl" dir="cw">
                                      <p:cBhvr override="childStyle">
                                        <p:cTn id="98" dur="500" fill="hold"/>
                                        <p:tgtEl>
                                          <p:spTgt spid="153640"/>
                                        </p:tgtEl>
                                        <p:attrNameLst>
                                          <p:attrName>style.color</p:attrName>
                                        </p:attrNameLst>
                                      </p:cBhvr>
                                      <p:by>
                                        <p:hsl h="7200000" s="0" l="0"/>
                                      </p:by>
                                    </p:animClr>
                                    <p:animClr clrSpc="hsl" dir="cw">
                                      <p:cBhvr>
                                        <p:cTn id="99" dur="500" fill="hold"/>
                                        <p:tgtEl>
                                          <p:spTgt spid="153640"/>
                                        </p:tgtEl>
                                        <p:attrNameLst>
                                          <p:attrName>fillcolor</p:attrName>
                                        </p:attrNameLst>
                                      </p:cBhvr>
                                      <p:by>
                                        <p:hsl h="7200000" s="0" l="0"/>
                                      </p:by>
                                    </p:animClr>
                                    <p:animClr clrSpc="hsl" dir="cw">
                                      <p:cBhvr>
                                        <p:cTn id="100" dur="500" fill="hold"/>
                                        <p:tgtEl>
                                          <p:spTgt spid="153640"/>
                                        </p:tgtEl>
                                        <p:attrNameLst>
                                          <p:attrName>stroke.color</p:attrName>
                                        </p:attrNameLst>
                                      </p:cBhvr>
                                      <p:by>
                                        <p:hsl h="7200000" s="0" l="0"/>
                                      </p:by>
                                    </p:animClr>
                                    <p:set>
                                      <p:cBhvr>
                                        <p:cTn id="101" dur="500" fill="hold"/>
                                        <p:tgtEl>
                                          <p:spTgt spid="153640"/>
                                        </p:tgtEl>
                                        <p:attrNameLst>
                                          <p:attrName>fill.type</p:attrName>
                                        </p:attrNameLst>
                                      </p:cBhvr>
                                      <p:to>
                                        <p:strVal val="solid"/>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1" presetClass="emph" presetSubtype="0" fill="hold" grpId="0" nodeType="clickEffect">
                                  <p:stCondLst>
                                    <p:cond delay="0"/>
                                  </p:stCondLst>
                                  <p:childTnLst>
                                    <p:animClr clrSpc="hsl" dir="cw">
                                      <p:cBhvr override="childStyle">
                                        <p:cTn id="105" dur="500" fill="hold"/>
                                        <p:tgtEl>
                                          <p:spTgt spid="153642"/>
                                        </p:tgtEl>
                                        <p:attrNameLst>
                                          <p:attrName>style.color</p:attrName>
                                        </p:attrNameLst>
                                      </p:cBhvr>
                                      <p:by>
                                        <p:hsl h="7200000" s="0" l="0"/>
                                      </p:by>
                                    </p:animClr>
                                    <p:animClr clrSpc="hsl" dir="cw">
                                      <p:cBhvr>
                                        <p:cTn id="106" dur="500" fill="hold"/>
                                        <p:tgtEl>
                                          <p:spTgt spid="153642"/>
                                        </p:tgtEl>
                                        <p:attrNameLst>
                                          <p:attrName>fillcolor</p:attrName>
                                        </p:attrNameLst>
                                      </p:cBhvr>
                                      <p:by>
                                        <p:hsl h="7200000" s="0" l="0"/>
                                      </p:by>
                                    </p:animClr>
                                    <p:animClr clrSpc="hsl" dir="cw">
                                      <p:cBhvr>
                                        <p:cTn id="107" dur="500" fill="hold"/>
                                        <p:tgtEl>
                                          <p:spTgt spid="153642"/>
                                        </p:tgtEl>
                                        <p:attrNameLst>
                                          <p:attrName>stroke.color</p:attrName>
                                        </p:attrNameLst>
                                      </p:cBhvr>
                                      <p:by>
                                        <p:hsl h="7200000" s="0" l="0"/>
                                      </p:by>
                                    </p:animClr>
                                    <p:set>
                                      <p:cBhvr>
                                        <p:cTn id="108" dur="500" fill="hold"/>
                                        <p:tgtEl>
                                          <p:spTgt spid="1536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P spid="153607" grpId="0" animBg="1"/>
      <p:bldP spid="153608" grpId="0" animBg="1"/>
      <p:bldP spid="153611" grpId="0" animBg="1"/>
      <p:bldP spid="153612" grpId="0" animBg="1"/>
      <p:bldP spid="153613" grpId="0" animBg="1"/>
      <p:bldP spid="153614" grpId="0" animBg="1"/>
      <p:bldP spid="153620" grpId="1"/>
      <p:bldP spid="153622" grpId="0"/>
      <p:bldP spid="153624" grpId="0"/>
      <p:bldP spid="153626" grpId="0"/>
      <p:bldP spid="153628" grpId="0"/>
      <p:bldP spid="153630" grpId="0"/>
      <p:bldP spid="153632" grpId="0"/>
      <p:bldP spid="153634" grpId="0"/>
      <p:bldP spid="153636" grpId="0"/>
      <p:bldP spid="153638" grpId="0"/>
      <p:bldP spid="153640" grpId="0"/>
      <p:bldP spid="1536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2"/>
          <p:cNvSpPr>
            <a:spLocks noGrp="1"/>
          </p:cNvSpPr>
          <p:nvPr>
            <p:ph type="ftr" sz="quarter" idx="11"/>
          </p:nvPr>
        </p:nvSpPr>
        <p:spPr/>
        <p:txBody>
          <a:bodyPr/>
          <a:lstStyle/>
          <a:p>
            <a:endParaRPr lang="en-US" altLang="zh-CN"/>
          </a:p>
          <a:p>
            <a:r>
              <a:rPr lang="en-US" altLang="zh-CN"/>
              <a:t>Prof. Q. Wang</a:t>
            </a:r>
          </a:p>
        </p:txBody>
      </p:sp>
      <p:sp>
        <p:nvSpPr>
          <p:cNvPr id="15393" name="Rectangle 33"/>
          <p:cNvSpPr>
            <a:spLocks noGrp="1" noChangeArrowheads="1"/>
          </p:cNvSpPr>
          <p:nvPr>
            <p:ph type="title" idx="4294967295"/>
          </p:nvPr>
        </p:nvSpPr>
        <p:spPr>
          <a:xfrm>
            <a:off x="457200" y="404813"/>
            <a:ext cx="5794375"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3200">
                <a:latin typeface="Times New Roman" pitchFamily="18" charset="0"/>
              </a:rPr>
              <a:t>Non-recursive traversal algorithm </a:t>
            </a:r>
            <a:br>
              <a:rPr lang="en-US" altLang="zh-CN" sz="3200">
                <a:latin typeface="Times New Roman" pitchFamily="18" charset="0"/>
              </a:rPr>
            </a:br>
            <a:r>
              <a:rPr lang="zh-CN" altLang="en-US" sz="3200">
                <a:latin typeface="Times New Roman" pitchFamily="18" charset="0"/>
              </a:rPr>
              <a:t>二叉树遍历的非递归算法</a:t>
            </a:r>
          </a:p>
        </p:txBody>
      </p:sp>
      <p:sp>
        <p:nvSpPr>
          <p:cNvPr id="15394" name="Text Box 34"/>
          <p:cNvSpPr txBox="1">
            <a:spLocks noChangeArrowheads="1"/>
          </p:cNvSpPr>
          <p:nvPr/>
        </p:nvSpPr>
        <p:spPr bwMode="auto">
          <a:xfrm>
            <a:off x="395288" y="3429000"/>
            <a:ext cx="828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400" b="1">
                <a:solidFill>
                  <a:srgbClr val="FFFF00"/>
                </a:solidFill>
                <a:effectLst/>
                <a:latin typeface="Times New Roman" pitchFamily="18" charset="0"/>
              </a:rPr>
              <a:t>中序遍历</a:t>
            </a:r>
            <a:r>
              <a:rPr kumimoji="1" lang="zh-CN" altLang="en-US" sz="2400">
                <a:effectLst/>
                <a:latin typeface="Times New Roman" pitchFamily="18" charset="0"/>
              </a:rPr>
              <a:t>的基本思想：</a:t>
            </a:r>
          </a:p>
          <a:p>
            <a:pPr algn="l"/>
            <a:r>
              <a:rPr kumimoji="1" lang="zh-CN" altLang="en-US" sz="2400">
                <a:effectLst/>
                <a:latin typeface="Times New Roman" pitchFamily="18" charset="0"/>
              </a:rPr>
              <a:t>遇到一个结点，就把它压入栈中，去遍历它的左子树，遍历它的左子树后，</a:t>
            </a:r>
            <a:r>
              <a:rPr kumimoji="1" lang="zh-CN" altLang="en-US" sz="2400">
                <a:solidFill>
                  <a:srgbClr val="FFFF00"/>
                </a:solidFill>
                <a:effectLst/>
                <a:latin typeface="Times New Roman" pitchFamily="18" charset="0"/>
              </a:rPr>
              <a:t>从栈顶弹出这个结点并访问之</a:t>
            </a:r>
            <a:r>
              <a:rPr kumimoji="1" lang="zh-CN" altLang="en-US" sz="2400">
                <a:effectLst/>
                <a:latin typeface="Times New Roman" pitchFamily="18" charset="0"/>
              </a:rPr>
              <a:t>，然后再去遍历它的右子树。</a:t>
            </a:r>
          </a:p>
        </p:txBody>
      </p:sp>
      <p:sp>
        <p:nvSpPr>
          <p:cNvPr id="15396" name="Rectangle 36"/>
          <p:cNvSpPr>
            <a:spLocks noChangeArrowheads="1"/>
          </p:cNvSpPr>
          <p:nvPr/>
        </p:nvSpPr>
        <p:spPr bwMode="auto">
          <a:xfrm>
            <a:off x="393700" y="5194300"/>
            <a:ext cx="82819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400" dirty="0">
                <a:effectLst/>
                <a:latin typeface="Times New Roman" pitchFamily="18" charset="0"/>
              </a:rPr>
              <a:t>对于先根遍历，</a:t>
            </a:r>
            <a:r>
              <a:rPr kumimoji="1" lang="zh-CN" altLang="en-US" sz="2400" dirty="0" smtClean="0">
                <a:effectLst/>
                <a:latin typeface="Times New Roman" pitchFamily="18" charset="0"/>
              </a:rPr>
              <a:t>可以通过适当判断减少</a:t>
            </a:r>
            <a:r>
              <a:rPr kumimoji="1" lang="zh-CN" altLang="en-US" sz="2400" dirty="0">
                <a:effectLst/>
                <a:latin typeface="Times New Roman" pitchFamily="18" charset="0"/>
              </a:rPr>
              <a:t>进出栈的次数：访问一个结点之后，仅当该结点左、右子树都不空时才把结点的右子女压进栈。这样可以节省算法的时间与空间开销。</a:t>
            </a:r>
          </a:p>
        </p:txBody>
      </p:sp>
      <p:sp>
        <p:nvSpPr>
          <p:cNvPr id="15397" name="Text Box 37"/>
          <p:cNvSpPr txBox="1">
            <a:spLocks noChangeArrowheads="1"/>
          </p:cNvSpPr>
          <p:nvPr/>
        </p:nvSpPr>
        <p:spPr bwMode="auto">
          <a:xfrm>
            <a:off x="395288" y="1700213"/>
            <a:ext cx="828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400" b="1">
                <a:solidFill>
                  <a:srgbClr val="FFFF00"/>
                </a:solidFill>
                <a:effectLst/>
                <a:latin typeface="Times New Roman" pitchFamily="18" charset="0"/>
              </a:rPr>
              <a:t>先序遍历</a:t>
            </a:r>
            <a:r>
              <a:rPr kumimoji="1" lang="zh-CN" altLang="en-US" sz="2400">
                <a:effectLst/>
                <a:latin typeface="Times New Roman" pitchFamily="18" charset="0"/>
              </a:rPr>
              <a:t>的基本思想：</a:t>
            </a:r>
          </a:p>
          <a:p>
            <a:pPr algn="l"/>
            <a:r>
              <a:rPr kumimoji="1" lang="zh-CN" altLang="en-US" sz="2400">
                <a:effectLst/>
                <a:latin typeface="Times New Roman" pitchFamily="18" charset="0"/>
              </a:rPr>
              <a:t>遇到一个结点，访问之，接着把压入栈中，然后去遍历它的左子树。</a:t>
            </a:r>
            <a:r>
              <a:rPr kumimoji="1" lang="zh-CN" altLang="en-US" sz="2400">
                <a:solidFill>
                  <a:srgbClr val="FFFF00"/>
                </a:solidFill>
                <a:effectLst/>
                <a:latin typeface="Times New Roman" pitchFamily="18" charset="0"/>
              </a:rPr>
              <a:t>遍历完它的左子树后，从栈顶弹出这个结点</a:t>
            </a:r>
            <a:r>
              <a:rPr kumimoji="1" lang="zh-CN" altLang="en-US" sz="2400">
                <a:effectLst/>
                <a:latin typeface="Times New Roman" pitchFamily="18" charset="0"/>
              </a:rPr>
              <a:t>，然后再去遍历它的右子树。</a:t>
            </a:r>
          </a:p>
        </p:txBody>
      </p:sp>
      <p:sp>
        <p:nvSpPr>
          <p:cNvPr id="15398" name="Rectangle 38"/>
          <p:cNvSpPr>
            <a:spLocks noChangeArrowheads="1"/>
          </p:cNvSpPr>
          <p:nvPr/>
        </p:nvSpPr>
        <p:spPr bwMode="auto">
          <a:xfrm>
            <a:off x="6883400" y="404813"/>
            <a:ext cx="6413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a:solidFill>
                  <a:srgbClr val="FF0000"/>
                </a:solidFill>
                <a:effectLst/>
                <a:ea typeface="宋体" pitchFamily="2" charset="-122"/>
              </a:rPr>
              <a:t>★</a:t>
            </a:r>
          </a:p>
        </p:txBody>
      </p:sp>
      <p:sp>
        <p:nvSpPr>
          <p:cNvPr id="15399" name="Rectangle 39"/>
          <p:cNvSpPr>
            <a:spLocks noChangeArrowheads="1"/>
          </p:cNvSpPr>
          <p:nvPr/>
        </p:nvSpPr>
        <p:spPr bwMode="auto">
          <a:xfrm>
            <a:off x="50800" y="1700213"/>
            <a:ext cx="4889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solidFill>
                  <a:srgbClr val="FF0000"/>
                </a:solidFill>
                <a:effectLst/>
                <a:ea typeface="宋体" pitchFamily="2" charset="-122"/>
              </a:rPr>
              <a:t>★</a:t>
            </a:r>
          </a:p>
        </p:txBody>
      </p:sp>
      <p:sp>
        <p:nvSpPr>
          <p:cNvPr id="15400" name="Rectangle 40"/>
          <p:cNvSpPr>
            <a:spLocks noChangeArrowheads="1"/>
          </p:cNvSpPr>
          <p:nvPr/>
        </p:nvSpPr>
        <p:spPr bwMode="auto">
          <a:xfrm>
            <a:off x="50800" y="3429000"/>
            <a:ext cx="4889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solidFill>
                  <a:srgbClr val="FF0000"/>
                </a:solidFill>
                <a:effectLst/>
                <a:ea typeface="宋体" pitchFamily="2" charset="-122"/>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sp>
        <p:nvSpPr>
          <p:cNvPr id="129030" name="Rectangle 6"/>
          <p:cNvSpPr>
            <a:spLocks noChangeArrowheads="1"/>
          </p:cNvSpPr>
          <p:nvPr/>
        </p:nvSpPr>
        <p:spPr bwMode="auto">
          <a:xfrm>
            <a:off x="388938" y="187325"/>
            <a:ext cx="8215312" cy="636111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dirty="0">
                <a:solidFill>
                  <a:srgbClr val="FFFF00"/>
                </a:solidFill>
                <a:effectLst/>
                <a:ea typeface="仿宋_GB2312" pitchFamily="49" charset="-122"/>
              </a:rPr>
              <a:t>//Preorder Traversal</a:t>
            </a:r>
          </a:p>
          <a:p>
            <a:pPr algn="l">
              <a:lnSpc>
                <a:spcPct val="40000"/>
              </a:lnSpc>
            </a:pPr>
            <a:endParaRPr kumimoji="1" lang="en-US" altLang="zh-CN" sz="2800" b="1" dirty="0">
              <a:solidFill>
                <a:srgbClr val="FFFF00"/>
              </a:solidFill>
              <a:effectLst/>
              <a:latin typeface="Times New Roman" pitchFamily="18" charset="0"/>
              <a:ea typeface="仿宋_GB2312" pitchFamily="49" charset="-122"/>
            </a:endParaRPr>
          </a:p>
          <a:p>
            <a:pPr algn="l"/>
            <a:r>
              <a:rPr kumimoji="1" lang="en-US" altLang="zh-CN" sz="2300" b="1" dirty="0">
                <a:effectLst/>
                <a:latin typeface="Times New Roman" pitchFamily="18" charset="0"/>
                <a:ea typeface="仿宋_GB2312" pitchFamily="49" charset="-122"/>
              </a:rPr>
              <a:t>void</a:t>
            </a:r>
            <a:r>
              <a:rPr kumimoji="1" lang="en-US" altLang="zh-CN" sz="2300" i="1" dirty="0">
                <a:effectLst/>
                <a:latin typeface="Times New Roman" pitchFamily="18" charset="0"/>
                <a:ea typeface="仿宋_GB2312" pitchFamily="49" charset="-122"/>
              </a:rPr>
              <a:t> </a:t>
            </a:r>
            <a:r>
              <a:rPr kumimoji="1" lang="en-US" altLang="zh-CN" sz="2300" i="1" dirty="0" err="1">
                <a:solidFill>
                  <a:srgbClr val="FFFF00"/>
                </a:solidFill>
                <a:effectLst/>
                <a:latin typeface="Times New Roman" pitchFamily="18" charset="0"/>
                <a:ea typeface="仿宋_GB2312" pitchFamily="49" charset="-122"/>
              </a:rPr>
              <a:t>PreOrderTraverse</a:t>
            </a:r>
            <a:r>
              <a:rPr kumimoji="1" lang="en-US" altLang="zh-CN" sz="2300" dirty="0">
                <a:effectLst/>
                <a:latin typeface="Times New Roman" pitchFamily="18" charset="0"/>
                <a:ea typeface="仿宋_GB2312" pitchFamily="49" charset="-122"/>
              </a:rPr>
              <a:t> (</a:t>
            </a:r>
            <a:r>
              <a:rPr kumimoji="1" lang="en-US" altLang="zh-CN" sz="2300" dirty="0" err="1">
                <a:effectLst/>
                <a:latin typeface="Times New Roman" pitchFamily="18" charset="0"/>
                <a:ea typeface="宋体" pitchFamily="2" charset="-122"/>
              </a:rPr>
              <a:t>PBinTree</a:t>
            </a:r>
            <a:r>
              <a:rPr kumimoji="1" lang="en-US" altLang="zh-CN" sz="2300" i="1" dirty="0">
                <a:effectLst/>
                <a:latin typeface="Times New Roman" pitchFamily="18" charset="0"/>
                <a:ea typeface="仿宋_GB2312" pitchFamily="49" charset="-122"/>
              </a:rPr>
              <a:t> T</a:t>
            </a:r>
            <a:r>
              <a:rPr kumimoji="1" lang="en-US" altLang="zh-CN" sz="2300" dirty="0">
                <a:effectLst/>
                <a:latin typeface="Times New Roman" pitchFamily="18" charset="0"/>
                <a:ea typeface="仿宋_GB2312" pitchFamily="49" charset="-122"/>
              </a:rPr>
              <a:t> ) </a:t>
            </a:r>
            <a:r>
              <a:rPr kumimoji="1" lang="en-US" altLang="zh-CN" sz="2300" b="1" dirty="0">
                <a:effectLst/>
                <a:latin typeface="Times New Roman" pitchFamily="18" charset="0"/>
                <a:ea typeface="仿宋_GB2312" pitchFamily="49" charset="-122"/>
              </a:rPr>
              <a:t>{</a:t>
            </a:r>
            <a:endParaRPr kumimoji="1" lang="en-US" altLang="zh-CN" sz="2300" dirty="0">
              <a:effectLst/>
              <a:latin typeface="Times New Roman" pitchFamily="18" charset="0"/>
              <a:ea typeface="仿宋_GB2312" pitchFamily="49" charset="-122"/>
            </a:endParaRPr>
          </a:p>
          <a:p>
            <a:pPr algn="l"/>
            <a:r>
              <a:rPr kumimoji="1" lang="en-US" altLang="zh-CN" sz="2300" dirty="0">
                <a:solidFill>
                  <a:srgbClr val="FFFF00"/>
                </a:solidFill>
                <a:effectLst/>
                <a:latin typeface="Times New Roman" pitchFamily="18" charset="0"/>
                <a:ea typeface="仿宋_GB2312" pitchFamily="49" charset="-122"/>
              </a:rPr>
              <a:t>    </a:t>
            </a:r>
            <a:r>
              <a:rPr kumimoji="1" lang="en-US" altLang="zh-CN" sz="2300" b="1" dirty="0">
                <a:solidFill>
                  <a:srgbClr val="FFFF00"/>
                </a:solidFill>
                <a:effectLst/>
                <a:latin typeface="Times New Roman" pitchFamily="18" charset="0"/>
                <a:ea typeface="仿宋_GB2312" pitchFamily="49" charset="-122"/>
              </a:rPr>
              <a:t>Stack</a:t>
            </a:r>
            <a:r>
              <a:rPr kumimoji="1" lang="en-US" altLang="zh-CN" sz="2300" dirty="0">
                <a:solidFill>
                  <a:srgbClr val="FFFF00"/>
                </a:solidFill>
                <a:effectLst/>
                <a:latin typeface="Times New Roman" pitchFamily="18" charset="0"/>
                <a:ea typeface="仿宋_GB2312" pitchFamily="49" charset="-122"/>
              </a:rPr>
              <a:t> </a:t>
            </a:r>
            <a:r>
              <a:rPr kumimoji="1" lang="en-US" altLang="zh-CN" sz="2300" i="1" dirty="0">
                <a:solidFill>
                  <a:srgbClr val="FFFF00"/>
                </a:solidFill>
                <a:effectLst/>
                <a:latin typeface="Times New Roman" pitchFamily="18" charset="0"/>
                <a:ea typeface="仿宋_GB2312" pitchFamily="49" charset="-122"/>
              </a:rPr>
              <a:t>S</a:t>
            </a:r>
            <a:r>
              <a:rPr kumimoji="1" lang="en-US" altLang="zh-CN" sz="2300" b="1" dirty="0">
                <a:solidFill>
                  <a:srgbClr val="FFFF00"/>
                </a:solidFill>
                <a:effectLst/>
                <a:latin typeface="Times New Roman" pitchFamily="18" charset="0"/>
                <a:ea typeface="仿宋_GB2312" pitchFamily="49" charset="-122"/>
              </a:rPr>
              <a:t>;</a:t>
            </a:r>
            <a:r>
              <a:rPr kumimoji="1" lang="en-US" altLang="zh-CN" sz="2300" dirty="0">
                <a:solidFill>
                  <a:srgbClr val="FFFF00"/>
                </a:solidFill>
                <a:effectLst/>
                <a:latin typeface="Times New Roman" pitchFamily="18" charset="0"/>
                <a:ea typeface="仿宋_GB2312" pitchFamily="49" charset="-122"/>
              </a:rPr>
              <a:t> </a:t>
            </a:r>
            <a:r>
              <a:rPr kumimoji="1" lang="en-US" altLang="zh-CN" sz="2300" b="1" dirty="0" err="1">
                <a:solidFill>
                  <a:srgbClr val="FFFF00"/>
                </a:solidFill>
                <a:effectLst/>
                <a:latin typeface="Times New Roman" pitchFamily="18" charset="0"/>
                <a:ea typeface="宋体" pitchFamily="2" charset="-122"/>
              </a:rPr>
              <a:t>PBinTree</a:t>
            </a:r>
            <a:r>
              <a:rPr kumimoji="1" lang="en-US" altLang="zh-CN" sz="2300" b="1" dirty="0">
                <a:solidFill>
                  <a:srgbClr val="FFFF00"/>
                </a:solidFill>
                <a:effectLst/>
                <a:latin typeface="Times New Roman" pitchFamily="18" charset="0"/>
                <a:ea typeface="仿宋_GB2312" pitchFamily="49" charset="-122"/>
              </a:rPr>
              <a:t> </a:t>
            </a:r>
            <a:r>
              <a:rPr kumimoji="1" lang="en-US" altLang="zh-CN" sz="2300" i="1" dirty="0">
                <a:solidFill>
                  <a:srgbClr val="FFFF00"/>
                </a:solidFill>
                <a:effectLst/>
                <a:latin typeface="Times New Roman" pitchFamily="18" charset="0"/>
                <a:ea typeface="仿宋_GB2312" pitchFamily="49" charset="-122"/>
              </a:rPr>
              <a:t>p</a:t>
            </a:r>
            <a:r>
              <a:rPr kumimoji="1" lang="en-US" altLang="zh-CN" sz="2300" b="1" dirty="0">
                <a:solidFill>
                  <a:srgbClr val="FFFF00"/>
                </a:solidFill>
                <a:effectLst/>
                <a:latin typeface="Times New Roman" pitchFamily="18" charset="0"/>
                <a:ea typeface="仿宋_GB2312" pitchFamily="49" charset="-122"/>
              </a:rPr>
              <a:t>;</a:t>
            </a:r>
            <a:endParaRPr kumimoji="1" lang="en-US" altLang="zh-CN" sz="2300" dirty="0">
              <a:solidFill>
                <a:srgbClr val="FFFF00"/>
              </a:solidFill>
              <a:effectLst/>
              <a:latin typeface="Times New Roman" pitchFamily="18" charset="0"/>
              <a:ea typeface="仿宋_GB2312" pitchFamily="49" charset="-122"/>
            </a:endParaRPr>
          </a:p>
          <a:p>
            <a:pPr algn="l"/>
            <a:r>
              <a:rPr kumimoji="1" lang="en-US" altLang="zh-CN" sz="2300" i="1" dirty="0">
                <a:effectLst/>
                <a:latin typeface="Times New Roman" pitchFamily="18" charset="0"/>
                <a:ea typeface="仿宋_GB2312" pitchFamily="49" charset="-122"/>
              </a:rPr>
              <a:t>    </a:t>
            </a:r>
            <a:r>
              <a:rPr kumimoji="1" lang="en-US" altLang="zh-CN" sz="2300" i="1" dirty="0" err="1">
                <a:effectLst/>
                <a:latin typeface="Times New Roman" pitchFamily="18" charset="0"/>
                <a:ea typeface="仿宋_GB2312" pitchFamily="49" charset="-122"/>
              </a:rPr>
              <a:t>StackEmpty</a:t>
            </a:r>
            <a:r>
              <a:rPr kumimoji="1" lang="en-US" altLang="zh-CN" sz="2300" dirty="0">
                <a:effectLst/>
                <a:latin typeface="Times New Roman" pitchFamily="18" charset="0"/>
                <a:ea typeface="仿宋_GB2312" pitchFamily="49" charset="-122"/>
              </a:rPr>
              <a:t>( </a:t>
            </a:r>
            <a:r>
              <a:rPr kumimoji="1" lang="en-US" altLang="zh-CN" sz="2300" i="1" dirty="0">
                <a:effectLst/>
                <a:latin typeface="Times New Roman" pitchFamily="18" charset="0"/>
                <a:ea typeface="仿宋_GB2312" pitchFamily="49" charset="-122"/>
              </a:rPr>
              <a:t>S </a:t>
            </a:r>
            <a:r>
              <a:rPr kumimoji="1" lang="en-US" altLang="zh-CN" sz="2300" dirty="0">
                <a:effectLst/>
                <a:latin typeface="Times New Roman" pitchFamily="18" charset="0"/>
                <a:ea typeface="仿宋_GB2312" pitchFamily="49" charset="-122"/>
              </a:rPr>
              <a:t>)</a:t>
            </a:r>
            <a:r>
              <a:rPr kumimoji="1" lang="en-US" altLang="zh-CN" sz="2300" b="1" dirty="0">
                <a:effectLst/>
                <a:latin typeface="Times New Roman" pitchFamily="18" charset="0"/>
                <a:ea typeface="仿宋_GB2312" pitchFamily="49" charset="-122"/>
              </a:rPr>
              <a:t>;</a:t>
            </a:r>
            <a:r>
              <a:rPr kumimoji="1" lang="en-US" altLang="zh-CN" sz="2300" dirty="0">
                <a:effectLst/>
                <a:latin typeface="Times New Roman" pitchFamily="18" charset="0"/>
                <a:ea typeface="仿宋_GB2312" pitchFamily="49" charset="-122"/>
              </a:rPr>
              <a:t>  </a:t>
            </a:r>
            <a:r>
              <a:rPr kumimoji="1" lang="en-US" altLang="zh-CN" sz="2300" i="1" dirty="0">
                <a:effectLst/>
                <a:latin typeface="Times New Roman" pitchFamily="18" charset="0"/>
                <a:ea typeface="仿宋_GB2312" pitchFamily="49" charset="-122"/>
              </a:rPr>
              <a:t> p</a:t>
            </a:r>
            <a:r>
              <a:rPr kumimoji="1" lang="en-US" altLang="zh-CN" sz="2300" dirty="0">
                <a:effectLst/>
                <a:latin typeface="Times New Roman" pitchFamily="18" charset="0"/>
                <a:ea typeface="仿宋_GB2312" pitchFamily="49" charset="-122"/>
              </a:rPr>
              <a:t> = </a:t>
            </a:r>
            <a:r>
              <a:rPr kumimoji="1" lang="en-US" altLang="zh-CN" sz="2300" i="1" dirty="0">
                <a:effectLst/>
                <a:latin typeface="Times New Roman" pitchFamily="18" charset="0"/>
                <a:ea typeface="仿宋_GB2312" pitchFamily="49" charset="-122"/>
              </a:rPr>
              <a:t>T</a:t>
            </a:r>
            <a:r>
              <a:rPr kumimoji="1" lang="en-US" altLang="zh-CN" sz="2300" b="1" dirty="0">
                <a:effectLst/>
                <a:latin typeface="Times New Roman" pitchFamily="18" charset="0"/>
                <a:ea typeface="仿宋_GB2312" pitchFamily="49" charset="-122"/>
              </a:rPr>
              <a:t>;</a:t>
            </a:r>
            <a:r>
              <a:rPr kumimoji="1" lang="en-US" altLang="zh-CN" sz="2300" dirty="0">
                <a:effectLst/>
                <a:latin typeface="Times New Roman" pitchFamily="18" charset="0"/>
                <a:ea typeface="仿宋_GB2312" pitchFamily="49" charset="-122"/>
              </a:rPr>
              <a:t>              </a:t>
            </a:r>
          </a:p>
          <a:p>
            <a:pPr algn="l"/>
            <a:r>
              <a:rPr kumimoji="1" lang="en-US" altLang="zh-CN" sz="2300" dirty="0">
                <a:effectLst/>
                <a:latin typeface="Times New Roman" pitchFamily="18" charset="0"/>
                <a:ea typeface="仿宋_GB2312" pitchFamily="49" charset="-122"/>
              </a:rPr>
              <a:t>    </a:t>
            </a:r>
            <a:r>
              <a:rPr kumimoji="1" lang="en-US" altLang="zh-CN" sz="2300" b="1" dirty="0">
                <a:effectLst/>
                <a:latin typeface="Times New Roman" pitchFamily="18" charset="0"/>
                <a:ea typeface="仿宋_GB2312" pitchFamily="49" charset="-122"/>
              </a:rPr>
              <a:t>do {</a:t>
            </a:r>
            <a:endParaRPr kumimoji="1" lang="en-US" altLang="zh-CN" sz="2300" dirty="0">
              <a:effectLst/>
              <a:latin typeface="Times New Roman" pitchFamily="18" charset="0"/>
              <a:ea typeface="仿宋_GB2312" pitchFamily="49" charset="-122"/>
            </a:endParaRPr>
          </a:p>
          <a:p>
            <a:pPr algn="l"/>
            <a:r>
              <a:rPr kumimoji="1" lang="en-US" altLang="zh-CN" sz="2300" dirty="0">
                <a:effectLst/>
                <a:latin typeface="Times New Roman" pitchFamily="18" charset="0"/>
                <a:ea typeface="仿宋_GB2312" pitchFamily="49" charset="-122"/>
              </a:rPr>
              <a:t>       </a:t>
            </a:r>
            <a:r>
              <a:rPr kumimoji="1" lang="en-US" altLang="zh-CN" sz="2300" b="1" dirty="0">
                <a:effectLst/>
                <a:latin typeface="Times New Roman" pitchFamily="18" charset="0"/>
                <a:ea typeface="仿宋_GB2312" pitchFamily="49" charset="-122"/>
              </a:rPr>
              <a:t> while</a:t>
            </a:r>
            <a:r>
              <a:rPr kumimoji="1" lang="en-US" altLang="zh-CN" sz="2300" dirty="0">
                <a:effectLst/>
                <a:latin typeface="Times New Roman" pitchFamily="18" charset="0"/>
                <a:ea typeface="仿宋_GB2312" pitchFamily="49" charset="-122"/>
              </a:rPr>
              <a:t> ( </a:t>
            </a:r>
            <a:r>
              <a:rPr kumimoji="1" lang="en-US" altLang="zh-CN" sz="2300" i="1" dirty="0">
                <a:effectLst/>
                <a:latin typeface="Times New Roman" pitchFamily="18" charset="0"/>
                <a:ea typeface="仿宋_GB2312" pitchFamily="49" charset="-122"/>
              </a:rPr>
              <a:t>p</a:t>
            </a:r>
            <a:r>
              <a:rPr kumimoji="1" lang="en-US" altLang="zh-CN" sz="2300" dirty="0">
                <a:effectLst/>
                <a:latin typeface="Times New Roman" pitchFamily="18" charset="0"/>
                <a:ea typeface="仿宋_GB2312" pitchFamily="49" charset="-122"/>
              </a:rPr>
              <a:t> ) </a:t>
            </a:r>
            <a:r>
              <a:rPr kumimoji="1" lang="en-US" altLang="zh-CN" sz="2300" b="1" dirty="0">
                <a:effectLst/>
                <a:latin typeface="Times New Roman" pitchFamily="18" charset="0"/>
                <a:ea typeface="仿宋_GB2312" pitchFamily="49" charset="-122"/>
              </a:rPr>
              <a:t>{  </a:t>
            </a:r>
          </a:p>
          <a:p>
            <a:pPr algn="l"/>
            <a:r>
              <a:rPr kumimoji="1" lang="en-US" altLang="zh-CN" sz="2300" b="1" dirty="0">
                <a:effectLst/>
                <a:latin typeface="Times New Roman" pitchFamily="18" charset="0"/>
                <a:ea typeface="仿宋_GB2312" pitchFamily="49" charset="-122"/>
              </a:rPr>
              <a:t>            </a:t>
            </a:r>
            <a:r>
              <a:rPr kumimoji="1" lang="en-US" altLang="zh-CN" sz="2300" i="1" dirty="0" err="1">
                <a:solidFill>
                  <a:srgbClr val="FFFF00"/>
                </a:solidFill>
                <a:effectLst/>
                <a:latin typeface="Times New Roman" pitchFamily="18" charset="0"/>
                <a:ea typeface="仿宋_GB2312" pitchFamily="49" charset="-122"/>
              </a:rPr>
              <a:t>printf</a:t>
            </a:r>
            <a:r>
              <a:rPr kumimoji="1" lang="en-US" altLang="zh-CN" sz="2300" dirty="0">
                <a:solidFill>
                  <a:srgbClr val="FFFF00"/>
                </a:solidFill>
                <a:effectLst/>
                <a:latin typeface="Times New Roman" pitchFamily="18" charset="0"/>
                <a:ea typeface="仿宋_GB2312" pitchFamily="49" charset="-122"/>
              </a:rPr>
              <a:t> ( </a:t>
            </a:r>
            <a:r>
              <a:rPr kumimoji="1" lang="en-US" altLang="zh-CN" sz="2300" i="1" dirty="0" smtClean="0">
                <a:solidFill>
                  <a:srgbClr val="FFFF00"/>
                </a:solidFill>
                <a:effectLst/>
                <a:latin typeface="Times New Roman" pitchFamily="18" charset="0"/>
                <a:ea typeface="仿宋_GB2312" pitchFamily="49" charset="-122"/>
              </a:rPr>
              <a:t>p</a:t>
            </a:r>
            <a:r>
              <a:rPr kumimoji="1" lang="en-US" altLang="zh-CN" sz="2300" dirty="0" smtClean="0">
                <a:solidFill>
                  <a:srgbClr val="FFFF00"/>
                </a:solidFill>
                <a:effectLst/>
                <a:latin typeface="Times New Roman" pitchFamily="18" charset="0"/>
                <a:ea typeface="仿宋_GB2312" pitchFamily="49" charset="-122"/>
              </a:rPr>
              <a:t>-&gt;</a:t>
            </a:r>
            <a:r>
              <a:rPr kumimoji="1" lang="en-US" altLang="zh-CN" sz="2400" i="1" dirty="0" smtClean="0">
                <a:solidFill>
                  <a:srgbClr val="FFFF00"/>
                </a:solidFill>
                <a:effectLst/>
                <a:latin typeface="Times New Roman" pitchFamily="18" charset="0"/>
                <a:ea typeface="仿宋_GB2312" pitchFamily="49" charset="-122"/>
              </a:rPr>
              <a:t>info</a:t>
            </a:r>
            <a:r>
              <a:rPr kumimoji="1" lang="en-US" altLang="zh-CN" sz="2300" dirty="0">
                <a:solidFill>
                  <a:srgbClr val="FFFF00"/>
                </a:solidFill>
                <a:effectLst/>
                <a:latin typeface="Times New Roman" pitchFamily="18" charset="0"/>
                <a:ea typeface="仿宋_GB2312" pitchFamily="49" charset="-122"/>
              </a:rPr>
              <a:t>)</a:t>
            </a:r>
            <a:r>
              <a:rPr kumimoji="1" lang="en-US" altLang="zh-CN" sz="2300" b="1" dirty="0">
                <a:solidFill>
                  <a:srgbClr val="FFFF00"/>
                </a:solidFill>
                <a:effectLst/>
                <a:latin typeface="Times New Roman" pitchFamily="18" charset="0"/>
                <a:ea typeface="仿宋_GB2312" pitchFamily="49" charset="-122"/>
              </a:rPr>
              <a:t>;</a:t>
            </a:r>
            <a:endParaRPr kumimoji="1" lang="en-US" altLang="zh-CN" sz="2300" dirty="0">
              <a:solidFill>
                <a:srgbClr val="FFFF00"/>
              </a:solidFill>
              <a:effectLst/>
              <a:latin typeface="Times New Roman" pitchFamily="18" charset="0"/>
              <a:ea typeface="仿宋_GB2312" pitchFamily="49" charset="-122"/>
            </a:endParaRPr>
          </a:p>
          <a:p>
            <a:pPr algn="l">
              <a:lnSpc>
                <a:spcPct val="130000"/>
              </a:lnSpc>
            </a:pPr>
            <a:r>
              <a:rPr kumimoji="1" lang="en-US" altLang="zh-CN" sz="2300" dirty="0">
                <a:solidFill>
                  <a:srgbClr val="FFFF00"/>
                </a:solidFill>
                <a:effectLst/>
                <a:latin typeface="Times New Roman" pitchFamily="18" charset="0"/>
                <a:ea typeface="仿宋_GB2312" pitchFamily="49" charset="-122"/>
              </a:rPr>
              <a:t>            </a:t>
            </a:r>
            <a:r>
              <a:rPr kumimoji="1" lang="en-US" altLang="zh-CN" sz="2300" i="1" dirty="0">
                <a:solidFill>
                  <a:srgbClr val="FFFF00"/>
                </a:solidFill>
                <a:effectLst/>
                <a:latin typeface="Times New Roman" pitchFamily="18" charset="0"/>
                <a:ea typeface="仿宋_GB2312" pitchFamily="49" charset="-122"/>
              </a:rPr>
              <a:t>Push</a:t>
            </a:r>
            <a:r>
              <a:rPr kumimoji="1" lang="en-US" altLang="zh-CN" sz="2300" dirty="0">
                <a:solidFill>
                  <a:srgbClr val="FFFF00"/>
                </a:solidFill>
                <a:effectLst/>
                <a:latin typeface="Times New Roman" pitchFamily="18" charset="0"/>
                <a:ea typeface="仿宋_GB2312" pitchFamily="49" charset="-122"/>
              </a:rPr>
              <a:t>( </a:t>
            </a:r>
            <a:r>
              <a:rPr kumimoji="1" lang="en-US" altLang="zh-CN" sz="2300" i="1" dirty="0">
                <a:solidFill>
                  <a:srgbClr val="FFFF00"/>
                </a:solidFill>
                <a:effectLst/>
                <a:latin typeface="Times New Roman" pitchFamily="18" charset="0"/>
                <a:ea typeface="仿宋_GB2312" pitchFamily="49" charset="-122"/>
              </a:rPr>
              <a:t>S, p </a:t>
            </a:r>
            <a:r>
              <a:rPr kumimoji="1" lang="en-US" altLang="zh-CN" sz="2300" dirty="0">
                <a:solidFill>
                  <a:srgbClr val="FFFF00"/>
                </a:solidFill>
                <a:effectLst/>
                <a:latin typeface="Times New Roman" pitchFamily="18" charset="0"/>
                <a:ea typeface="仿宋_GB2312" pitchFamily="49" charset="-122"/>
              </a:rPr>
              <a:t>)</a:t>
            </a:r>
            <a:r>
              <a:rPr kumimoji="1" lang="en-US" altLang="zh-CN" sz="2300" b="1" dirty="0">
                <a:solidFill>
                  <a:srgbClr val="FFFF00"/>
                </a:solidFill>
                <a:effectLst/>
                <a:latin typeface="Times New Roman" pitchFamily="18" charset="0"/>
                <a:ea typeface="仿宋_GB2312" pitchFamily="49" charset="-122"/>
              </a:rPr>
              <a:t>;</a:t>
            </a:r>
            <a:r>
              <a:rPr kumimoji="1" lang="en-US" altLang="zh-CN" sz="2300" dirty="0">
                <a:solidFill>
                  <a:srgbClr val="FFFF00"/>
                </a:solidFill>
                <a:effectLst/>
                <a:latin typeface="Times New Roman" pitchFamily="18" charset="0"/>
                <a:ea typeface="仿宋_GB2312" pitchFamily="49" charset="-122"/>
              </a:rPr>
              <a:t> </a:t>
            </a:r>
          </a:p>
          <a:p>
            <a:pPr algn="l"/>
            <a:r>
              <a:rPr kumimoji="1" lang="en-US" altLang="zh-CN" sz="2300" dirty="0">
                <a:effectLst/>
                <a:latin typeface="Times New Roman" pitchFamily="18" charset="0"/>
                <a:ea typeface="仿宋_GB2312" pitchFamily="49" charset="-122"/>
              </a:rPr>
              <a:t>            </a:t>
            </a:r>
            <a:r>
              <a:rPr kumimoji="1" lang="en-US" altLang="zh-CN" sz="2300" i="1" dirty="0">
                <a:effectLst/>
                <a:latin typeface="Times New Roman" pitchFamily="18" charset="0"/>
                <a:ea typeface="仿宋_GB2312" pitchFamily="49" charset="-122"/>
              </a:rPr>
              <a:t>p</a:t>
            </a:r>
            <a:r>
              <a:rPr kumimoji="1" lang="en-US" altLang="zh-CN" sz="2300" dirty="0">
                <a:effectLst/>
                <a:latin typeface="Times New Roman" pitchFamily="18" charset="0"/>
                <a:ea typeface="仿宋_GB2312" pitchFamily="49" charset="-122"/>
              </a:rPr>
              <a:t> = </a:t>
            </a:r>
            <a:r>
              <a:rPr kumimoji="1" lang="en-US" altLang="zh-CN" sz="2300" i="1" dirty="0" smtClean="0">
                <a:effectLst/>
                <a:latin typeface="Times New Roman" pitchFamily="18" charset="0"/>
                <a:ea typeface="仿宋_GB2312" pitchFamily="49" charset="-122"/>
              </a:rPr>
              <a:t>p</a:t>
            </a:r>
            <a:r>
              <a:rPr kumimoji="1" lang="en-US" altLang="zh-CN" sz="2300" dirty="0" smtClean="0">
                <a:effectLst/>
                <a:latin typeface="Times New Roman" pitchFamily="18" charset="0"/>
                <a:ea typeface="仿宋_GB2312" pitchFamily="49" charset="-122"/>
              </a:rPr>
              <a:t>-&gt;</a:t>
            </a:r>
            <a:r>
              <a:rPr kumimoji="1" lang="en-US" altLang="zh-CN" sz="2300" i="1" dirty="0" err="1" smtClean="0">
                <a:effectLst/>
                <a:latin typeface="Times New Roman" pitchFamily="18" charset="0"/>
                <a:ea typeface="仿宋_GB2312" pitchFamily="49" charset="-122"/>
              </a:rPr>
              <a:t>lchild</a:t>
            </a:r>
            <a:r>
              <a:rPr kumimoji="1" lang="en-US" altLang="zh-CN" sz="2300" b="1" dirty="0">
                <a:effectLst/>
                <a:latin typeface="Times New Roman" pitchFamily="18" charset="0"/>
                <a:ea typeface="仿宋_GB2312" pitchFamily="49" charset="-122"/>
              </a:rPr>
              <a:t>; </a:t>
            </a:r>
          </a:p>
          <a:p>
            <a:pPr algn="l"/>
            <a:r>
              <a:rPr kumimoji="1" lang="en-US" altLang="zh-CN" sz="2300" b="1" dirty="0">
                <a:effectLst/>
                <a:latin typeface="Times New Roman" pitchFamily="18" charset="0"/>
                <a:ea typeface="仿宋_GB2312" pitchFamily="49" charset="-122"/>
              </a:rPr>
              <a:t>        }</a:t>
            </a:r>
            <a:endParaRPr kumimoji="1" lang="en-US" altLang="zh-CN" sz="2300" dirty="0">
              <a:effectLst/>
              <a:latin typeface="Times New Roman" pitchFamily="18" charset="0"/>
              <a:ea typeface="仿宋_GB2312" pitchFamily="49" charset="-122"/>
            </a:endParaRPr>
          </a:p>
          <a:p>
            <a:pPr algn="l"/>
            <a:r>
              <a:rPr kumimoji="1" lang="en-US" altLang="zh-CN" sz="2300" dirty="0">
                <a:effectLst/>
                <a:latin typeface="Times New Roman" pitchFamily="18" charset="0"/>
                <a:ea typeface="仿宋_GB2312" pitchFamily="49" charset="-122"/>
              </a:rPr>
              <a:t>        </a:t>
            </a:r>
            <a:r>
              <a:rPr kumimoji="1" lang="en-US" altLang="zh-CN" sz="2300" b="1" dirty="0">
                <a:effectLst/>
                <a:latin typeface="Times New Roman" pitchFamily="18" charset="0"/>
                <a:ea typeface="仿宋_GB2312" pitchFamily="49" charset="-122"/>
              </a:rPr>
              <a:t>if </a:t>
            </a:r>
            <a:r>
              <a:rPr kumimoji="1" lang="en-US" altLang="zh-CN" sz="2300" dirty="0">
                <a:effectLst/>
                <a:latin typeface="Times New Roman" pitchFamily="18" charset="0"/>
                <a:ea typeface="仿宋_GB2312" pitchFamily="49" charset="-122"/>
              </a:rPr>
              <a:t>( !</a:t>
            </a:r>
            <a:r>
              <a:rPr kumimoji="1" lang="en-US" altLang="zh-CN" sz="2300" i="1" dirty="0" err="1">
                <a:effectLst/>
                <a:latin typeface="Times New Roman" pitchFamily="18" charset="0"/>
                <a:ea typeface="仿宋_GB2312" pitchFamily="49" charset="-122"/>
              </a:rPr>
              <a:t>IsEmpty</a:t>
            </a:r>
            <a:r>
              <a:rPr kumimoji="1" lang="en-US" altLang="zh-CN" sz="2300" dirty="0">
                <a:effectLst/>
                <a:latin typeface="Times New Roman" pitchFamily="18" charset="0"/>
                <a:ea typeface="仿宋_GB2312" pitchFamily="49" charset="-122"/>
              </a:rPr>
              <a:t>( </a:t>
            </a:r>
            <a:r>
              <a:rPr kumimoji="1" lang="en-US" altLang="zh-CN" sz="2300" i="1" dirty="0">
                <a:effectLst/>
                <a:latin typeface="Times New Roman" pitchFamily="18" charset="0"/>
                <a:ea typeface="仿宋_GB2312" pitchFamily="49" charset="-122"/>
              </a:rPr>
              <a:t>S </a:t>
            </a:r>
            <a:r>
              <a:rPr kumimoji="1" lang="en-US" altLang="zh-CN" sz="2300" dirty="0">
                <a:effectLst/>
                <a:latin typeface="Times New Roman" pitchFamily="18" charset="0"/>
                <a:ea typeface="仿宋_GB2312" pitchFamily="49" charset="-122"/>
              </a:rPr>
              <a:t>) ) </a:t>
            </a:r>
            <a:r>
              <a:rPr kumimoji="1" lang="en-US" altLang="zh-CN" sz="2300" b="1" dirty="0">
                <a:effectLst/>
                <a:latin typeface="Times New Roman" pitchFamily="18" charset="0"/>
                <a:ea typeface="仿宋_GB2312" pitchFamily="49" charset="-122"/>
              </a:rPr>
              <a:t>{</a:t>
            </a:r>
            <a:endParaRPr kumimoji="1" lang="en-US" altLang="zh-CN" sz="2300" dirty="0">
              <a:effectLst/>
              <a:latin typeface="Times New Roman" pitchFamily="18" charset="0"/>
              <a:ea typeface="仿宋_GB2312" pitchFamily="49" charset="-122"/>
            </a:endParaRPr>
          </a:p>
          <a:p>
            <a:pPr algn="l"/>
            <a:r>
              <a:rPr kumimoji="1" lang="en-US" altLang="zh-CN" sz="2300" dirty="0">
                <a:effectLst/>
                <a:latin typeface="Times New Roman" pitchFamily="18" charset="0"/>
                <a:ea typeface="仿宋_GB2312" pitchFamily="49" charset="-122"/>
              </a:rPr>
              <a:t>            </a:t>
            </a:r>
            <a:r>
              <a:rPr kumimoji="1" lang="en-US" altLang="zh-CN" sz="2300" i="1" dirty="0">
                <a:effectLst/>
                <a:latin typeface="Times New Roman" pitchFamily="18" charset="0"/>
                <a:ea typeface="仿宋_GB2312" pitchFamily="49" charset="-122"/>
              </a:rPr>
              <a:t>p</a:t>
            </a:r>
            <a:r>
              <a:rPr kumimoji="1" lang="en-US" altLang="zh-CN" sz="2300" dirty="0">
                <a:effectLst/>
                <a:latin typeface="Times New Roman" pitchFamily="18" charset="0"/>
                <a:ea typeface="仿宋_GB2312" pitchFamily="49" charset="-122"/>
              </a:rPr>
              <a:t> = </a:t>
            </a:r>
            <a:r>
              <a:rPr kumimoji="1" lang="en-US" altLang="zh-CN" sz="2300" i="1" dirty="0" err="1">
                <a:effectLst/>
                <a:latin typeface="Times New Roman" pitchFamily="18" charset="0"/>
                <a:ea typeface="仿宋_GB2312" pitchFamily="49" charset="-122"/>
              </a:rPr>
              <a:t>getTop</a:t>
            </a:r>
            <a:r>
              <a:rPr kumimoji="1" lang="en-US" altLang="zh-CN" sz="2300" dirty="0">
                <a:effectLst/>
                <a:latin typeface="Times New Roman" pitchFamily="18" charset="0"/>
                <a:ea typeface="仿宋_GB2312" pitchFamily="49" charset="-122"/>
              </a:rPr>
              <a:t>( </a:t>
            </a:r>
            <a:r>
              <a:rPr kumimoji="1" lang="en-US" altLang="zh-CN" sz="2300" i="1" dirty="0">
                <a:effectLst/>
                <a:latin typeface="Times New Roman" pitchFamily="18" charset="0"/>
                <a:ea typeface="仿宋_GB2312" pitchFamily="49" charset="-122"/>
              </a:rPr>
              <a:t>S </a:t>
            </a:r>
            <a:r>
              <a:rPr kumimoji="1" lang="en-US" altLang="zh-CN" sz="2300" dirty="0">
                <a:effectLst/>
                <a:latin typeface="Times New Roman" pitchFamily="18" charset="0"/>
                <a:ea typeface="仿宋_GB2312" pitchFamily="49" charset="-122"/>
              </a:rPr>
              <a:t>)</a:t>
            </a:r>
            <a:r>
              <a:rPr kumimoji="1" lang="en-US" altLang="zh-CN" sz="2300" b="1" dirty="0">
                <a:effectLst/>
                <a:latin typeface="Times New Roman" pitchFamily="18" charset="0"/>
                <a:ea typeface="仿宋_GB2312" pitchFamily="49" charset="-122"/>
              </a:rPr>
              <a:t>;</a:t>
            </a:r>
            <a:r>
              <a:rPr kumimoji="1" lang="en-US" altLang="zh-CN" sz="2300" dirty="0">
                <a:effectLst/>
                <a:latin typeface="Times New Roman" pitchFamily="18" charset="0"/>
                <a:ea typeface="仿宋_GB2312" pitchFamily="49" charset="-122"/>
              </a:rPr>
              <a:t>  </a:t>
            </a:r>
          </a:p>
          <a:p>
            <a:pPr algn="l"/>
            <a:r>
              <a:rPr kumimoji="1" lang="en-US" altLang="zh-CN" sz="2300" dirty="0">
                <a:solidFill>
                  <a:srgbClr val="FFFF00"/>
                </a:solidFill>
                <a:effectLst/>
                <a:latin typeface="Times New Roman" pitchFamily="18" charset="0"/>
                <a:ea typeface="仿宋_GB2312" pitchFamily="49" charset="-122"/>
              </a:rPr>
              <a:t>            </a:t>
            </a:r>
            <a:r>
              <a:rPr kumimoji="1" lang="en-US" altLang="zh-CN" sz="2300" i="1" dirty="0">
                <a:solidFill>
                  <a:srgbClr val="FFFF00"/>
                </a:solidFill>
                <a:effectLst/>
                <a:latin typeface="Times New Roman" pitchFamily="18" charset="0"/>
                <a:ea typeface="仿宋_GB2312" pitchFamily="49" charset="-122"/>
              </a:rPr>
              <a:t>Pop</a:t>
            </a:r>
            <a:r>
              <a:rPr kumimoji="1" lang="en-US" altLang="zh-CN" sz="2300" dirty="0">
                <a:solidFill>
                  <a:srgbClr val="FFFF00"/>
                </a:solidFill>
                <a:effectLst/>
                <a:latin typeface="Times New Roman" pitchFamily="18" charset="0"/>
                <a:ea typeface="仿宋_GB2312" pitchFamily="49" charset="-122"/>
              </a:rPr>
              <a:t>( </a:t>
            </a:r>
            <a:r>
              <a:rPr kumimoji="1" lang="en-US" altLang="zh-CN" sz="2300" i="1" dirty="0">
                <a:solidFill>
                  <a:srgbClr val="FFFF00"/>
                </a:solidFill>
                <a:effectLst/>
                <a:latin typeface="Times New Roman" pitchFamily="18" charset="0"/>
                <a:ea typeface="仿宋_GB2312" pitchFamily="49" charset="-122"/>
              </a:rPr>
              <a:t>S</a:t>
            </a:r>
            <a:r>
              <a:rPr kumimoji="1" lang="en-US" altLang="zh-CN" sz="2300" dirty="0">
                <a:solidFill>
                  <a:srgbClr val="FFFF00"/>
                </a:solidFill>
                <a:effectLst/>
                <a:latin typeface="Times New Roman" pitchFamily="18" charset="0"/>
                <a:ea typeface="仿宋_GB2312" pitchFamily="49" charset="-122"/>
              </a:rPr>
              <a:t> )</a:t>
            </a:r>
            <a:r>
              <a:rPr kumimoji="1" lang="en-US" altLang="zh-CN" sz="2300" b="1" dirty="0">
                <a:solidFill>
                  <a:srgbClr val="FFFF00"/>
                </a:solidFill>
                <a:effectLst/>
                <a:latin typeface="Times New Roman" pitchFamily="18" charset="0"/>
                <a:ea typeface="仿宋_GB2312" pitchFamily="49" charset="-122"/>
              </a:rPr>
              <a:t>;</a:t>
            </a:r>
            <a:endParaRPr kumimoji="1" lang="en-US" altLang="zh-CN" sz="2300" dirty="0">
              <a:solidFill>
                <a:srgbClr val="FFFF00"/>
              </a:solidFill>
              <a:effectLst/>
              <a:latin typeface="Times New Roman" pitchFamily="18" charset="0"/>
              <a:ea typeface="仿宋_GB2312" pitchFamily="49" charset="-122"/>
            </a:endParaRPr>
          </a:p>
          <a:p>
            <a:pPr algn="l"/>
            <a:r>
              <a:rPr kumimoji="1" lang="en-US" altLang="zh-CN" sz="2300" dirty="0">
                <a:effectLst/>
                <a:latin typeface="Times New Roman" pitchFamily="18" charset="0"/>
                <a:ea typeface="仿宋_GB2312" pitchFamily="49" charset="-122"/>
              </a:rPr>
              <a:t>            </a:t>
            </a:r>
            <a:r>
              <a:rPr kumimoji="1" lang="en-US" altLang="zh-CN" sz="2300" i="1" dirty="0">
                <a:effectLst/>
                <a:latin typeface="Times New Roman" pitchFamily="18" charset="0"/>
                <a:ea typeface="仿宋_GB2312" pitchFamily="49" charset="-122"/>
              </a:rPr>
              <a:t>p</a:t>
            </a:r>
            <a:r>
              <a:rPr kumimoji="1" lang="en-US" altLang="zh-CN" sz="2300" dirty="0">
                <a:effectLst/>
                <a:latin typeface="Times New Roman" pitchFamily="18" charset="0"/>
                <a:ea typeface="仿宋_GB2312" pitchFamily="49" charset="-122"/>
              </a:rPr>
              <a:t> = </a:t>
            </a:r>
            <a:r>
              <a:rPr kumimoji="1" lang="en-US" altLang="zh-CN" sz="2300" i="1" dirty="0" smtClean="0">
                <a:effectLst/>
                <a:latin typeface="Times New Roman" pitchFamily="18" charset="0"/>
                <a:ea typeface="仿宋_GB2312" pitchFamily="49" charset="-122"/>
              </a:rPr>
              <a:t>p</a:t>
            </a:r>
            <a:r>
              <a:rPr kumimoji="1" lang="en-US" altLang="zh-CN" sz="2300" dirty="0" smtClean="0">
                <a:effectLst/>
                <a:latin typeface="Times New Roman" pitchFamily="18" charset="0"/>
                <a:ea typeface="仿宋_GB2312" pitchFamily="49" charset="-122"/>
              </a:rPr>
              <a:t>-&gt;</a:t>
            </a:r>
            <a:r>
              <a:rPr kumimoji="1" lang="en-US" altLang="zh-CN" sz="2300" i="1" dirty="0" err="1" smtClean="0">
                <a:effectLst/>
                <a:latin typeface="Times New Roman" pitchFamily="18" charset="0"/>
                <a:ea typeface="仿宋_GB2312" pitchFamily="49" charset="-122"/>
              </a:rPr>
              <a:t>rchild</a:t>
            </a:r>
            <a:r>
              <a:rPr kumimoji="1" lang="en-US" altLang="zh-CN" sz="2300" b="1" dirty="0">
                <a:effectLst/>
                <a:latin typeface="Times New Roman" pitchFamily="18" charset="0"/>
                <a:ea typeface="仿宋_GB2312" pitchFamily="49" charset="-122"/>
              </a:rPr>
              <a:t>;</a:t>
            </a:r>
          </a:p>
          <a:p>
            <a:pPr algn="l"/>
            <a:r>
              <a:rPr kumimoji="1" lang="en-US" altLang="zh-CN" sz="2300" b="1" dirty="0">
                <a:effectLst/>
                <a:latin typeface="Times New Roman" pitchFamily="18" charset="0"/>
                <a:ea typeface="仿宋_GB2312" pitchFamily="49" charset="-122"/>
              </a:rPr>
              <a:t>        }</a:t>
            </a:r>
            <a:endParaRPr kumimoji="1" lang="en-US" altLang="zh-CN" sz="2300" dirty="0">
              <a:effectLst/>
              <a:latin typeface="Times New Roman" pitchFamily="18" charset="0"/>
              <a:ea typeface="仿宋_GB2312" pitchFamily="49" charset="-122"/>
            </a:endParaRPr>
          </a:p>
          <a:p>
            <a:pPr algn="l"/>
            <a:r>
              <a:rPr kumimoji="1" lang="en-US" altLang="zh-CN" sz="2300" dirty="0">
                <a:effectLst/>
                <a:latin typeface="Times New Roman" pitchFamily="18" charset="0"/>
                <a:ea typeface="仿宋_GB2312" pitchFamily="49" charset="-122"/>
              </a:rPr>
              <a:t>    </a:t>
            </a:r>
            <a:r>
              <a:rPr kumimoji="1" lang="en-US" altLang="zh-CN" sz="2300" b="1" dirty="0">
                <a:effectLst/>
                <a:latin typeface="Times New Roman" pitchFamily="18" charset="0"/>
                <a:ea typeface="仿宋_GB2312" pitchFamily="49" charset="-122"/>
              </a:rPr>
              <a:t>} while</a:t>
            </a:r>
            <a:r>
              <a:rPr kumimoji="1" lang="en-US" altLang="zh-CN" sz="2300" dirty="0">
                <a:effectLst/>
                <a:latin typeface="Times New Roman" pitchFamily="18" charset="0"/>
                <a:ea typeface="仿宋_GB2312" pitchFamily="49" charset="-122"/>
              </a:rPr>
              <a:t> ( </a:t>
            </a:r>
            <a:r>
              <a:rPr kumimoji="1" lang="en-US" altLang="zh-CN" sz="2300" i="1" dirty="0">
                <a:effectLst/>
                <a:latin typeface="Times New Roman" pitchFamily="18" charset="0"/>
                <a:ea typeface="仿宋_GB2312" pitchFamily="49" charset="-122"/>
              </a:rPr>
              <a:t>p</a:t>
            </a:r>
            <a:r>
              <a:rPr kumimoji="1" lang="en-US" altLang="zh-CN" sz="2300" b="1" dirty="0">
                <a:effectLst/>
                <a:latin typeface="Times New Roman" pitchFamily="18" charset="0"/>
                <a:ea typeface="仿宋_GB2312" pitchFamily="49" charset="-122"/>
              </a:rPr>
              <a:t> || </a:t>
            </a:r>
            <a:r>
              <a:rPr kumimoji="1" lang="en-US" altLang="zh-CN" sz="2300" dirty="0">
                <a:effectLst/>
                <a:latin typeface="Times New Roman" pitchFamily="18" charset="0"/>
                <a:ea typeface="仿宋_GB2312" pitchFamily="49" charset="-122"/>
              </a:rPr>
              <a:t>!</a:t>
            </a:r>
            <a:r>
              <a:rPr kumimoji="1" lang="en-US" altLang="zh-CN" sz="2300" i="1" dirty="0" err="1">
                <a:effectLst/>
                <a:latin typeface="Times New Roman" pitchFamily="18" charset="0"/>
                <a:ea typeface="仿宋_GB2312" pitchFamily="49" charset="-122"/>
              </a:rPr>
              <a:t>IsEmpty</a:t>
            </a:r>
            <a:r>
              <a:rPr kumimoji="1" lang="en-US" altLang="zh-CN" sz="2300" dirty="0">
                <a:effectLst/>
                <a:latin typeface="Times New Roman" pitchFamily="18" charset="0"/>
                <a:ea typeface="仿宋_GB2312" pitchFamily="49" charset="-122"/>
              </a:rPr>
              <a:t>( </a:t>
            </a:r>
            <a:r>
              <a:rPr kumimoji="1" lang="en-US" altLang="zh-CN" sz="2300" i="1" dirty="0">
                <a:effectLst/>
                <a:latin typeface="Times New Roman" pitchFamily="18" charset="0"/>
                <a:ea typeface="仿宋_GB2312" pitchFamily="49" charset="-122"/>
              </a:rPr>
              <a:t>S </a:t>
            </a:r>
            <a:r>
              <a:rPr kumimoji="1" lang="en-US" altLang="zh-CN" sz="2300" dirty="0">
                <a:effectLst/>
                <a:latin typeface="Times New Roman" pitchFamily="18" charset="0"/>
                <a:ea typeface="仿宋_GB2312" pitchFamily="49" charset="-122"/>
              </a:rPr>
              <a:t>) )</a:t>
            </a:r>
            <a:r>
              <a:rPr kumimoji="1" lang="en-US" altLang="zh-CN" sz="2300" b="1" dirty="0">
                <a:effectLst/>
                <a:latin typeface="Times New Roman" pitchFamily="18" charset="0"/>
                <a:ea typeface="仿宋_GB2312" pitchFamily="49" charset="-122"/>
              </a:rPr>
              <a:t>;</a:t>
            </a:r>
            <a:endParaRPr kumimoji="1" lang="en-US" altLang="zh-CN" sz="2300" dirty="0">
              <a:effectLst/>
              <a:latin typeface="Times New Roman" pitchFamily="18" charset="0"/>
              <a:ea typeface="仿宋_GB2312" pitchFamily="49" charset="-122"/>
            </a:endParaRPr>
          </a:p>
          <a:p>
            <a:pPr algn="l"/>
            <a:r>
              <a:rPr kumimoji="1" lang="en-US" altLang="zh-CN" sz="2300" b="1" dirty="0">
                <a:effectLst/>
                <a:latin typeface="Times New Roman" pitchFamily="18" charset="0"/>
                <a:ea typeface="仿宋_GB2312" pitchFamily="49" charset="-122"/>
              </a:rPr>
              <a:t>}</a:t>
            </a:r>
            <a:r>
              <a:rPr kumimoji="1" lang="en-US" altLang="zh-CN" sz="2300" dirty="0">
                <a:effectLst/>
                <a:latin typeface="Times New Roman" pitchFamily="18" charset="0"/>
                <a:ea typeface="仿宋_GB2312" pitchFamily="49" charset="-122"/>
              </a:rPr>
              <a:t>    </a:t>
            </a:r>
          </a:p>
        </p:txBody>
      </p:sp>
      <p:sp>
        <p:nvSpPr>
          <p:cNvPr id="129031" name="Rectangle 7"/>
          <p:cNvSpPr>
            <a:spLocks noChangeArrowheads="1"/>
          </p:cNvSpPr>
          <p:nvPr/>
        </p:nvSpPr>
        <p:spPr bwMode="auto">
          <a:xfrm>
            <a:off x="5940425" y="2205038"/>
            <a:ext cx="1439863" cy="609600"/>
          </a:xfrm>
          <a:prstGeom prst="rect">
            <a:avLst/>
          </a:prstGeom>
          <a:solidFill>
            <a:srgbClr val="FFFFCC"/>
          </a:solidFill>
          <a:ln w="28575">
            <a:miter lim="800000"/>
            <a:headEnd/>
            <a:tailEnd/>
          </a:ln>
          <a:effectLst/>
          <a:scene3d>
            <a:camera prst="legacyPerspectiveTopRight"/>
            <a:lightRig rig="legacyFlat3"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r>
              <a:rPr kumimoji="1" lang="en-US" altLang="zh-CN" sz="3200" i="1">
                <a:solidFill>
                  <a:srgbClr val="CC0000"/>
                </a:solidFill>
                <a:effectLst/>
                <a:latin typeface="Times New Roman" pitchFamily="18" charset="0"/>
                <a:ea typeface="黑体" pitchFamily="2" charset="-122"/>
              </a:rPr>
              <a:t>ptr</a:t>
            </a:r>
            <a:endParaRPr kumimoji="1" lang="en-US" altLang="zh-CN" sz="2400">
              <a:solidFill>
                <a:srgbClr val="CC0000"/>
              </a:solidFill>
              <a:effectLst/>
              <a:ea typeface="黑体" pitchFamily="2" charset="-122"/>
            </a:endParaRPr>
          </a:p>
        </p:txBody>
      </p:sp>
      <p:pic>
        <p:nvPicPr>
          <p:cNvPr id="129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165475"/>
            <a:ext cx="2868613"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5" name="Rectangle 11"/>
          <p:cNvSpPr>
            <a:spLocks noChangeArrowheads="1"/>
          </p:cNvSpPr>
          <p:nvPr/>
        </p:nvSpPr>
        <p:spPr bwMode="auto">
          <a:xfrm>
            <a:off x="6084888" y="333375"/>
            <a:ext cx="2736850" cy="1187450"/>
          </a:xfrm>
          <a:prstGeom prst="rect">
            <a:avLst/>
          </a:prstGeom>
          <a:solidFill>
            <a:srgbClr val="000099"/>
          </a:solidFill>
          <a:ln>
            <a:noFill/>
          </a:ln>
          <a:effectLst>
            <a:outerShdw dist="107763" dir="2700000" algn="ctr" rotWithShape="0">
              <a:schemeClr val="accent2"/>
            </a:outerShdw>
          </a:effectLst>
          <a:extLst>
            <a:ext uri="{91240B29-F687-4F45-9708-019B960494DF}">
              <a14:hiddenLine xmlns:a14="http://schemas.microsoft.com/office/drawing/2010/main" w="9525">
                <a:solidFill>
                  <a:srgbClr val="0000FF"/>
                </a:solidFill>
                <a:miter lim="800000"/>
                <a:headEnd/>
                <a:tailEnd/>
              </a14:hiddenLine>
            </a:ext>
          </a:extLst>
        </p:spPr>
        <p:txBody>
          <a:bodyPr>
            <a:spAutoFit/>
          </a:bodyPr>
          <a:lstStyle/>
          <a:p>
            <a:pPr algn="l"/>
            <a:r>
              <a:rPr kumimoji="1" lang="en-US" altLang="zh-CN" sz="2400" b="1">
                <a:solidFill>
                  <a:srgbClr val="FFFF00"/>
                </a:solidFill>
                <a:effectLst/>
                <a:latin typeface="Times New Roman" pitchFamily="18" charset="0"/>
                <a:ea typeface="仿宋_GB2312" pitchFamily="49" charset="-122"/>
              </a:rPr>
              <a:t>struct</a:t>
            </a:r>
            <a:r>
              <a:rPr kumimoji="1" lang="en-US" altLang="zh-CN" sz="2400">
                <a:solidFill>
                  <a:srgbClr val="FFFF00"/>
                </a:solidFill>
                <a:effectLst/>
                <a:latin typeface="Times New Roman" pitchFamily="18" charset="0"/>
                <a:ea typeface="仿宋_GB2312" pitchFamily="49" charset="-122"/>
              </a:rPr>
              <a:t> </a:t>
            </a:r>
            <a:r>
              <a:rPr kumimoji="1" lang="en-US" altLang="zh-CN" sz="2400" i="1">
                <a:solidFill>
                  <a:srgbClr val="FFFF00"/>
                </a:solidFill>
                <a:effectLst/>
                <a:latin typeface="Times New Roman" pitchFamily="18" charset="0"/>
                <a:ea typeface="仿宋_GB2312" pitchFamily="49" charset="-122"/>
              </a:rPr>
              <a:t>StackNode</a:t>
            </a:r>
            <a:r>
              <a:rPr kumimoji="1" lang="en-US" altLang="zh-CN" sz="2400">
                <a:solidFill>
                  <a:srgbClr val="FFFF00"/>
                </a:solidFill>
                <a:effectLst/>
                <a:latin typeface="Times New Roman" pitchFamily="18" charset="0"/>
                <a:ea typeface="仿宋_GB2312" pitchFamily="49" charset="-122"/>
              </a:rPr>
              <a:t> </a:t>
            </a:r>
            <a:r>
              <a:rPr kumimoji="1" lang="en-US" altLang="zh-CN" sz="2400" b="1">
                <a:solidFill>
                  <a:srgbClr val="FFFF00"/>
                </a:solidFill>
                <a:effectLst/>
                <a:latin typeface="Times New Roman" pitchFamily="18" charset="0"/>
                <a:ea typeface="仿宋_GB2312" pitchFamily="49" charset="-122"/>
              </a:rPr>
              <a:t>{</a:t>
            </a:r>
          </a:p>
          <a:p>
            <a:pPr algn="l"/>
            <a:r>
              <a:rPr kumimoji="1" lang="en-US" altLang="zh-CN" sz="2400" b="1">
                <a:solidFill>
                  <a:srgbClr val="FFFF00"/>
                </a:solidFill>
                <a:effectLst/>
                <a:latin typeface="Times New Roman" pitchFamily="18" charset="0"/>
                <a:ea typeface="仿宋_GB2312" pitchFamily="49" charset="-122"/>
              </a:rPr>
              <a:t>    </a:t>
            </a:r>
            <a:r>
              <a:rPr kumimoji="1" lang="en-US" altLang="zh-CN" sz="2400">
                <a:solidFill>
                  <a:srgbClr val="FFFF00"/>
                </a:solidFill>
                <a:effectLst/>
                <a:latin typeface="Times New Roman" pitchFamily="18" charset="0"/>
                <a:ea typeface="宋体" pitchFamily="2" charset="-122"/>
              </a:rPr>
              <a:t>PBinTree</a:t>
            </a:r>
            <a:r>
              <a:rPr kumimoji="1" lang="en-US" altLang="zh-CN" sz="2400">
                <a:solidFill>
                  <a:srgbClr val="FFFF00"/>
                </a:solidFill>
                <a:effectLst/>
                <a:latin typeface="Times New Roman" pitchFamily="18" charset="0"/>
                <a:ea typeface="仿宋_GB2312" pitchFamily="49" charset="-122"/>
              </a:rPr>
              <a:t> </a:t>
            </a:r>
            <a:r>
              <a:rPr kumimoji="1" lang="en-US" altLang="zh-CN" sz="2400" i="1">
                <a:solidFill>
                  <a:srgbClr val="FFFF00"/>
                </a:solidFill>
                <a:effectLst/>
                <a:latin typeface="Times New Roman" pitchFamily="18" charset="0"/>
                <a:ea typeface="仿宋_GB2312" pitchFamily="49" charset="-122"/>
              </a:rPr>
              <a:t>ptr</a:t>
            </a:r>
            <a:r>
              <a:rPr kumimoji="1" lang="en-US" altLang="zh-CN" sz="2400" b="1">
                <a:solidFill>
                  <a:srgbClr val="FFFF00"/>
                </a:solidFill>
                <a:effectLst/>
                <a:latin typeface="Times New Roman" pitchFamily="18" charset="0"/>
                <a:ea typeface="仿宋_GB2312" pitchFamily="49" charset="-122"/>
              </a:rPr>
              <a:t>; </a:t>
            </a:r>
          </a:p>
          <a:p>
            <a:pPr algn="l"/>
            <a:r>
              <a:rPr kumimoji="1" lang="en-US" altLang="zh-CN" sz="2400" b="1">
                <a:solidFill>
                  <a:srgbClr val="FFFF00"/>
                </a:solidFill>
                <a:effectLst/>
                <a:latin typeface="Times New Roman" pitchFamily="18" charset="0"/>
                <a:ea typeface="仿宋_GB2312" pitchFamily="49" charset="-122"/>
              </a:rPr>
              <a:t>};</a:t>
            </a:r>
          </a:p>
        </p:txBody>
      </p:sp>
      <p:sp>
        <p:nvSpPr>
          <p:cNvPr id="129036" name="Rectangle 12">
            <a:hlinkHover r:id="" action="ppaction://noaction" highlightClick="1"/>
          </p:cNvPr>
          <p:cNvSpPr>
            <a:spLocks noChangeArrowheads="1"/>
          </p:cNvSpPr>
          <p:nvPr/>
        </p:nvSpPr>
        <p:spPr bwMode="auto">
          <a:xfrm>
            <a:off x="1187450" y="2546350"/>
            <a:ext cx="2376488" cy="4318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3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03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03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030">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030">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90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9030">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9030">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030">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030">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903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页脚占位符 4"/>
          <p:cNvSpPr>
            <a:spLocks noGrp="1"/>
          </p:cNvSpPr>
          <p:nvPr>
            <p:ph type="ftr" sz="quarter" idx="11"/>
          </p:nvPr>
        </p:nvSpPr>
        <p:spPr/>
        <p:txBody>
          <a:bodyPr/>
          <a:lstStyle/>
          <a:p>
            <a:endParaRPr lang="en-US" altLang="zh-CN"/>
          </a:p>
          <a:p>
            <a:r>
              <a:rPr lang="en-US" altLang="zh-CN"/>
              <a:t>Prof. Q. Wang</a:t>
            </a:r>
          </a:p>
        </p:txBody>
      </p:sp>
      <p:pic>
        <p:nvPicPr>
          <p:cNvPr id="184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620713"/>
            <a:ext cx="2868612"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5" name="Text Box 5"/>
          <p:cNvSpPr txBox="1">
            <a:spLocks noChangeArrowheads="1"/>
          </p:cNvSpPr>
          <p:nvPr/>
        </p:nvSpPr>
        <p:spPr bwMode="auto">
          <a:xfrm>
            <a:off x="179388" y="188913"/>
            <a:ext cx="5368925"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a:solidFill>
                  <a:srgbClr val="FFFF00"/>
                </a:solidFill>
                <a:effectLst/>
              </a:rPr>
              <a:t>Stack state in PreOrderTraversal</a:t>
            </a:r>
          </a:p>
          <a:p>
            <a:pPr algn="l"/>
            <a:r>
              <a:rPr kumimoji="1" lang="zh-CN" altLang="en-US" sz="3600">
                <a:effectLst/>
              </a:rPr>
              <a:t>先序遍历中栈的变化</a:t>
            </a:r>
          </a:p>
        </p:txBody>
      </p:sp>
      <p:grpSp>
        <p:nvGrpSpPr>
          <p:cNvPr id="184395" name="Group 75"/>
          <p:cNvGrpSpPr>
            <a:grpSpLocks/>
          </p:cNvGrpSpPr>
          <p:nvPr/>
        </p:nvGrpSpPr>
        <p:grpSpPr bwMode="auto">
          <a:xfrm>
            <a:off x="325438" y="1628775"/>
            <a:ext cx="865187" cy="2160588"/>
            <a:chOff x="205" y="1026"/>
            <a:chExt cx="545" cy="1361"/>
          </a:xfrm>
        </p:grpSpPr>
        <p:sp>
          <p:nvSpPr>
            <p:cNvPr id="184326" name="Line 6"/>
            <p:cNvSpPr>
              <a:spLocks noChangeShapeType="1"/>
            </p:cNvSpPr>
            <p:nvPr/>
          </p:nvSpPr>
          <p:spPr bwMode="auto">
            <a:xfrm>
              <a:off x="20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27" name="Line 7"/>
            <p:cNvSpPr>
              <a:spLocks noChangeShapeType="1"/>
            </p:cNvSpPr>
            <p:nvPr/>
          </p:nvSpPr>
          <p:spPr bwMode="auto">
            <a:xfrm>
              <a:off x="75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28" name="Line 8"/>
            <p:cNvSpPr>
              <a:spLocks noChangeShapeType="1"/>
            </p:cNvSpPr>
            <p:nvPr/>
          </p:nvSpPr>
          <p:spPr bwMode="auto">
            <a:xfrm>
              <a:off x="20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29" name="Rectangle 9"/>
            <p:cNvSpPr>
              <a:spLocks noChangeArrowheads="1"/>
            </p:cNvSpPr>
            <p:nvPr/>
          </p:nvSpPr>
          <p:spPr bwMode="auto">
            <a:xfrm>
              <a:off x="20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grpSp>
      <p:grpSp>
        <p:nvGrpSpPr>
          <p:cNvPr id="184396" name="Group 76"/>
          <p:cNvGrpSpPr>
            <a:grpSpLocks/>
          </p:cNvGrpSpPr>
          <p:nvPr/>
        </p:nvGrpSpPr>
        <p:grpSpPr bwMode="auto">
          <a:xfrm>
            <a:off x="1476375" y="1628775"/>
            <a:ext cx="866775" cy="2160588"/>
            <a:chOff x="930" y="1026"/>
            <a:chExt cx="546" cy="1361"/>
          </a:xfrm>
        </p:grpSpPr>
        <p:sp>
          <p:nvSpPr>
            <p:cNvPr id="184330" name="Line 10"/>
            <p:cNvSpPr>
              <a:spLocks noChangeShapeType="1"/>
            </p:cNvSpPr>
            <p:nvPr/>
          </p:nvSpPr>
          <p:spPr bwMode="auto">
            <a:xfrm>
              <a:off x="930"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1" name="Line 11"/>
            <p:cNvSpPr>
              <a:spLocks noChangeShapeType="1"/>
            </p:cNvSpPr>
            <p:nvPr/>
          </p:nvSpPr>
          <p:spPr bwMode="auto">
            <a:xfrm>
              <a:off x="1476"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2" name="Line 12"/>
            <p:cNvSpPr>
              <a:spLocks noChangeShapeType="1"/>
            </p:cNvSpPr>
            <p:nvPr/>
          </p:nvSpPr>
          <p:spPr bwMode="auto">
            <a:xfrm>
              <a:off x="931"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3" name="Rectangle 13"/>
            <p:cNvSpPr>
              <a:spLocks noChangeArrowheads="1"/>
            </p:cNvSpPr>
            <p:nvPr/>
          </p:nvSpPr>
          <p:spPr bwMode="auto">
            <a:xfrm>
              <a:off x="930"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34" name="Rectangle 14"/>
            <p:cNvSpPr>
              <a:spLocks noChangeArrowheads="1"/>
            </p:cNvSpPr>
            <p:nvPr/>
          </p:nvSpPr>
          <p:spPr bwMode="auto">
            <a:xfrm>
              <a:off x="930" y="2024"/>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grpSp>
      <p:grpSp>
        <p:nvGrpSpPr>
          <p:cNvPr id="184397" name="Group 77"/>
          <p:cNvGrpSpPr>
            <a:grpSpLocks/>
          </p:cNvGrpSpPr>
          <p:nvPr/>
        </p:nvGrpSpPr>
        <p:grpSpPr bwMode="auto">
          <a:xfrm>
            <a:off x="2627312" y="1628775"/>
            <a:ext cx="862021" cy="2160588"/>
            <a:chOff x="1655" y="1026"/>
            <a:chExt cx="546" cy="1361"/>
          </a:xfrm>
        </p:grpSpPr>
        <p:sp>
          <p:nvSpPr>
            <p:cNvPr id="184335" name="Line 15"/>
            <p:cNvSpPr>
              <a:spLocks noChangeShapeType="1"/>
            </p:cNvSpPr>
            <p:nvPr/>
          </p:nvSpPr>
          <p:spPr bwMode="auto">
            <a:xfrm>
              <a:off x="165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6" name="Line 16"/>
            <p:cNvSpPr>
              <a:spLocks noChangeShapeType="1"/>
            </p:cNvSpPr>
            <p:nvPr/>
          </p:nvSpPr>
          <p:spPr bwMode="auto">
            <a:xfrm>
              <a:off x="220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7" name="Line 17"/>
            <p:cNvSpPr>
              <a:spLocks noChangeShapeType="1"/>
            </p:cNvSpPr>
            <p:nvPr/>
          </p:nvSpPr>
          <p:spPr bwMode="auto">
            <a:xfrm>
              <a:off x="165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38" name="Rectangle 18"/>
            <p:cNvSpPr>
              <a:spLocks noChangeArrowheads="1"/>
            </p:cNvSpPr>
            <p:nvPr/>
          </p:nvSpPr>
          <p:spPr bwMode="auto">
            <a:xfrm>
              <a:off x="165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39" name="Rectangle 19"/>
            <p:cNvSpPr>
              <a:spLocks noChangeArrowheads="1"/>
            </p:cNvSpPr>
            <p:nvPr/>
          </p:nvSpPr>
          <p:spPr bwMode="auto">
            <a:xfrm>
              <a:off x="1656" y="2024"/>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40" name="Rectangle 20"/>
            <p:cNvSpPr>
              <a:spLocks noChangeArrowheads="1"/>
            </p:cNvSpPr>
            <p:nvPr/>
          </p:nvSpPr>
          <p:spPr bwMode="auto">
            <a:xfrm>
              <a:off x="1655" y="1842"/>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grpSp>
      <p:grpSp>
        <p:nvGrpSpPr>
          <p:cNvPr id="184398" name="Group 78"/>
          <p:cNvGrpSpPr>
            <a:grpSpLocks/>
          </p:cNvGrpSpPr>
          <p:nvPr/>
        </p:nvGrpSpPr>
        <p:grpSpPr bwMode="auto">
          <a:xfrm>
            <a:off x="3779838" y="1628775"/>
            <a:ext cx="866775" cy="2160588"/>
            <a:chOff x="2381" y="1026"/>
            <a:chExt cx="546" cy="1361"/>
          </a:xfrm>
        </p:grpSpPr>
        <p:sp>
          <p:nvSpPr>
            <p:cNvPr id="184341" name="Line 21"/>
            <p:cNvSpPr>
              <a:spLocks noChangeShapeType="1"/>
            </p:cNvSpPr>
            <p:nvPr/>
          </p:nvSpPr>
          <p:spPr bwMode="auto">
            <a:xfrm>
              <a:off x="2381"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42" name="Line 22"/>
            <p:cNvSpPr>
              <a:spLocks noChangeShapeType="1"/>
            </p:cNvSpPr>
            <p:nvPr/>
          </p:nvSpPr>
          <p:spPr bwMode="auto">
            <a:xfrm>
              <a:off x="2926"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43" name="Line 23"/>
            <p:cNvSpPr>
              <a:spLocks noChangeShapeType="1"/>
            </p:cNvSpPr>
            <p:nvPr/>
          </p:nvSpPr>
          <p:spPr bwMode="auto">
            <a:xfrm>
              <a:off x="2381"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44" name="Rectangle 24"/>
            <p:cNvSpPr>
              <a:spLocks noChangeArrowheads="1"/>
            </p:cNvSpPr>
            <p:nvPr/>
          </p:nvSpPr>
          <p:spPr bwMode="auto">
            <a:xfrm>
              <a:off x="2381"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45" name="Rectangle 25"/>
            <p:cNvSpPr>
              <a:spLocks noChangeArrowheads="1"/>
            </p:cNvSpPr>
            <p:nvPr/>
          </p:nvSpPr>
          <p:spPr bwMode="auto">
            <a:xfrm>
              <a:off x="2382" y="2024"/>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4400" name="Group 80"/>
          <p:cNvGrpSpPr>
            <a:grpSpLocks/>
          </p:cNvGrpSpPr>
          <p:nvPr/>
        </p:nvGrpSpPr>
        <p:grpSpPr bwMode="auto">
          <a:xfrm>
            <a:off x="322263" y="4364038"/>
            <a:ext cx="866775" cy="2160587"/>
            <a:chOff x="203" y="2749"/>
            <a:chExt cx="546" cy="1361"/>
          </a:xfrm>
        </p:grpSpPr>
        <p:sp>
          <p:nvSpPr>
            <p:cNvPr id="184347" name="Line 27"/>
            <p:cNvSpPr>
              <a:spLocks noChangeShapeType="1"/>
            </p:cNvSpPr>
            <p:nvPr/>
          </p:nvSpPr>
          <p:spPr bwMode="auto">
            <a:xfrm>
              <a:off x="203" y="2749"/>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48" name="Line 28"/>
            <p:cNvSpPr>
              <a:spLocks noChangeShapeType="1"/>
            </p:cNvSpPr>
            <p:nvPr/>
          </p:nvSpPr>
          <p:spPr bwMode="auto">
            <a:xfrm>
              <a:off x="748" y="2749"/>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49" name="Line 29"/>
            <p:cNvSpPr>
              <a:spLocks noChangeShapeType="1"/>
            </p:cNvSpPr>
            <p:nvPr/>
          </p:nvSpPr>
          <p:spPr bwMode="auto">
            <a:xfrm>
              <a:off x="203" y="4110"/>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50" name="Rectangle 30"/>
            <p:cNvSpPr>
              <a:spLocks noChangeArrowheads="1"/>
            </p:cNvSpPr>
            <p:nvPr/>
          </p:nvSpPr>
          <p:spPr bwMode="auto">
            <a:xfrm>
              <a:off x="203" y="3928"/>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51" name="Rectangle 31"/>
            <p:cNvSpPr>
              <a:spLocks noChangeArrowheads="1"/>
            </p:cNvSpPr>
            <p:nvPr/>
          </p:nvSpPr>
          <p:spPr bwMode="auto">
            <a:xfrm>
              <a:off x="204" y="3747"/>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grpSp>
      <p:grpSp>
        <p:nvGrpSpPr>
          <p:cNvPr id="184401" name="Group 81"/>
          <p:cNvGrpSpPr>
            <a:grpSpLocks/>
          </p:cNvGrpSpPr>
          <p:nvPr/>
        </p:nvGrpSpPr>
        <p:grpSpPr bwMode="auto">
          <a:xfrm>
            <a:off x="1476376" y="4365625"/>
            <a:ext cx="865188" cy="2160588"/>
            <a:chOff x="930" y="2750"/>
            <a:chExt cx="545" cy="1361"/>
          </a:xfrm>
        </p:grpSpPr>
        <p:sp>
          <p:nvSpPr>
            <p:cNvPr id="184353" name="Line 33"/>
            <p:cNvSpPr>
              <a:spLocks noChangeShapeType="1"/>
            </p:cNvSpPr>
            <p:nvPr/>
          </p:nvSpPr>
          <p:spPr bwMode="auto">
            <a:xfrm>
              <a:off x="930"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54" name="Line 34"/>
            <p:cNvSpPr>
              <a:spLocks noChangeShapeType="1"/>
            </p:cNvSpPr>
            <p:nvPr/>
          </p:nvSpPr>
          <p:spPr bwMode="auto">
            <a:xfrm>
              <a:off x="1475"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55" name="Line 35"/>
            <p:cNvSpPr>
              <a:spLocks noChangeShapeType="1"/>
            </p:cNvSpPr>
            <p:nvPr/>
          </p:nvSpPr>
          <p:spPr bwMode="auto">
            <a:xfrm>
              <a:off x="930"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56" name="Rectangle 36"/>
            <p:cNvSpPr>
              <a:spLocks noChangeArrowheads="1"/>
            </p:cNvSpPr>
            <p:nvPr/>
          </p:nvSpPr>
          <p:spPr bwMode="auto">
            <a:xfrm>
              <a:off x="930"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57" name="Rectangle 37"/>
            <p:cNvSpPr>
              <a:spLocks noChangeArrowheads="1"/>
            </p:cNvSpPr>
            <p:nvPr/>
          </p:nvSpPr>
          <p:spPr bwMode="auto">
            <a:xfrm>
              <a:off x="930" y="3748"/>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58" name="Rectangle 38"/>
            <p:cNvSpPr>
              <a:spLocks noChangeArrowheads="1"/>
            </p:cNvSpPr>
            <p:nvPr/>
          </p:nvSpPr>
          <p:spPr bwMode="auto">
            <a:xfrm>
              <a:off x="930" y="3566"/>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grpSp>
      <p:grpSp>
        <p:nvGrpSpPr>
          <p:cNvPr id="184402" name="Group 82"/>
          <p:cNvGrpSpPr>
            <a:grpSpLocks/>
          </p:cNvGrpSpPr>
          <p:nvPr/>
        </p:nvGrpSpPr>
        <p:grpSpPr bwMode="auto">
          <a:xfrm>
            <a:off x="2627313" y="4365625"/>
            <a:ext cx="866775" cy="2160588"/>
            <a:chOff x="1655" y="2750"/>
            <a:chExt cx="546" cy="1361"/>
          </a:xfrm>
        </p:grpSpPr>
        <p:sp>
          <p:nvSpPr>
            <p:cNvPr id="184359" name="Line 39"/>
            <p:cNvSpPr>
              <a:spLocks noChangeShapeType="1"/>
            </p:cNvSpPr>
            <p:nvPr/>
          </p:nvSpPr>
          <p:spPr bwMode="auto">
            <a:xfrm>
              <a:off x="1655"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60" name="Line 40"/>
            <p:cNvSpPr>
              <a:spLocks noChangeShapeType="1"/>
            </p:cNvSpPr>
            <p:nvPr/>
          </p:nvSpPr>
          <p:spPr bwMode="auto">
            <a:xfrm>
              <a:off x="2200"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61" name="Line 41"/>
            <p:cNvSpPr>
              <a:spLocks noChangeShapeType="1"/>
            </p:cNvSpPr>
            <p:nvPr/>
          </p:nvSpPr>
          <p:spPr bwMode="auto">
            <a:xfrm>
              <a:off x="1655"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62" name="Rectangle 42"/>
            <p:cNvSpPr>
              <a:spLocks noChangeArrowheads="1"/>
            </p:cNvSpPr>
            <p:nvPr/>
          </p:nvSpPr>
          <p:spPr bwMode="auto">
            <a:xfrm>
              <a:off x="1655"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63" name="Rectangle 43"/>
            <p:cNvSpPr>
              <a:spLocks noChangeArrowheads="1"/>
            </p:cNvSpPr>
            <p:nvPr/>
          </p:nvSpPr>
          <p:spPr bwMode="auto">
            <a:xfrm>
              <a:off x="1656" y="3748"/>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4403" name="Group 83"/>
          <p:cNvGrpSpPr>
            <a:grpSpLocks/>
          </p:cNvGrpSpPr>
          <p:nvPr/>
        </p:nvGrpSpPr>
        <p:grpSpPr bwMode="auto">
          <a:xfrm>
            <a:off x="3781425" y="4365625"/>
            <a:ext cx="865188" cy="2160588"/>
            <a:chOff x="2382" y="2750"/>
            <a:chExt cx="545" cy="1361"/>
          </a:xfrm>
        </p:grpSpPr>
        <p:sp>
          <p:nvSpPr>
            <p:cNvPr id="184365" name="Line 45"/>
            <p:cNvSpPr>
              <a:spLocks noChangeShapeType="1"/>
            </p:cNvSpPr>
            <p:nvPr/>
          </p:nvSpPr>
          <p:spPr bwMode="auto">
            <a:xfrm>
              <a:off x="2382"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66" name="Line 46"/>
            <p:cNvSpPr>
              <a:spLocks noChangeShapeType="1"/>
            </p:cNvSpPr>
            <p:nvPr/>
          </p:nvSpPr>
          <p:spPr bwMode="auto">
            <a:xfrm>
              <a:off x="2927"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67" name="Line 47"/>
            <p:cNvSpPr>
              <a:spLocks noChangeShapeType="1"/>
            </p:cNvSpPr>
            <p:nvPr/>
          </p:nvSpPr>
          <p:spPr bwMode="auto">
            <a:xfrm>
              <a:off x="2382"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68" name="Rectangle 48"/>
            <p:cNvSpPr>
              <a:spLocks noChangeArrowheads="1"/>
            </p:cNvSpPr>
            <p:nvPr/>
          </p:nvSpPr>
          <p:spPr bwMode="auto">
            <a:xfrm>
              <a:off x="2382"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4399" name="Group 79"/>
          <p:cNvGrpSpPr>
            <a:grpSpLocks/>
          </p:cNvGrpSpPr>
          <p:nvPr/>
        </p:nvGrpSpPr>
        <p:grpSpPr bwMode="auto">
          <a:xfrm>
            <a:off x="4929188" y="1628775"/>
            <a:ext cx="865187" cy="2160588"/>
            <a:chOff x="3105" y="1026"/>
            <a:chExt cx="545" cy="1361"/>
          </a:xfrm>
        </p:grpSpPr>
        <p:sp>
          <p:nvSpPr>
            <p:cNvPr id="184370" name="Line 50"/>
            <p:cNvSpPr>
              <a:spLocks noChangeShapeType="1"/>
            </p:cNvSpPr>
            <p:nvPr/>
          </p:nvSpPr>
          <p:spPr bwMode="auto">
            <a:xfrm>
              <a:off x="310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71" name="Line 51"/>
            <p:cNvSpPr>
              <a:spLocks noChangeShapeType="1"/>
            </p:cNvSpPr>
            <p:nvPr/>
          </p:nvSpPr>
          <p:spPr bwMode="auto">
            <a:xfrm>
              <a:off x="365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72" name="Line 52"/>
            <p:cNvSpPr>
              <a:spLocks noChangeShapeType="1"/>
            </p:cNvSpPr>
            <p:nvPr/>
          </p:nvSpPr>
          <p:spPr bwMode="auto">
            <a:xfrm>
              <a:off x="310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73" name="Rectangle 53"/>
            <p:cNvSpPr>
              <a:spLocks noChangeArrowheads="1"/>
            </p:cNvSpPr>
            <p:nvPr/>
          </p:nvSpPr>
          <p:spPr bwMode="auto">
            <a:xfrm>
              <a:off x="310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4404" name="Group 84"/>
          <p:cNvGrpSpPr>
            <a:grpSpLocks/>
          </p:cNvGrpSpPr>
          <p:nvPr/>
        </p:nvGrpSpPr>
        <p:grpSpPr bwMode="auto">
          <a:xfrm>
            <a:off x="4929188" y="4365625"/>
            <a:ext cx="866775" cy="2160588"/>
            <a:chOff x="3105" y="2750"/>
            <a:chExt cx="546" cy="1361"/>
          </a:xfrm>
        </p:grpSpPr>
        <p:sp>
          <p:nvSpPr>
            <p:cNvPr id="184375" name="Line 55"/>
            <p:cNvSpPr>
              <a:spLocks noChangeShapeType="1"/>
            </p:cNvSpPr>
            <p:nvPr/>
          </p:nvSpPr>
          <p:spPr bwMode="auto">
            <a:xfrm>
              <a:off x="3105"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76" name="Line 56"/>
            <p:cNvSpPr>
              <a:spLocks noChangeShapeType="1"/>
            </p:cNvSpPr>
            <p:nvPr/>
          </p:nvSpPr>
          <p:spPr bwMode="auto">
            <a:xfrm>
              <a:off x="3650"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77" name="Line 57"/>
            <p:cNvSpPr>
              <a:spLocks noChangeShapeType="1"/>
            </p:cNvSpPr>
            <p:nvPr/>
          </p:nvSpPr>
          <p:spPr bwMode="auto">
            <a:xfrm>
              <a:off x="3105"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78" name="Rectangle 58"/>
            <p:cNvSpPr>
              <a:spLocks noChangeArrowheads="1"/>
            </p:cNvSpPr>
            <p:nvPr/>
          </p:nvSpPr>
          <p:spPr bwMode="auto">
            <a:xfrm>
              <a:off x="3105"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79" name="Rectangle 59"/>
            <p:cNvSpPr>
              <a:spLocks noChangeArrowheads="1"/>
            </p:cNvSpPr>
            <p:nvPr/>
          </p:nvSpPr>
          <p:spPr bwMode="auto">
            <a:xfrm>
              <a:off x="3106" y="3748"/>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grpSp>
      <p:grpSp>
        <p:nvGrpSpPr>
          <p:cNvPr id="184405" name="Group 85"/>
          <p:cNvGrpSpPr>
            <a:grpSpLocks/>
          </p:cNvGrpSpPr>
          <p:nvPr/>
        </p:nvGrpSpPr>
        <p:grpSpPr bwMode="auto">
          <a:xfrm>
            <a:off x="6083300" y="4367213"/>
            <a:ext cx="866775" cy="2160587"/>
            <a:chOff x="3832" y="2751"/>
            <a:chExt cx="546" cy="1361"/>
          </a:xfrm>
        </p:grpSpPr>
        <p:sp>
          <p:nvSpPr>
            <p:cNvPr id="184380" name="Line 60"/>
            <p:cNvSpPr>
              <a:spLocks noChangeShapeType="1"/>
            </p:cNvSpPr>
            <p:nvPr/>
          </p:nvSpPr>
          <p:spPr bwMode="auto">
            <a:xfrm>
              <a:off x="3832" y="2751"/>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81" name="Line 61"/>
            <p:cNvSpPr>
              <a:spLocks noChangeShapeType="1"/>
            </p:cNvSpPr>
            <p:nvPr/>
          </p:nvSpPr>
          <p:spPr bwMode="auto">
            <a:xfrm>
              <a:off x="4377" y="2751"/>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82" name="Line 62"/>
            <p:cNvSpPr>
              <a:spLocks noChangeShapeType="1"/>
            </p:cNvSpPr>
            <p:nvPr/>
          </p:nvSpPr>
          <p:spPr bwMode="auto">
            <a:xfrm>
              <a:off x="3832" y="4112"/>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83" name="Rectangle 63"/>
            <p:cNvSpPr>
              <a:spLocks noChangeArrowheads="1"/>
            </p:cNvSpPr>
            <p:nvPr/>
          </p:nvSpPr>
          <p:spPr bwMode="auto">
            <a:xfrm>
              <a:off x="3832" y="3930"/>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84" name="Rectangle 64"/>
            <p:cNvSpPr>
              <a:spLocks noChangeArrowheads="1"/>
            </p:cNvSpPr>
            <p:nvPr/>
          </p:nvSpPr>
          <p:spPr bwMode="auto">
            <a:xfrm>
              <a:off x="3833" y="374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85" name="Rectangle 65"/>
            <p:cNvSpPr>
              <a:spLocks noChangeArrowheads="1"/>
            </p:cNvSpPr>
            <p:nvPr/>
          </p:nvSpPr>
          <p:spPr bwMode="auto">
            <a:xfrm>
              <a:off x="3833" y="3567"/>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grpSp>
      <p:grpSp>
        <p:nvGrpSpPr>
          <p:cNvPr id="184406" name="Group 86"/>
          <p:cNvGrpSpPr>
            <a:grpSpLocks/>
          </p:cNvGrpSpPr>
          <p:nvPr/>
        </p:nvGrpSpPr>
        <p:grpSpPr bwMode="auto">
          <a:xfrm>
            <a:off x="7234238" y="4367213"/>
            <a:ext cx="866775" cy="2160587"/>
            <a:chOff x="4557" y="2751"/>
            <a:chExt cx="546" cy="1361"/>
          </a:xfrm>
        </p:grpSpPr>
        <p:sp>
          <p:nvSpPr>
            <p:cNvPr id="184386" name="Line 66"/>
            <p:cNvSpPr>
              <a:spLocks noChangeShapeType="1"/>
            </p:cNvSpPr>
            <p:nvPr/>
          </p:nvSpPr>
          <p:spPr bwMode="auto">
            <a:xfrm>
              <a:off x="4557" y="2751"/>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87" name="Line 67"/>
            <p:cNvSpPr>
              <a:spLocks noChangeShapeType="1"/>
            </p:cNvSpPr>
            <p:nvPr/>
          </p:nvSpPr>
          <p:spPr bwMode="auto">
            <a:xfrm>
              <a:off x="5102" y="2751"/>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88" name="Line 68"/>
            <p:cNvSpPr>
              <a:spLocks noChangeShapeType="1"/>
            </p:cNvSpPr>
            <p:nvPr/>
          </p:nvSpPr>
          <p:spPr bwMode="auto">
            <a:xfrm>
              <a:off x="4557" y="4112"/>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89" name="Rectangle 69"/>
            <p:cNvSpPr>
              <a:spLocks noChangeArrowheads="1"/>
            </p:cNvSpPr>
            <p:nvPr/>
          </p:nvSpPr>
          <p:spPr bwMode="auto">
            <a:xfrm>
              <a:off x="4557" y="3930"/>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4390" name="Rectangle 70"/>
            <p:cNvSpPr>
              <a:spLocks noChangeArrowheads="1"/>
            </p:cNvSpPr>
            <p:nvPr/>
          </p:nvSpPr>
          <p:spPr bwMode="auto">
            <a:xfrm>
              <a:off x="4558" y="374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sp>
        <p:nvSpPr>
          <p:cNvPr id="184407" name="Oval 87"/>
          <p:cNvSpPr>
            <a:spLocks noChangeArrowheads="1"/>
          </p:cNvSpPr>
          <p:nvPr/>
        </p:nvSpPr>
        <p:spPr bwMode="auto">
          <a:xfrm>
            <a:off x="7300913" y="671513"/>
            <a:ext cx="360362" cy="3603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08" name="Oval 88"/>
          <p:cNvSpPr>
            <a:spLocks noChangeArrowheads="1"/>
          </p:cNvSpPr>
          <p:nvPr/>
        </p:nvSpPr>
        <p:spPr bwMode="auto">
          <a:xfrm>
            <a:off x="6659563" y="1316038"/>
            <a:ext cx="360362" cy="3603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09" name="Oval 89"/>
          <p:cNvSpPr>
            <a:spLocks noChangeArrowheads="1"/>
          </p:cNvSpPr>
          <p:nvPr/>
        </p:nvSpPr>
        <p:spPr bwMode="auto">
          <a:xfrm>
            <a:off x="6184900" y="1733550"/>
            <a:ext cx="360363" cy="3603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10" name="Oval 90"/>
          <p:cNvSpPr>
            <a:spLocks noChangeArrowheads="1"/>
          </p:cNvSpPr>
          <p:nvPr/>
        </p:nvSpPr>
        <p:spPr bwMode="auto">
          <a:xfrm>
            <a:off x="7145338" y="1806575"/>
            <a:ext cx="360362" cy="3603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11" name="Oval 91"/>
          <p:cNvSpPr>
            <a:spLocks noChangeArrowheads="1"/>
          </p:cNvSpPr>
          <p:nvPr/>
        </p:nvSpPr>
        <p:spPr bwMode="auto">
          <a:xfrm>
            <a:off x="6688138" y="2243138"/>
            <a:ext cx="360362" cy="3603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12" name="Oval 92"/>
          <p:cNvSpPr>
            <a:spLocks noChangeArrowheads="1"/>
          </p:cNvSpPr>
          <p:nvPr/>
        </p:nvSpPr>
        <p:spPr bwMode="auto">
          <a:xfrm>
            <a:off x="7615238" y="2281238"/>
            <a:ext cx="360362" cy="3603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13" name="Oval 93"/>
          <p:cNvSpPr>
            <a:spLocks noChangeArrowheads="1"/>
          </p:cNvSpPr>
          <p:nvPr/>
        </p:nvSpPr>
        <p:spPr bwMode="auto">
          <a:xfrm>
            <a:off x="7197725" y="2708275"/>
            <a:ext cx="360363" cy="3603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0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43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40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439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8439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44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4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44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41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8440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8440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844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441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8440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441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84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7" grpId="0" animBg="1"/>
      <p:bldP spid="184408" grpId="0" animBg="1"/>
      <p:bldP spid="184409" grpId="0" animBg="1"/>
      <p:bldP spid="184410" grpId="0" animBg="1"/>
      <p:bldP spid="184411" grpId="0" animBg="1"/>
      <p:bldP spid="184412" grpId="0" animBg="1"/>
      <p:bldP spid="1844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页脚占位符 4"/>
          <p:cNvSpPr>
            <a:spLocks noGrp="1"/>
          </p:cNvSpPr>
          <p:nvPr>
            <p:ph type="ftr" sz="quarter" idx="11"/>
          </p:nvPr>
        </p:nvSpPr>
        <p:spPr/>
        <p:txBody>
          <a:bodyPr/>
          <a:lstStyle/>
          <a:p>
            <a:endParaRPr lang="en-US" altLang="zh-CN"/>
          </a:p>
          <a:p>
            <a:r>
              <a:rPr lang="en-US" altLang="zh-CN"/>
              <a:t>Prof. Q. Wang</a:t>
            </a:r>
          </a:p>
        </p:txBody>
      </p:sp>
      <p:pic>
        <p:nvPicPr>
          <p:cNvPr id="185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620713"/>
            <a:ext cx="2868612"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411" name="Group 67"/>
          <p:cNvGrpSpPr>
            <a:grpSpLocks/>
          </p:cNvGrpSpPr>
          <p:nvPr/>
        </p:nvGrpSpPr>
        <p:grpSpPr bwMode="auto">
          <a:xfrm>
            <a:off x="325438" y="1628775"/>
            <a:ext cx="865187" cy="2160588"/>
            <a:chOff x="205" y="1026"/>
            <a:chExt cx="545" cy="1361"/>
          </a:xfrm>
        </p:grpSpPr>
        <p:sp>
          <p:nvSpPr>
            <p:cNvPr id="185350" name="Line 6"/>
            <p:cNvSpPr>
              <a:spLocks noChangeShapeType="1"/>
            </p:cNvSpPr>
            <p:nvPr/>
          </p:nvSpPr>
          <p:spPr bwMode="auto">
            <a:xfrm>
              <a:off x="20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51" name="Line 7"/>
            <p:cNvSpPr>
              <a:spLocks noChangeShapeType="1"/>
            </p:cNvSpPr>
            <p:nvPr/>
          </p:nvSpPr>
          <p:spPr bwMode="auto">
            <a:xfrm>
              <a:off x="75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52" name="Line 8"/>
            <p:cNvSpPr>
              <a:spLocks noChangeShapeType="1"/>
            </p:cNvSpPr>
            <p:nvPr/>
          </p:nvSpPr>
          <p:spPr bwMode="auto">
            <a:xfrm>
              <a:off x="20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53" name="Rectangle 9"/>
            <p:cNvSpPr>
              <a:spLocks noChangeArrowheads="1"/>
            </p:cNvSpPr>
            <p:nvPr/>
          </p:nvSpPr>
          <p:spPr bwMode="auto">
            <a:xfrm>
              <a:off x="20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5412" name="Group 68"/>
          <p:cNvGrpSpPr>
            <a:grpSpLocks/>
          </p:cNvGrpSpPr>
          <p:nvPr/>
        </p:nvGrpSpPr>
        <p:grpSpPr bwMode="auto">
          <a:xfrm>
            <a:off x="1477965" y="1628775"/>
            <a:ext cx="865188" cy="2160588"/>
            <a:chOff x="931" y="1026"/>
            <a:chExt cx="545" cy="1361"/>
          </a:xfrm>
        </p:grpSpPr>
        <p:sp>
          <p:nvSpPr>
            <p:cNvPr id="185354" name="Line 10"/>
            <p:cNvSpPr>
              <a:spLocks noChangeShapeType="1"/>
            </p:cNvSpPr>
            <p:nvPr/>
          </p:nvSpPr>
          <p:spPr bwMode="auto">
            <a:xfrm>
              <a:off x="931"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55" name="Line 11"/>
            <p:cNvSpPr>
              <a:spLocks noChangeShapeType="1"/>
            </p:cNvSpPr>
            <p:nvPr/>
          </p:nvSpPr>
          <p:spPr bwMode="auto">
            <a:xfrm>
              <a:off x="1476"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56" name="Line 12"/>
            <p:cNvSpPr>
              <a:spLocks noChangeShapeType="1"/>
            </p:cNvSpPr>
            <p:nvPr/>
          </p:nvSpPr>
          <p:spPr bwMode="auto">
            <a:xfrm>
              <a:off x="931"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57" name="Rectangle 13"/>
            <p:cNvSpPr>
              <a:spLocks noChangeArrowheads="1"/>
            </p:cNvSpPr>
            <p:nvPr/>
          </p:nvSpPr>
          <p:spPr bwMode="auto">
            <a:xfrm>
              <a:off x="931"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5358" name="Rectangle 14"/>
            <p:cNvSpPr>
              <a:spLocks noChangeArrowheads="1"/>
            </p:cNvSpPr>
            <p:nvPr/>
          </p:nvSpPr>
          <p:spPr bwMode="auto">
            <a:xfrm>
              <a:off x="931" y="2024"/>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grpSp>
      <p:grpSp>
        <p:nvGrpSpPr>
          <p:cNvPr id="185413" name="Group 69"/>
          <p:cNvGrpSpPr>
            <a:grpSpLocks/>
          </p:cNvGrpSpPr>
          <p:nvPr/>
        </p:nvGrpSpPr>
        <p:grpSpPr bwMode="auto">
          <a:xfrm>
            <a:off x="2627313" y="1628775"/>
            <a:ext cx="865187" cy="2160588"/>
            <a:chOff x="1655" y="1026"/>
            <a:chExt cx="545" cy="1361"/>
          </a:xfrm>
        </p:grpSpPr>
        <p:sp>
          <p:nvSpPr>
            <p:cNvPr id="185359" name="Line 15"/>
            <p:cNvSpPr>
              <a:spLocks noChangeShapeType="1"/>
            </p:cNvSpPr>
            <p:nvPr/>
          </p:nvSpPr>
          <p:spPr bwMode="auto">
            <a:xfrm>
              <a:off x="165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60" name="Line 16"/>
            <p:cNvSpPr>
              <a:spLocks noChangeShapeType="1"/>
            </p:cNvSpPr>
            <p:nvPr/>
          </p:nvSpPr>
          <p:spPr bwMode="auto">
            <a:xfrm>
              <a:off x="220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61" name="Line 17"/>
            <p:cNvSpPr>
              <a:spLocks noChangeShapeType="1"/>
            </p:cNvSpPr>
            <p:nvPr/>
          </p:nvSpPr>
          <p:spPr bwMode="auto">
            <a:xfrm>
              <a:off x="165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62" name="Rectangle 18"/>
            <p:cNvSpPr>
              <a:spLocks noChangeArrowheads="1"/>
            </p:cNvSpPr>
            <p:nvPr/>
          </p:nvSpPr>
          <p:spPr bwMode="auto">
            <a:xfrm>
              <a:off x="165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5414" name="Group 70"/>
          <p:cNvGrpSpPr>
            <a:grpSpLocks/>
          </p:cNvGrpSpPr>
          <p:nvPr/>
        </p:nvGrpSpPr>
        <p:grpSpPr bwMode="auto">
          <a:xfrm>
            <a:off x="3779838" y="1628775"/>
            <a:ext cx="865187" cy="2160588"/>
            <a:chOff x="2381" y="1026"/>
            <a:chExt cx="545" cy="1361"/>
          </a:xfrm>
        </p:grpSpPr>
        <p:sp>
          <p:nvSpPr>
            <p:cNvPr id="185365" name="Line 21"/>
            <p:cNvSpPr>
              <a:spLocks noChangeShapeType="1"/>
            </p:cNvSpPr>
            <p:nvPr/>
          </p:nvSpPr>
          <p:spPr bwMode="auto">
            <a:xfrm>
              <a:off x="2381"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66" name="Line 22"/>
            <p:cNvSpPr>
              <a:spLocks noChangeShapeType="1"/>
            </p:cNvSpPr>
            <p:nvPr/>
          </p:nvSpPr>
          <p:spPr bwMode="auto">
            <a:xfrm>
              <a:off x="2926"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67" name="Line 23"/>
            <p:cNvSpPr>
              <a:spLocks noChangeShapeType="1"/>
            </p:cNvSpPr>
            <p:nvPr/>
          </p:nvSpPr>
          <p:spPr bwMode="auto">
            <a:xfrm>
              <a:off x="2381"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5416" name="Group 72"/>
          <p:cNvGrpSpPr>
            <a:grpSpLocks/>
          </p:cNvGrpSpPr>
          <p:nvPr/>
        </p:nvGrpSpPr>
        <p:grpSpPr bwMode="auto">
          <a:xfrm>
            <a:off x="322263" y="4364038"/>
            <a:ext cx="866775" cy="2160587"/>
            <a:chOff x="203" y="2749"/>
            <a:chExt cx="546" cy="1361"/>
          </a:xfrm>
        </p:grpSpPr>
        <p:sp>
          <p:nvSpPr>
            <p:cNvPr id="185370" name="Line 26"/>
            <p:cNvSpPr>
              <a:spLocks noChangeShapeType="1"/>
            </p:cNvSpPr>
            <p:nvPr/>
          </p:nvSpPr>
          <p:spPr bwMode="auto">
            <a:xfrm>
              <a:off x="203" y="2749"/>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71" name="Line 27"/>
            <p:cNvSpPr>
              <a:spLocks noChangeShapeType="1"/>
            </p:cNvSpPr>
            <p:nvPr/>
          </p:nvSpPr>
          <p:spPr bwMode="auto">
            <a:xfrm>
              <a:off x="748" y="2749"/>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72" name="Line 28"/>
            <p:cNvSpPr>
              <a:spLocks noChangeShapeType="1"/>
            </p:cNvSpPr>
            <p:nvPr/>
          </p:nvSpPr>
          <p:spPr bwMode="auto">
            <a:xfrm>
              <a:off x="203" y="4110"/>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73" name="Rectangle 29"/>
            <p:cNvSpPr>
              <a:spLocks noChangeArrowheads="1"/>
            </p:cNvSpPr>
            <p:nvPr/>
          </p:nvSpPr>
          <p:spPr bwMode="auto">
            <a:xfrm>
              <a:off x="203" y="3928"/>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5374" name="Rectangle 30"/>
            <p:cNvSpPr>
              <a:spLocks noChangeArrowheads="1"/>
            </p:cNvSpPr>
            <p:nvPr/>
          </p:nvSpPr>
          <p:spPr bwMode="auto">
            <a:xfrm>
              <a:off x="204" y="3747"/>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grpSp>
      <p:grpSp>
        <p:nvGrpSpPr>
          <p:cNvPr id="185417" name="Group 73"/>
          <p:cNvGrpSpPr>
            <a:grpSpLocks/>
          </p:cNvGrpSpPr>
          <p:nvPr/>
        </p:nvGrpSpPr>
        <p:grpSpPr bwMode="auto">
          <a:xfrm>
            <a:off x="1476375" y="4365625"/>
            <a:ext cx="865188" cy="2160588"/>
            <a:chOff x="930" y="2750"/>
            <a:chExt cx="545" cy="1361"/>
          </a:xfrm>
        </p:grpSpPr>
        <p:sp>
          <p:nvSpPr>
            <p:cNvPr id="185375" name="Line 31"/>
            <p:cNvSpPr>
              <a:spLocks noChangeShapeType="1"/>
            </p:cNvSpPr>
            <p:nvPr/>
          </p:nvSpPr>
          <p:spPr bwMode="auto">
            <a:xfrm>
              <a:off x="930"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76" name="Line 32"/>
            <p:cNvSpPr>
              <a:spLocks noChangeShapeType="1"/>
            </p:cNvSpPr>
            <p:nvPr/>
          </p:nvSpPr>
          <p:spPr bwMode="auto">
            <a:xfrm>
              <a:off x="1475"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77" name="Line 33"/>
            <p:cNvSpPr>
              <a:spLocks noChangeShapeType="1"/>
            </p:cNvSpPr>
            <p:nvPr/>
          </p:nvSpPr>
          <p:spPr bwMode="auto">
            <a:xfrm>
              <a:off x="930"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78" name="Rectangle 34"/>
            <p:cNvSpPr>
              <a:spLocks noChangeArrowheads="1"/>
            </p:cNvSpPr>
            <p:nvPr/>
          </p:nvSpPr>
          <p:spPr bwMode="auto">
            <a:xfrm>
              <a:off x="930"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5418" name="Group 74"/>
          <p:cNvGrpSpPr>
            <a:grpSpLocks/>
          </p:cNvGrpSpPr>
          <p:nvPr/>
        </p:nvGrpSpPr>
        <p:grpSpPr bwMode="auto">
          <a:xfrm>
            <a:off x="2627313" y="4365625"/>
            <a:ext cx="865187" cy="2160588"/>
            <a:chOff x="1655" y="2750"/>
            <a:chExt cx="545" cy="1361"/>
          </a:xfrm>
        </p:grpSpPr>
        <p:sp>
          <p:nvSpPr>
            <p:cNvPr id="185381" name="Line 37"/>
            <p:cNvSpPr>
              <a:spLocks noChangeShapeType="1"/>
            </p:cNvSpPr>
            <p:nvPr/>
          </p:nvSpPr>
          <p:spPr bwMode="auto">
            <a:xfrm>
              <a:off x="1655"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82" name="Line 38"/>
            <p:cNvSpPr>
              <a:spLocks noChangeShapeType="1"/>
            </p:cNvSpPr>
            <p:nvPr/>
          </p:nvSpPr>
          <p:spPr bwMode="auto">
            <a:xfrm>
              <a:off x="2200"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83" name="Line 39"/>
            <p:cNvSpPr>
              <a:spLocks noChangeShapeType="1"/>
            </p:cNvSpPr>
            <p:nvPr/>
          </p:nvSpPr>
          <p:spPr bwMode="auto">
            <a:xfrm>
              <a:off x="1655"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5419" name="Group 75"/>
          <p:cNvGrpSpPr>
            <a:grpSpLocks/>
          </p:cNvGrpSpPr>
          <p:nvPr/>
        </p:nvGrpSpPr>
        <p:grpSpPr bwMode="auto">
          <a:xfrm>
            <a:off x="3781425" y="4365625"/>
            <a:ext cx="865188" cy="2160588"/>
            <a:chOff x="2382" y="2750"/>
            <a:chExt cx="545" cy="1361"/>
          </a:xfrm>
        </p:grpSpPr>
        <p:sp>
          <p:nvSpPr>
            <p:cNvPr id="185386" name="Line 42"/>
            <p:cNvSpPr>
              <a:spLocks noChangeShapeType="1"/>
            </p:cNvSpPr>
            <p:nvPr/>
          </p:nvSpPr>
          <p:spPr bwMode="auto">
            <a:xfrm>
              <a:off x="2382"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87" name="Line 43"/>
            <p:cNvSpPr>
              <a:spLocks noChangeShapeType="1"/>
            </p:cNvSpPr>
            <p:nvPr/>
          </p:nvSpPr>
          <p:spPr bwMode="auto">
            <a:xfrm>
              <a:off x="2927"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88" name="Line 44"/>
            <p:cNvSpPr>
              <a:spLocks noChangeShapeType="1"/>
            </p:cNvSpPr>
            <p:nvPr/>
          </p:nvSpPr>
          <p:spPr bwMode="auto">
            <a:xfrm>
              <a:off x="2382"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89" name="Rectangle 45"/>
            <p:cNvSpPr>
              <a:spLocks noChangeArrowheads="1"/>
            </p:cNvSpPr>
            <p:nvPr/>
          </p:nvSpPr>
          <p:spPr bwMode="auto">
            <a:xfrm>
              <a:off x="2382"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grpSp>
      <p:grpSp>
        <p:nvGrpSpPr>
          <p:cNvPr id="185415" name="Group 71"/>
          <p:cNvGrpSpPr>
            <a:grpSpLocks/>
          </p:cNvGrpSpPr>
          <p:nvPr/>
        </p:nvGrpSpPr>
        <p:grpSpPr bwMode="auto">
          <a:xfrm>
            <a:off x="4929188" y="1628775"/>
            <a:ext cx="865187" cy="2160588"/>
            <a:chOff x="3105" y="1026"/>
            <a:chExt cx="545" cy="1361"/>
          </a:xfrm>
        </p:grpSpPr>
        <p:sp>
          <p:nvSpPr>
            <p:cNvPr id="185390" name="Line 46"/>
            <p:cNvSpPr>
              <a:spLocks noChangeShapeType="1"/>
            </p:cNvSpPr>
            <p:nvPr/>
          </p:nvSpPr>
          <p:spPr bwMode="auto">
            <a:xfrm>
              <a:off x="310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91" name="Line 47"/>
            <p:cNvSpPr>
              <a:spLocks noChangeShapeType="1"/>
            </p:cNvSpPr>
            <p:nvPr/>
          </p:nvSpPr>
          <p:spPr bwMode="auto">
            <a:xfrm>
              <a:off x="365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92" name="Line 48"/>
            <p:cNvSpPr>
              <a:spLocks noChangeShapeType="1"/>
            </p:cNvSpPr>
            <p:nvPr/>
          </p:nvSpPr>
          <p:spPr bwMode="auto">
            <a:xfrm>
              <a:off x="310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93" name="Rectangle 49"/>
            <p:cNvSpPr>
              <a:spLocks noChangeArrowheads="1"/>
            </p:cNvSpPr>
            <p:nvPr/>
          </p:nvSpPr>
          <p:spPr bwMode="auto">
            <a:xfrm>
              <a:off x="310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grpSp>
      <p:grpSp>
        <p:nvGrpSpPr>
          <p:cNvPr id="185420" name="Group 76"/>
          <p:cNvGrpSpPr>
            <a:grpSpLocks/>
          </p:cNvGrpSpPr>
          <p:nvPr/>
        </p:nvGrpSpPr>
        <p:grpSpPr bwMode="auto">
          <a:xfrm>
            <a:off x="4902200" y="4365625"/>
            <a:ext cx="895350" cy="2160588"/>
            <a:chOff x="3088" y="2750"/>
            <a:chExt cx="564" cy="1361"/>
          </a:xfrm>
        </p:grpSpPr>
        <p:sp>
          <p:nvSpPr>
            <p:cNvPr id="185394" name="Line 50"/>
            <p:cNvSpPr>
              <a:spLocks noChangeShapeType="1"/>
            </p:cNvSpPr>
            <p:nvPr/>
          </p:nvSpPr>
          <p:spPr bwMode="auto">
            <a:xfrm>
              <a:off x="3105" y="2750"/>
              <a:ext cx="0" cy="136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95" name="Line 51"/>
            <p:cNvSpPr>
              <a:spLocks noChangeShapeType="1"/>
            </p:cNvSpPr>
            <p:nvPr/>
          </p:nvSpPr>
          <p:spPr bwMode="auto">
            <a:xfrm>
              <a:off x="3650" y="2750"/>
              <a:ext cx="0" cy="1361"/>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396" name="Line 52"/>
            <p:cNvSpPr>
              <a:spLocks noChangeShapeType="1"/>
            </p:cNvSpPr>
            <p:nvPr/>
          </p:nvSpPr>
          <p:spPr bwMode="auto">
            <a:xfrm>
              <a:off x="3105" y="4111"/>
              <a:ext cx="54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5410" name="Text Box 66"/>
            <p:cNvSpPr txBox="1">
              <a:spLocks noChangeArrowheads="1"/>
            </p:cNvSpPr>
            <p:nvPr/>
          </p:nvSpPr>
          <p:spPr bwMode="auto">
            <a:xfrm>
              <a:off x="3088" y="3397"/>
              <a:ext cx="5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effectLst/>
                </a:rPr>
                <a:t>栈空</a:t>
              </a:r>
            </a:p>
          </p:txBody>
        </p:sp>
      </p:grpSp>
      <p:sp>
        <p:nvSpPr>
          <p:cNvPr id="185421" name="Oval 77"/>
          <p:cNvSpPr>
            <a:spLocks noChangeArrowheads="1"/>
          </p:cNvSpPr>
          <p:nvPr/>
        </p:nvSpPr>
        <p:spPr bwMode="auto">
          <a:xfrm>
            <a:off x="7300913" y="671513"/>
            <a:ext cx="360362" cy="3603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22" name="Oval 78"/>
          <p:cNvSpPr>
            <a:spLocks noChangeArrowheads="1"/>
          </p:cNvSpPr>
          <p:nvPr/>
        </p:nvSpPr>
        <p:spPr bwMode="auto">
          <a:xfrm>
            <a:off x="6659563" y="1316038"/>
            <a:ext cx="360362" cy="3603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23" name="Oval 79"/>
          <p:cNvSpPr>
            <a:spLocks noChangeArrowheads="1"/>
          </p:cNvSpPr>
          <p:nvPr/>
        </p:nvSpPr>
        <p:spPr bwMode="auto">
          <a:xfrm>
            <a:off x="6184900" y="1733550"/>
            <a:ext cx="360363" cy="3603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24" name="Oval 80"/>
          <p:cNvSpPr>
            <a:spLocks noChangeArrowheads="1"/>
          </p:cNvSpPr>
          <p:nvPr/>
        </p:nvSpPr>
        <p:spPr bwMode="auto">
          <a:xfrm>
            <a:off x="7145338" y="1806575"/>
            <a:ext cx="360362" cy="3603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25" name="Oval 81"/>
          <p:cNvSpPr>
            <a:spLocks noChangeArrowheads="1"/>
          </p:cNvSpPr>
          <p:nvPr/>
        </p:nvSpPr>
        <p:spPr bwMode="auto">
          <a:xfrm>
            <a:off x="6688138" y="2243138"/>
            <a:ext cx="360362" cy="3603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26" name="Oval 82"/>
          <p:cNvSpPr>
            <a:spLocks noChangeArrowheads="1"/>
          </p:cNvSpPr>
          <p:nvPr/>
        </p:nvSpPr>
        <p:spPr bwMode="auto">
          <a:xfrm>
            <a:off x="7615238" y="2281238"/>
            <a:ext cx="360362" cy="3603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27" name="Oval 83"/>
          <p:cNvSpPr>
            <a:spLocks noChangeArrowheads="1"/>
          </p:cNvSpPr>
          <p:nvPr/>
        </p:nvSpPr>
        <p:spPr bwMode="auto">
          <a:xfrm>
            <a:off x="7197725" y="2708275"/>
            <a:ext cx="360363" cy="3603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28" name="Oval 84"/>
          <p:cNvSpPr>
            <a:spLocks noChangeArrowheads="1"/>
          </p:cNvSpPr>
          <p:nvPr/>
        </p:nvSpPr>
        <p:spPr bwMode="auto">
          <a:xfrm>
            <a:off x="8101013" y="2708275"/>
            <a:ext cx="360362" cy="3603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29" name="Oval 85"/>
          <p:cNvSpPr>
            <a:spLocks noChangeArrowheads="1"/>
          </p:cNvSpPr>
          <p:nvPr/>
        </p:nvSpPr>
        <p:spPr bwMode="auto">
          <a:xfrm>
            <a:off x="7937500" y="1316038"/>
            <a:ext cx="360363" cy="3603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30" name="Oval 86"/>
          <p:cNvSpPr>
            <a:spLocks noChangeArrowheads="1"/>
          </p:cNvSpPr>
          <p:nvPr/>
        </p:nvSpPr>
        <p:spPr bwMode="auto">
          <a:xfrm>
            <a:off x="7558088" y="1790700"/>
            <a:ext cx="360362" cy="3603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31" name="Oval 87"/>
          <p:cNvSpPr>
            <a:spLocks noChangeArrowheads="1"/>
          </p:cNvSpPr>
          <p:nvPr/>
        </p:nvSpPr>
        <p:spPr bwMode="auto">
          <a:xfrm>
            <a:off x="8421688" y="1792288"/>
            <a:ext cx="360362" cy="36036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432" name="Text Box 88"/>
          <p:cNvSpPr txBox="1">
            <a:spLocks noChangeArrowheads="1"/>
          </p:cNvSpPr>
          <p:nvPr/>
        </p:nvSpPr>
        <p:spPr bwMode="auto">
          <a:xfrm>
            <a:off x="179388" y="188913"/>
            <a:ext cx="5368925"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a:solidFill>
                  <a:srgbClr val="FFFF00"/>
                </a:solidFill>
                <a:effectLst/>
              </a:rPr>
              <a:t>Stack state in PreOrderTraversal</a:t>
            </a:r>
          </a:p>
          <a:p>
            <a:pPr algn="l"/>
            <a:r>
              <a:rPr kumimoji="1" lang="zh-CN" altLang="en-US" sz="3600">
                <a:effectLst/>
              </a:rPr>
              <a:t>先序遍历中栈的变化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54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54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54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54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54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54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54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543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8541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8541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854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543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85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428" grpId="0" animBg="1"/>
      <p:bldP spid="185429" grpId="0" animBg="1"/>
      <p:bldP spid="185430" grpId="0" animBg="1"/>
      <p:bldP spid="18543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130052" name="Rectangle 4"/>
          <p:cNvSpPr>
            <a:spLocks noChangeArrowheads="1"/>
          </p:cNvSpPr>
          <p:nvPr/>
        </p:nvSpPr>
        <p:spPr bwMode="auto">
          <a:xfrm>
            <a:off x="388938" y="131763"/>
            <a:ext cx="8215312" cy="665412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dirty="0">
                <a:solidFill>
                  <a:srgbClr val="FFFF00"/>
                </a:solidFill>
                <a:effectLst/>
                <a:ea typeface="仿宋_GB2312" pitchFamily="49" charset="-122"/>
              </a:rPr>
              <a:t>//</a:t>
            </a:r>
            <a:r>
              <a:rPr kumimoji="1" lang="en-US" altLang="zh-CN" sz="2400" dirty="0" err="1">
                <a:solidFill>
                  <a:srgbClr val="FFFF00"/>
                </a:solidFill>
                <a:effectLst/>
                <a:ea typeface="仿宋_GB2312" pitchFamily="49" charset="-122"/>
              </a:rPr>
              <a:t>Inorder</a:t>
            </a:r>
            <a:r>
              <a:rPr kumimoji="1" lang="en-US" altLang="zh-CN" sz="2400" dirty="0">
                <a:solidFill>
                  <a:srgbClr val="FFFF00"/>
                </a:solidFill>
                <a:effectLst/>
                <a:ea typeface="仿宋_GB2312" pitchFamily="49" charset="-122"/>
              </a:rPr>
              <a:t> Traversal</a:t>
            </a:r>
          </a:p>
          <a:p>
            <a:pPr algn="l">
              <a:lnSpc>
                <a:spcPct val="40000"/>
              </a:lnSpc>
            </a:pPr>
            <a:endParaRPr kumimoji="1" lang="en-US" altLang="zh-CN" sz="2800" b="1" dirty="0">
              <a:solidFill>
                <a:srgbClr val="FFFF00"/>
              </a:solidFill>
              <a:effectLst/>
              <a:latin typeface="Times New Roman" pitchFamily="18" charset="0"/>
              <a:ea typeface="仿宋_GB2312" pitchFamily="49" charset="-122"/>
            </a:endParaRPr>
          </a:p>
          <a:p>
            <a:pPr algn="l"/>
            <a:r>
              <a:rPr kumimoji="1" lang="en-US" altLang="zh-CN" sz="2400" b="1" dirty="0">
                <a:effectLst/>
                <a:latin typeface="Times New Roman" pitchFamily="18" charset="0"/>
                <a:ea typeface="仿宋_GB2312" pitchFamily="49" charset="-122"/>
              </a:rPr>
              <a:t>void</a:t>
            </a:r>
            <a:r>
              <a:rPr kumimoji="1" lang="en-US" altLang="zh-CN" sz="2400" i="1" dirty="0">
                <a:effectLst/>
                <a:latin typeface="Times New Roman" pitchFamily="18" charset="0"/>
                <a:ea typeface="仿宋_GB2312" pitchFamily="49" charset="-122"/>
              </a:rPr>
              <a:t> </a:t>
            </a:r>
            <a:r>
              <a:rPr kumimoji="1" lang="en-US" altLang="zh-CN" sz="2400" i="1" dirty="0" err="1">
                <a:solidFill>
                  <a:srgbClr val="FFFF00"/>
                </a:solidFill>
                <a:effectLst/>
                <a:latin typeface="Times New Roman" pitchFamily="18" charset="0"/>
                <a:ea typeface="仿宋_GB2312" pitchFamily="49" charset="-122"/>
              </a:rPr>
              <a:t>InOrderTraverse</a:t>
            </a:r>
            <a:r>
              <a:rPr kumimoji="1" lang="en-US" altLang="zh-CN" sz="2400" dirty="0">
                <a:effectLst/>
                <a:latin typeface="Times New Roman" pitchFamily="18" charset="0"/>
                <a:ea typeface="仿宋_GB2312" pitchFamily="49" charset="-122"/>
              </a:rPr>
              <a:t> (</a:t>
            </a:r>
            <a:r>
              <a:rPr kumimoji="1" lang="en-US" altLang="zh-CN" sz="2400" dirty="0" err="1">
                <a:effectLst/>
                <a:latin typeface="Times New Roman" pitchFamily="18" charset="0"/>
                <a:ea typeface="宋体" pitchFamily="2" charset="-122"/>
              </a:rPr>
              <a:t>PBinTree</a:t>
            </a:r>
            <a:r>
              <a:rPr kumimoji="1" lang="en-US" altLang="zh-CN" sz="2400" i="1" dirty="0">
                <a:effectLst/>
                <a:latin typeface="Times New Roman" pitchFamily="18" charset="0"/>
                <a:ea typeface="仿宋_GB2312" pitchFamily="49" charset="-122"/>
              </a:rPr>
              <a:t> T</a:t>
            </a:r>
            <a:r>
              <a:rPr kumimoji="1" lang="en-US" altLang="zh-CN" sz="2400" dirty="0">
                <a:effectLst/>
                <a:latin typeface="Times New Roman" pitchFamily="18" charset="0"/>
                <a:ea typeface="仿宋_GB2312" pitchFamily="49" charset="-122"/>
              </a:rPr>
              <a:t> ) </a:t>
            </a:r>
            <a:r>
              <a:rPr kumimoji="1" lang="en-US" altLang="zh-CN" sz="2400" b="1" dirty="0">
                <a:effectLst/>
                <a:latin typeface="Times New Roman" pitchFamily="18" charset="0"/>
                <a:ea typeface="仿宋_GB2312" pitchFamily="49" charset="-122"/>
              </a:rPr>
              <a:t>{</a:t>
            </a:r>
            <a:endParaRPr kumimoji="1" lang="en-US" altLang="zh-CN" sz="2400" dirty="0">
              <a:effectLst/>
              <a:latin typeface="Times New Roman" pitchFamily="18" charset="0"/>
              <a:ea typeface="仿宋_GB2312" pitchFamily="49" charset="-122"/>
            </a:endParaRPr>
          </a:p>
          <a:p>
            <a:pPr algn="l"/>
            <a:r>
              <a:rPr kumimoji="1" lang="en-US" altLang="zh-CN" sz="2400" dirty="0">
                <a:solidFill>
                  <a:srgbClr val="FFFF00"/>
                </a:solidFill>
                <a:effectLst/>
                <a:latin typeface="Times New Roman" pitchFamily="18" charset="0"/>
                <a:ea typeface="仿宋_GB2312" pitchFamily="49" charset="-122"/>
              </a:rPr>
              <a:t>    </a:t>
            </a:r>
            <a:r>
              <a:rPr kumimoji="1" lang="en-US" altLang="zh-CN" sz="2400" b="1" dirty="0">
                <a:solidFill>
                  <a:srgbClr val="FFFF00"/>
                </a:solidFill>
                <a:effectLst/>
                <a:latin typeface="Times New Roman" pitchFamily="18" charset="0"/>
                <a:ea typeface="仿宋_GB2312" pitchFamily="49" charset="-122"/>
              </a:rPr>
              <a:t>Stack</a:t>
            </a:r>
            <a:r>
              <a:rPr kumimoji="1" lang="en-US" altLang="zh-CN" sz="2400" dirty="0">
                <a:solidFill>
                  <a:srgbClr val="FFFF00"/>
                </a:solidFill>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S</a:t>
            </a:r>
            <a:r>
              <a:rPr kumimoji="1" lang="en-US" altLang="zh-CN" sz="2400" b="1" dirty="0">
                <a:solidFill>
                  <a:srgbClr val="FFFF00"/>
                </a:solidFill>
                <a:effectLst/>
                <a:latin typeface="Times New Roman" pitchFamily="18" charset="0"/>
                <a:ea typeface="仿宋_GB2312" pitchFamily="49" charset="-122"/>
              </a:rPr>
              <a:t>;</a:t>
            </a:r>
            <a:r>
              <a:rPr kumimoji="1" lang="en-US" altLang="zh-CN" sz="2400" dirty="0">
                <a:solidFill>
                  <a:srgbClr val="FFFF00"/>
                </a:solidFill>
                <a:effectLst/>
                <a:latin typeface="Times New Roman" pitchFamily="18" charset="0"/>
                <a:ea typeface="仿宋_GB2312" pitchFamily="49" charset="-122"/>
              </a:rPr>
              <a:t> </a:t>
            </a:r>
            <a:r>
              <a:rPr kumimoji="1" lang="en-US" altLang="zh-CN" sz="2400" dirty="0" err="1">
                <a:solidFill>
                  <a:srgbClr val="FFFF00"/>
                </a:solidFill>
                <a:effectLst/>
                <a:latin typeface="Times New Roman" pitchFamily="18" charset="0"/>
                <a:ea typeface="宋体" pitchFamily="2" charset="-122"/>
              </a:rPr>
              <a:t>PBinTree</a:t>
            </a:r>
            <a:r>
              <a:rPr kumimoji="1" lang="en-US" altLang="zh-CN" sz="2400" dirty="0">
                <a:solidFill>
                  <a:srgbClr val="FFFF00"/>
                </a:solidFill>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p</a:t>
            </a:r>
            <a:r>
              <a:rPr kumimoji="1" lang="en-US" altLang="zh-CN" sz="2400" b="1" dirty="0">
                <a:solidFill>
                  <a:srgbClr val="FFFF00"/>
                </a:solidFill>
                <a:effectLst/>
                <a:latin typeface="Times New Roman" pitchFamily="18" charset="0"/>
                <a:ea typeface="仿宋_GB2312" pitchFamily="49" charset="-122"/>
              </a:rPr>
              <a:t>;</a:t>
            </a:r>
            <a:endParaRPr kumimoji="1" lang="en-US" altLang="zh-CN" sz="2400" dirty="0">
              <a:solidFill>
                <a:srgbClr val="FFFF00"/>
              </a:solidFill>
              <a:effectLst/>
              <a:latin typeface="Times New Roman" pitchFamily="18" charset="0"/>
              <a:ea typeface="仿宋_GB2312" pitchFamily="49" charset="-122"/>
            </a:endParaRPr>
          </a:p>
          <a:p>
            <a:pPr algn="l"/>
            <a:r>
              <a:rPr kumimoji="1" lang="en-US" altLang="zh-CN" sz="2400" i="1"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StackEmpty</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S </a:t>
            </a:r>
            <a:r>
              <a:rPr kumimoji="1" lang="en-US" altLang="zh-CN" sz="2400" dirty="0">
                <a:effectLst/>
                <a:latin typeface="Times New Roman" pitchFamily="18" charset="0"/>
                <a:ea typeface="仿宋_GB2312" pitchFamily="49" charset="-122"/>
              </a:rPr>
              <a:t>)</a:t>
            </a:r>
            <a:r>
              <a:rPr kumimoji="1" lang="en-US" altLang="zh-CN" sz="2400" b="1" dirty="0">
                <a:effectLst/>
                <a:latin typeface="Times New Roman" pitchFamily="18" charset="0"/>
                <a:ea typeface="仿宋_GB2312" pitchFamily="49" charset="-122"/>
              </a:rPr>
              <a:t>;</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 p</a:t>
            </a:r>
            <a:r>
              <a:rPr kumimoji="1" lang="en-US" altLang="zh-CN" sz="2400" dirty="0">
                <a:effectLst/>
                <a:latin typeface="Times New Roman" pitchFamily="18" charset="0"/>
                <a:ea typeface="仿宋_GB2312" pitchFamily="49" charset="-122"/>
              </a:rPr>
              <a:t> = </a:t>
            </a:r>
            <a:r>
              <a:rPr kumimoji="1" lang="en-US" altLang="zh-CN" sz="2400" i="1" dirty="0">
                <a:effectLst/>
                <a:latin typeface="Times New Roman" pitchFamily="18" charset="0"/>
                <a:ea typeface="仿宋_GB2312" pitchFamily="49" charset="-122"/>
              </a:rPr>
              <a:t>T</a:t>
            </a:r>
            <a:r>
              <a:rPr kumimoji="1" lang="en-US" altLang="zh-CN" sz="2400" b="1" dirty="0">
                <a:effectLst/>
                <a:latin typeface="Times New Roman" pitchFamily="18" charset="0"/>
                <a:ea typeface="仿宋_GB2312" pitchFamily="49" charset="-122"/>
              </a:rPr>
              <a:t>;</a:t>
            </a:r>
            <a:endParaRPr kumimoji="1" lang="en-US" altLang="zh-CN" sz="2400"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do {</a:t>
            </a:r>
            <a:endParaRPr kumimoji="1" lang="en-US" altLang="zh-CN" sz="2400"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 while</a:t>
            </a:r>
            <a:r>
              <a:rPr kumimoji="1" lang="en-US" altLang="zh-CN" sz="2400" dirty="0">
                <a:effectLst/>
                <a:latin typeface="Times New Roman" pitchFamily="18" charset="0"/>
                <a:ea typeface="仿宋_GB2312" pitchFamily="49" charset="-122"/>
              </a:rPr>
              <a:t> ( </a:t>
            </a:r>
            <a:r>
              <a:rPr kumimoji="1" lang="en-US" altLang="zh-CN" sz="2400" i="1" dirty="0">
                <a:effectLst/>
                <a:latin typeface="Times New Roman" pitchFamily="18" charset="0"/>
                <a:ea typeface="仿宋_GB2312" pitchFamily="49" charset="-122"/>
              </a:rPr>
              <a:t>p</a:t>
            </a:r>
            <a:r>
              <a:rPr kumimoji="1" lang="en-US" altLang="zh-CN" sz="2400" dirty="0">
                <a:effectLst/>
                <a:latin typeface="Times New Roman" pitchFamily="18" charset="0"/>
                <a:ea typeface="仿宋_GB2312" pitchFamily="49" charset="-122"/>
              </a:rPr>
              <a:t> ) </a:t>
            </a:r>
            <a:r>
              <a:rPr kumimoji="1" lang="en-US" altLang="zh-CN" sz="2400" b="1" dirty="0">
                <a:effectLst/>
                <a:latin typeface="Times New Roman" pitchFamily="18" charset="0"/>
                <a:ea typeface="仿宋_GB2312" pitchFamily="49" charset="-122"/>
              </a:rPr>
              <a:t>{  </a:t>
            </a:r>
          </a:p>
          <a:p>
            <a:pPr algn="l"/>
            <a:r>
              <a:rPr kumimoji="1" lang="en-US" altLang="zh-CN" sz="2400" b="1" dirty="0">
                <a:solidFill>
                  <a:srgbClr val="FFFF00"/>
                </a:solidFill>
                <a:effectLst/>
                <a:latin typeface="Times New Roman" pitchFamily="18" charset="0"/>
                <a:ea typeface="仿宋_GB2312" pitchFamily="49" charset="-122"/>
              </a:rPr>
              <a:t>            </a:t>
            </a:r>
            <a:r>
              <a:rPr kumimoji="1" lang="en-US" altLang="zh-CN" sz="2400" i="1" dirty="0" smtClean="0">
                <a:solidFill>
                  <a:srgbClr val="FFFF00"/>
                </a:solidFill>
                <a:effectLst/>
                <a:latin typeface="Times New Roman" pitchFamily="18" charset="0"/>
                <a:ea typeface="仿宋_GB2312" pitchFamily="49" charset="-122"/>
              </a:rPr>
              <a:t>Push</a:t>
            </a:r>
            <a:r>
              <a:rPr kumimoji="1" lang="en-US" altLang="zh-CN" sz="2400" dirty="0">
                <a:solidFill>
                  <a:srgbClr val="FFFF00"/>
                </a:solidFill>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S, p </a:t>
            </a:r>
            <a:r>
              <a:rPr kumimoji="1" lang="en-US" altLang="zh-CN" sz="2400" dirty="0">
                <a:solidFill>
                  <a:srgbClr val="FFFF00"/>
                </a:solidFill>
                <a:effectLst/>
                <a:latin typeface="Times New Roman" pitchFamily="18" charset="0"/>
                <a:ea typeface="仿宋_GB2312" pitchFamily="49" charset="-122"/>
              </a:rPr>
              <a:t>)</a:t>
            </a:r>
            <a:r>
              <a:rPr kumimoji="1" lang="en-US" altLang="zh-CN" sz="2400" b="1" dirty="0">
                <a:solidFill>
                  <a:srgbClr val="FFFF00"/>
                </a:solidFill>
                <a:effectLst/>
                <a:latin typeface="Times New Roman" pitchFamily="18" charset="0"/>
                <a:ea typeface="仿宋_GB2312" pitchFamily="49" charset="-122"/>
              </a:rPr>
              <a:t>;</a:t>
            </a:r>
            <a:r>
              <a:rPr kumimoji="1" lang="en-US" altLang="zh-CN" sz="2400" dirty="0">
                <a:solidFill>
                  <a:srgbClr val="FFFF00"/>
                </a:solidFill>
                <a:effectLst/>
                <a:latin typeface="Times New Roman" pitchFamily="18" charset="0"/>
                <a:ea typeface="仿宋_GB2312" pitchFamily="49" charset="-122"/>
              </a:rPr>
              <a:t> </a:t>
            </a:r>
          </a:p>
          <a:p>
            <a:pPr algn="l"/>
            <a:r>
              <a:rPr kumimoji="1" lang="en-US" altLang="zh-CN" sz="2400" i="1" dirty="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a:t>
            </a:r>
            <a:r>
              <a:rPr kumimoji="1" lang="en-US" altLang="zh-CN" sz="2400" dirty="0" smtClean="0">
                <a:effectLst/>
                <a:latin typeface="Times New Roman" pitchFamily="18" charset="0"/>
                <a:ea typeface="仿宋_GB2312" pitchFamily="49" charset="-122"/>
              </a:rPr>
              <a:t>-&gt;</a:t>
            </a:r>
            <a:r>
              <a:rPr kumimoji="1" lang="en-US" altLang="zh-CN" sz="2400" i="1" dirty="0" err="1" smtClean="0">
                <a:effectLst/>
                <a:latin typeface="Times New Roman" pitchFamily="18" charset="0"/>
                <a:ea typeface="仿宋_GB2312" pitchFamily="49" charset="-122"/>
              </a:rPr>
              <a:t>lchild</a:t>
            </a:r>
            <a:r>
              <a:rPr kumimoji="1" lang="en-US" altLang="zh-CN" sz="2400" b="1" dirty="0">
                <a:effectLst/>
                <a:latin typeface="Times New Roman" pitchFamily="18" charset="0"/>
                <a:ea typeface="仿宋_GB2312" pitchFamily="49" charset="-122"/>
              </a:rPr>
              <a:t>; </a:t>
            </a:r>
          </a:p>
          <a:p>
            <a:pPr algn="l"/>
            <a:r>
              <a:rPr kumimoji="1" lang="en-US" altLang="zh-CN" sz="2400" b="1" dirty="0">
                <a:effectLst/>
                <a:latin typeface="Times New Roman" pitchFamily="18" charset="0"/>
                <a:ea typeface="仿宋_GB2312" pitchFamily="49" charset="-122"/>
              </a:rPr>
              <a:t>        }</a:t>
            </a:r>
            <a:endParaRPr kumimoji="1" lang="en-US" altLang="zh-CN" sz="2400"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if </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IsEmpty</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S </a:t>
            </a:r>
            <a:r>
              <a:rPr kumimoji="1" lang="en-US" altLang="zh-CN" sz="2400" dirty="0">
                <a:effectLst/>
                <a:latin typeface="Times New Roman" pitchFamily="18" charset="0"/>
                <a:ea typeface="仿宋_GB2312" pitchFamily="49" charset="-122"/>
              </a:rPr>
              <a:t>) ) </a:t>
            </a:r>
            <a:r>
              <a:rPr kumimoji="1" lang="en-US" altLang="zh-CN" sz="2400" b="1" dirty="0">
                <a:effectLst/>
                <a:latin typeface="Times New Roman" pitchFamily="18" charset="0"/>
                <a:ea typeface="仿宋_GB2312" pitchFamily="49" charset="-122"/>
              </a:rPr>
              <a:t>{</a:t>
            </a:r>
            <a:endParaRPr kumimoji="1" lang="en-US" altLang="zh-CN" sz="2400"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getTop</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S </a:t>
            </a:r>
            <a:r>
              <a:rPr kumimoji="1" lang="en-US" altLang="zh-CN" sz="2400" dirty="0">
                <a:effectLst/>
                <a:latin typeface="Times New Roman" pitchFamily="18" charset="0"/>
                <a:ea typeface="仿宋_GB2312" pitchFamily="49" charset="-122"/>
              </a:rPr>
              <a:t>)</a:t>
            </a:r>
            <a:r>
              <a:rPr kumimoji="1" lang="en-US" altLang="zh-CN" sz="2400" b="1" dirty="0">
                <a:effectLst/>
                <a:latin typeface="Times New Roman" pitchFamily="18" charset="0"/>
                <a:ea typeface="仿宋_GB2312" pitchFamily="49" charset="-122"/>
              </a:rPr>
              <a:t>;</a:t>
            </a:r>
            <a:r>
              <a:rPr kumimoji="1" lang="en-US" altLang="zh-CN" sz="2400" dirty="0">
                <a:effectLst/>
                <a:latin typeface="Times New Roman" pitchFamily="18" charset="0"/>
                <a:ea typeface="仿宋_GB2312" pitchFamily="49" charset="-122"/>
              </a:rPr>
              <a:t>  </a:t>
            </a:r>
          </a:p>
          <a:p>
            <a:pPr algn="l"/>
            <a:r>
              <a:rPr kumimoji="1" lang="en-US" altLang="zh-CN" sz="2400" dirty="0">
                <a:solidFill>
                  <a:srgbClr val="FFFF00"/>
                </a:solidFill>
                <a:effectLst/>
                <a:latin typeface="Times New Roman" pitchFamily="18" charset="0"/>
                <a:ea typeface="仿宋_GB2312" pitchFamily="49" charset="-122"/>
              </a:rPr>
              <a:t>            </a:t>
            </a:r>
            <a:r>
              <a:rPr kumimoji="1" lang="en-US" altLang="zh-CN" sz="2400" i="1" dirty="0" smtClean="0">
                <a:solidFill>
                  <a:srgbClr val="FFFF00"/>
                </a:solidFill>
                <a:effectLst/>
                <a:latin typeface="Times New Roman" pitchFamily="18" charset="0"/>
                <a:ea typeface="仿宋_GB2312" pitchFamily="49" charset="-122"/>
              </a:rPr>
              <a:t>Pop</a:t>
            </a:r>
            <a:r>
              <a:rPr kumimoji="1" lang="en-US" altLang="zh-CN" sz="2400" dirty="0">
                <a:solidFill>
                  <a:srgbClr val="FFFF00"/>
                </a:solidFill>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S</a:t>
            </a:r>
            <a:r>
              <a:rPr kumimoji="1" lang="en-US" altLang="zh-CN" sz="2400" dirty="0">
                <a:solidFill>
                  <a:srgbClr val="FFFF00"/>
                </a:solidFill>
                <a:effectLst/>
                <a:latin typeface="Times New Roman" pitchFamily="18" charset="0"/>
                <a:ea typeface="仿宋_GB2312" pitchFamily="49" charset="-122"/>
              </a:rPr>
              <a:t> )</a:t>
            </a:r>
            <a:r>
              <a:rPr kumimoji="1" lang="en-US" altLang="zh-CN" sz="2400" b="1" dirty="0">
                <a:solidFill>
                  <a:srgbClr val="FFFF00"/>
                </a:solidFill>
                <a:effectLst/>
                <a:latin typeface="Times New Roman" pitchFamily="18" charset="0"/>
                <a:ea typeface="仿宋_GB2312" pitchFamily="49" charset="-122"/>
              </a:rPr>
              <a:t>; </a:t>
            </a:r>
          </a:p>
          <a:p>
            <a:pPr algn="l">
              <a:lnSpc>
                <a:spcPct val="130000"/>
              </a:lnSpc>
            </a:pPr>
            <a:r>
              <a:rPr kumimoji="1" lang="en-US" altLang="zh-CN" sz="2400" b="1" dirty="0">
                <a:effectLst/>
                <a:latin typeface="Times New Roman" pitchFamily="18" charset="0"/>
                <a:ea typeface="仿宋_GB2312" pitchFamily="49" charset="-122"/>
              </a:rPr>
              <a:t>            </a:t>
            </a:r>
            <a:r>
              <a:rPr kumimoji="1" lang="en-US" altLang="zh-CN" sz="2400" i="1" dirty="0" err="1" smtClean="0">
                <a:solidFill>
                  <a:srgbClr val="FFFF00"/>
                </a:solidFill>
                <a:effectLst/>
                <a:latin typeface="Times New Roman" pitchFamily="18" charset="0"/>
                <a:ea typeface="仿宋_GB2312" pitchFamily="49" charset="-122"/>
              </a:rPr>
              <a:t>printf</a:t>
            </a:r>
            <a:r>
              <a:rPr kumimoji="1" lang="en-US" altLang="zh-CN" sz="2400" dirty="0" smtClean="0">
                <a:solidFill>
                  <a:srgbClr val="FFFF00"/>
                </a:solidFill>
                <a:effectLst/>
                <a:latin typeface="Times New Roman" pitchFamily="18" charset="0"/>
                <a:ea typeface="仿宋_GB2312" pitchFamily="49" charset="-122"/>
              </a:rPr>
              <a:t> </a:t>
            </a:r>
            <a:r>
              <a:rPr kumimoji="1" lang="en-US" altLang="zh-CN" sz="2400" dirty="0">
                <a:solidFill>
                  <a:srgbClr val="FFFF00"/>
                </a:solidFill>
                <a:effectLst/>
                <a:latin typeface="Times New Roman" pitchFamily="18" charset="0"/>
                <a:ea typeface="仿宋_GB2312" pitchFamily="49" charset="-122"/>
              </a:rPr>
              <a:t>( </a:t>
            </a:r>
            <a:r>
              <a:rPr kumimoji="1" lang="en-US" altLang="zh-CN" sz="2400" i="1" dirty="0" smtClean="0">
                <a:solidFill>
                  <a:srgbClr val="FFFF00"/>
                </a:solidFill>
                <a:effectLst/>
                <a:latin typeface="Times New Roman" pitchFamily="18" charset="0"/>
                <a:ea typeface="仿宋_GB2312" pitchFamily="49" charset="-122"/>
              </a:rPr>
              <a:t>p-&gt;info</a:t>
            </a:r>
            <a:r>
              <a:rPr kumimoji="1" lang="en-US" altLang="zh-CN" sz="2400" dirty="0">
                <a:solidFill>
                  <a:srgbClr val="FFFF00"/>
                </a:solidFill>
                <a:effectLst/>
                <a:latin typeface="Times New Roman" pitchFamily="18" charset="0"/>
                <a:ea typeface="仿宋_GB2312" pitchFamily="49" charset="-122"/>
              </a:rPr>
              <a:t>)</a:t>
            </a:r>
            <a:r>
              <a:rPr kumimoji="1" lang="en-US" altLang="zh-CN" sz="2400" b="1" dirty="0">
                <a:solidFill>
                  <a:srgbClr val="FFFF00"/>
                </a:solidFill>
                <a:effectLst/>
                <a:latin typeface="Times New Roman" pitchFamily="18" charset="0"/>
                <a:ea typeface="仿宋_GB2312" pitchFamily="49" charset="-122"/>
              </a:rPr>
              <a:t>;</a:t>
            </a:r>
            <a:endParaRPr kumimoji="1" lang="en-US" altLang="zh-CN" sz="2400" dirty="0">
              <a:solidFill>
                <a:srgbClr val="FFFF00"/>
              </a:solidFill>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a:t>
            </a:r>
            <a:r>
              <a:rPr kumimoji="1" lang="en-US" altLang="zh-CN" sz="2400" dirty="0" smtClean="0">
                <a:effectLst/>
                <a:latin typeface="Times New Roman" pitchFamily="18" charset="0"/>
                <a:ea typeface="仿宋_GB2312" pitchFamily="49" charset="-122"/>
              </a:rPr>
              <a:t>-&gt;</a:t>
            </a:r>
            <a:r>
              <a:rPr kumimoji="1" lang="en-US" altLang="zh-CN" sz="2400" i="1" dirty="0" err="1" smtClean="0">
                <a:effectLst/>
                <a:latin typeface="Times New Roman" pitchFamily="18" charset="0"/>
                <a:ea typeface="仿宋_GB2312" pitchFamily="49" charset="-122"/>
              </a:rPr>
              <a:t>rchild</a:t>
            </a:r>
            <a:r>
              <a:rPr kumimoji="1" lang="en-US" altLang="zh-CN" sz="2400" b="1" dirty="0">
                <a:effectLst/>
                <a:latin typeface="Times New Roman" pitchFamily="18" charset="0"/>
                <a:ea typeface="仿宋_GB2312" pitchFamily="49" charset="-122"/>
              </a:rPr>
              <a:t>;</a:t>
            </a:r>
          </a:p>
          <a:p>
            <a:pPr algn="l"/>
            <a:r>
              <a:rPr kumimoji="1" lang="en-US" altLang="zh-CN" sz="2400" b="1" dirty="0">
                <a:effectLst/>
                <a:latin typeface="Times New Roman" pitchFamily="18" charset="0"/>
                <a:ea typeface="仿宋_GB2312" pitchFamily="49" charset="-122"/>
              </a:rPr>
              <a:t>        }</a:t>
            </a:r>
            <a:endParaRPr kumimoji="1" lang="en-US" altLang="zh-CN" sz="2400"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 while</a:t>
            </a:r>
            <a:r>
              <a:rPr kumimoji="1" lang="en-US" altLang="zh-CN" sz="2400" dirty="0">
                <a:effectLst/>
                <a:latin typeface="Times New Roman" pitchFamily="18" charset="0"/>
                <a:ea typeface="仿宋_GB2312" pitchFamily="49" charset="-122"/>
              </a:rPr>
              <a:t> ( </a:t>
            </a:r>
            <a:r>
              <a:rPr kumimoji="1" lang="en-US" altLang="zh-CN" sz="2400" i="1" dirty="0">
                <a:effectLst/>
                <a:latin typeface="Times New Roman" pitchFamily="18" charset="0"/>
                <a:ea typeface="仿宋_GB2312" pitchFamily="49" charset="-122"/>
              </a:rPr>
              <a:t>p</a:t>
            </a:r>
            <a:r>
              <a:rPr kumimoji="1" lang="en-US" altLang="zh-CN" sz="2400" b="1" dirty="0">
                <a:effectLst/>
                <a:latin typeface="Times New Roman" pitchFamily="18" charset="0"/>
                <a:ea typeface="仿宋_GB2312" pitchFamily="49" charset="-122"/>
              </a:rPr>
              <a:t> || </a:t>
            </a:r>
            <a:r>
              <a:rPr kumimoji="1" lang="en-US" altLang="zh-CN" sz="2400" dirty="0">
                <a:effectLst/>
                <a:latin typeface="Times New Roman" pitchFamily="18" charset="0"/>
                <a:ea typeface="仿宋_GB2312" pitchFamily="49" charset="-122"/>
              </a:rPr>
              <a:t>!</a:t>
            </a:r>
            <a:r>
              <a:rPr kumimoji="1" lang="en-US" altLang="zh-CN" sz="2400" i="1" dirty="0" err="1">
                <a:effectLst/>
                <a:latin typeface="Times New Roman" pitchFamily="18" charset="0"/>
                <a:ea typeface="仿宋_GB2312" pitchFamily="49" charset="-122"/>
              </a:rPr>
              <a:t>IsEmpty</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S </a:t>
            </a:r>
            <a:r>
              <a:rPr kumimoji="1" lang="en-US" altLang="zh-CN" sz="2400" dirty="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a:t>
            </a:r>
            <a:endParaRPr kumimoji="1" lang="en-US" altLang="zh-CN" sz="2400" dirty="0">
              <a:effectLst/>
              <a:latin typeface="Times New Roman" pitchFamily="18" charset="0"/>
              <a:ea typeface="仿宋_GB2312" pitchFamily="49" charset="-122"/>
            </a:endParaRPr>
          </a:p>
          <a:p>
            <a:pPr algn="l"/>
            <a:r>
              <a:rPr kumimoji="1" lang="en-US" altLang="zh-CN" sz="2400" b="1" dirty="0">
                <a:effectLst/>
                <a:latin typeface="Times New Roman" pitchFamily="18" charset="0"/>
                <a:ea typeface="仿宋_GB2312" pitchFamily="49" charset="-122"/>
              </a:rPr>
              <a:t>}</a:t>
            </a:r>
            <a:r>
              <a:rPr kumimoji="1" lang="en-US" altLang="zh-CN" sz="2400" dirty="0">
                <a:effectLst/>
                <a:latin typeface="Times New Roman" pitchFamily="18" charset="0"/>
                <a:ea typeface="仿宋_GB2312" pitchFamily="49" charset="-122"/>
              </a:rPr>
              <a:t>    </a:t>
            </a:r>
          </a:p>
        </p:txBody>
      </p:sp>
      <p:sp>
        <p:nvSpPr>
          <p:cNvPr id="130053" name="Rectangle 5"/>
          <p:cNvSpPr>
            <a:spLocks noChangeArrowheads="1"/>
          </p:cNvSpPr>
          <p:nvPr/>
        </p:nvSpPr>
        <p:spPr bwMode="auto">
          <a:xfrm>
            <a:off x="6659563" y="1484313"/>
            <a:ext cx="1439862" cy="609600"/>
          </a:xfrm>
          <a:prstGeom prst="rect">
            <a:avLst/>
          </a:prstGeom>
          <a:solidFill>
            <a:srgbClr val="FFFFCC"/>
          </a:solidFill>
          <a:ln w="28575">
            <a:miter lim="800000"/>
            <a:headEnd/>
            <a:tailEnd/>
          </a:ln>
          <a:effectLst/>
          <a:scene3d>
            <a:camera prst="legacyPerspectiveTopRight"/>
            <a:lightRig rig="legacyFlat3"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r>
              <a:rPr kumimoji="1" lang="en-US" altLang="zh-CN" sz="3200" i="1">
                <a:solidFill>
                  <a:srgbClr val="CC0000"/>
                </a:solidFill>
                <a:effectLst/>
                <a:latin typeface="Times New Roman" pitchFamily="18" charset="0"/>
                <a:ea typeface="黑体" pitchFamily="2" charset="-122"/>
              </a:rPr>
              <a:t>ptr</a:t>
            </a:r>
            <a:endParaRPr kumimoji="1" lang="en-US" altLang="zh-CN" sz="2400">
              <a:solidFill>
                <a:srgbClr val="CC0000"/>
              </a:solidFill>
              <a:effectLst/>
              <a:ea typeface="黑体" pitchFamily="2" charset="-122"/>
            </a:endParaRPr>
          </a:p>
        </p:txBody>
      </p:sp>
      <p:pic>
        <p:nvPicPr>
          <p:cNvPr id="130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165475"/>
            <a:ext cx="2868613"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Rectangle 7">
            <a:hlinkHover r:id="" action="ppaction://noaction" highlightClick="1"/>
          </p:cNvPr>
          <p:cNvSpPr>
            <a:spLocks noChangeArrowheads="1"/>
          </p:cNvSpPr>
          <p:nvPr/>
        </p:nvSpPr>
        <p:spPr bwMode="auto">
          <a:xfrm>
            <a:off x="1259632" y="4797425"/>
            <a:ext cx="2376487" cy="4318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2">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05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2">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2">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052">
                                            <p:txEl>
                                              <p:pRg st="15" end="1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30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grpSp>
        <p:nvGrpSpPr>
          <p:cNvPr id="236552" name="Group 8"/>
          <p:cNvGrpSpPr>
            <a:grpSpLocks/>
          </p:cNvGrpSpPr>
          <p:nvPr/>
        </p:nvGrpSpPr>
        <p:grpSpPr bwMode="auto">
          <a:xfrm>
            <a:off x="525463" y="260350"/>
            <a:ext cx="8091487" cy="6299200"/>
            <a:chOff x="331" y="91"/>
            <a:chExt cx="5097" cy="3968"/>
          </a:xfrm>
        </p:grpSpPr>
        <p:pic>
          <p:nvPicPr>
            <p:cNvPr id="2365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 y="91"/>
              <a:ext cx="5097" cy="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550" name="Text Box 6"/>
            <p:cNvSpPr txBox="1">
              <a:spLocks noChangeArrowheads="1"/>
            </p:cNvSpPr>
            <p:nvPr/>
          </p:nvSpPr>
          <p:spPr bwMode="auto">
            <a:xfrm>
              <a:off x="331" y="1979"/>
              <a:ext cx="5096" cy="190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176213" algn="l">
                <a:defRPr kumimoji="1" sz="2400">
                  <a:solidFill>
                    <a:schemeClr val="tx1"/>
                  </a:solidFill>
                  <a:latin typeface="Times New Roman" pitchFamily="18" charset="0"/>
                  <a:ea typeface="宋体" pitchFamily="2" charset="-122"/>
                </a:defRPr>
              </a:lvl1pPr>
              <a:lvl2pPr algn="l">
                <a:defRPr kumimoji="1" sz="2400">
                  <a:solidFill>
                    <a:schemeClr val="tx1"/>
                  </a:solidFill>
                  <a:latin typeface="Times New Roman" pitchFamily="18" charset="0"/>
                  <a:ea typeface="宋体" pitchFamily="2" charset="-122"/>
                </a:defRPr>
              </a:lvl2pPr>
              <a:lvl3pPr algn="l">
                <a:defRPr kumimoji="1" sz="2400">
                  <a:solidFill>
                    <a:schemeClr val="tx1"/>
                  </a:solidFill>
                  <a:latin typeface="Times New Roman" pitchFamily="18" charset="0"/>
                  <a:ea typeface="宋体" pitchFamily="2" charset="-122"/>
                </a:defRPr>
              </a:lvl3pPr>
              <a:lvl4pPr algn="l">
                <a:defRPr kumimoji="1" sz="2400">
                  <a:solidFill>
                    <a:schemeClr val="tx1"/>
                  </a:solidFill>
                  <a:latin typeface="Times New Roman" pitchFamily="18" charset="0"/>
                  <a:ea typeface="宋体" pitchFamily="2" charset="-122"/>
                </a:defRPr>
              </a:lvl4pPr>
              <a:lvl5pPr algn="l">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r>
                <a:rPr kumimoji="0" lang="zh-CN" altLang="en-US" sz="1400" dirty="0">
                  <a:solidFill>
                    <a:schemeClr val="bg1"/>
                  </a:solidFill>
                  <a:effectLst/>
                  <a:latin typeface="Arial" charset="0"/>
                  <a:ea typeface="黑体" pitchFamily="2" charset="-122"/>
                </a:rPr>
                <a:t>基本操作：</a:t>
              </a:r>
            </a:p>
            <a:p>
              <a:pPr marL="268288"/>
              <a:r>
                <a:rPr kumimoji="0" lang="en-US" altLang="zh-CN" sz="1200" dirty="0" err="1">
                  <a:solidFill>
                    <a:schemeClr val="bg1"/>
                  </a:solidFill>
                  <a:effectLst/>
                  <a:latin typeface="Arial" charset="0"/>
                  <a:ea typeface="幼圆" pitchFamily="49" charset="-122"/>
                </a:rPr>
                <a:t>InitTree</a:t>
              </a:r>
              <a:r>
                <a:rPr kumimoji="0" lang="en-US" altLang="zh-CN" sz="1200" dirty="0">
                  <a:solidFill>
                    <a:schemeClr val="bg1"/>
                  </a:solidFill>
                  <a:effectLst/>
                  <a:latin typeface="Arial" charset="0"/>
                  <a:ea typeface="幼圆" pitchFamily="49" charset="-122"/>
                </a:rPr>
                <a:t>(&amp;T);</a:t>
              </a:r>
            </a:p>
            <a:p>
              <a:pPr marL="268288"/>
              <a:r>
                <a:rPr kumimoji="0" lang="en-US" altLang="zh-CN" sz="1200" dirty="0" err="1">
                  <a:solidFill>
                    <a:schemeClr val="bg1"/>
                  </a:solidFill>
                  <a:effectLst/>
                  <a:latin typeface="Arial" charset="0"/>
                  <a:ea typeface="幼圆" pitchFamily="49" charset="-122"/>
                </a:rPr>
                <a:t>DestroyTree</a:t>
              </a:r>
              <a:r>
                <a:rPr kumimoji="0" lang="en-US" altLang="zh-CN" sz="1200" dirty="0">
                  <a:solidFill>
                    <a:schemeClr val="bg1"/>
                  </a:solidFill>
                  <a:effectLst/>
                  <a:latin typeface="Arial" charset="0"/>
                  <a:ea typeface="幼圆" pitchFamily="49" charset="-122"/>
                </a:rPr>
                <a:t>(&amp;T);</a:t>
              </a:r>
            </a:p>
            <a:p>
              <a:pPr marL="268288"/>
              <a:r>
                <a:rPr kumimoji="0" lang="en-US" altLang="zh-CN" sz="1200" dirty="0" err="1">
                  <a:solidFill>
                    <a:schemeClr val="bg1"/>
                  </a:solidFill>
                  <a:effectLst/>
                  <a:latin typeface="Arial" charset="0"/>
                  <a:ea typeface="幼圆" pitchFamily="49" charset="-122"/>
                </a:rPr>
                <a:t>CreateTree</a:t>
              </a:r>
              <a:r>
                <a:rPr kumimoji="0" lang="en-US" altLang="zh-CN" sz="1200" dirty="0">
                  <a:solidFill>
                    <a:schemeClr val="bg1"/>
                  </a:solidFill>
                  <a:effectLst/>
                  <a:latin typeface="Arial" charset="0"/>
                  <a:ea typeface="幼圆" pitchFamily="49" charset="-122"/>
                </a:rPr>
                <a:t>(&amp;T);</a:t>
              </a:r>
            </a:p>
            <a:p>
              <a:pPr marL="268288"/>
              <a:r>
                <a:rPr kumimoji="0" lang="en-US" altLang="zh-CN" sz="1200" dirty="0" err="1">
                  <a:solidFill>
                    <a:schemeClr val="bg1"/>
                  </a:solidFill>
                  <a:effectLst/>
                  <a:latin typeface="Arial" charset="0"/>
                  <a:ea typeface="幼圆" pitchFamily="49" charset="-122"/>
                </a:rPr>
                <a:t>ClearTree</a:t>
              </a:r>
              <a:r>
                <a:rPr kumimoji="0" lang="en-US" altLang="zh-CN" sz="1200" dirty="0">
                  <a:solidFill>
                    <a:schemeClr val="bg1"/>
                  </a:solidFill>
                  <a:effectLst/>
                  <a:latin typeface="Arial" charset="0"/>
                  <a:ea typeface="幼圆" pitchFamily="49" charset="-122"/>
                </a:rPr>
                <a:t>(&amp;T);</a:t>
              </a:r>
            </a:p>
            <a:p>
              <a:pPr marL="268288"/>
              <a:r>
                <a:rPr kumimoji="0" lang="en-US" altLang="zh-CN" sz="1200" dirty="0" err="1">
                  <a:solidFill>
                    <a:schemeClr val="bg1"/>
                  </a:solidFill>
                  <a:effectLst/>
                  <a:latin typeface="Arial" charset="0"/>
                  <a:ea typeface="幼圆" pitchFamily="49" charset="-122"/>
                </a:rPr>
                <a:t>TreeEmpty</a:t>
              </a:r>
              <a:r>
                <a:rPr kumimoji="0" lang="en-US" altLang="zh-CN" sz="1200" dirty="0">
                  <a:solidFill>
                    <a:schemeClr val="bg1"/>
                  </a:solidFill>
                  <a:effectLst/>
                  <a:latin typeface="Arial" charset="0"/>
                  <a:ea typeface="幼圆" pitchFamily="49" charset="-122"/>
                </a:rPr>
                <a:t>(T);</a:t>
              </a:r>
            </a:p>
            <a:p>
              <a:pPr marL="268288"/>
              <a:r>
                <a:rPr kumimoji="0" lang="en-US" altLang="zh-CN" sz="1200" dirty="0" err="1">
                  <a:solidFill>
                    <a:schemeClr val="bg1"/>
                  </a:solidFill>
                  <a:effectLst/>
                  <a:latin typeface="Arial" charset="0"/>
                  <a:ea typeface="幼圆" pitchFamily="49" charset="-122"/>
                </a:rPr>
                <a:t>TreeDepth</a:t>
              </a:r>
              <a:r>
                <a:rPr kumimoji="0" lang="en-US" altLang="zh-CN" sz="1200" dirty="0">
                  <a:solidFill>
                    <a:schemeClr val="bg1"/>
                  </a:solidFill>
                  <a:effectLst/>
                  <a:latin typeface="Arial" charset="0"/>
                  <a:ea typeface="幼圆" pitchFamily="49" charset="-122"/>
                </a:rPr>
                <a:t>(T);</a:t>
              </a:r>
            </a:p>
            <a:p>
              <a:pPr marL="268288"/>
              <a:r>
                <a:rPr kumimoji="0" lang="en-US" altLang="zh-CN" sz="1200" dirty="0">
                  <a:solidFill>
                    <a:schemeClr val="bg1"/>
                  </a:solidFill>
                  <a:effectLst/>
                  <a:latin typeface="Arial" charset="0"/>
                  <a:ea typeface="幼圆" pitchFamily="49" charset="-122"/>
                </a:rPr>
                <a:t>Root(T);</a:t>
              </a:r>
            </a:p>
            <a:p>
              <a:pPr marL="268288"/>
              <a:r>
                <a:rPr kumimoji="0" lang="en-US" altLang="zh-CN" sz="1200" dirty="0">
                  <a:solidFill>
                    <a:schemeClr val="bg1"/>
                  </a:solidFill>
                  <a:effectLst/>
                  <a:latin typeface="Arial" charset="0"/>
                  <a:ea typeface="幼圆" pitchFamily="49" charset="-122"/>
                </a:rPr>
                <a:t>Value(T, </a:t>
              </a:r>
              <a:r>
                <a:rPr kumimoji="0" lang="en-US" altLang="zh-CN" sz="1200" dirty="0" err="1">
                  <a:solidFill>
                    <a:schemeClr val="bg1"/>
                  </a:solidFill>
                  <a:effectLst/>
                  <a:latin typeface="Arial" charset="0"/>
                  <a:ea typeface="幼圆" pitchFamily="49" charset="-122"/>
                </a:rPr>
                <a:t>cur_e</a:t>
              </a:r>
              <a:r>
                <a:rPr kumimoji="0" lang="en-US" altLang="zh-CN" sz="1200" dirty="0">
                  <a:solidFill>
                    <a:schemeClr val="bg1"/>
                  </a:solidFill>
                  <a:effectLst/>
                  <a:latin typeface="Arial" charset="0"/>
                  <a:ea typeface="幼圆" pitchFamily="49" charset="-122"/>
                </a:rPr>
                <a:t>);</a:t>
              </a:r>
            </a:p>
            <a:p>
              <a:pPr marL="268288"/>
              <a:r>
                <a:rPr kumimoji="0" lang="en-US" altLang="zh-CN" sz="1200" dirty="0">
                  <a:solidFill>
                    <a:schemeClr val="bg1"/>
                  </a:solidFill>
                  <a:effectLst/>
                  <a:latin typeface="Arial" charset="0"/>
                  <a:ea typeface="幼圆" pitchFamily="49" charset="-122"/>
                </a:rPr>
                <a:t>Assign(T, </a:t>
              </a:r>
              <a:r>
                <a:rPr kumimoji="0" lang="en-US" altLang="zh-CN" sz="1200" dirty="0" err="1">
                  <a:solidFill>
                    <a:schemeClr val="bg1"/>
                  </a:solidFill>
                  <a:effectLst/>
                  <a:latin typeface="Arial" charset="0"/>
                  <a:ea typeface="幼圆" pitchFamily="49" charset="-122"/>
                </a:rPr>
                <a:t>cur_e</a:t>
              </a:r>
              <a:r>
                <a:rPr kumimoji="0" lang="en-US" altLang="zh-CN" sz="1200" dirty="0">
                  <a:solidFill>
                    <a:schemeClr val="bg1"/>
                  </a:solidFill>
                  <a:effectLst/>
                  <a:latin typeface="Arial" charset="0"/>
                  <a:ea typeface="幼圆" pitchFamily="49" charset="-122"/>
                </a:rPr>
                <a:t>, value);</a:t>
              </a:r>
            </a:p>
            <a:p>
              <a:pPr marL="268288"/>
              <a:r>
                <a:rPr kumimoji="0" lang="en-US" altLang="zh-CN" sz="1200" dirty="0">
                  <a:solidFill>
                    <a:schemeClr val="bg1"/>
                  </a:solidFill>
                  <a:effectLst/>
                  <a:latin typeface="Arial" charset="0"/>
                  <a:ea typeface="幼圆" pitchFamily="49" charset="-122"/>
                </a:rPr>
                <a:t>Parent(T, </a:t>
              </a:r>
              <a:r>
                <a:rPr kumimoji="0" lang="en-US" altLang="zh-CN" sz="1200" dirty="0" err="1">
                  <a:solidFill>
                    <a:schemeClr val="bg1"/>
                  </a:solidFill>
                  <a:effectLst/>
                  <a:latin typeface="Arial" charset="0"/>
                  <a:ea typeface="幼圆" pitchFamily="49" charset="-122"/>
                </a:rPr>
                <a:t>cur_e</a:t>
              </a:r>
              <a:r>
                <a:rPr kumimoji="0" lang="en-US" altLang="zh-CN" sz="1200" dirty="0">
                  <a:solidFill>
                    <a:schemeClr val="bg1"/>
                  </a:solidFill>
                  <a:effectLst/>
                  <a:latin typeface="Arial" charset="0"/>
                  <a:ea typeface="幼圆" pitchFamily="49" charset="-122"/>
                </a:rPr>
                <a:t>);</a:t>
              </a:r>
            </a:p>
            <a:p>
              <a:pPr marL="268288"/>
              <a:r>
                <a:rPr kumimoji="0" lang="en-US" altLang="zh-CN" sz="1200" dirty="0" err="1">
                  <a:solidFill>
                    <a:schemeClr val="bg1"/>
                  </a:solidFill>
                  <a:effectLst/>
                  <a:latin typeface="Arial" charset="0"/>
                  <a:ea typeface="幼圆" pitchFamily="49" charset="-122"/>
                </a:rPr>
                <a:t>LeftChild</a:t>
              </a:r>
              <a:r>
                <a:rPr kumimoji="0" lang="en-US" altLang="zh-CN" sz="1200" dirty="0">
                  <a:solidFill>
                    <a:schemeClr val="bg1"/>
                  </a:solidFill>
                  <a:effectLst/>
                  <a:latin typeface="Arial" charset="0"/>
                  <a:ea typeface="幼圆" pitchFamily="49" charset="-122"/>
                </a:rPr>
                <a:t>(T, </a:t>
              </a:r>
              <a:r>
                <a:rPr kumimoji="0" lang="en-US" altLang="zh-CN" sz="1200" dirty="0" err="1">
                  <a:solidFill>
                    <a:schemeClr val="bg1"/>
                  </a:solidFill>
                  <a:effectLst/>
                  <a:latin typeface="Arial" charset="0"/>
                  <a:ea typeface="幼圆" pitchFamily="49" charset="-122"/>
                </a:rPr>
                <a:t>cur_e</a:t>
              </a:r>
              <a:r>
                <a:rPr kumimoji="0" lang="en-US" altLang="zh-CN" sz="1200" dirty="0">
                  <a:solidFill>
                    <a:schemeClr val="bg1"/>
                  </a:solidFill>
                  <a:effectLst/>
                  <a:latin typeface="Arial" charset="0"/>
                  <a:ea typeface="幼圆" pitchFamily="49" charset="-122"/>
                </a:rPr>
                <a:t>);</a:t>
              </a:r>
            </a:p>
            <a:p>
              <a:pPr marL="268288"/>
              <a:r>
                <a:rPr kumimoji="0" lang="en-US" altLang="zh-CN" sz="1200" dirty="0" err="1">
                  <a:solidFill>
                    <a:schemeClr val="bg1"/>
                  </a:solidFill>
                  <a:effectLst/>
                  <a:latin typeface="Arial" charset="0"/>
                  <a:ea typeface="幼圆" pitchFamily="49" charset="-122"/>
                </a:rPr>
                <a:t>RightSibling</a:t>
              </a:r>
              <a:r>
                <a:rPr kumimoji="0" lang="en-US" altLang="zh-CN" sz="1200" dirty="0">
                  <a:solidFill>
                    <a:schemeClr val="bg1"/>
                  </a:solidFill>
                  <a:effectLst/>
                  <a:latin typeface="Arial" charset="0"/>
                  <a:ea typeface="幼圆" pitchFamily="49" charset="-122"/>
                </a:rPr>
                <a:t>(T, </a:t>
              </a:r>
              <a:r>
                <a:rPr kumimoji="0" lang="en-US" altLang="zh-CN" sz="1200" dirty="0" err="1">
                  <a:solidFill>
                    <a:schemeClr val="bg1"/>
                  </a:solidFill>
                  <a:effectLst/>
                  <a:latin typeface="Arial" charset="0"/>
                  <a:ea typeface="幼圆" pitchFamily="49" charset="-122"/>
                </a:rPr>
                <a:t>cur_e</a:t>
              </a:r>
              <a:r>
                <a:rPr kumimoji="0" lang="en-US" altLang="zh-CN" sz="1200" dirty="0">
                  <a:solidFill>
                    <a:schemeClr val="bg1"/>
                  </a:solidFill>
                  <a:effectLst/>
                  <a:latin typeface="Arial" charset="0"/>
                  <a:ea typeface="幼圆" pitchFamily="49" charset="-122"/>
                </a:rPr>
                <a:t>);</a:t>
              </a:r>
            </a:p>
            <a:p>
              <a:pPr marL="268288"/>
              <a:r>
                <a:rPr kumimoji="0" lang="en-US" altLang="zh-CN" sz="1200" dirty="0" err="1">
                  <a:solidFill>
                    <a:schemeClr val="bg1"/>
                  </a:solidFill>
                  <a:effectLst/>
                  <a:latin typeface="Arial" charset="0"/>
                  <a:ea typeface="幼圆" pitchFamily="49" charset="-122"/>
                </a:rPr>
                <a:t>InsertChild</a:t>
              </a:r>
              <a:r>
                <a:rPr kumimoji="0" lang="en-US" altLang="zh-CN" sz="1200" dirty="0">
                  <a:solidFill>
                    <a:schemeClr val="bg1"/>
                  </a:solidFill>
                  <a:effectLst/>
                  <a:latin typeface="Arial" charset="0"/>
                  <a:ea typeface="幼圆" pitchFamily="49" charset="-122"/>
                </a:rPr>
                <a:t>(&amp;T, &amp;p, i, c);</a:t>
              </a:r>
            </a:p>
            <a:p>
              <a:pPr marL="268288"/>
              <a:r>
                <a:rPr kumimoji="0" lang="en-US" altLang="zh-CN" sz="1200" dirty="0" err="1">
                  <a:solidFill>
                    <a:schemeClr val="bg1"/>
                  </a:solidFill>
                  <a:effectLst/>
                  <a:latin typeface="Arial" charset="0"/>
                  <a:ea typeface="幼圆" pitchFamily="49" charset="-122"/>
                </a:rPr>
                <a:t>DeleteChild</a:t>
              </a:r>
              <a:r>
                <a:rPr kumimoji="0" lang="en-US" altLang="zh-CN" sz="1200" dirty="0">
                  <a:solidFill>
                    <a:schemeClr val="bg1"/>
                  </a:solidFill>
                  <a:effectLst/>
                  <a:latin typeface="Arial" charset="0"/>
                  <a:ea typeface="幼圆" pitchFamily="49" charset="-122"/>
                </a:rPr>
                <a:t>(&amp;T, &amp;p, i);</a:t>
              </a:r>
            </a:p>
            <a:p>
              <a:pPr marL="268288"/>
              <a:r>
                <a:rPr kumimoji="0" lang="en-US" altLang="zh-CN" sz="1200" dirty="0" err="1">
                  <a:solidFill>
                    <a:schemeClr val="bg1"/>
                  </a:solidFill>
                  <a:effectLst/>
                  <a:latin typeface="Arial" charset="0"/>
                  <a:ea typeface="幼圆" pitchFamily="49" charset="-122"/>
                </a:rPr>
                <a:t>TravseTree</a:t>
              </a:r>
              <a:r>
                <a:rPr kumimoji="0" lang="en-US" altLang="zh-CN" sz="1200" dirty="0">
                  <a:solidFill>
                    <a:schemeClr val="bg1"/>
                  </a:solidFill>
                  <a:effectLst/>
                  <a:latin typeface="Arial" charset="0"/>
                  <a:ea typeface="幼圆" pitchFamily="49" charset="-122"/>
                </a:rPr>
                <a:t>(T, visit());</a:t>
              </a:r>
            </a:p>
          </p:txBody>
        </p:sp>
        <p:pic>
          <p:nvPicPr>
            <p:cNvPr id="2365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 y="3880"/>
              <a:ext cx="5096"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6553" name="Rectangle 9"/>
          <p:cNvSpPr>
            <a:spLocks noChangeArrowheads="1"/>
          </p:cNvSpPr>
          <p:nvPr/>
        </p:nvSpPr>
        <p:spPr bwMode="auto">
          <a:xfrm>
            <a:off x="6739130" y="5805488"/>
            <a:ext cx="173316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zh-CN" sz="1050" b="1" dirty="0">
                <a:solidFill>
                  <a:srgbClr val="CC0000"/>
                </a:solidFill>
                <a:effectLst>
                  <a:outerShdw blurRad="38100" dist="38100" dir="2700000" algn="tl">
                    <a:srgbClr val="FFFFFF"/>
                  </a:outerShdw>
                </a:effectLst>
              </a:rPr>
              <a:t> </a:t>
            </a:r>
            <a:r>
              <a:rPr lang="en-US" altLang="zh-CN" sz="1050" b="1" dirty="0">
                <a:solidFill>
                  <a:srgbClr val="CC0000"/>
                </a:solidFill>
                <a:effectLst/>
              </a:rPr>
              <a:t>ADT</a:t>
            </a:r>
            <a:r>
              <a:rPr lang="zh-CN" altLang="en-US" sz="1050" b="1" dirty="0">
                <a:solidFill>
                  <a:srgbClr val="CC0000"/>
                </a:solidFill>
                <a:effectLst/>
              </a:rPr>
              <a:t>描述参见课本 </a:t>
            </a:r>
            <a:r>
              <a:rPr lang="en-US" altLang="zh-CN" sz="1050" b="1" dirty="0" err="1">
                <a:solidFill>
                  <a:srgbClr val="CC0000"/>
                </a:solidFill>
                <a:effectLst/>
              </a:rPr>
              <a:t>pp118</a:t>
            </a:r>
            <a:endParaRPr lang="en-US" altLang="zh-CN" sz="1050" b="1" dirty="0">
              <a:solidFill>
                <a:srgbClr val="CC0000"/>
              </a:solidFill>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页脚占位符 4"/>
          <p:cNvSpPr>
            <a:spLocks noGrp="1"/>
          </p:cNvSpPr>
          <p:nvPr>
            <p:ph type="ftr" sz="quarter" idx="11"/>
          </p:nvPr>
        </p:nvSpPr>
        <p:spPr/>
        <p:txBody>
          <a:bodyPr/>
          <a:lstStyle/>
          <a:p>
            <a:endParaRPr lang="en-US" altLang="zh-CN"/>
          </a:p>
          <a:p>
            <a:r>
              <a:rPr lang="en-US" altLang="zh-CN"/>
              <a:t>Prof. Q. Wang</a:t>
            </a:r>
          </a:p>
        </p:txBody>
      </p:sp>
      <p:pic>
        <p:nvPicPr>
          <p:cNvPr id="186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620713"/>
            <a:ext cx="2868612"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6445" name="Group 77"/>
          <p:cNvGrpSpPr>
            <a:grpSpLocks/>
          </p:cNvGrpSpPr>
          <p:nvPr/>
        </p:nvGrpSpPr>
        <p:grpSpPr bwMode="auto">
          <a:xfrm>
            <a:off x="325438" y="1628775"/>
            <a:ext cx="865187" cy="2160588"/>
            <a:chOff x="205" y="1026"/>
            <a:chExt cx="545" cy="1361"/>
          </a:xfrm>
        </p:grpSpPr>
        <p:sp>
          <p:nvSpPr>
            <p:cNvPr id="186372" name="Line 4"/>
            <p:cNvSpPr>
              <a:spLocks noChangeShapeType="1"/>
            </p:cNvSpPr>
            <p:nvPr/>
          </p:nvSpPr>
          <p:spPr bwMode="auto">
            <a:xfrm>
              <a:off x="20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73" name="Line 5"/>
            <p:cNvSpPr>
              <a:spLocks noChangeShapeType="1"/>
            </p:cNvSpPr>
            <p:nvPr/>
          </p:nvSpPr>
          <p:spPr bwMode="auto">
            <a:xfrm>
              <a:off x="75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74" name="Line 6"/>
            <p:cNvSpPr>
              <a:spLocks noChangeShapeType="1"/>
            </p:cNvSpPr>
            <p:nvPr/>
          </p:nvSpPr>
          <p:spPr bwMode="auto">
            <a:xfrm>
              <a:off x="20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75" name="Rectangle 7"/>
            <p:cNvSpPr>
              <a:spLocks noChangeArrowheads="1"/>
            </p:cNvSpPr>
            <p:nvPr/>
          </p:nvSpPr>
          <p:spPr bwMode="auto">
            <a:xfrm>
              <a:off x="20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6434" name="Group 66"/>
          <p:cNvGrpSpPr>
            <a:grpSpLocks/>
          </p:cNvGrpSpPr>
          <p:nvPr/>
        </p:nvGrpSpPr>
        <p:grpSpPr bwMode="auto">
          <a:xfrm>
            <a:off x="1477963" y="1628775"/>
            <a:ext cx="866775" cy="2160588"/>
            <a:chOff x="931" y="1026"/>
            <a:chExt cx="546" cy="1361"/>
          </a:xfrm>
        </p:grpSpPr>
        <p:sp>
          <p:nvSpPr>
            <p:cNvPr id="186376" name="Line 8"/>
            <p:cNvSpPr>
              <a:spLocks noChangeShapeType="1"/>
            </p:cNvSpPr>
            <p:nvPr/>
          </p:nvSpPr>
          <p:spPr bwMode="auto">
            <a:xfrm>
              <a:off x="931"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77" name="Line 9"/>
            <p:cNvSpPr>
              <a:spLocks noChangeShapeType="1"/>
            </p:cNvSpPr>
            <p:nvPr/>
          </p:nvSpPr>
          <p:spPr bwMode="auto">
            <a:xfrm>
              <a:off x="1476"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78" name="Line 10"/>
            <p:cNvSpPr>
              <a:spLocks noChangeShapeType="1"/>
            </p:cNvSpPr>
            <p:nvPr/>
          </p:nvSpPr>
          <p:spPr bwMode="auto">
            <a:xfrm>
              <a:off x="931"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79" name="Rectangle 11"/>
            <p:cNvSpPr>
              <a:spLocks noChangeArrowheads="1"/>
            </p:cNvSpPr>
            <p:nvPr/>
          </p:nvSpPr>
          <p:spPr bwMode="auto">
            <a:xfrm>
              <a:off x="931"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380" name="Rectangle 12"/>
            <p:cNvSpPr>
              <a:spLocks noChangeArrowheads="1"/>
            </p:cNvSpPr>
            <p:nvPr/>
          </p:nvSpPr>
          <p:spPr bwMode="auto">
            <a:xfrm>
              <a:off x="932" y="2024"/>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6435" name="Group 67"/>
          <p:cNvGrpSpPr>
            <a:grpSpLocks/>
          </p:cNvGrpSpPr>
          <p:nvPr/>
        </p:nvGrpSpPr>
        <p:grpSpPr bwMode="auto">
          <a:xfrm>
            <a:off x="2627317" y="1628775"/>
            <a:ext cx="865188" cy="2160588"/>
            <a:chOff x="1655" y="1026"/>
            <a:chExt cx="545" cy="1361"/>
          </a:xfrm>
        </p:grpSpPr>
        <p:sp>
          <p:nvSpPr>
            <p:cNvPr id="186381" name="Line 13"/>
            <p:cNvSpPr>
              <a:spLocks noChangeShapeType="1"/>
            </p:cNvSpPr>
            <p:nvPr/>
          </p:nvSpPr>
          <p:spPr bwMode="auto">
            <a:xfrm>
              <a:off x="165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82" name="Line 14"/>
            <p:cNvSpPr>
              <a:spLocks noChangeShapeType="1"/>
            </p:cNvSpPr>
            <p:nvPr/>
          </p:nvSpPr>
          <p:spPr bwMode="auto">
            <a:xfrm>
              <a:off x="220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83" name="Line 15"/>
            <p:cNvSpPr>
              <a:spLocks noChangeShapeType="1"/>
            </p:cNvSpPr>
            <p:nvPr/>
          </p:nvSpPr>
          <p:spPr bwMode="auto">
            <a:xfrm>
              <a:off x="165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84" name="Rectangle 16"/>
            <p:cNvSpPr>
              <a:spLocks noChangeArrowheads="1"/>
            </p:cNvSpPr>
            <p:nvPr/>
          </p:nvSpPr>
          <p:spPr bwMode="auto">
            <a:xfrm>
              <a:off x="165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385" name="Rectangle 17"/>
            <p:cNvSpPr>
              <a:spLocks noChangeArrowheads="1"/>
            </p:cNvSpPr>
            <p:nvPr/>
          </p:nvSpPr>
          <p:spPr bwMode="auto">
            <a:xfrm>
              <a:off x="1655" y="2024"/>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386" name="Rectangle 18"/>
            <p:cNvSpPr>
              <a:spLocks noChangeArrowheads="1"/>
            </p:cNvSpPr>
            <p:nvPr/>
          </p:nvSpPr>
          <p:spPr bwMode="auto">
            <a:xfrm>
              <a:off x="1655" y="1842"/>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grpSp>
      <p:grpSp>
        <p:nvGrpSpPr>
          <p:cNvPr id="186436" name="Group 68"/>
          <p:cNvGrpSpPr>
            <a:grpSpLocks/>
          </p:cNvGrpSpPr>
          <p:nvPr/>
        </p:nvGrpSpPr>
        <p:grpSpPr bwMode="auto">
          <a:xfrm>
            <a:off x="3779838" y="1628775"/>
            <a:ext cx="866775" cy="2160588"/>
            <a:chOff x="2381" y="1026"/>
            <a:chExt cx="546" cy="1361"/>
          </a:xfrm>
        </p:grpSpPr>
        <p:sp>
          <p:nvSpPr>
            <p:cNvPr id="186387" name="Line 19"/>
            <p:cNvSpPr>
              <a:spLocks noChangeShapeType="1"/>
            </p:cNvSpPr>
            <p:nvPr/>
          </p:nvSpPr>
          <p:spPr bwMode="auto">
            <a:xfrm>
              <a:off x="2381"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88" name="Line 20"/>
            <p:cNvSpPr>
              <a:spLocks noChangeShapeType="1"/>
            </p:cNvSpPr>
            <p:nvPr/>
          </p:nvSpPr>
          <p:spPr bwMode="auto">
            <a:xfrm>
              <a:off x="2926"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89" name="Line 21"/>
            <p:cNvSpPr>
              <a:spLocks noChangeShapeType="1"/>
            </p:cNvSpPr>
            <p:nvPr/>
          </p:nvSpPr>
          <p:spPr bwMode="auto">
            <a:xfrm>
              <a:off x="2381"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90" name="Rectangle 22"/>
            <p:cNvSpPr>
              <a:spLocks noChangeArrowheads="1"/>
            </p:cNvSpPr>
            <p:nvPr/>
          </p:nvSpPr>
          <p:spPr bwMode="auto">
            <a:xfrm>
              <a:off x="2381"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391" name="Rectangle 23"/>
            <p:cNvSpPr>
              <a:spLocks noChangeArrowheads="1"/>
            </p:cNvSpPr>
            <p:nvPr/>
          </p:nvSpPr>
          <p:spPr bwMode="auto">
            <a:xfrm>
              <a:off x="2382" y="2024"/>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grpSp>
      <p:grpSp>
        <p:nvGrpSpPr>
          <p:cNvPr id="186438" name="Group 70"/>
          <p:cNvGrpSpPr>
            <a:grpSpLocks/>
          </p:cNvGrpSpPr>
          <p:nvPr/>
        </p:nvGrpSpPr>
        <p:grpSpPr bwMode="auto">
          <a:xfrm>
            <a:off x="322263" y="4364038"/>
            <a:ext cx="866775" cy="2160587"/>
            <a:chOff x="203" y="2749"/>
            <a:chExt cx="546" cy="1361"/>
          </a:xfrm>
        </p:grpSpPr>
        <p:sp>
          <p:nvSpPr>
            <p:cNvPr id="186392" name="Line 24"/>
            <p:cNvSpPr>
              <a:spLocks noChangeShapeType="1"/>
            </p:cNvSpPr>
            <p:nvPr/>
          </p:nvSpPr>
          <p:spPr bwMode="auto">
            <a:xfrm>
              <a:off x="203" y="2749"/>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93" name="Line 25"/>
            <p:cNvSpPr>
              <a:spLocks noChangeShapeType="1"/>
            </p:cNvSpPr>
            <p:nvPr/>
          </p:nvSpPr>
          <p:spPr bwMode="auto">
            <a:xfrm>
              <a:off x="748" y="2749"/>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94" name="Line 26"/>
            <p:cNvSpPr>
              <a:spLocks noChangeShapeType="1"/>
            </p:cNvSpPr>
            <p:nvPr/>
          </p:nvSpPr>
          <p:spPr bwMode="auto">
            <a:xfrm>
              <a:off x="203" y="4110"/>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95" name="Rectangle 27"/>
            <p:cNvSpPr>
              <a:spLocks noChangeArrowheads="1"/>
            </p:cNvSpPr>
            <p:nvPr/>
          </p:nvSpPr>
          <p:spPr bwMode="auto">
            <a:xfrm>
              <a:off x="203" y="3928"/>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396" name="Rectangle 28"/>
            <p:cNvSpPr>
              <a:spLocks noChangeArrowheads="1"/>
            </p:cNvSpPr>
            <p:nvPr/>
          </p:nvSpPr>
          <p:spPr bwMode="auto">
            <a:xfrm>
              <a:off x="204" y="3747"/>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6439" name="Group 71"/>
          <p:cNvGrpSpPr>
            <a:grpSpLocks/>
          </p:cNvGrpSpPr>
          <p:nvPr/>
        </p:nvGrpSpPr>
        <p:grpSpPr bwMode="auto">
          <a:xfrm>
            <a:off x="1476375" y="4365625"/>
            <a:ext cx="866775" cy="2160588"/>
            <a:chOff x="930" y="2750"/>
            <a:chExt cx="546" cy="1361"/>
          </a:xfrm>
        </p:grpSpPr>
        <p:sp>
          <p:nvSpPr>
            <p:cNvPr id="186397" name="Line 29"/>
            <p:cNvSpPr>
              <a:spLocks noChangeShapeType="1"/>
            </p:cNvSpPr>
            <p:nvPr/>
          </p:nvSpPr>
          <p:spPr bwMode="auto">
            <a:xfrm>
              <a:off x="930"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98" name="Line 30"/>
            <p:cNvSpPr>
              <a:spLocks noChangeShapeType="1"/>
            </p:cNvSpPr>
            <p:nvPr/>
          </p:nvSpPr>
          <p:spPr bwMode="auto">
            <a:xfrm>
              <a:off x="1475"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399" name="Line 31"/>
            <p:cNvSpPr>
              <a:spLocks noChangeShapeType="1"/>
            </p:cNvSpPr>
            <p:nvPr/>
          </p:nvSpPr>
          <p:spPr bwMode="auto">
            <a:xfrm>
              <a:off x="930"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00" name="Rectangle 32"/>
            <p:cNvSpPr>
              <a:spLocks noChangeArrowheads="1"/>
            </p:cNvSpPr>
            <p:nvPr/>
          </p:nvSpPr>
          <p:spPr bwMode="auto">
            <a:xfrm>
              <a:off x="930"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401" name="Rectangle 33"/>
            <p:cNvSpPr>
              <a:spLocks noChangeArrowheads="1"/>
            </p:cNvSpPr>
            <p:nvPr/>
          </p:nvSpPr>
          <p:spPr bwMode="auto">
            <a:xfrm>
              <a:off x="931" y="3748"/>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402" name="Rectangle 34"/>
            <p:cNvSpPr>
              <a:spLocks noChangeArrowheads="1"/>
            </p:cNvSpPr>
            <p:nvPr/>
          </p:nvSpPr>
          <p:spPr bwMode="auto">
            <a:xfrm>
              <a:off x="931" y="3566"/>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grpSp>
      <p:grpSp>
        <p:nvGrpSpPr>
          <p:cNvPr id="186440" name="Group 72"/>
          <p:cNvGrpSpPr>
            <a:grpSpLocks/>
          </p:cNvGrpSpPr>
          <p:nvPr/>
        </p:nvGrpSpPr>
        <p:grpSpPr bwMode="auto">
          <a:xfrm>
            <a:off x="2627315" y="4365625"/>
            <a:ext cx="865188" cy="2160588"/>
            <a:chOff x="1655" y="2750"/>
            <a:chExt cx="545" cy="1361"/>
          </a:xfrm>
        </p:grpSpPr>
        <p:sp>
          <p:nvSpPr>
            <p:cNvPr id="186403" name="Line 35"/>
            <p:cNvSpPr>
              <a:spLocks noChangeShapeType="1"/>
            </p:cNvSpPr>
            <p:nvPr/>
          </p:nvSpPr>
          <p:spPr bwMode="auto">
            <a:xfrm>
              <a:off x="1655"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04" name="Line 36"/>
            <p:cNvSpPr>
              <a:spLocks noChangeShapeType="1"/>
            </p:cNvSpPr>
            <p:nvPr/>
          </p:nvSpPr>
          <p:spPr bwMode="auto">
            <a:xfrm>
              <a:off x="2200"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05" name="Line 37"/>
            <p:cNvSpPr>
              <a:spLocks noChangeShapeType="1"/>
            </p:cNvSpPr>
            <p:nvPr/>
          </p:nvSpPr>
          <p:spPr bwMode="auto">
            <a:xfrm>
              <a:off x="1655"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06" name="Rectangle 38"/>
            <p:cNvSpPr>
              <a:spLocks noChangeArrowheads="1"/>
            </p:cNvSpPr>
            <p:nvPr/>
          </p:nvSpPr>
          <p:spPr bwMode="auto">
            <a:xfrm>
              <a:off x="1655"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407" name="Rectangle 39"/>
            <p:cNvSpPr>
              <a:spLocks noChangeArrowheads="1"/>
            </p:cNvSpPr>
            <p:nvPr/>
          </p:nvSpPr>
          <p:spPr bwMode="auto">
            <a:xfrm>
              <a:off x="1655" y="3748"/>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grpSp>
      <p:grpSp>
        <p:nvGrpSpPr>
          <p:cNvPr id="186441" name="Group 73"/>
          <p:cNvGrpSpPr>
            <a:grpSpLocks/>
          </p:cNvGrpSpPr>
          <p:nvPr/>
        </p:nvGrpSpPr>
        <p:grpSpPr bwMode="auto">
          <a:xfrm>
            <a:off x="3781425" y="4365625"/>
            <a:ext cx="865188" cy="2160588"/>
            <a:chOff x="2382" y="2750"/>
            <a:chExt cx="545" cy="1361"/>
          </a:xfrm>
        </p:grpSpPr>
        <p:sp>
          <p:nvSpPr>
            <p:cNvPr id="186408" name="Line 40"/>
            <p:cNvSpPr>
              <a:spLocks noChangeShapeType="1"/>
            </p:cNvSpPr>
            <p:nvPr/>
          </p:nvSpPr>
          <p:spPr bwMode="auto">
            <a:xfrm>
              <a:off x="2382"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09" name="Line 41"/>
            <p:cNvSpPr>
              <a:spLocks noChangeShapeType="1"/>
            </p:cNvSpPr>
            <p:nvPr/>
          </p:nvSpPr>
          <p:spPr bwMode="auto">
            <a:xfrm>
              <a:off x="2927"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10" name="Line 42"/>
            <p:cNvSpPr>
              <a:spLocks noChangeShapeType="1"/>
            </p:cNvSpPr>
            <p:nvPr/>
          </p:nvSpPr>
          <p:spPr bwMode="auto">
            <a:xfrm>
              <a:off x="2382"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11" name="Rectangle 43"/>
            <p:cNvSpPr>
              <a:spLocks noChangeArrowheads="1"/>
            </p:cNvSpPr>
            <p:nvPr/>
          </p:nvSpPr>
          <p:spPr bwMode="auto">
            <a:xfrm>
              <a:off x="2382"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6437" name="Group 69"/>
          <p:cNvGrpSpPr>
            <a:grpSpLocks/>
          </p:cNvGrpSpPr>
          <p:nvPr/>
        </p:nvGrpSpPr>
        <p:grpSpPr bwMode="auto">
          <a:xfrm>
            <a:off x="4929188" y="1628775"/>
            <a:ext cx="865187" cy="2160588"/>
            <a:chOff x="3105" y="1026"/>
            <a:chExt cx="545" cy="1361"/>
          </a:xfrm>
        </p:grpSpPr>
        <p:sp>
          <p:nvSpPr>
            <p:cNvPr id="186412" name="Line 44"/>
            <p:cNvSpPr>
              <a:spLocks noChangeShapeType="1"/>
            </p:cNvSpPr>
            <p:nvPr/>
          </p:nvSpPr>
          <p:spPr bwMode="auto">
            <a:xfrm>
              <a:off x="310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13" name="Line 45"/>
            <p:cNvSpPr>
              <a:spLocks noChangeShapeType="1"/>
            </p:cNvSpPr>
            <p:nvPr/>
          </p:nvSpPr>
          <p:spPr bwMode="auto">
            <a:xfrm>
              <a:off x="365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14" name="Line 46"/>
            <p:cNvSpPr>
              <a:spLocks noChangeShapeType="1"/>
            </p:cNvSpPr>
            <p:nvPr/>
          </p:nvSpPr>
          <p:spPr bwMode="auto">
            <a:xfrm>
              <a:off x="310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15" name="Rectangle 47"/>
            <p:cNvSpPr>
              <a:spLocks noChangeArrowheads="1"/>
            </p:cNvSpPr>
            <p:nvPr/>
          </p:nvSpPr>
          <p:spPr bwMode="auto">
            <a:xfrm>
              <a:off x="310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6442" name="Group 74"/>
          <p:cNvGrpSpPr>
            <a:grpSpLocks/>
          </p:cNvGrpSpPr>
          <p:nvPr/>
        </p:nvGrpSpPr>
        <p:grpSpPr bwMode="auto">
          <a:xfrm>
            <a:off x="4929191" y="4365625"/>
            <a:ext cx="865188" cy="2160588"/>
            <a:chOff x="3105" y="2750"/>
            <a:chExt cx="545" cy="1361"/>
          </a:xfrm>
        </p:grpSpPr>
        <p:sp>
          <p:nvSpPr>
            <p:cNvPr id="186416" name="Line 48"/>
            <p:cNvSpPr>
              <a:spLocks noChangeShapeType="1"/>
            </p:cNvSpPr>
            <p:nvPr/>
          </p:nvSpPr>
          <p:spPr bwMode="auto">
            <a:xfrm>
              <a:off x="3105"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17" name="Line 49"/>
            <p:cNvSpPr>
              <a:spLocks noChangeShapeType="1"/>
            </p:cNvSpPr>
            <p:nvPr/>
          </p:nvSpPr>
          <p:spPr bwMode="auto">
            <a:xfrm>
              <a:off x="3650"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18" name="Line 50"/>
            <p:cNvSpPr>
              <a:spLocks noChangeShapeType="1"/>
            </p:cNvSpPr>
            <p:nvPr/>
          </p:nvSpPr>
          <p:spPr bwMode="auto">
            <a:xfrm>
              <a:off x="3105"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19" name="Rectangle 51"/>
            <p:cNvSpPr>
              <a:spLocks noChangeArrowheads="1"/>
            </p:cNvSpPr>
            <p:nvPr/>
          </p:nvSpPr>
          <p:spPr bwMode="auto">
            <a:xfrm>
              <a:off x="3105"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420" name="Rectangle 52"/>
            <p:cNvSpPr>
              <a:spLocks noChangeArrowheads="1"/>
            </p:cNvSpPr>
            <p:nvPr/>
          </p:nvSpPr>
          <p:spPr bwMode="auto">
            <a:xfrm>
              <a:off x="3105" y="3748"/>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6443" name="Group 75"/>
          <p:cNvGrpSpPr>
            <a:grpSpLocks/>
          </p:cNvGrpSpPr>
          <p:nvPr/>
        </p:nvGrpSpPr>
        <p:grpSpPr bwMode="auto">
          <a:xfrm>
            <a:off x="6083300" y="4367213"/>
            <a:ext cx="866775" cy="2160587"/>
            <a:chOff x="3832" y="2751"/>
            <a:chExt cx="546" cy="1361"/>
          </a:xfrm>
        </p:grpSpPr>
        <p:sp>
          <p:nvSpPr>
            <p:cNvPr id="186421" name="Line 53"/>
            <p:cNvSpPr>
              <a:spLocks noChangeShapeType="1"/>
            </p:cNvSpPr>
            <p:nvPr/>
          </p:nvSpPr>
          <p:spPr bwMode="auto">
            <a:xfrm>
              <a:off x="3832" y="2751"/>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22" name="Line 54"/>
            <p:cNvSpPr>
              <a:spLocks noChangeShapeType="1"/>
            </p:cNvSpPr>
            <p:nvPr/>
          </p:nvSpPr>
          <p:spPr bwMode="auto">
            <a:xfrm>
              <a:off x="4377" y="2751"/>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23" name="Line 55"/>
            <p:cNvSpPr>
              <a:spLocks noChangeShapeType="1"/>
            </p:cNvSpPr>
            <p:nvPr/>
          </p:nvSpPr>
          <p:spPr bwMode="auto">
            <a:xfrm>
              <a:off x="3832" y="4112"/>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24" name="Rectangle 56"/>
            <p:cNvSpPr>
              <a:spLocks noChangeArrowheads="1"/>
            </p:cNvSpPr>
            <p:nvPr/>
          </p:nvSpPr>
          <p:spPr bwMode="auto">
            <a:xfrm>
              <a:off x="3832" y="3930"/>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425" name="Rectangle 57"/>
            <p:cNvSpPr>
              <a:spLocks noChangeArrowheads="1"/>
            </p:cNvSpPr>
            <p:nvPr/>
          </p:nvSpPr>
          <p:spPr bwMode="auto">
            <a:xfrm>
              <a:off x="3833" y="374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426" name="Rectangle 58"/>
            <p:cNvSpPr>
              <a:spLocks noChangeArrowheads="1"/>
            </p:cNvSpPr>
            <p:nvPr/>
          </p:nvSpPr>
          <p:spPr bwMode="auto">
            <a:xfrm>
              <a:off x="3833" y="3567"/>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grpSp>
      <p:grpSp>
        <p:nvGrpSpPr>
          <p:cNvPr id="186444" name="Group 76"/>
          <p:cNvGrpSpPr>
            <a:grpSpLocks/>
          </p:cNvGrpSpPr>
          <p:nvPr/>
        </p:nvGrpSpPr>
        <p:grpSpPr bwMode="auto">
          <a:xfrm>
            <a:off x="7234242" y="4367213"/>
            <a:ext cx="865188" cy="2160587"/>
            <a:chOff x="4557" y="2751"/>
            <a:chExt cx="545" cy="1361"/>
          </a:xfrm>
        </p:grpSpPr>
        <p:sp>
          <p:nvSpPr>
            <p:cNvPr id="186427" name="Line 59"/>
            <p:cNvSpPr>
              <a:spLocks noChangeShapeType="1"/>
            </p:cNvSpPr>
            <p:nvPr/>
          </p:nvSpPr>
          <p:spPr bwMode="auto">
            <a:xfrm>
              <a:off x="4557" y="2751"/>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28" name="Line 60"/>
            <p:cNvSpPr>
              <a:spLocks noChangeShapeType="1"/>
            </p:cNvSpPr>
            <p:nvPr/>
          </p:nvSpPr>
          <p:spPr bwMode="auto">
            <a:xfrm>
              <a:off x="5102" y="2751"/>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29" name="Line 61"/>
            <p:cNvSpPr>
              <a:spLocks noChangeShapeType="1"/>
            </p:cNvSpPr>
            <p:nvPr/>
          </p:nvSpPr>
          <p:spPr bwMode="auto">
            <a:xfrm>
              <a:off x="4557" y="4112"/>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6430" name="Rectangle 62"/>
            <p:cNvSpPr>
              <a:spLocks noChangeArrowheads="1"/>
            </p:cNvSpPr>
            <p:nvPr/>
          </p:nvSpPr>
          <p:spPr bwMode="auto">
            <a:xfrm>
              <a:off x="4557" y="3930"/>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6431" name="Rectangle 63"/>
            <p:cNvSpPr>
              <a:spLocks noChangeArrowheads="1"/>
            </p:cNvSpPr>
            <p:nvPr/>
          </p:nvSpPr>
          <p:spPr bwMode="auto">
            <a:xfrm>
              <a:off x="4557" y="374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grpSp>
      <p:sp>
        <p:nvSpPr>
          <p:cNvPr id="186432" name="Text Box 64"/>
          <p:cNvSpPr txBox="1">
            <a:spLocks noChangeArrowheads="1"/>
          </p:cNvSpPr>
          <p:nvPr/>
        </p:nvSpPr>
        <p:spPr bwMode="auto">
          <a:xfrm>
            <a:off x="179388" y="188913"/>
            <a:ext cx="51117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a:solidFill>
                  <a:srgbClr val="FFFF00"/>
                </a:solidFill>
                <a:effectLst/>
              </a:rPr>
              <a:t>Stack state in InOrderTraversal</a:t>
            </a:r>
          </a:p>
          <a:p>
            <a:pPr algn="l"/>
            <a:r>
              <a:rPr kumimoji="1" lang="zh-CN" altLang="en-US" sz="2800">
                <a:effectLst/>
              </a:rPr>
              <a:t>中序遍历中栈的变化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4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64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64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64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64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64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643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644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64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644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8644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86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页脚占位符 4"/>
          <p:cNvSpPr>
            <a:spLocks noGrp="1"/>
          </p:cNvSpPr>
          <p:nvPr>
            <p:ph type="ftr" sz="quarter" idx="11"/>
          </p:nvPr>
        </p:nvSpPr>
        <p:spPr/>
        <p:txBody>
          <a:bodyPr/>
          <a:lstStyle/>
          <a:p>
            <a:endParaRPr lang="en-US" altLang="zh-CN"/>
          </a:p>
          <a:p>
            <a:r>
              <a:rPr lang="en-US" altLang="zh-CN"/>
              <a:t>Prof. Q. Wang</a:t>
            </a:r>
          </a:p>
        </p:txBody>
      </p:sp>
      <p:pic>
        <p:nvPicPr>
          <p:cNvPr id="18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620713"/>
            <a:ext cx="2868612"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7437" name="Group 45"/>
          <p:cNvGrpSpPr>
            <a:grpSpLocks/>
          </p:cNvGrpSpPr>
          <p:nvPr/>
        </p:nvGrpSpPr>
        <p:grpSpPr bwMode="auto">
          <a:xfrm>
            <a:off x="325438" y="1628775"/>
            <a:ext cx="865187" cy="2160588"/>
            <a:chOff x="205" y="1026"/>
            <a:chExt cx="545" cy="1361"/>
          </a:xfrm>
        </p:grpSpPr>
        <p:sp>
          <p:nvSpPr>
            <p:cNvPr id="187396" name="Line 4"/>
            <p:cNvSpPr>
              <a:spLocks noChangeShapeType="1"/>
            </p:cNvSpPr>
            <p:nvPr/>
          </p:nvSpPr>
          <p:spPr bwMode="auto">
            <a:xfrm>
              <a:off x="20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397" name="Line 5"/>
            <p:cNvSpPr>
              <a:spLocks noChangeShapeType="1"/>
            </p:cNvSpPr>
            <p:nvPr/>
          </p:nvSpPr>
          <p:spPr bwMode="auto">
            <a:xfrm>
              <a:off x="75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398" name="Line 6"/>
            <p:cNvSpPr>
              <a:spLocks noChangeShapeType="1"/>
            </p:cNvSpPr>
            <p:nvPr/>
          </p:nvSpPr>
          <p:spPr bwMode="auto">
            <a:xfrm>
              <a:off x="20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399" name="Rectangle 7"/>
            <p:cNvSpPr>
              <a:spLocks noChangeArrowheads="1"/>
            </p:cNvSpPr>
            <p:nvPr/>
          </p:nvSpPr>
          <p:spPr bwMode="auto">
            <a:xfrm>
              <a:off x="20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7438" name="Group 46"/>
          <p:cNvGrpSpPr>
            <a:grpSpLocks/>
          </p:cNvGrpSpPr>
          <p:nvPr/>
        </p:nvGrpSpPr>
        <p:grpSpPr bwMode="auto">
          <a:xfrm>
            <a:off x="1477964" y="1628775"/>
            <a:ext cx="865188" cy="2160588"/>
            <a:chOff x="931" y="1026"/>
            <a:chExt cx="545" cy="1361"/>
          </a:xfrm>
        </p:grpSpPr>
        <p:sp>
          <p:nvSpPr>
            <p:cNvPr id="187400" name="Line 8"/>
            <p:cNvSpPr>
              <a:spLocks noChangeShapeType="1"/>
            </p:cNvSpPr>
            <p:nvPr/>
          </p:nvSpPr>
          <p:spPr bwMode="auto">
            <a:xfrm>
              <a:off x="931"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01" name="Line 9"/>
            <p:cNvSpPr>
              <a:spLocks noChangeShapeType="1"/>
            </p:cNvSpPr>
            <p:nvPr/>
          </p:nvSpPr>
          <p:spPr bwMode="auto">
            <a:xfrm>
              <a:off x="1476"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02" name="Line 10"/>
            <p:cNvSpPr>
              <a:spLocks noChangeShapeType="1"/>
            </p:cNvSpPr>
            <p:nvPr/>
          </p:nvSpPr>
          <p:spPr bwMode="auto">
            <a:xfrm>
              <a:off x="931"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03" name="Rectangle 11"/>
            <p:cNvSpPr>
              <a:spLocks noChangeArrowheads="1"/>
            </p:cNvSpPr>
            <p:nvPr/>
          </p:nvSpPr>
          <p:spPr bwMode="auto">
            <a:xfrm>
              <a:off x="931"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7404" name="Rectangle 12"/>
            <p:cNvSpPr>
              <a:spLocks noChangeArrowheads="1"/>
            </p:cNvSpPr>
            <p:nvPr/>
          </p:nvSpPr>
          <p:spPr bwMode="auto">
            <a:xfrm>
              <a:off x="931" y="2024"/>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grpSp>
      <p:grpSp>
        <p:nvGrpSpPr>
          <p:cNvPr id="187439" name="Group 47"/>
          <p:cNvGrpSpPr>
            <a:grpSpLocks/>
          </p:cNvGrpSpPr>
          <p:nvPr/>
        </p:nvGrpSpPr>
        <p:grpSpPr bwMode="auto">
          <a:xfrm>
            <a:off x="2627313" y="1628775"/>
            <a:ext cx="865187" cy="2160588"/>
            <a:chOff x="1655" y="1026"/>
            <a:chExt cx="545" cy="1361"/>
          </a:xfrm>
        </p:grpSpPr>
        <p:sp>
          <p:nvSpPr>
            <p:cNvPr id="187405" name="Line 13"/>
            <p:cNvSpPr>
              <a:spLocks noChangeShapeType="1"/>
            </p:cNvSpPr>
            <p:nvPr/>
          </p:nvSpPr>
          <p:spPr bwMode="auto">
            <a:xfrm>
              <a:off x="165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06" name="Line 14"/>
            <p:cNvSpPr>
              <a:spLocks noChangeShapeType="1"/>
            </p:cNvSpPr>
            <p:nvPr/>
          </p:nvSpPr>
          <p:spPr bwMode="auto">
            <a:xfrm>
              <a:off x="220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07" name="Line 15"/>
            <p:cNvSpPr>
              <a:spLocks noChangeShapeType="1"/>
            </p:cNvSpPr>
            <p:nvPr/>
          </p:nvSpPr>
          <p:spPr bwMode="auto">
            <a:xfrm>
              <a:off x="165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08" name="Rectangle 16"/>
            <p:cNvSpPr>
              <a:spLocks noChangeArrowheads="1"/>
            </p:cNvSpPr>
            <p:nvPr/>
          </p:nvSpPr>
          <p:spPr bwMode="auto">
            <a:xfrm>
              <a:off x="165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7440" name="Group 48"/>
          <p:cNvGrpSpPr>
            <a:grpSpLocks/>
          </p:cNvGrpSpPr>
          <p:nvPr/>
        </p:nvGrpSpPr>
        <p:grpSpPr bwMode="auto">
          <a:xfrm>
            <a:off x="3779838" y="1628775"/>
            <a:ext cx="865187" cy="2160588"/>
            <a:chOff x="2381" y="1026"/>
            <a:chExt cx="545" cy="1361"/>
          </a:xfrm>
        </p:grpSpPr>
        <p:sp>
          <p:nvSpPr>
            <p:cNvPr id="187409" name="Line 17"/>
            <p:cNvSpPr>
              <a:spLocks noChangeShapeType="1"/>
            </p:cNvSpPr>
            <p:nvPr/>
          </p:nvSpPr>
          <p:spPr bwMode="auto">
            <a:xfrm>
              <a:off x="2381"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10" name="Line 18"/>
            <p:cNvSpPr>
              <a:spLocks noChangeShapeType="1"/>
            </p:cNvSpPr>
            <p:nvPr/>
          </p:nvSpPr>
          <p:spPr bwMode="auto">
            <a:xfrm>
              <a:off x="2926"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11" name="Line 19"/>
            <p:cNvSpPr>
              <a:spLocks noChangeShapeType="1"/>
            </p:cNvSpPr>
            <p:nvPr/>
          </p:nvSpPr>
          <p:spPr bwMode="auto">
            <a:xfrm>
              <a:off x="2381"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7442" name="Group 50"/>
          <p:cNvGrpSpPr>
            <a:grpSpLocks/>
          </p:cNvGrpSpPr>
          <p:nvPr/>
        </p:nvGrpSpPr>
        <p:grpSpPr bwMode="auto">
          <a:xfrm>
            <a:off x="322263" y="4364038"/>
            <a:ext cx="866775" cy="2160587"/>
            <a:chOff x="203" y="2749"/>
            <a:chExt cx="546" cy="1361"/>
          </a:xfrm>
        </p:grpSpPr>
        <p:sp>
          <p:nvSpPr>
            <p:cNvPr id="187412" name="Line 20"/>
            <p:cNvSpPr>
              <a:spLocks noChangeShapeType="1"/>
            </p:cNvSpPr>
            <p:nvPr/>
          </p:nvSpPr>
          <p:spPr bwMode="auto">
            <a:xfrm>
              <a:off x="203" y="2749"/>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13" name="Line 21"/>
            <p:cNvSpPr>
              <a:spLocks noChangeShapeType="1"/>
            </p:cNvSpPr>
            <p:nvPr/>
          </p:nvSpPr>
          <p:spPr bwMode="auto">
            <a:xfrm>
              <a:off x="748" y="2749"/>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14" name="Line 22"/>
            <p:cNvSpPr>
              <a:spLocks noChangeShapeType="1"/>
            </p:cNvSpPr>
            <p:nvPr/>
          </p:nvSpPr>
          <p:spPr bwMode="auto">
            <a:xfrm>
              <a:off x="203" y="4110"/>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15" name="Rectangle 23"/>
            <p:cNvSpPr>
              <a:spLocks noChangeArrowheads="1"/>
            </p:cNvSpPr>
            <p:nvPr/>
          </p:nvSpPr>
          <p:spPr bwMode="auto">
            <a:xfrm>
              <a:off x="203" y="3928"/>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sp>
          <p:nvSpPr>
            <p:cNvPr id="187416" name="Rectangle 24"/>
            <p:cNvSpPr>
              <a:spLocks noChangeArrowheads="1"/>
            </p:cNvSpPr>
            <p:nvPr/>
          </p:nvSpPr>
          <p:spPr bwMode="auto">
            <a:xfrm>
              <a:off x="204" y="3747"/>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grpSp>
      <p:grpSp>
        <p:nvGrpSpPr>
          <p:cNvPr id="187443" name="Group 51"/>
          <p:cNvGrpSpPr>
            <a:grpSpLocks/>
          </p:cNvGrpSpPr>
          <p:nvPr/>
        </p:nvGrpSpPr>
        <p:grpSpPr bwMode="auto">
          <a:xfrm>
            <a:off x="1476375" y="4365625"/>
            <a:ext cx="865188" cy="2160588"/>
            <a:chOff x="930" y="2750"/>
            <a:chExt cx="545" cy="1361"/>
          </a:xfrm>
        </p:grpSpPr>
        <p:sp>
          <p:nvSpPr>
            <p:cNvPr id="187417" name="Line 25"/>
            <p:cNvSpPr>
              <a:spLocks noChangeShapeType="1"/>
            </p:cNvSpPr>
            <p:nvPr/>
          </p:nvSpPr>
          <p:spPr bwMode="auto">
            <a:xfrm>
              <a:off x="930"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18" name="Line 26"/>
            <p:cNvSpPr>
              <a:spLocks noChangeShapeType="1"/>
            </p:cNvSpPr>
            <p:nvPr/>
          </p:nvSpPr>
          <p:spPr bwMode="auto">
            <a:xfrm>
              <a:off x="1475"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19" name="Line 27"/>
            <p:cNvSpPr>
              <a:spLocks noChangeShapeType="1"/>
            </p:cNvSpPr>
            <p:nvPr/>
          </p:nvSpPr>
          <p:spPr bwMode="auto">
            <a:xfrm>
              <a:off x="930"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20" name="Rectangle 28"/>
            <p:cNvSpPr>
              <a:spLocks noChangeArrowheads="1"/>
            </p:cNvSpPr>
            <p:nvPr/>
          </p:nvSpPr>
          <p:spPr bwMode="auto">
            <a:xfrm>
              <a:off x="930"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grpSp>
      <p:grpSp>
        <p:nvGrpSpPr>
          <p:cNvPr id="187444" name="Group 52"/>
          <p:cNvGrpSpPr>
            <a:grpSpLocks/>
          </p:cNvGrpSpPr>
          <p:nvPr/>
        </p:nvGrpSpPr>
        <p:grpSpPr bwMode="auto">
          <a:xfrm>
            <a:off x="2627313" y="4365625"/>
            <a:ext cx="865187" cy="2160588"/>
            <a:chOff x="1655" y="2750"/>
            <a:chExt cx="545" cy="1361"/>
          </a:xfrm>
        </p:grpSpPr>
        <p:sp>
          <p:nvSpPr>
            <p:cNvPr id="187421" name="Line 29"/>
            <p:cNvSpPr>
              <a:spLocks noChangeShapeType="1"/>
            </p:cNvSpPr>
            <p:nvPr/>
          </p:nvSpPr>
          <p:spPr bwMode="auto">
            <a:xfrm>
              <a:off x="1655"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22" name="Line 30"/>
            <p:cNvSpPr>
              <a:spLocks noChangeShapeType="1"/>
            </p:cNvSpPr>
            <p:nvPr/>
          </p:nvSpPr>
          <p:spPr bwMode="auto">
            <a:xfrm>
              <a:off x="2200"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23" name="Line 31"/>
            <p:cNvSpPr>
              <a:spLocks noChangeShapeType="1"/>
            </p:cNvSpPr>
            <p:nvPr/>
          </p:nvSpPr>
          <p:spPr bwMode="auto">
            <a:xfrm>
              <a:off x="1655"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7445" name="Group 53"/>
          <p:cNvGrpSpPr>
            <a:grpSpLocks/>
          </p:cNvGrpSpPr>
          <p:nvPr/>
        </p:nvGrpSpPr>
        <p:grpSpPr bwMode="auto">
          <a:xfrm>
            <a:off x="3781425" y="4365625"/>
            <a:ext cx="865188" cy="2160588"/>
            <a:chOff x="2382" y="2750"/>
            <a:chExt cx="545" cy="1361"/>
          </a:xfrm>
        </p:grpSpPr>
        <p:sp>
          <p:nvSpPr>
            <p:cNvPr id="187424" name="Line 32"/>
            <p:cNvSpPr>
              <a:spLocks noChangeShapeType="1"/>
            </p:cNvSpPr>
            <p:nvPr/>
          </p:nvSpPr>
          <p:spPr bwMode="auto">
            <a:xfrm>
              <a:off x="2382" y="2750"/>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25" name="Line 33"/>
            <p:cNvSpPr>
              <a:spLocks noChangeShapeType="1"/>
            </p:cNvSpPr>
            <p:nvPr/>
          </p:nvSpPr>
          <p:spPr bwMode="auto">
            <a:xfrm>
              <a:off x="2927" y="2750"/>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26" name="Line 34"/>
            <p:cNvSpPr>
              <a:spLocks noChangeShapeType="1"/>
            </p:cNvSpPr>
            <p:nvPr/>
          </p:nvSpPr>
          <p:spPr bwMode="auto">
            <a:xfrm>
              <a:off x="2382" y="4111"/>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27" name="Rectangle 35"/>
            <p:cNvSpPr>
              <a:spLocks noChangeArrowheads="1"/>
            </p:cNvSpPr>
            <p:nvPr/>
          </p:nvSpPr>
          <p:spPr bwMode="auto">
            <a:xfrm>
              <a:off x="2382" y="3929"/>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grpSp>
      <p:grpSp>
        <p:nvGrpSpPr>
          <p:cNvPr id="187441" name="Group 49"/>
          <p:cNvGrpSpPr>
            <a:grpSpLocks/>
          </p:cNvGrpSpPr>
          <p:nvPr/>
        </p:nvGrpSpPr>
        <p:grpSpPr bwMode="auto">
          <a:xfrm>
            <a:off x="4929188" y="1628775"/>
            <a:ext cx="865187" cy="2160588"/>
            <a:chOff x="3105" y="1026"/>
            <a:chExt cx="545" cy="1361"/>
          </a:xfrm>
        </p:grpSpPr>
        <p:sp>
          <p:nvSpPr>
            <p:cNvPr id="187428" name="Line 36"/>
            <p:cNvSpPr>
              <a:spLocks noChangeShapeType="1"/>
            </p:cNvSpPr>
            <p:nvPr/>
          </p:nvSpPr>
          <p:spPr bwMode="auto">
            <a:xfrm>
              <a:off x="3105" y="1026"/>
              <a:ext cx="0" cy="1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29" name="Line 37"/>
            <p:cNvSpPr>
              <a:spLocks noChangeShapeType="1"/>
            </p:cNvSpPr>
            <p:nvPr/>
          </p:nvSpPr>
          <p:spPr bwMode="auto">
            <a:xfrm>
              <a:off x="3650" y="1026"/>
              <a:ext cx="0" cy="1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30" name="Line 38"/>
            <p:cNvSpPr>
              <a:spLocks noChangeShapeType="1"/>
            </p:cNvSpPr>
            <p:nvPr/>
          </p:nvSpPr>
          <p:spPr bwMode="auto">
            <a:xfrm>
              <a:off x="3105"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31" name="Rectangle 39"/>
            <p:cNvSpPr>
              <a:spLocks noChangeArrowheads="1"/>
            </p:cNvSpPr>
            <p:nvPr/>
          </p:nvSpPr>
          <p:spPr bwMode="auto">
            <a:xfrm>
              <a:off x="3105" y="2205"/>
              <a:ext cx="5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effectLst/>
                  <a:ea typeface="宋体" pitchFamily="2" charset="-122"/>
                </a:rPr>
                <a:t>/</a:t>
              </a:r>
            </a:p>
          </p:txBody>
        </p:sp>
      </p:grpSp>
      <p:grpSp>
        <p:nvGrpSpPr>
          <p:cNvPr id="187446" name="Group 54"/>
          <p:cNvGrpSpPr>
            <a:grpSpLocks/>
          </p:cNvGrpSpPr>
          <p:nvPr/>
        </p:nvGrpSpPr>
        <p:grpSpPr bwMode="auto">
          <a:xfrm>
            <a:off x="4902200" y="4365625"/>
            <a:ext cx="895350" cy="2160588"/>
            <a:chOff x="3088" y="2750"/>
            <a:chExt cx="564" cy="1361"/>
          </a:xfrm>
        </p:grpSpPr>
        <p:sp>
          <p:nvSpPr>
            <p:cNvPr id="187432" name="Line 40"/>
            <p:cNvSpPr>
              <a:spLocks noChangeShapeType="1"/>
            </p:cNvSpPr>
            <p:nvPr/>
          </p:nvSpPr>
          <p:spPr bwMode="auto">
            <a:xfrm>
              <a:off x="3105" y="2750"/>
              <a:ext cx="0" cy="136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33" name="Line 41"/>
            <p:cNvSpPr>
              <a:spLocks noChangeShapeType="1"/>
            </p:cNvSpPr>
            <p:nvPr/>
          </p:nvSpPr>
          <p:spPr bwMode="auto">
            <a:xfrm>
              <a:off x="3650" y="2750"/>
              <a:ext cx="0" cy="1361"/>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34" name="Line 42"/>
            <p:cNvSpPr>
              <a:spLocks noChangeShapeType="1"/>
            </p:cNvSpPr>
            <p:nvPr/>
          </p:nvSpPr>
          <p:spPr bwMode="auto">
            <a:xfrm>
              <a:off x="3105" y="4111"/>
              <a:ext cx="545"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7435" name="Text Box 43"/>
            <p:cNvSpPr txBox="1">
              <a:spLocks noChangeArrowheads="1"/>
            </p:cNvSpPr>
            <p:nvPr/>
          </p:nvSpPr>
          <p:spPr bwMode="auto">
            <a:xfrm>
              <a:off x="3088" y="3397"/>
              <a:ext cx="5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effectLst/>
                </a:rPr>
                <a:t>栈空</a:t>
              </a:r>
            </a:p>
          </p:txBody>
        </p:sp>
      </p:grpSp>
      <p:sp>
        <p:nvSpPr>
          <p:cNvPr id="187436" name="Text Box 44"/>
          <p:cNvSpPr txBox="1">
            <a:spLocks noChangeArrowheads="1"/>
          </p:cNvSpPr>
          <p:nvPr/>
        </p:nvSpPr>
        <p:spPr bwMode="auto">
          <a:xfrm>
            <a:off x="179388" y="188913"/>
            <a:ext cx="51117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800">
                <a:solidFill>
                  <a:srgbClr val="FFFF00"/>
                </a:solidFill>
                <a:effectLst/>
              </a:rPr>
              <a:t>Stack state in InOrderTraversal</a:t>
            </a:r>
          </a:p>
          <a:p>
            <a:pPr algn="l"/>
            <a:r>
              <a:rPr kumimoji="1" lang="zh-CN" altLang="en-US" sz="2800">
                <a:effectLst/>
              </a:rPr>
              <a:t>中序遍历中栈的变化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74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74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74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74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74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74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74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744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7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2"/>
          <p:cNvSpPr>
            <a:spLocks noGrp="1"/>
          </p:cNvSpPr>
          <p:nvPr>
            <p:ph type="ftr" sz="quarter" idx="11"/>
          </p:nvPr>
        </p:nvSpPr>
        <p:spPr/>
        <p:txBody>
          <a:bodyPr/>
          <a:lstStyle/>
          <a:p>
            <a:endParaRPr lang="en-US" altLang="zh-CN"/>
          </a:p>
          <a:p>
            <a:r>
              <a:rPr lang="en-US" altLang="zh-CN"/>
              <a:t>Prof. Q. Wang</a:t>
            </a:r>
          </a:p>
        </p:txBody>
      </p:sp>
      <p:sp>
        <p:nvSpPr>
          <p:cNvPr id="87042" name="Rectangle 2"/>
          <p:cNvSpPr>
            <a:spLocks noChangeArrowheads="1"/>
          </p:cNvSpPr>
          <p:nvPr/>
        </p:nvSpPr>
        <p:spPr bwMode="auto">
          <a:xfrm>
            <a:off x="685800" y="549275"/>
            <a:ext cx="76962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400" b="1" dirty="0">
                <a:solidFill>
                  <a:srgbClr val="FFFF00"/>
                </a:solidFill>
                <a:effectLst/>
                <a:latin typeface="Times New Roman" pitchFamily="18" charset="0"/>
              </a:rPr>
              <a:t>后序遍历</a:t>
            </a:r>
            <a:r>
              <a:rPr kumimoji="1" lang="zh-CN" altLang="en-US" sz="2400" dirty="0">
                <a:effectLst/>
                <a:latin typeface="Times New Roman" pitchFamily="18" charset="0"/>
              </a:rPr>
              <a:t>的基本思想是：</a:t>
            </a:r>
          </a:p>
          <a:p>
            <a:pPr algn="l">
              <a:spcBef>
                <a:spcPct val="50000"/>
              </a:spcBef>
            </a:pPr>
            <a:r>
              <a:rPr kumimoji="1" lang="zh-CN" altLang="en-US" sz="2400" dirty="0">
                <a:effectLst/>
                <a:latin typeface="Times New Roman" pitchFamily="18" charset="0"/>
              </a:rPr>
              <a:t>后序非递归算法比较复杂，每个结点要到它们左、右子树都遍历完时才得以访问，所以</a:t>
            </a:r>
            <a:r>
              <a:rPr kumimoji="1" lang="zh-CN" altLang="en-US" sz="2400" dirty="0">
                <a:solidFill>
                  <a:srgbClr val="FFFF00"/>
                </a:solidFill>
                <a:effectLst/>
                <a:latin typeface="Times New Roman" pitchFamily="18" charset="0"/>
              </a:rPr>
              <a:t>在去遍历它的左、右子树之前都需要进栈</a:t>
            </a:r>
            <a:r>
              <a:rPr kumimoji="1" lang="zh-CN" altLang="en-US" sz="2400" dirty="0" smtClean="0">
                <a:effectLst/>
                <a:latin typeface="Times New Roman" pitchFamily="18" charset="0"/>
              </a:rPr>
              <a:t>。</a:t>
            </a:r>
            <a:endParaRPr kumimoji="1" lang="en-US" altLang="zh-CN" sz="2400" dirty="0" smtClean="0">
              <a:effectLst/>
              <a:latin typeface="Times New Roman" pitchFamily="18" charset="0"/>
            </a:endParaRPr>
          </a:p>
          <a:p>
            <a:pPr algn="l">
              <a:spcBef>
                <a:spcPts val="0"/>
              </a:spcBef>
            </a:pPr>
            <a:r>
              <a:rPr kumimoji="1" lang="zh-CN" altLang="en-US" sz="2400" dirty="0" smtClean="0">
                <a:effectLst/>
                <a:latin typeface="Times New Roman" pitchFamily="18" charset="0"/>
              </a:rPr>
              <a:t>当</a:t>
            </a:r>
            <a:r>
              <a:rPr kumimoji="1" lang="zh-CN" altLang="en-US" sz="2400" dirty="0">
                <a:effectLst/>
                <a:latin typeface="Times New Roman" pitchFamily="18" charset="0"/>
              </a:rPr>
              <a:t>它出栈时，需要判断是从左子树回来（即刚遍历完左子树，此时需要去遍历右子树），还是从右子树回来（即刚遍历完右子树，此时需要去访问这个结点）。因此，进栈的结点需要伴随着一个标记</a:t>
            </a:r>
            <a:r>
              <a:rPr kumimoji="1" lang="en-US" altLang="zh-CN" sz="2400" dirty="0">
                <a:effectLst/>
                <a:latin typeface="Times New Roman" pitchFamily="18" charset="0"/>
              </a:rPr>
              <a:t>tag </a:t>
            </a:r>
            <a:r>
              <a:rPr kumimoji="1" lang="zh-CN" altLang="en-US" sz="2400" dirty="0">
                <a:effectLst/>
                <a:latin typeface="Times New Roman" pitchFamily="18" charset="0"/>
              </a:rPr>
              <a:t>。</a:t>
            </a:r>
          </a:p>
          <a:p>
            <a:pPr algn="l">
              <a:spcBef>
                <a:spcPct val="50000"/>
              </a:spcBef>
            </a:pPr>
            <a:r>
              <a:rPr kumimoji="1" lang="zh-CN" altLang="en-US" sz="2400" dirty="0">
                <a:effectLst/>
                <a:latin typeface="Times New Roman" pitchFamily="18" charset="0"/>
              </a:rPr>
              <a:t> 	  </a:t>
            </a:r>
            <a:r>
              <a:rPr kumimoji="1" lang="en-US" altLang="zh-CN" sz="2400" i="1" dirty="0">
                <a:effectLst/>
                <a:latin typeface="Times New Roman" pitchFamily="18" charset="0"/>
              </a:rPr>
              <a:t>L</a:t>
            </a:r>
            <a:r>
              <a:rPr kumimoji="1" lang="en-US" altLang="zh-CN" sz="2400" dirty="0">
                <a:effectLst/>
                <a:latin typeface="Times New Roman" pitchFamily="18" charset="0"/>
              </a:rPr>
              <a:t>     </a:t>
            </a:r>
            <a:r>
              <a:rPr kumimoji="1" lang="zh-CN" altLang="en-US" sz="2400" dirty="0">
                <a:effectLst/>
                <a:latin typeface="Times New Roman" pitchFamily="18" charset="0"/>
              </a:rPr>
              <a:t>表明遍历它的左子树</a:t>
            </a:r>
          </a:p>
          <a:p>
            <a:pPr algn="l">
              <a:spcBef>
                <a:spcPct val="50000"/>
              </a:spcBef>
            </a:pPr>
            <a:r>
              <a:rPr kumimoji="1" lang="en-US" altLang="zh-CN" sz="2400" dirty="0">
                <a:effectLst/>
                <a:latin typeface="Times New Roman" pitchFamily="18" charset="0"/>
              </a:rPr>
              <a:t>tag =    </a:t>
            </a:r>
          </a:p>
          <a:p>
            <a:pPr algn="l">
              <a:spcBef>
                <a:spcPct val="50000"/>
              </a:spcBef>
            </a:pPr>
            <a:r>
              <a:rPr kumimoji="1" lang="en-US" altLang="zh-CN" sz="2400" dirty="0">
                <a:effectLst/>
                <a:latin typeface="Times New Roman" pitchFamily="18" charset="0"/>
              </a:rPr>
              <a:t>        	  </a:t>
            </a:r>
            <a:r>
              <a:rPr kumimoji="1" lang="en-US" altLang="zh-CN" sz="2400" i="1" dirty="0">
                <a:effectLst/>
                <a:latin typeface="Times New Roman" pitchFamily="18" charset="0"/>
              </a:rPr>
              <a:t>R</a:t>
            </a:r>
            <a:r>
              <a:rPr kumimoji="1" lang="en-US" altLang="zh-CN" sz="2400" dirty="0">
                <a:effectLst/>
                <a:latin typeface="Times New Roman" pitchFamily="18" charset="0"/>
              </a:rPr>
              <a:t>     </a:t>
            </a:r>
            <a:r>
              <a:rPr kumimoji="1" lang="zh-CN" altLang="en-US" sz="2400" dirty="0">
                <a:effectLst/>
                <a:latin typeface="Times New Roman" pitchFamily="18" charset="0"/>
              </a:rPr>
              <a:t>表明遍历它的右子树</a:t>
            </a:r>
          </a:p>
        </p:txBody>
      </p:sp>
      <p:sp>
        <p:nvSpPr>
          <p:cNvPr id="87043" name="AutoShape 3"/>
          <p:cNvSpPr>
            <a:spLocks/>
          </p:cNvSpPr>
          <p:nvPr/>
        </p:nvSpPr>
        <p:spPr bwMode="auto">
          <a:xfrm>
            <a:off x="1547813" y="3933825"/>
            <a:ext cx="142875" cy="1282700"/>
          </a:xfrm>
          <a:prstGeom prst="leftBrace">
            <a:avLst>
              <a:gd name="adj1" fmla="val 74815"/>
              <a:gd name="adj2" fmla="val 50000"/>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zh-CN" altLang="zh-CN" sz="1600">
              <a:effectLst/>
              <a:ea typeface="宋体" pitchFamily="2" charset="-122"/>
            </a:endParaRPr>
          </a:p>
        </p:txBody>
      </p:sp>
      <p:sp>
        <p:nvSpPr>
          <p:cNvPr id="87044" name="Text Box 4"/>
          <p:cNvSpPr txBox="1">
            <a:spLocks noChangeArrowheads="1"/>
          </p:cNvSpPr>
          <p:nvPr/>
        </p:nvSpPr>
        <p:spPr bwMode="auto">
          <a:xfrm>
            <a:off x="719138" y="5589588"/>
            <a:ext cx="7669212" cy="64135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solidFill>
                  <a:srgbClr val="FFFF00"/>
                </a:solidFill>
                <a:effectLst/>
              </a:rPr>
              <a:t>需要考虑二次进栈！！！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04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0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7044"/>
                                        </p:tgtEl>
                                        <p:attrNameLst>
                                          <p:attrName>style.visibility</p:attrName>
                                        </p:attrNameLst>
                                      </p:cBhvr>
                                      <p:to>
                                        <p:strVal val="visible"/>
                                      </p:to>
                                    </p:set>
                                  </p:childTnLst>
                                </p:cTn>
                              </p:par>
                            </p:childTnLst>
                          </p:cTn>
                        </p:par>
                        <p:par>
                          <p:cTn id="25" fill="hold">
                            <p:stCondLst>
                              <p:cond delay="0"/>
                            </p:stCondLst>
                            <p:childTnLst>
                              <p:par>
                                <p:cTn id="26" presetID="35" presetClass="emph" presetSubtype="0" repeatCount="3000" fill="hold" grpId="1" nodeType="afterEffect">
                                  <p:stCondLst>
                                    <p:cond delay="500"/>
                                  </p:stCondLst>
                                  <p:childTnLst>
                                    <p:anim calcmode="discrete" valueType="str">
                                      <p:cBhvr>
                                        <p:cTn id="27" dur="1000" fill="hold"/>
                                        <p:tgtEl>
                                          <p:spTgt spid="8704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P spid="87044" grpId="0" animBg="1"/>
      <p:bldP spid="8704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sp>
        <p:nvSpPr>
          <p:cNvPr id="133134" name="Rectangle 14"/>
          <p:cNvSpPr>
            <a:spLocks noChangeArrowheads="1"/>
          </p:cNvSpPr>
          <p:nvPr/>
        </p:nvSpPr>
        <p:spPr bwMode="auto">
          <a:xfrm>
            <a:off x="323850" y="2997200"/>
            <a:ext cx="8496300" cy="3095625"/>
          </a:xfrm>
          <a:prstGeom prst="rect">
            <a:avLst/>
          </a:prstGeom>
          <a:solidFill>
            <a:schemeClr val="tx1"/>
          </a:solidFill>
          <a:ln w="9525">
            <a:solidFill>
              <a:schemeClr val="tx1"/>
            </a:solidFill>
            <a:miter lim="800000"/>
            <a:headEnd/>
            <a:tailEnd/>
          </a:ln>
          <a:effectLst>
            <a:outerShdw dist="107763" dir="2700000" algn="ctr" rotWithShape="0">
              <a:schemeClr val="tx2">
                <a:alpha val="50000"/>
              </a:schemeClr>
            </a:outerShdw>
          </a:effectLst>
        </p:spPr>
        <p:txBody>
          <a:bodyPr wrap="none" anchor="ctr"/>
          <a:lstStyle/>
          <a:p>
            <a:endParaRPr lang="zh-CN" altLang="en-US"/>
          </a:p>
        </p:txBody>
      </p:sp>
      <p:sp>
        <p:nvSpPr>
          <p:cNvPr id="133129" name="Rectangle 9"/>
          <p:cNvSpPr>
            <a:spLocks noChangeArrowheads="1"/>
          </p:cNvSpPr>
          <p:nvPr/>
        </p:nvSpPr>
        <p:spPr bwMode="auto">
          <a:xfrm>
            <a:off x="381000" y="3005138"/>
            <a:ext cx="8458200" cy="301625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3200" b="1">
                <a:solidFill>
                  <a:srgbClr val="0000FF"/>
                </a:solidFill>
                <a:effectLst/>
                <a:latin typeface="Times New Roman" pitchFamily="18" charset="0"/>
                <a:ea typeface="仿宋_GB2312" pitchFamily="49" charset="-122"/>
              </a:rPr>
              <a:t>后序遍历根为 </a:t>
            </a:r>
            <a:r>
              <a:rPr kumimoji="1" lang="en-US" altLang="zh-CN" sz="2800" b="1" i="1">
                <a:solidFill>
                  <a:srgbClr val="CC3300"/>
                </a:solidFill>
                <a:effectLst/>
                <a:latin typeface="Times New Roman" pitchFamily="18" charset="0"/>
                <a:ea typeface="仿宋_GB2312" pitchFamily="49" charset="-122"/>
              </a:rPr>
              <a:t>T </a:t>
            </a:r>
            <a:r>
              <a:rPr kumimoji="1" lang="zh-CN" altLang="en-US" sz="3200" b="1">
                <a:solidFill>
                  <a:srgbClr val="0000FF"/>
                </a:solidFill>
                <a:effectLst/>
                <a:latin typeface="Times New Roman" pitchFamily="18" charset="0"/>
                <a:ea typeface="仿宋_GB2312" pitchFamily="49" charset="-122"/>
              </a:rPr>
              <a:t>的二叉树</a:t>
            </a:r>
            <a:r>
              <a:rPr kumimoji="1" lang="en-US" altLang="zh-CN" sz="3200" b="1">
                <a:solidFill>
                  <a:srgbClr val="0000FF"/>
                </a:solidFill>
                <a:effectLst/>
                <a:latin typeface="Times New Roman" pitchFamily="18" charset="0"/>
                <a:ea typeface="仿宋_GB2312" pitchFamily="49" charset="-122"/>
              </a:rPr>
              <a:t>, </a:t>
            </a:r>
            <a:r>
              <a:rPr kumimoji="1" lang="zh-CN" altLang="en-US" sz="3200" b="1">
                <a:solidFill>
                  <a:srgbClr val="0000FF"/>
                </a:solidFill>
                <a:effectLst/>
                <a:latin typeface="Times New Roman" pitchFamily="18" charset="0"/>
                <a:ea typeface="仿宋_GB2312" pitchFamily="49" charset="-122"/>
              </a:rPr>
              <a:t>存储结构为二叉链表</a:t>
            </a:r>
            <a:r>
              <a:rPr kumimoji="1" lang="en-US" altLang="zh-CN" sz="3200" b="1">
                <a:solidFill>
                  <a:srgbClr val="0000FF"/>
                </a:solidFill>
                <a:effectLst/>
                <a:latin typeface="Times New Roman" pitchFamily="18" charset="0"/>
                <a:ea typeface="仿宋_GB2312" pitchFamily="49" charset="-122"/>
              </a:rPr>
              <a:t>,  </a:t>
            </a:r>
            <a:r>
              <a:rPr kumimoji="1" lang="en-US" altLang="zh-CN" sz="2800" b="1" i="1">
                <a:solidFill>
                  <a:srgbClr val="CC3300"/>
                </a:solidFill>
                <a:effectLst/>
                <a:latin typeface="Times New Roman" pitchFamily="18" charset="0"/>
                <a:ea typeface="仿宋_GB2312" pitchFamily="49" charset="-122"/>
              </a:rPr>
              <a:t>S </a:t>
            </a:r>
            <a:r>
              <a:rPr kumimoji="1" lang="zh-CN" altLang="en-US" sz="3200" b="1">
                <a:solidFill>
                  <a:srgbClr val="0000FF"/>
                </a:solidFill>
                <a:effectLst/>
                <a:latin typeface="Times New Roman" pitchFamily="18" charset="0"/>
                <a:ea typeface="仿宋_GB2312" pitchFamily="49" charset="-122"/>
              </a:rPr>
              <a:t>是存储所经过二叉树结点的工作栈。其中</a:t>
            </a:r>
            <a:r>
              <a:rPr kumimoji="1" lang="en-US" altLang="zh-CN" sz="3200" b="1">
                <a:solidFill>
                  <a:srgbClr val="0000FF"/>
                </a:solidFill>
                <a:effectLst/>
                <a:latin typeface="Times New Roman" pitchFamily="18" charset="0"/>
                <a:ea typeface="仿宋_GB2312" pitchFamily="49" charset="-122"/>
              </a:rPr>
              <a:t>, </a:t>
            </a:r>
            <a:r>
              <a:rPr kumimoji="1" lang="en-US" altLang="zh-CN" sz="3200" b="1" i="1">
                <a:solidFill>
                  <a:srgbClr val="008000"/>
                </a:solidFill>
                <a:effectLst/>
                <a:latin typeface="Times New Roman" pitchFamily="18" charset="0"/>
                <a:ea typeface="仿宋_GB2312" pitchFamily="49" charset="-122"/>
              </a:rPr>
              <a:t>tag </a:t>
            </a:r>
            <a:r>
              <a:rPr kumimoji="1" lang="zh-CN" altLang="en-US" sz="3200" b="1">
                <a:solidFill>
                  <a:srgbClr val="0000FF"/>
                </a:solidFill>
                <a:effectLst/>
                <a:latin typeface="Times New Roman" pitchFamily="18" charset="0"/>
                <a:ea typeface="仿宋_GB2312" pitchFamily="49" charset="-122"/>
              </a:rPr>
              <a:t>是结点标记。当 </a:t>
            </a:r>
            <a:r>
              <a:rPr kumimoji="1" lang="en-US" altLang="zh-CN" sz="3200" b="1" i="1">
                <a:solidFill>
                  <a:srgbClr val="008000"/>
                </a:solidFill>
                <a:effectLst/>
                <a:latin typeface="Times New Roman" pitchFamily="18" charset="0"/>
                <a:ea typeface="仿宋_GB2312" pitchFamily="49" charset="-122"/>
              </a:rPr>
              <a:t>tag</a:t>
            </a:r>
            <a:r>
              <a:rPr kumimoji="1" lang="zh-CN" altLang="en-US" sz="3200" b="1">
                <a:solidFill>
                  <a:srgbClr val="008000"/>
                </a:solidFill>
                <a:effectLst/>
                <a:latin typeface="Times New Roman" pitchFamily="18" charset="0"/>
                <a:ea typeface="仿宋_GB2312" pitchFamily="49" charset="-122"/>
              </a:rPr>
              <a:t>＝</a:t>
            </a:r>
            <a:r>
              <a:rPr kumimoji="1" lang="en-US" altLang="zh-CN" sz="3200" b="1" i="1">
                <a:solidFill>
                  <a:srgbClr val="008000"/>
                </a:solidFill>
                <a:effectLst/>
                <a:latin typeface="Times New Roman" pitchFamily="18" charset="0"/>
                <a:ea typeface="仿宋_GB2312" pitchFamily="49" charset="-122"/>
              </a:rPr>
              <a:t>L </a:t>
            </a:r>
            <a:r>
              <a:rPr kumimoji="1" lang="zh-CN" altLang="en-US" sz="3200" b="1">
                <a:solidFill>
                  <a:srgbClr val="0000FF"/>
                </a:solidFill>
                <a:effectLst/>
                <a:latin typeface="Times New Roman" pitchFamily="18" charset="0"/>
                <a:ea typeface="仿宋_GB2312" pitchFamily="49" charset="-122"/>
              </a:rPr>
              <a:t>时</a:t>
            </a:r>
            <a:r>
              <a:rPr kumimoji="1" lang="en-US" altLang="zh-CN" sz="3200" b="1">
                <a:solidFill>
                  <a:srgbClr val="0000FF"/>
                </a:solidFill>
                <a:effectLst/>
                <a:latin typeface="Times New Roman" pitchFamily="18" charset="0"/>
                <a:ea typeface="仿宋_GB2312" pitchFamily="49" charset="-122"/>
              </a:rPr>
              <a:t>, </a:t>
            </a:r>
            <a:r>
              <a:rPr kumimoji="1" lang="zh-CN" altLang="en-US" sz="3200" b="1">
                <a:solidFill>
                  <a:srgbClr val="0000FF"/>
                </a:solidFill>
                <a:effectLst/>
                <a:latin typeface="Times New Roman" pitchFamily="18" charset="0"/>
                <a:ea typeface="仿宋_GB2312" pitchFamily="49" charset="-122"/>
              </a:rPr>
              <a:t>表示刚才是在左子树中</a:t>
            </a:r>
            <a:r>
              <a:rPr kumimoji="1" lang="en-US" altLang="zh-CN" sz="3200" b="1">
                <a:solidFill>
                  <a:srgbClr val="0000FF"/>
                </a:solidFill>
                <a:effectLst/>
                <a:latin typeface="Times New Roman" pitchFamily="18" charset="0"/>
                <a:ea typeface="仿宋_GB2312" pitchFamily="49" charset="-122"/>
              </a:rPr>
              <a:t>, </a:t>
            </a:r>
            <a:r>
              <a:rPr kumimoji="1" lang="zh-CN" altLang="en-US" sz="3200" b="1">
                <a:solidFill>
                  <a:srgbClr val="0000FF"/>
                </a:solidFill>
                <a:effectLst/>
                <a:latin typeface="Times New Roman" pitchFamily="18" charset="0"/>
                <a:ea typeface="仿宋_GB2312" pitchFamily="49" charset="-122"/>
              </a:rPr>
              <a:t>从左子树退出时</a:t>
            </a:r>
            <a:r>
              <a:rPr kumimoji="1" lang="en-US" altLang="zh-CN" sz="3200" b="1">
                <a:solidFill>
                  <a:srgbClr val="0000FF"/>
                </a:solidFill>
                <a:effectLst/>
                <a:latin typeface="Times New Roman" pitchFamily="18" charset="0"/>
                <a:ea typeface="仿宋_GB2312" pitchFamily="49" charset="-122"/>
              </a:rPr>
              <a:t>, </a:t>
            </a:r>
            <a:r>
              <a:rPr kumimoji="1" lang="zh-CN" altLang="en-US" sz="3200" b="1">
                <a:solidFill>
                  <a:srgbClr val="0000FF"/>
                </a:solidFill>
                <a:effectLst/>
                <a:latin typeface="Times New Roman" pitchFamily="18" charset="0"/>
                <a:ea typeface="仿宋_GB2312" pitchFamily="49" charset="-122"/>
              </a:rPr>
              <a:t>还要去遍历右子树。当 </a:t>
            </a:r>
            <a:r>
              <a:rPr kumimoji="1" lang="en-US" altLang="zh-CN" sz="3200" b="1" i="1">
                <a:solidFill>
                  <a:srgbClr val="008000"/>
                </a:solidFill>
                <a:effectLst/>
                <a:latin typeface="Times New Roman" pitchFamily="18" charset="0"/>
                <a:ea typeface="仿宋_GB2312" pitchFamily="49" charset="-122"/>
              </a:rPr>
              <a:t>tag </a:t>
            </a:r>
            <a:r>
              <a:rPr kumimoji="1" lang="zh-CN" altLang="en-US" sz="3200" b="1">
                <a:solidFill>
                  <a:srgbClr val="008000"/>
                </a:solidFill>
                <a:effectLst/>
                <a:latin typeface="Times New Roman" pitchFamily="18" charset="0"/>
                <a:ea typeface="仿宋_GB2312" pitchFamily="49" charset="-122"/>
              </a:rPr>
              <a:t>＝</a:t>
            </a:r>
            <a:r>
              <a:rPr kumimoji="1" lang="en-US" altLang="zh-CN" sz="3200" b="1" i="1">
                <a:solidFill>
                  <a:srgbClr val="008000"/>
                </a:solidFill>
                <a:effectLst/>
                <a:latin typeface="Times New Roman" pitchFamily="18" charset="0"/>
                <a:ea typeface="仿宋_GB2312" pitchFamily="49" charset="-122"/>
              </a:rPr>
              <a:t>R </a:t>
            </a:r>
            <a:r>
              <a:rPr kumimoji="1" lang="zh-CN" altLang="en-US" sz="3200" b="1">
                <a:solidFill>
                  <a:srgbClr val="0000FF"/>
                </a:solidFill>
                <a:effectLst/>
                <a:latin typeface="Times New Roman" pitchFamily="18" charset="0"/>
                <a:ea typeface="仿宋_GB2312" pitchFamily="49" charset="-122"/>
              </a:rPr>
              <a:t>时</a:t>
            </a:r>
            <a:r>
              <a:rPr kumimoji="1" lang="en-US" altLang="zh-CN" sz="3200" b="1">
                <a:solidFill>
                  <a:srgbClr val="0000FF"/>
                </a:solidFill>
                <a:effectLst/>
                <a:latin typeface="Times New Roman" pitchFamily="18" charset="0"/>
                <a:ea typeface="仿宋_GB2312" pitchFamily="49" charset="-122"/>
              </a:rPr>
              <a:t>, </a:t>
            </a:r>
            <a:r>
              <a:rPr kumimoji="1" lang="zh-CN" altLang="en-US" sz="3200" b="1">
                <a:solidFill>
                  <a:srgbClr val="0000FF"/>
                </a:solidFill>
                <a:effectLst/>
                <a:latin typeface="Times New Roman" pitchFamily="18" charset="0"/>
                <a:ea typeface="仿宋_GB2312" pitchFamily="49" charset="-122"/>
              </a:rPr>
              <a:t>表示刚才是在右子树中</a:t>
            </a:r>
            <a:r>
              <a:rPr kumimoji="1" lang="en-US" altLang="zh-CN" sz="3200" b="1">
                <a:solidFill>
                  <a:srgbClr val="0000FF"/>
                </a:solidFill>
                <a:effectLst/>
                <a:latin typeface="Times New Roman" pitchFamily="18" charset="0"/>
                <a:ea typeface="仿宋_GB2312" pitchFamily="49" charset="-122"/>
              </a:rPr>
              <a:t>, </a:t>
            </a:r>
            <a:r>
              <a:rPr kumimoji="1" lang="zh-CN" altLang="en-US" sz="3200" b="1">
                <a:solidFill>
                  <a:srgbClr val="0000FF"/>
                </a:solidFill>
                <a:effectLst/>
                <a:latin typeface="Times New Roman" pitchFamily="18" charset="0"/>
                <a:ea typeface="仿宋_GB2312" pitchFamily="49" charset="-122"/>
              </a:rPr>
              <a:t>在从右子树中退出时</a:t>
            </a:r>
            <a:r>
              <a:rPr kumimoji="1" lang="en-US" altLang="zh-CN" sz="3200" b="1">
                <a:solidFill>
                  <a:srgbClr val="0000FF"/>
                </a:solidFill>
                <a:effectLst/>
                <a:latin typeface="Times New Roman" pitchFamily="18" charset="0"/>
                <a:ea typeface="仿宋_GB2312" pitchFamily="49" charset="-122"/>
              </a:rPr>
              <a:t>, </a:t>
            </a:r>
            <a:r>
              <a:rPr kumimoji="1" lang="zh-CN" altLang="en-US" sz="3200" b="1">
                <a:solidFill>
                  <a:srgbClr val="0000FF"/>
                </a:solidFill>
                <a:effectLst/>
                <a:latin typeface="Times New Roman" pitchFamily="18" charset="0"/>
                <a:ea typeface="仿宋_GB2312" pitchFamily="49" charset="-122"/>
              </a:rPr>
              <a:t>去访问位于栈顶的结点。</a:t>
            </a:r>
          </a:p>
        </p:txBody>
      </p:sp>
      <p:sp>
        <p:nvSpPr>
          <p:cNvPr id="133130" name="Rectangle 10"/>
          <p:cNvSpPr>
            <a:spLocks noChangeArrowheads="1"/>
          </p:cNvSpPr>
          <p:nvPr/>
        </p:nvSpPr>
        <p:spPr bwMode="auto">
          <a:xfrm>
            <a:off x="361950" y="711200"/>
            <a:ext cx="8458200" cy="180022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err="1">
                <a:effectLst/>
                <a:latin typeface="Times New Roman" pitchFamily="18" charset="0"/>
                <a:ea typeface="仿宋_GB2312" pitchFamily="49" charset="-122"/>
              </a:rPr>
              <a:t>typedef</a:t>
            </a:r>
            <a:r>
              <a:rPr kumimoji="1" lang="en-US" altLang="zh-CN" sz="2800" b="1" dirty="0">
                <a:effectLst/>
                <a:latin typeface="Times New Roman" pitchFamily="18" charset="0"/>
                <a:ea typeface="仿宋_GB2312" pitchFamily="49" charset="-122"/>
              </a:rPr>
              <a:t> </a:t>
            </a:r>
            <a:r>
              <a:rPr kumimoji="1" lang="en-US" altLang="zh-CN" sz="2800" b="1" dirty="0" err="1">
                <a:effectLst/>
                <a:latin typeface="Times New Roman" pitchFamily="18" charset="0"/>
                <a:ea typeface="仿宋_GB2312" pitchFamily="49" charset="-122"/>
              </a:rPr>
              <a:t>struct</a:t>
            </a:r>
            <a:r>
              <a:rPr kumimoji="1" lang="en-US" altLang="zh-CN" sz="2800" dirty="0">
                <a:effectLst/>
                <a:latin typeface="Times New Roman" pitchFamily="18" charset="0"/>
                <a:ea typeface="仿宋_GB2312" pitchFamily="49" charset="-122"/>
              </a:rPr>
              <a:t> </a:t>
            </a:r>
            <a:r>
              <a:rPr kumimoji="1" lang="en-US" altLang="zh-CN" sz="2800" i="1" dirty="0" err="1">
                <a:effectLst/>
                <a:latin typeface="Times New Roman" pitchFamily="18" charset="0"/>
                <a:ea typeface="仿宋_GB2312" pitchFamily="49" charset="-122"/>
              </a:rPr>
              <a:t>StackNode</a:t>
            </a:r>
            <a:r>
              <a:rPr kumimoji="1" lang="en-US" altLang="zh-CN" sz="2800" dirty="0">
                <a:effectLst/>
                <a:latin typeface="Times New Roman" pitchFamily="18" charset="0"/>
                <a:ea typeface="仿宋_GB2312" pitchFamily="49" charset="-122"/>
              </a:rPr>
              <a:t> {</a:t>
            </a:r>
          </a:p>
          <a:p>
            <a:pPr algn="l"/>
            <a:r>
              <a:rPr kumimoji="1" lang="en-US" altLang="zh-CN" sz="2800" b="1" dirty="0">
                <a:effectLst/>
                <a:latin typeface="Times New Roman" pitchFamily="18" charset="0"/>
                <a:ea typeface="仿宋_GB2312" pitchFamily="49" charset="-122"/>
              </a:rPr>
              <a:t>    </a:t>
            </a:r>
            <a:r>
              <a:rPr kumimoji="1" lang="en-US" altLang="zh-CN" sz="2800" b="1" dirty="0" err="1">
                <a:effectLst/>
                <a:latin typeface="Times New Roman" pitchFamily="18" charset="0"/>
                <a:ea typeface="仿宋_GB2312" pitchFamily="49" charset="-122"/>
              </a:rPr>
              <a:t>enum</a:t>
            </a:r>
            <a:r>
              <a:rPr kumimoji="1" lang="en-US" altLang="zh-CN" sz="2800" dirty="0">
                <a:effectLst/>
                <a:latin typeface="Times New Roman" pitchFamily="18" charset="0"/>
                <a:ea typeface="仿宋_GB2312" pitchFamily="49" charset="-122"/>
              </a:rPr>
              <a:t> </a:t>
            </a:r>
            <a:r>
              <a:rPr kumimoji="1" lang="en-US" altLang="zh-CN" sz="2800" i="1" dirty="0">
                <a:effectLst/>
                <a:latin typeface="Times New Roman" pitchFamily="18" charset="0"/>
                <a:ea typeface="仿宋_GB2312" pitchFamily="49" charset="-122"/>
              </a:rPr>
              <a:t>tag </a:t>
            </a:r>
            <a:r>
              <a:rPr kumimoji="1" lang="en-US" altLang="zh-CN" sz="2800" dirty="0">
                <a:effectLst/>
                <a:latin typeface="Times New Roman" pitchFamily="18" charset="0"/>
                <a:ea typeface="仿宋_GB2312" pitchFamily="49" charset="-122"/>
              </a:rPr>
              <a:t>{ </a:t>
            </a:r>
            <a:r>
              <a:rPr kumimoji="1" lang="en-US" altLang="zh-CN" sz="2800" i="1" dirty="0">
                <a:effectLst/>
                <a:latin typeface="Times New Roman" pitchFamily="18" charset="0"/>
                <a:ea typeface="仿宋_GB2312" pitchFamily="49" charset="-122"/>
              </a:rPr>
              <a:t>L</a:t>
            </a:r>
            <a:r>
              <a:rPr kumimoji="1" lang="en-US" altLang="zh-CN" sz="2800" dirty="0">
                <a:effectLst/>
                <a:latin typeface="Times New Roman" pitchFamily="18" charset="0"/>
                <a:ea typeface="仿宋_GB2312" pitchFamily="49" charset="-122"/>
              </a:rPr>
              <a:t>, </a:t>
            </a:r>
            <a:r>
              <a:rPr kumimoji="1" lang="en-US" altLang="zh-CN" sz="2800" i="1" dirty="0">
                <a:effectLst/>
                <a:latin typeface="Times New Roman" pitchFamily="18" charset="0"/>
                <a:ea typeface="仿宋_GB2312" pitchFamily="49" charset="-122"/>
              </a:rPr>
              <a:t>R</a:t>
            </a:r>
            <a:r>
              <a:rPr kumimoji="1" lang="en-US" altLang="zh-CN" sz="2800" dirty="0">
                <a:effectLst/>
                <a:latin typeface="Times New Roman" pitchFamily="18" charset="0"/>
                <a:ea typeface="仿宋_GB2312" pitchFamily="49" charset="-122"/>
              </a:rPr>
              <a:t> };</a:t>
            </a:r>
          </a:p>
          <a:p>
            <a:pPr algn="l"/>
            <a:r>
              <a:rPr kumimoji="1" lang="en-US" altLang="zh-CN" sz="2800" dirty="0">
                <a:effectLst/>
                <a:latin typeface="Times New Roman" pitchFamily="18" charset="0"/>
                <a:ea typeface="仿宋_GB2312" pitchFamily="49" charset="-122"/>
              </a:rPr>
              <a:t>    </a:t>
            </a:r>
            <a:r>
              <a:rPr kumimoji="1" lang="en-US" altLang="zh-CN" sz="2800" dirty="0" err="1">
                <a:effectLst/>
                <a:latin typeface="Times New Roman" pitchFamily="18" charset="0"/>
                <a:ea typeface="宋体" pitchFamily="2" charset="-122"/>
              </a:rPr>
              <a:t>PBinTree</a:t>
            </a:r>
            <a:r>
              <a:rPr kumimoji="1" lang="en-US" altLang="zh-CN" sz="2800" dirty="0">
                <a:effectLst/>
                <a:latin typeface="Times New Roman" pitchFamily="18" charset="0"/>
                <a:ea typeface="仿宋_GB2312" pitchFamily="49" charset="-122"/>
              </a:rPr>
              <a:t> </a:t>
            </a:r>
            <a:r>
              <a:rPr kumimoji="1" lang="en-US" altLang="zh-CN" sz="2800" i="1" dirty="0" err="1">
                <a:effectLst/>
                <a:latin typeface="Times New Roman" pitchFamily="18" charset="0"/>
                <a:ea typeface="仿宋_GB2312" pitchFamily="49" charset="-122"/>
              </a:rPr>
              <a:t>ptr</a:t>
            </a:r>
            <a:r>
              <a:rPr kumimoji="1" lang="en-US" altLang="zh-CN" sz="2800" dirty="0" smtClean="0">
                <a:effectLst/>
                <a:latin typeface="Times New Roman" pitchFamily="18" charset="0"/>
                <a:ea typeface="仿宋_GB2312" pitchFamily="49" charset="-122"/>
              </a:rPr>
              <a:t>;</a:t>
            </a:r>
            <a:endParaRPr kumimoji="1" lang="en-US" altLang="zh-CN" sz="2800" dirty="0">
              <a:effectLst/>
              <a:latin typeface="Times New Roman" pitchFamily="18" charset="0"/>
              <a:ea typeface="仿宋_GB2312" pitchFamily="49" charset="-122"/>
            </a:endParaRPr>
          </a:p>
          <a:p>
            <a:pPr algn="l"/>
            <a:r>
              <a:rPr kumimoji="1" lang="en-US" altLang="zh-CN" sz="2800" dirty="0">
                <a:effectLst/>
                <a:latin typeface="Times New Roman" pitchFamily="18" charset="0"/>
                <a:ea typeface="仿宋_GB2312" pitchFamily="49" charset="-122"/>
              </a:rPr>
              <a:t>}</a:t>
            </a:r>
            <a:r>
              <a:rPr kumimoji="1" lang="en-US" altLang="zh-CN" sz="2800" b="1" dirty="0">
                <a:effectLst/>
                <a:latin typeface="Times New Roman" pitchFamily="18" charset="0"/>
                <a:ea typeface="仿宋_GB2312" pitchFamily="49" charset="-122"/>
              </a:rPr>
              <a:t> </a:t>
            </a:r>
            <a:r>
              <a:rPr kumimoji="1" lang="en-US" altLang="zh-CN" sz="2800" i="1" dirty="0" err="1">
                <a:effectLst/>
                <a:latin typeface="Times New Roman" pitchFamily="18" charset="0"/>
                <a:ea typeface="仿宋_GB2312" pitchFamily="49" charset="-122"/>
              </a:rPr>
              <a:t>StackNode</a:t>
            </a:r>
            <a:r>
              <a:rPr kumimoji="1" lang="en-US" altLang="zh-CN" sz="2800" dirty="0">
                <a:effectLst/>
                <a:latin typeface="Times New Roman" pitchFamily="18" charset="0"/>
                <a:ea typeface="仿宋_GB2312" pitchFamily="49" charset="-122"/>
              </a:rPr>
              <a:t>;</a:t>
            </a:r>
          </a:p>
        </p:txBody>
      </p:sp>
      <p:sp>
        <p:nvSpPr>
          <p:cNvPr id="133131" name="Rectangle 11"/>
          <p:cNvSpPr>
            <a:spLocks noChangeArrowheads="1"/>
          </p:cNvSpPr>
          <p:nvPr/>
        </p:nvSpPr>
        <p:spPr bwMode="auto">
          <a:xfrm>
            <a:off x="5076825" y="1524000"/>
            <a:ext cx="3352800" cy="609600"/>
          </a:xfrm>
          <a:prstGeom prst="rect">
            <a:avLst/>
          </a:prstGeom>
          <a:solidFill>
            <a:srgbClr val="FFFFCC"/>
          </a:solidFill>
          <a:ln w="28575">
            <a:miter lim="800000"/>
            <a:headEnd/>
            <a:tailEnd/>
          </a:ln>
          <a:effectLst/>
          <a:scene3d>
            <a:camera prst="legacyPerspectiveTopRight"/>
            <a:lightRig rig="legacyFlat3"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l"/>
            <a:r>
              <a:rPr kumimoji="1" lang="en-US" altLang="zh-CN" sz="3200" b="1" i="1">
                <a:solidFill>
                  <a:srgbClr val="0000FF"/>
                </a:solidFill>
                <a:effectLst/>
                <a:latin typeface="Times New Roman" pitchFamily="18" charset="0"/>
                <a:ea typeface="黑体" pitchFamily="2" charset="-122"/>
              </a:rPr>
              <a:t>    </a:t>
            </a:r>
            <a:r>
              <a:rPr kumimoji="1" lang="en-US" altLang="zh-CN" sz="3200" i="1">
                <a:solidFill>
                  <a:srgbClr val="0000FF"/>
                </a:solidFill>
                <a:effectLst/>
                <a:latin typeface="Times New Roman" pitchFamily="18" charset="0"/>
                <a:ea typeface="黑体" pitchFamily="2" charset="-122"/>
              </a:rPr>
              <a:t>ptr</a:t>
            </a:r>
            <a:r>
              <a:rPr kumimoji="1" lang="en-US" altLang="zh-CN" sz="2800">
                <a:solidFill>
                  <a:srgbClr val="0000FF"/>
                </a:solidFill>
                <a:effectLst/>
                <a:latin typeface="Times New Roman" pitchFamily="18" charset="0"/>
                <a:ea typeface="黑体" pitchFamily="2" charset="-122"/>
              </a:rPr>
              <a:t>        </a:t>
            </a:r>
            <a:r>
              <a:rPr kumimoji="1" lang="en-US" altLang="zh-CN" sz="3200" i="1">
                <a:solidFill>
                  <a:srgbClr val="0000FF"/>
                </a:solidFill>
                <a:effectLst/>
                <a:latin typeface="Times New Roman" pitchFamily="18" charset="0"/>
                <a:ea typeface="黑体" pitchFamily="2" charset="-122"/>
              </a:rPr>
              <a:t>tag</a:t>
            </a:r>
            <a:r>
              <a:rPr kumimoji="1" lang="en-US" altLang="zh-CN" sz="3200">
                <a:solidFill>
                  <a:srgbClr val="0000FF"/>
                </a:solidFill>
                <a:effectLst/>
                <a:latin typeface="Times New Roman" pitchFamily="18" charset="0"/>
                <a:ea typeface="黑体" pitchFamily="2" charset="-122"/>
              </a:rPr>
              <a:t> (</a:t>
            </a:r>
            <a:r>
              <a:rPr kumimoji="1" lang="en-US" altLang="zh-CN" sz="3200" i="1">
                <a:solidFill>
                  <a:srgbClr val="0000FF"/>
                </a:solidFill>
                <a:effectLst/>
                <a:latin typeface="Times New Roman" pitchFamily="18" charset="0"/>
                <a:ea typeface="黑体" pitchFamily="2" charset="-122"/>
              </a:rPr>
              <a:t>L</a:t>
            </a:r>
            <a:r>
              <a:rPr kumimoji="1" lang="en-US" altLang="zh-CN" sz="3200">
                <a:solidFill>
                  <a:srgbClr val="0000FF"/>
                </a:solidFill>
                <a:effectLst/>
                <a:latin typeface="Times New Roman" pitchFamily="18" charset="0"/>
                <a:ea typeface="黑体" pitchFamily="2" charset="-122"/>
                <a:sym typeface="Symbol" pitchFamily="18" charset="2"/>
              </a:rPr>
              <a:t></a:t>
            </a:r>
            <a:r>
              <a:rPr kumimoji="1" lang="en-US" altLang="zh-CN" sz="3200" i="1">
                <a:solidFill>
                  <a:srgbClr val="0000FF"/>
                </a:solidFill>
                <a:effectLst/>
                <a:latin typeface="Times New Roman" pitchFamily="18" charset="0"/>
                <a:ea typeface="黑体" pitchFamily="2" charset="-122"/>
              </a:rPr>
              <a:t>R</a:t>
            </a:r>
            <a:r>
              <a:rPr kumimoji="1" lang="en-US" altLang="zh-CN" sz="3200">
                <a:solidFill>
                  <a:srgbClr val="0000FF"/>
                </a:solidFill>
                <a:effectLst/>
                <a:latin typeface="Times New Roman" pitchFamily="18" charset="0"/>
                <a:ea typeface="黑体" pitchFamily="2" charset="-122"/>
              </a:rPr>
              <a:t>)</a:t>
            </a:r>
            <a:r>
              <a:rPr kumimoji="1" lang="en-US" altLang="zh-CN" sz="2400">
                <a:solidFill>
                  <a:srgbClr val="0000FF"/>
                </a:solidFill>
                <a:effectLst/>
                <a:ea typeface="黑体" pitchFamily="2" charset="-122"/>
              </a:rPr>
              <a:t>  </a:t>
            </a:r>
          </a:p>
        </p:txBody>
      </p:sp>
      <p:sp>
        <p:nvSpPr>
          <p:cNvPr id="133132" name="Line 12"/>
          <p:cNvSpPr>
            <a:spLocks noChangeShapeType="1"/>
          </p:cNvSpPr>
          <p:nvPr/>
        </p:nvSpPr>
        <p:spPr bwMode="auto">
          <a:xfrm>
            <a:off x="6600825" y="1524000"/>
            <a:ext cx="0" cy="609600"/>
          </a:xfrm>
          <a:prstGeom prst="line">
            <a:avLst/>
          </a:prstGeom>
          <a:noFill/>
          <a:ln w="2857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页脚占位符 4"/>
          <p:cNvSpPr>
            <a:spLocks noGrp="1"/>
          </p:cNvSpPr>
          <p:nvPr>
            <p:ph type="ftr" sz="quarter" idx="11"/>
          </p:nvPr>
        </p:nvSpPr>
        <p:spPr/>
        <p:txBody>
          <a:bodyPr/>
          <a:lstStyle/>
          <a:p>
            <a:endParaRPr lang="en-US" altLang="zh-CN"/>
          </a:p>
          <a:p>
            <a:r>
              <a:rPr lang="en-US" altLang="zh-CN"/>
              <a:t>Prof. Q. Wang</a:t>
            </a:r>
          </a:p>
        </p:txBody>
      </p:sp>
      <p:sp>
        <p:nvSpPr>
          <p:cNvPr id="134148" name="Rectangle 4"/>
          <p:cNvSpPr>
            <a:spLocks noChangeArrowheads="1"/>
          </p:cNvSpPr>
          <p:nvPr/>
        </p:nvSpPr>
        <p:spPr bwMode="auto">
          <a:xfrm>
            <a:off x="323850" y="333375"/>
            <a:ext cx="8458200" cy="385951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dirty="0">
                <a:solidFill>
                  <a:srgbClr val="FFFF00"/>
                </a:solidFill>
                <a:effectLst/>
                <a:ea typeface="仿宋_GB2312" pitchFamily="49" charset="-122"/>
              </a:rPr>
              <a:t>//</a:t>
            </a:r>
            <a:r>
              <a:rPr kumimoji="1" lang="en-US" altLang="zh-CN" sz="2400" dirty="0" err="1">
                <a:solidFill>
                  <a:srgbClr val="FFFF00"/>
                </a:solidFill>
                <a:effectLst/>
                <a:ea typeface="仿宋_GB2312" pitchFamily="49" charset="-122"/>
              </a:rPr>
              <a:t>Postorder</a:t>
            </a:r>
            <a:r>
              <a:rPr kumimoji="1" lang="en-US" altLang="zh-CN" sz="2400" dirty="0">
                <a:solidFill>
                  <a:srgbClr val="FFFF00"/>
                </a:solidFill>
                <a:effectLst/>
                <a:ea typeface="仿宋_GB2312" pitchFamily="49" charset="-122"/>
              </a:rPr>
              <a:t> Traversal</a:t>
            </a:r>
          </a:p>
          <a:p>
            <a:pPr algn="l">
              <a:lnSpc>
                <a:spcPct val="20000"/>
              </a:lnSpc>
            </a:pPr>
            <a:endParaRPr kumimoji="1" lang="en-US" altLang="zh-CN" sz="2400" dirty="0">
              <a:solidFill>
                <a:srgbClr val="FFFF00"/>
              </a:solidFill>
              <a:effectLst/>
              <a:ea typeface="仿宋_GB2312" pitchFamily="49" charset="-122"/>
            </a:endParaRPr>
          </a:p>
          <a:p>
            <a:pPr algn="l"/>
            <a:endParaRPr kumimoji="1" lang="en-US" altLang="zh-CN" sz="2400" b="1" dirty="0">
              <a:effectLst/>
              <a:latin typeface="Times New Roman" pitchFamily="18" charset="0"/>
              <a:ea typeface="仿宋_GB2312" pitchFamily="49" charset="-122"/>
            </a:endParaRPr>
          </a:p>
          <a:p>
            <a:pPr algn="l"/>
            <a:r>
              <a:rPr kumimoji="1" lang="en-US" altLang="zh-CN" sz="2400" b="1" dirty="0">
                <a:effectLst/>
                <a:latin typeface="Times New Roman" pitchFamily="18" charset="0"/>
                <a:ea typeface="仿宋_GB2312" pitchFamily="49" charset="-122"/>
              </a:rPr>
              <a:t>void</a:t>
            </a:r>
            <a:r>
              <a:rPr kumimoji="1" lang="en-US" altLang="zh-CN" sz="2400" i="1" dirty="0">
                <a:effectLst/>
                <a:latin typeface="Times New Roman" pitchFamily="18" charset="0"/>
                <a:ea typeface="仿宋_GB2312" pitchFamily="49" charset="-122"/>
              </a:rPr>
              <a:t> </a:t>
            </a:r>
            <a:r>
              <a:rPr kumimoji="1" lang="en-US" altLang="zh-CN" sz="2400" i="1" dirty="0" err="1">
                <a:solidFill>
                  <a:srgbClr val="FFFF00"/>
                </a:solidFill>
                <a:effectLst/>
                <a:latin typeface="Times New Roman" pitchFamily="18" charset="0"/>
                <a:ea typeface="仿宋_GB2312" pitchFamily="49" charset="-122"/>
              </a:rPr>
              <a:t>PostOrderTraverse</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宋体" pitchFamily="2" charset="-122"/>
              </a:rPr>
              <a:t>PBinTree</a:t>
            </a:r>
            <a:r>
              <a:rPr kumimoji="1" lang="en-US" altLang="zh-CN" sz="2400" i="1" dirty="0">
                <a:effectLst/>
                <a:latin typeface="Times New Roman" pitchFamily="18" charset="0"/>
                <a:ea typeface="仿宋_GB2312" pitchFamily="49" charset="-122"/>
              </a:rPr>
              <a:t> T</a:t>
            </a:r>
            <a:r>
              <a:rPr kumimoji="1" lang="en-US" altLang="zh-CN" sz="2400" dirty="0">
                <a:effectLst/>
                <a:latin typeface="Times New Roman" pitchFamily="18" charset="0"/>
                <a:ea typeface="仿宋_GB2312" pitchFamily="49" charset="-122"/>
              </a:rPr>
              <a:t> ) {</a:t>
            </a:r>
          </a:p>
          <a:p>
            <a:pPr algn="l"/>
            <a:r>
              <a:rPr kumimoji="1" lang="en-US" altLang="zh-CN" sz="2400" b="1" dirty="0">
                <a:effectLst/>
                <a:latin typeface="Times New Roman" pitchFamily="18" charset="0"/>
                <a:ea typeface="仿宋_GB2312" pitchFamily="49" charset="-122"/>
              </a:rPr>
              <a:t>Stack</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S</a:t>
            </a:r>
            <a:r>
              <a:rPr kumimoji="1" lang="en-US" altLang="zh-CN" sz="2400" b="1" dirty="0">
                <a:effectLst/>
                <a:latin typeface="Times New Roman" pitchFamily="18" charset="0"/>
                <a:ea typeface="仿宋_GB2312" pitchFamily="49" charset="-122"/>
              </a:rPr>
              <a:t>; </a:t>
            </a:r>
            <a:r>
              <a:rPr kumimoji="1" lang="en-US" altLang="zh-CN" sz="2400" i="1" dirty="0" err="1">
                <a:effectLst/>
                <a:latin typeface="Times New Roman" pitchFamily="18" charset="0"/>
                <a:ea typeface="宋体" pitchFamily="2" charset="-122"/>
              </a:rPr>
              <a:t>PBinTree</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p</a:t>
            </a:r>
            <a:r>
              <a:rPr kumimoji="1" lang="en-US" altLang="zh-CN" sz="2400" dirty="0">
                <a:effectLst/>
                <a:latin typeface="Times New Roman" pitchFamily="18" charset="0"/>
                <a:ea typeface="仿宋_GB2312" pitchFamily="49" charset="-122"/>
              </a:rPr>
              <a:t>;</a:t>
            </a:r>
            <a:r>
              <a:rPr kumimoji="1" lang="en-US" altLang="zh-CN" sz="2400" b="1"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StackNode</a:t>
            </a:r>
            <a:r>
              <a:rPr kumimoji="1" lang="en-US" altLang="zh-CN" sz="2400" b="1"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w</a:t>
            </a:r>
            <a:r>
              <a:rPr kumimoji="1" lang="en-US" altLang="zh-CN" sz="2400" dirty="0" smtClean="0">
                <a:effectLst/>
                <a:latin typeface="Times New Roman" pitchFamily="18" charset="0"/>
                <a:ea typeface="仿宋_GB2312" pitchFamily="49" charset="-122"/>
              </a:rPr>
              <a:t>;</a:t>
            </a:r>
            <a:endParaRPr kumimoji="1" lang="en-US" altLang="zh-CN" sz="2400"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StackEmpty</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S </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  p</a:t>
            </a:r>
            <a:r>
              <a:rPr kumimoji="1" lang="en-US" altLang="zh-CN" sz="2400" dirty="0">
                <a:effectLst/>
                <a:latin typeface="Times New Roman" pitchFamily="18" charset="0"/>
                <a:ea typeface="仿宋_GB2312" pitchFamily="49" charset="-122"/>
              </a:rPr>
              <a:t> = </a:t>
            </a:r>
            <a:r>
              <a:rPr kumimoji="1" lang="en-US" altLang="zh-CN" sz="2400" i="1" dirty="0">
                <a:effectLst/>
                <a:latin typeface="Times New Roman" pitchFamily="18" charset="0"/>
                <a:ea typeface="仿宋_GB2312" pitchFamily="49" charset="-122"/>
              </a:rPr>
              <a:t>T</a:t>
            </a:r>
            <a:r>
              <a:rPr kumimoji="1" lang="en-US" altLang="zh-CN" sz="2400" dirty="0">
                <a:effectLst/>
                <a:latin typeface="Times New Roman" pitchFamily="18" charset="0"/>
                <a:ea typeface="仿宋_GB2312" pitchFamily="49" charset="-122"/>
              </a:rPr>
              <a:t>;</a:t>
            </a:r>
            <a:endParaRPr kumimoji="1" lang="en-US" altLang="zh-CN" sz="2400" b="1"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do </a:t>
            </a:r>
            <a:r>
              <a:rPr kumimoji="1" lang="en-US" altLang="zh-CN" sz="2400" dirty="0">
                <a:effectLst/>
                <a:latin typeface="Times New Roman" pitchFamily="18" charset="0"/>
                <a:ea typeface="仿宋_GB2312" pitchFamily="49" charset="-122"/>
              </a:rPr>
              <a:t>{</a:t>
            </a:r>
          </a:p>
          <a:p>
            <a:pPr algn="l"/>
            <a:r>
              <a:rPr kumimoji="1" lang="en-US" altLang="zh-CN" sz="2400" dirty="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 while</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 p </a:t>
            </a:r>
            <a:r>
              <a:rPr kumimoji="1" lang="en-US" altLang="zh-CN" sz="2400" dirty="0">
                <a:effectLst/>
                <a:latin typeface="Times New Roman" pitchFamily="18" charset="0"/>
                <a:ea typeface="仿宋_GB2312" pitchFamily="49" charset="-122"/>
              </a:rPr>
              <a:t>) {</a:t>
            </a:r>
          </a:p>
          <a:p>
            <a:pPr algn="l"/>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w.ptr</a:t>
            </a:r>
            <a:r>
              <a:rPr kumimoji="1" lang="en-US" altLang="zh-CN" sz="2400" dirty="0">
                <a:effectLst/>
                <a:latin typeface="Times New Roman" pitchFamily="18" charset="0"/>
                <a:ea typeface="仿宋_GB2312" pitchFamily="49" charset="-122"/>
              </a:rPr>
              <a:t> = </a:t>
            </a:r>
            <a:r>
              <a:rPr kumimoji="1" lang="en-US" altLang="zh-CN" sz="2400" i="1" dirty="0">
                <a:effectLst/>
                <a:latin typeface="Times New Roman" pitchFamily="18" charset="0"/>
                <a:ea typeface="仿宋_GB2312" pitchFamily="49" charset="-122"/>
              </a:rPr>
              <a:t>p</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w.tag</a:t>
            </a:r>
            <a:r>
              <a:rPr kumimoji="1" lang="en-US" altLang="zh-CN" sz="2400" dirty="0">
                <a:effectLst/>
                <a:latin typeface="Times New Roman" pitchFamily="18" charset="0"/>
                <a:ea typeface="仿宋_GB2312" pitchFamily="49" charset="-122"/>
              </a:rPr>
              <a:t> = </a:t>
            </a:r>
            <a:r>
              <a:rPr kumimoji="1" lang="en-US" altLang="zh-CN" sz="2400" i="1" dirty="0">
                <a:effectLst/>
                <a:latin typeface="Times New Roman" pitchFamily="18" charset="0"/>
                <a:ea typeface="仿宋_GB2312" pitchFamily="49" charset="-122"/>
              </a:rPr>
              <a:t>L</a:t>
            </a:r>
            <a:r>
              <a:rPr kumimoji="1" lang="en-US" altLang="zh-CN" sz="2400" dirty="0">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Push</a:t>
            </a:r>
            <a:r>
              <a:rPr kumimoji="1" lang="en-US" altLang="zh-CN" sz="2400" dirty="0">
                <a:solidFill>
                  <a:srgbClr val="FFFF00"/>
                </a:solidFill>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S, w</a:t>
            </a:r>
            <a:r>
              <a:rPr kumimoji="1" lang="en-US" altLang="zh-CN" sz="2400" dirty="0">
                <a:solidFill>
                  <a:srgbClr val="FFFF00"/>
                </a:solidFill>
                <a:effectLst/>
                <a:latin typeface="Times New Roman" pitchFamily="18" charset="0"/>
                <a:ea typeface="仿宋_GB2312" pitchFamily="49" charset="-122"/>
              </a:rPr>
              <a:t>);</a:t>
            </a:r>
          </a:p>
          <a:p>
            <a:pPr algn="l"/>
            <a:r>
              <a:rPr kumimoji="1" lang="en-US" altLang="zh-CN" sz="2400" i="1" dirty="0">
                <a:effectLst/>
                <a:latin typeface="Times New Roman" pitchFamily="18" charset="0"/>
                <a:ea typeface="仿宋_GB2312" pitchFamily="49" charset="-122"/>
              </a:rPr>
              <a:t>            p </a:t>
            </a:r>
            <a:r>
              <a:rPr kumimoji="1" lang="en-US" altLang="zh-CN" sz="2400" dirty="0">
                <a:effectLst/>
                <a:latin typeface="Times New Roman" pitchFamily="18" charset="0"/>
                <a:ea typeface="仿宋_GB2312" pitchFamily="49" charset="-122"/>
              </a:rPr>
              <a:t>=</a:t>
            </a:r>
            <a:r>
              <a:rPr kumimoji="1" lang="en-US" altLang="zh-CN" sz="2400" i="1" dirty="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a:t>
            </a:r>
            <a:r>
              <a:rPr kumimoji="1" lang="en-US" altLang="zh-CN" sz="2400" dirty="0" smtClean="0">
                <a:effectLst/>
                <a:latin typeface="Times New Roman" pitchFamily="18" charset="0"/>
                <a:ea typeface="仿宋_GB2312" pitchFamily="49" charset="-122"/>
              </a:rPr>
              <a:t>-&gt;</a:t>
            </a:r>
            <a:r>
              <a:rPr kumimoji="1" lang="en-US" altLang="zh-CN" sz="2400" i="1" dirty="0" err="1" smtClean="0">
                <a:effectLst/>
                <a:latin typeface="Times New Roman" pitchFamily="18" charset="0"/>
                <a:ea typeface="仿宋_GB2312" pitchFamily="49" charset="-122"/>
              </a:rPr>
              <a:t>lchild</a:t>
            </a:r>
            <a:r>
              <a:rPr kumimoji="1" lang="en-US" altLang="zh-CN" sz="2400" dirty="0">
                <a:effectLst/>
                <a:latin typeface="Times New Roman" pitchFamily="18" charset="0"/>
                <a:ea typeface="仿宋_GB2312" pitchFamily="49" charset="-122"/>
              </a:rPr>
              <a:t>;</a:t>
            </a:r>
          </a:p>
          <a:p>
            <a:pPr algn="l"/>
            <a:r>
              <a:rPr kumimoji="1" lang="en-US" altLang="zh-CN" sz="2400" b="1"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a:t>
            </a:r>
            <a:endParaRPr kumimoji="1" lang="en-US" altLang="zh-CN" sz="2400" dirty="0">
              <a:effectLst/>
              <a:latin typeface="Times New Roman" pitchFamily="18" charset="0"/>
              <a:ea typeface="仿宋_GB2312" pitchFamily="49" charset="-122"/>
            </a:endParaRPr>
          </a:p>
        </p:txBody>
      </p:sp>
      <p:pic>
        <p:nvPicPr>
          <p:cNvPr id="134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789363"/>
            <a:ext cx="2868613"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81" name="Group 37"/>
          <p:cNvGrpSpPr>
            <a:grpSpLocks/>
          </p:cNvGrpSpPr>
          <p:nvPr/>
        </p:nvGrpSpPr>
        <p:grpSpPr bwMode="auto">
          <a:xfrm>
            <a:off x="395288" y="4292600"/>
            <a:ext cx="1152525" cy="1657350"/>
            <a:chOff x="249" y="2704"/>
            <a:chExt cx="726" cy="1044"/>
          </a:xfrm>
        </p:grpSpPr>
        <p:sp>
          <p:nvSpPr>
            <p:cNvPr id="134150" name="Rectangle 6"/>
            <p:cNvSpPr>
              <a:spLocks noChangeArrowheads="1"/>
            </p:cNvSpPr>
            <p:nvPr/>
          </p:nvSpPr>
          <p:spPr bwMode="auto">
            <a:xfrm>
              <a:off x="249" y="352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a:t>
              </a:r>
            </a:p>
          </p:txBody>
        </p:sp>
        <p:sp>
          <p:nvSpPr>
            <p:cNvPr id="134151" name="Rectangle 7"/>
            <p:cNvSpPr>
              <a:spLocks noChangeArrowheads="1"/>
            </p:cNvSpPr>
            <p:nvPr/>
          </p:nvSpPr>
          <p:spPr bwMode="auto">
            <a:xfrm>
              <a:off x="249" y="329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a:t>
              </a:r>
            </a:p>
          </p:txBody>
        </p:sp>
        <p:sp>
          <p:nvSpPr>
            <p:cNvPr id="134152" name="Rectangle 8"/>
            <p:cNvSpPr>
              <a:spLocks noChangeArrowheads="1"/>
            </p:cNvSpPr>
            <p:nvPr/>
          </p:nvSpPr>
          <p:spPr bwMode="auto">
            <a:xfrm>
              <a:off x="249" y="306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a</a:t>
              </a:r>
            </a:p>
          </p:txBody>
        </p:sp>
        <p:sp>
          <p:nvSpPr>
            <p:cNvPr id="134154" name="Rectangle 10"/>
            <p:cNvSpPr>
              <a:spLocks noChangeArrowheads="1"/>
            </p:cNvSpPr>
            <p:nvPr/>
          </p:nvSpPr>
          <p:spPr bwMode="auto">
            <a:xfrm>
              <a:off x="612" y="352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L</a:t>
              </a:r>
            </a:p>
          </p:txBody>
        </p:sp>
        <p:sp>
          <p:nvSpPr>
            <p:cNvPr id="134155" name="Rectangle 11"/>
            <p:cNvSpPr>
              <a:spLocks noChangeArrowheads="1"/>
            </p:cNvSpPr>
            <p:nvPr/>
          </p:nvSpPr>
          <p:spPr bwMode="auto">
            <a:xfrm>
              <a:off x="612" y="329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L</a:t>
              </a:r>
            </a:p>
          </p:txBody>
        </p:sp>
        <p:sp>
          <p:nvSpPr>
            <p:cNvPr id="134156" name="Rectangle 12"/>
            <p:cNvSpPr>
              <a:spLocks noChangeArrowheads="1"/>
            </p:cNvSpPr>
            <p:nvPr/>
          </p:nvSpPr>
          <p:spPr bwMode="auto">
            <a:xfrm>
              <a:off x="612" y="306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L</a:t>
              </a:r>
            </a:p>
          </p:txBody>
        </p:sp>
        <p:sp>
          <p:nvSpPr>
            <p:cNvPr id="134157" name="Line 13"/>
            <p:cNvSpPr>
              <a:spLocks noChangeShapeType="1"/>
            </p:cNvSpPr>
            <p:nvPr/>
          </p:nvSpPr>
          <p:spPr bwMode="auto">
            <a:xfrm flipV="1">
              <a:off x="249" y="2750"/>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158" name="Line 14"/>
            <p:cNvSpPr>
              <a:spLocks noChangeShapeType="1"/>
            </p:cNvSpPr>
            <p:nvPr/>
          </p:nvSpPr>
          <p:spPr bwMode="auto">
            <a:xfrm flipV="1">
              <a:off x="975" y="2704"/>
              <a:ext cx="0" cy="10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4182" name="Group 38"/>
          <p:cNvGrpSpPr>
            <a:grpSpLocks/>
          </p:cNvGrpSpPr>
          <p:nvPr/>
        </p:nvGrpSpPr>
        <p:grpSpPr bwMode="auto">
          <a:xfrm>
            <a:off x="1738313" y="4292600"/>
            <a:ext cx="1152525" cy="1657350"/>
            <a:chOff x="1111" y="2704"/>
            <a:chExt cx="726" cy="1044"/>
          </a:xfrm>
        </p:grpSpPr>
        <p:sp>
          <p:nvSpPr>
            <p:cNvPr id="134159" name="Rectangle 15"/>
            <p:cNvSpPr>
              <a:spLocks noChangeArrowheads="1"/>
            </p:cNvSpPr>
            <p:nvPr/>
          </p:nvSpPr>
          <p:spPr bwMode="auto">
            <a:xfrm>
              <a:off x="1111" y="352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a:t>
              </a:r>
            </a:p>
          </p:txBody>
        </p:sp>
        <p:sp>
          <p:nvSpPr>
            <p:cNvPr id="134160" name="Rectangle 16"/>
            <p:cNvSpPr>
              <a:spLocks noChangeArrowheads="1"/>
            </p:cNvSpPr>
            <p:nvPr/>
          </p:nvSpPr>
          <p:spPr bwMode="auto">
            <a:xfrm>
              <a:off x="1111" y="329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a:t>
              </a:r>
            </a:p>
          </p:txBody>
        </p:sp>
        <p:sp>
          <p:nvSpPr>
            <p:cNvPr id="134161" name="Rectangle 17"/>
            <p:cNvSpPr>
              <a:spLocks noChangeArrowheads="1"/>
            </p:cNvSpPr>
            <p:nvPr/>
          </p:nvSpPr>
          <p:spPr bwMode="auto">
            <a:xfrm>
              <a:off x="1111" y="306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a</a:t>
              </a:r>
            </a:p>
          </p:txBody>
        </p:sp>
        <p:sp>
          <p:nvSpPr>
            <p:cNvPr id="134162" name="Rectangle 18"/>
            <p:cNvSpPr>
              <a:spLocks noChangeArrowheads="1"/>
            </p:cNvSpPr>
            <p:nvPr/>
          </p:nvSpPr>
          <p:spPr bwMode="auto">
            <a:xfrm>
              <a:off x="1474" y="352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L</a:t>
              </a:r>
            </a:p>
          </p:txBody>
        </p:sp>
        <p:sp>
          <p:nvSpPr>
            <p:cNvPr id="134163" name="Rectangle 19"/>
            <p:cNvSpPr>
              <a:spLocks noChangeArrowheads="1"/>
            </p:cNvSpPr>
            <p:nvPr/>
          </p:nvSpPr>
          <p:spPr bwMode="auto">
            <a:xfrm>
              <a:off x="1474" y="329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L</a:t>
              </a:r>
            </a:p>
          </p:txBody>
        </p:sp>
        <p:sp>
          <p:nvSpPr>
            <p:cNvPr id="134164" name="Rectangle 20"/>
            <p:cNvSpPr>
              <a:spLocks noChangeArrowheads="1"/>
            </p:cNvSpPr>
            <p:nvPr/>
          </p:nvSpPr>
          <p:spPr bwMode="auto">
            <a:xfrm>
              <a:off x="1474" y="306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R</a:t>
              </a:r>
            </a:p>
          </p:txBody>
        </p:sp>
        <p:sp>
          <p:nvSpPr>
            <p:cNvPr id="134165" name="Line 21"/>
            <p:cNvSpPr>
              <a:spLocks noChangeShapeType="1"/>
            </p:cNvSpPr>
            <p:nvPr/>
          </p:nvSpPr>
          <p:spPr bwMode="auto">
            <a:xfrm flipV="1">
              <a:off x="1111" y="2750"/>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166" name="Line 22"/>
            <p:cNvSpPr>
              <a:spLocks noChangeShapeType="1"/>
            </p:cNvSpPr>
            <p:nvPr/>
          </p:nvSpPr>
          <p:spPr bwMode="auto">
            <a:xfrm flipV="1">
              <a:off x="1837" y="2704"/>
              <a:ext cx="0" cy="10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4183" name="Group 39"/>
          <p:cNvGrpSpPr>
            <a:grpSpLocks/>
          </p:cNvGrpSpPr>
          <p:nvPr/>
        </p:nvGrpSpPr>
        <p:grpSpPr bwMode="auto">
          <a:xfrm>
            <a:off x="3082925" y="4292600"/>
            <a:ext cx="1152525" cy="1657350"/>
            <a:chOff x="1927" y="2704"/>
            <a:chExt cx="726" cy="1044"/>
          </a:xfrm>
        </p:grpSpPr>
        <p:sp>
          <p:nvSpPr>
            <p:cNvPr id="134167" name="Rectangle 23"/>
            <p:cNvSpPr>
              <a:spLocks noChangeArrowheads="1"/>
            </p:cNvSpPr>
            <p:nvPr/>
          </p:nvSpPr>
          <p:spPr bwMode="auto">
            <a:xfrm>
              <a:off x="1927" y="352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a:t>
              </a:r>
            </a:p>
          </p:txBody>
        </p:sp>
        <p:sp>
          <p:nvSpPr>
            <p:cNvPr id="134168" name="Rectangle 24"/>
            <p:cNvSpPr>
              <a:spLocks noChangeArrowheads="1"/>
            </p:cNvSpPr>
            <p:nvPr/>
          </p:nvSpPr>
          <p:spPr bwMode="auto">
            <a:xfrm>
              <a:off x="1927" y="329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a:t>
              </a:r>
            </a:p>
          </p:txBody>
        </p:sp>
        <p:sp>
          <p:nvSpPr>
            <p:cNvPr id="134170" name="Rectangle 26"/>
            <p:cNvSpPr>
              <a:spLocks noChangeArrowheads="1"/>
            </p:cNvSpPr>
            <p:nvPr/>
          </p:nvSpPr>
          <p:spPr bwMode="auto">
            <a:xfrm>
              <a:off x="2290" y="352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L</a:t>
              </a:r>
            </a:p>
          </p:txBody>
        </p:sp>
        <p:sp>
          <p:nvSpPr>
            <p:cNvPr id="134171" name="Rectangle 27"/>
            <p:cNvSpPr>
              <a:spLocks noChangeArrowheads="1"/>
            </p:cNvSpPr>
            <p:nvPr/>
          </p:nvSpPr>
          <p:spPr bwMode="auto">
            <a:xfrm>
              <a:off x="2290" y="329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L</a:t>
              </a:r>
            </a:p>
          </p:txBody>
        </p:sp>
        <p:sp>
          <p:nvSpPr>
            <p:cNvPr id="134173" name="Line 29"/>
            <p:cNvSpPr>
              <a:spLocks noChangeShapeType="1"/>
            </p:cNvSpPr>
            <p:nvPr/>
          </p:nvSpPr>
          <p:spPr bwMode="auto">
            <a:xfrm flipV="1">
              <a:off x="1927" y="2750"/>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174" name="Line 30"/>
            <p:cNvSpPr>
              <a:spLocks noChangeShapeType="1"/>
            </p:cNvSpPr>
            <p:nvPr/>
          </p:nvSpPr>
          <p:spPr bwMode="auto">
            <a:xfrm flipV="1">
              <a:off x="2653" y="2704"/>
              <a:ext cx="0" cy="10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4184" name="Group 40"/>
          <p:cNvGrpSpPr>
            <a:grpSpLocks/>
          </p:cNvGrpSpPr>
          <p:nvPr/>
        </p:nvGrpSpPr>
        <p:grpSpPr bwMode="auto">
          <a:xfrm>
            <a:off x="4427538" y="4292600"/>
            <a:ext cx="1152525" cy="1657350"/>
            <a:chOff x="2789" y="2704"/>
            <a:chExt cx="726" cy="1044"/>
          </a:xfrm>
        </p:grpSpPr>
        <p:sp>
          <p:nvSpPr>
            <p:cNvPr id="134175" name="Rectangle 31"/>
            <p:cNvSpPr>
              <a:spLocks noChangeArrowheads="1"/>
            </p:cNvSpPr>
            <p:nvPr/>
          </p:nvSpPr>
          <p:spPr bwMode="auto">
            <a:xfrm>
              <a:off x="2789" y="352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a:t>
              </a:r>
            </a:p>
          </p:txBody>
        </p:sp>
        <p:sp>
          <p:nvSpPr>
            <p:cNvPr id="134176" name="Rectangle 32"/>
            <p:cNvSpPr>
              <a:spLocks noChangeArrowheads="1"/>
            </p:cNvSpPr>
            <p:nvPr/>
          </p:nvSpPr>
          <p:spPr bwMode="auto">
            <a:xfrm>
              <a:off x="2789" y="329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a:t>
              </a:r>
            </a:p>
          </p:txBody>
        </p:sp>
        <p:sp>
          <p:nvSpPr>
            <p:cNvPr id="134177" name="Rectangle 33"/>
            <p:cNvSpPr>
              <a:spLocks noChangeArrowheads="1"/>
            </p:cNvSpPr>
            <p:nvPr/>
          </p:nvSpPr>
          <p:spPr bwMode="auto">
            <a:xfrm>
              <a:off x="3152" y="352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L</a:t>
              </a:r>
            </a:p>
          </p:txBody>
        </p:sp>
        <p:sp>
          <p:nvSpPr>
            <p:cNvPr id="134178" name="Rectangle 34"/>
            <p:cNvSpPr>
              <a:spLocks noChangeArrowheads="1"/>
            </p:cNvSpPr>
            <p:nvPr/>
          </p:nvSpPr>
          <p:spPr bwMode="auto">
            <a:xfrm>
              <a:off x="3152" y="329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i="1">
                  <a:solidFill>
                    <a:srgbClr val="FFFF00"/>
                  </a:solidFill>
                  <a:effectLst/>
                  <a:latin typeface="Times New Roman" pitchFamily="18" charset="0"/>
                  <a:ea typeface="宋体" pitchFamily="2" charset="-122"/>
                  <a:cs typeface="Times New Roman" pitchFamily="18" charset="0"/>
                </a:rPr>
                <a:t>R</a:t>
              </a:r>
            </a:p>
          </p:txBody>
        </p:sp>
        <p:sp>
          <p:nvSpPr>
            <p:cNvPr id="134179" name="Line 35"/>
            <p:cNvSpPr>
              <a:spLocks noChangeShapeType="1"/>
            </p:cNvSpPr>
            <p:nvPr/>
          </p:nvSpPr>
          <p:spPr bwMode="auto">
            <a:xfrm flipV="1">
              <a:off x="2789" y="2750"/>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180" name="Line 36"/>
            <p:cNvSpPr>
              <a:spLocks noChangeShapeType="1"/>
            </p:cNvSpPr>
            <p:nvPr/>
          </p:nvSpPr>
          <p:spPr bwMode="auto">
            <a:xfrm flipV="1">
              <a:off x="3515" y="2704"/>
              <a:ext cx="0" cy="10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4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41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4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35172" name="Rectangle 4"/>
          <p:cNvSpPr>
            <a:spLocks noChangeArrowheads="1"/>
          </p:cNvSpPr>
          <p:nvPr/>
        </p:nvSpPr>
        <p:spPr bwMode="auto">
          <a:xfrm>
            <a:off x="381000" y="333375"/>
            <a:ext cx="8223250" cy="55215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b="1" dirty="0">
                <a:effectLst/>
                <a:latin typeface="Times New Roman" pitchFamily="18" charset="0"/>
                <a:ea typeface="仿宋_GB2312" pitchFamily="49" charset="-122"/>
              </a:rPr>
              <a:t>        </a:t>
            </a:r>
            <a:r>
              <a:rPr kumimoji="1" lang="en-US" altLang="zh-CN" sz="2400" b="1" dirty="0" err="1" smtClean="0">
                <a:effectLst/>
                <a:latin typeface="Times New Roman" pitchFamily="18" charset="0"/>
                <a:ea typeface="仿宋_GB2312" pitchFamily="49" charset="-122"/>
              </a:rPr>
              <a:t>int</a:t>
            </a:r>
            <a:r>
              <a:rPr kumimoji="1" lang="en-US" altLang="zh-CN" sz="2400" b="1" dirty="0" smtClean="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continue</a:t>
            </a:r>
            <a:r>
              <a:rPr kumimoji="1" lang="en-US" altLang="zh-CN" sz="2400" dirty="0">
                <a:effectLst/>
                <a:latin typeface="Times New Roman" pitchFamily="18" charset="0"/>
                <a:ea typeface="仿宋_GB2312" pitchFamily="49" charset="-122"/>
              </a:rPr>
              <a:t> = 1</a:t>
            </a:r>
            <a:r>
              <a:rPr kumimoji="1" lang="en-US" altLang="zh-CN" sz="2400" b="1" dirty="0">
                <a:effectLst/>
                <a:latin typeface="Times New Roman" pitchFamily="18" charset="0"/>
                <a:ea typeface="仿宋_GB2312" pitchFamily="49" charset="-122"/>
              </a:rPr>
              <a:t>;</a:t>
            </a:r>
          </a:p>
          <a:p>
            <a:pPr algn="l"/>
            <a:r>
              <a:rPr kumimoji="1" lang="en-US" altLang="zh-CN" sz="2400" b="1" dirty="0">
                <a:effectLst/>
                <a:latin typeface="Times New Roman" pitchFamily="18" charset="0"/>
                <a:ea typeface="仿宋_GB2312" pitchFamily="49" charset="-122"/>
              </a:rPr>
              <a:t>        </a:t>
            </a:r>
            <a:r>
              <a:rPr kumimoji="1" lang="en-US" altLang="zh-CN" sz="2400" b="1" dirty="0" smtClean="0">
                <a:effectLst/>
                <a:latin typeface="Times New Roman" pitchFamily="18" charset="0"/>
                <a:ea typeface="仿宋_GB2312" pitchFamily="49" charset="-122"/>
              </a:rPr>
              <a:t>while</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continue</a:t>
            </a:r>
            <a:r>
              <a:rPr kumimoji="1" lang="en-US" altLang="zh-CN" sz="2400" dirty="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&amp;&amp;</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IsEmpty</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S </a:t>
            </a:r>
            <a:r>
              <a:rPr kumimoji="1" lang="en-US" altLang="zh-CN" sz="2400" dirty="0">
                <a:effectLst/>
                <a:latin typeface="Times New Roman" pitchFamily="18" charset="0"/>
                <a:ea typeface="仿宋_GB2312" pitchFamily="49" charset="-122"/>
              </a:rPr>
              <a:t>) ) {</a:t>
            </a:r>
          </a:p>
          <a:p>
            <a:pPr algn="l"/>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w</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getTop</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S </a:t>
            </a:r>
            <a:r>
              <a:rPr kumimoji="1" lang="en-US" altLang="zh-CN" sz="2400" dirty="0">
                <a:effectLst/>
                <a:latin typeface="Times New Roman" pitchFamily="18" charset="0"/>
                <a:ea typeface="仿宋_GB2312" pitchFamily="49" charset="-122"/>
              </a:rPr>
              <a:t>)</a:t>
            </a:r>
            <a:r>
              <a:rPr kumimoji="1" lang="en-US" altLang="zh-CN" sz="2400" b="1" dirty="0">
                <a:effectLst/>
                <a:latin typeface="Times New Roman" pitchFamily="18" charset="0"/>
                <a:ea typeface="仿宋_GB2312" pitchFamily="49" charset="-122"/>
              </a:rPr>
              <a:t>;</a:t>
            </a:r>
            <a:r>
              <a:rPr kumimoji="1" lang="en-US" altLang="zh-CN" sz="2400" dirty="0">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Pop</a:t>
            </a:r>
            <a:r>
              <a:rPr kumimoji="1" lang="en-US" altLang="zh-CN" sz="2400" dirty="0">
                <a:solidFill>
                  <a:srgbClr val="FFFF00"/>
                </a:solidFill>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S </a:t>
            </a:r>
            <a:r>
              <a:rPr kumimoji="1" lang="en-US" altLang="zh-CN" sz="2400" dirty="0">
                <a:solidFill>
                  <a:srgbClr val="FFFF00"/>
                </a:solidFill>
                <a:effectLst/>
                <a:latin typeface="Times New Roman" pitchFamily="18" charset="0"/>
                <a:ea typeface="仿宋_GB2312" pitchFamily="49" charset="-122"/>
              </a:rPr>
              <a:t>);</a:t>
            </a:r>
          </a:p>
          <a:p>
            <a:pPr algn="l"/>
            <a:r>
              <a:rPr kumimoji="1" lang="en-US" altLang="zh-CN" sz="2400" b="1" dirty="0">
                <a:effectLst/>
                <a:latin typeface="Times New Roman" pitchFamily="18" charset="0"/>
                <a:ea typeface="仿宋_GB2312" pitchFamily="49" charset="-122"/>
              </a:rPr>
              <a:t>        </a:t>
            </a:r>
            <a:r>
              <a:rPr kumimoji="1" lang="en-US" altLang="zh-CN" sz="2400" b="1" dirty="0" smtClean="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p </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w.ptr</a:t>
            </a:r>
            <a:r>
              <a:rPr kumimoji="1" lang="en-US" altLang="zh-CN" sz="2400" b="1" dirty="0">
                <a:effectLst/>
                <a:latin typeface="Times New Roman" pitchFamily="18" charset="0"/>
                <a:ea typeface="仿宋_GB2312" pitchFamily="49" charset="-122"/>
              </a:rPr>
              <a:t>;</a:t>
            </a:r>
            <a:endParaRPr kumimoji="1" lang="en-US" altLang="zh-CN" sz="2400"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b="1" dirty="0" smtClean="0">
                <a:effectLst/>
                <a:latin typeface="Times New Roman" pitchFamily="18" charset="0"/>
                <a:ea typeface="仿宋_GB2312" pitchFamily="49" charset="-122"/>
              </a:rPr>
              <a:t>switch</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a:t>
            </a:r>
            <a:r>
              <a:rPr kumimoji="1" lang="en-US" altLang="zh-CN" sz="2400" i="1" dirty="0" err="1">
                <a:effectLst/>
                <a:latin typeface="Times New Roman" pitchFamily="18" charset="0"/>
                <a:ea typeface="仿宋_GB2312" pitchFamily="49" charset="-122"/>
              </a:rPr>
              <a:t>w.tag</a:t>
            </a:r>
            <a:r>
              <a:rPr kumimoji="1" lang="en-US" altLang="zh-CN" sz="2400" dirty="0">
                <a:effectLst/>
                <a:latin typeface="Times New Roman" pitchFamily="18" charset="0"/>
                <a:ea typeface="仿宋_GB2312" pitchFamily="49" charset="-122"/>
              </a:rPr>
              <a:t>) {</a:t>
            </a:r>
          </a:p>
          <a:p>
            <a:pPr algn="l"/>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b="1" dirty="0" smtClean="0">
                <a:effectLst/>
                <a:latin typeface="Times New Roman" pitchFamily="18" charset="0"/>
                <a:ea typeface="仿宋_GB2312" pitchFamily="49" charset="-122"/>
              </a:rPr>
              <a:t>case</a:t>
            </a:r>
            <a:r>
              <a:rPr kumimoji="1" lang="en-US" altLang="zh-CN" sz="2400" dirty="0" smtClean="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L </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w.tag</a:t>
            </a:r>
            <a:r>
              <a:rPr kumimoji="1" lang="en-US" altLang="zh-CN" sz="2400" dirty="0">
                <a:effectLst/>
                <a:latin typeface="Times New Roman" pitchFamily="18" charset="0"/>
                <a:ea typeface="仿宋_GB2312" pitchFamily="49" charset="-122"/>
              </a:rPr>
              <a:t> = </a:t>
            </a:r>
            <a:r>
              <a:rPr kumimoji="1" lang="en-US" altLang="zh-CN" sz="2400" i="1" dirty="0">
                <a:effectLst/>
                <a:latin typeface="Times New Roman" pitchFamily="18" charset="0"/>
                <a:ea typeface="仿宋_GB2312" pitchFamily="49" charset="-122"/>
              </a:rPr>
              <a:t>R</a:t>
            </a:r>
            <a:r>
              <a:rPr kumimoji="1" lang="en-US" altLang="zh-CN" sz="2400" dirty="0">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Push</a:t>
            </a:r>
            <a:r>
              <a:rPr kumimoji="1" lang="en-US" altLang="zh-CN" sz="2400" dirty="0">
                <a:solidFill>
                  <a:srgbClr val="FFFF00"/>
                </a:solidFill>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S, w</a:t>
            </a:r>
            <a:r>
              <a:rPr kumimoji="1" lang="en-US" altLang="zh-CN" sz="2400" dirty="0">
                <a:solidFill>
                  <a:srgbClr val="FFFF00"/>
                </a:solidFill>
                <a:effectLst/>
                <a:latin typeface="Times New Roman" pitchFamily="18" charset="0"/>
                <a:ea typeface="仿宋_GB2312" pitchFamily="49" charset="-122"/>
              </a:rPr>
              <a:t>);</a:t>
            </a:r>
          </a:p>
          <a:p>
            <a:pPr algn="l"/>
            <a:r>
              <a:rPr kumimoji="1" lang="en-US" altLang="zh-CN" sz="2400" dirty="0">
                <a:solidFill>
                  <a:srgbClr val="FFFF00"/>
                </a:solidFill>
                <a:effectLst/>
                <a:latin typeface="Times New Roman" pitchFamily="18" charset="0"/>
                <a:ea typeface="仿宋_GB2312" pitchFamily="49" charset="-122"/>
              </a:rPr>
              <a:t>        </a:t>
            </a:r>
            <a:r>
              <a:rPr kumimoji="1" lang="en-US" altLang="zh-CN" sz="2400" dirty="0" smtClean="0">
                <a:solidFill>
                  <a:srgbClr val="FFFF00"/>
                </a:solidFill>
                <a:effectLst/>
                <a:latin typeface="Times New Roman" pitchFamily="18" charset="0"/>
                <a:ea typeface="仿宋_GB2312" pitchFamily="49" charset="-122"/>
              </a:rPr>
              <a:t>                      </a:t>
            </a:r>
            <a:r>
              <a:rPr kumimoji="1" lang="en-US" altLang="zh-CN" sz="2400" i="1" dirty="0">
                <a:solidFill>
                  <a:srgbClr val="FFFF00"/>
                </a:solidFill>
                <a:effectLst/>
                <a:latin typeface="Times New Roman" pitchFamily="18" charset="0"/>
                <a:ea typeface="仿宋_GB2312" pitchFamily="49" charset="-122"/>
              </a:rPr>
              <a:t>continue </a:t>
            </a:r>
            <a:r>
              <a:rPr kumimoji="1" lang="en-US" altLang="zh-CN" sz="2400" dirty="0">
                <a:solidFill>
                  <a:srgbClr val="FFFF00"/>
                </a:solidFill>
                <a:effectLst/>
                <a:latin typeface="Times New Roman" pitchFamily="18" charset="0"/>
                <a:ea typeface="仿宋_GB2312" pitchFamily="49" charset="-122"/>
              </a:rPr>
              <a:t>= 0;</a:t>
            </a:r>
          </a:p>
          <a:p>
            <a:pPr algn="l"/>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p </a:t>
            </a:r>
            <a:r>
              <a:rPr kumimoji="1" lang="en-US" altLang="zh-CN" sz="2400" dirty="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a:t>
            </a:r>
            <a:r>
              <a:rPr kumimoji="1" lang="en-US" altLang="zh-CN" sz="2400" dirty="0" smtClean="0">
                <a:effectLst/>
                <a:latin typeface="Times New Roman" pitchFamily="18" charset="0"/>
                <a:ea typeface="仿宋_GB2312" pitchFamily="49" charset="-122"/>
              </a:rPr>
              <a:t>-&gt;</a:t>
            </a:r>
            <a:r>
              <a:rPr kumimoji="1" lang="en-US" altLang="zh-CN" sz="2400" i="1" dirty="0" err="1" smtClean="0">
                <a:effectLst/>
                <a:latin typeface="Times New Roman" pitchFamily="18" charset="0"/>
                <a:ea typeface="仿宋_GB2312" pitchFamily="49" charset="-122"/>
              </a:rPr>
              <a:t>rchild</a:t>
            </a:r>
            <a:r>
              <a:rPr kumimoji="1" lang="en-US" altLang="zh-CN" sz="2400" dirty="0">
                <a:effectLst/>
                <a:latin typeface="Times New Roman" pitchFamily="18" charset="0"/>
                <a:ea typeface="仿宋_GB2312" pitchFamily="49" charset="-122"/>
              </a:rPr>
              <a:t>;</a:t>
            </a:r>
          </a:p>
          <a:p>
            <a:pPr algn="l"/>
            <a:r>
              <a:rPr kumimoji="1" lang="en-US" altLang="zh-CN" sz="2400" b="1" dirty="0">
                <a:effectLst/>
                <a:latin typeface="Times New Roman" pitchFamily="18" charset="0"/>
                <a:ea typeface="仿宋_GB2312" pitchFamily="49" charset="-122"/>
              </a:rPr>
              <a:t>        </a:t>
            </a:r>
            <a:r>
              <a:rPr kumimoji="1" lang="en-US" altLang="zh-CN" sz="2400" b="1" dirty="0" smtClean="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break</a:t>
            </a:r>
            <a:r>
              <a:rPr kumimoji="1" lang="en-US" altLang="zh-CN" sz="2400" dirty="0">
                <a:effectLst/>
                <a:latin typeface="Times New Roman" pitchFamily="18" charset="0"/>
                <a:ea typeface="仿宋_GB2312" pitchFamily="49" charset="-122"/>
              </a:rPr>
              <a:t>;</a:t>
            </a:r>
          </a:p>
          <a:p>
            <a:pPr algn="l">
              <a:lnSpc>
                <a:spcPct val="95000"/>
              </a:lnSpc>
            </a:pPr>
            <a:r>
              <a:rPr kumimoji="1" lang="en-US" altLang="zh-CN" sz="2400" b="1" dirty="0">
                <a:effectLst/>
                <a:latin typeface="Times New Roman" pitchFamily="18" charset="0"/>
                <a:ea typeface="宋体" pitchFamily="2" charset="-122"/>
              </a:rPr>
              <a:t>        </a:t>
            </a:r>
            <a:r>
              <a:rPr kumimoji="1" lang="en-US" altLang="zh-CN" sz="2400" b="1" dirty="0" smtClean="0">
                <a:effectLst/>
                <a:latin typeface="Times New Roman" pitchFamily="18" charset="0"/>
                <a:ea typeface="宋体" pitchFamily="2" charset="-122"/>
              </a:rPr>
              <a:t>        case</a:t>
            </a:r>
            <a:r>
              <a:rPr kumimoji="1" lang="en-US" altLang="zh-CN" sz="2400" dirty="0" smtClean="0">
                <a:effectLst/>
                <a:latin typeface="Times New Roman" pitchFamily="18" charset="0"/>
                <a:ea typeface="宋体" pitchFamily="2" charset="-122"/>
              </a:rPr>
              <a:t> </a:t>
            </a:r>
            <a:r>
              <a:rPr kumimoji="1" lang="en-US" altLang="zh-CN" sz="2400" i="1" dirty="0">
                <a:effectLst/>
                <a:latin typeface="Times New Roman" pitchFamily="18" charset="0"/>
                <a:ea typeface="宋体" pitchFamily="2" charset="-122"/>
              </a:rPr>
              <a:t>R</a:t>
            </a:r>
            <a:r>
              <a:rPr kumimoji="1" lang="en-US" altLang="zh-CN" sz="2400" b="1" dirty="0">
                <a:effectLst/>
                <a:latin typeface="Times New Roman" pitchFamily="18" charset="0"/>
                <a:ea typeface="宋体" pitchFamily="2" charset="-122"/>
              </a:rPr>
              <a:t> </a:t>
            </a:r>
            <a:r>
              <a:rPr kumimoji="1" lang="en-US" altLang="zh-CN" sz="2400" dirty="0">
                <a:effectLst/>
                <a:latin typeface="Times New Roman" pitchFamily="18" charset="0"/>
                <a:ea typeface="宋体" pitchFamily="2" charset="-122"/>
              </a:rPr>
              <a:t>:  </a:t>
            </a:r>
            <a:r>
              <a:rPr kumimoji="1" lang="en-US" altLang="zh-CN" sz="2400" i="1" dirty="0" err="1">
                <a:solidFill>
                  <a:srgbClr val="FFFF00"/>
                </a:solidFill>
                <a:effectLst/>
                <a:latin typeface="Times New Roman" pitchFamily="18" charset="0"/>
                <a:ea typeface="宋体" pitchFamily="2" charset="-122"/>
              </a:rPr>
              <a:t>printf</a:t>
            </a:r>
            <a:r>
              <a:rPr kumimoji="1" lang="en-US" altLang="zh-CN" sz="2400" dirty="0">
                <a:solidFill>
                  <a:srgbClr val="FFFF00"/>
                </a:solidFill>
                <a:effectLst/>
                <a:latin typeface="Times New Roman" pitchFamily="18" charset="0"/>
                <a:ea typeface="宋体" pitchFamily="2" charset="-122"/>
              </a:rPr>
              <a:t> (</a:t>
            </a:r>
            <a:r>
              <a:rPr kumimoji="1" lang="en-US" altLang="zh-CN" sz="2400" i="1" dirty="0" smtClean="0">
                <a:solidFill>
                  <a:srgbClr val="FFFF00"/>
                </a:solidFill>
                <a:effectLst/>
                <a:latin typeface="Times New Roman" pitchFamily="18" charset="0"/>
                <a:ea typeface="宋体" pitchFamily="2" charset="-122"/>
              </a:rPr>
              <a:t>p</a:t>
            </a:r>
            <a:r>
              <a:rPr kumimoji="1" lang="en-US" altLang="zh-CN" sz="2400" dirty="0" smtClean="0">
                <a:solidFill>
                  <a:srgbClr val="FFFF00"/>
                </a:solidFill>
                <a:effectLst/>
                <a:latin typeface="Times New Roman" pitchFamily="18" charset="0"/>
                <a:ea typeface="宋体" pitchFamily="2" charset="-122"/>
              </a:rPr>
              <a:t>-&gt;</a:t>
            </a:r>
            <a:r>
              <a:rPr kumimoji="1" lang="en-US" altLang="zh-CN" sz="2400" i="1" dirty="0" smtClean="0">
                <a:solidFill>
                  <a:srgbClr val="FFFF00"/>
                </a:solidFill>
                <a:effectLst/>
                <a:latin typeface="Times New Roman" pitchFamily="18" charset="0"/>
                <a:ea typeface="仿宋_GB2312" pitchFamily="49" charset="-122"/>
              </a:rPr>
              <a:t>info</a:t>
            </a:r>
            <a:r>
              <a:rPr kumimoji="1" lang="en-US" altLang="zh-CN" sz="2400" dirty="0" smtClean="0">
                <a:solidFill>
                  <a:srgbClr val="FFFF00"/>
                </a:solidFill>
                <a:effectLst/>
                <a:latin typeface="Times New Roman" pitchFamily="18" charset="0"/>
                <a:ea typeface="宋体" pitchFamily="2" charset="-122"/>
              </a:rPr>
              <a:t>);</a:t>
            </a:r>
            <a:endParaRPr kumimoji="1" lang="en-US" altLang="zh-CN" sz="2400" dirty="0">
              <a:effectLst/>
              <a:latin typeface="Times New Roman" pitchFamily="18" charset="0"/>
              <a:ea typeface="宋体" pitchFamily="2" charset="-122"/>
            </a:endParaRPr>
          </a:p>
          <a:p>
            <a:pPr algn="l">
              <a:lnSpc>
                <a:spcPct val="95000"/>
              </a:lnSpc>
            </a:pPr>
            <a:r>
              <a:rPr kumimoji="1" lang="en-US" altLang="zh-CN" sz="2400" b="1" dirty="0">
                <a:effectLst/>
                <a:latin typeface="Times New Roman" pitchFamily="18" charset="0"/>
                <a:ea typeface="宋体" pitchFamily="2" charset="-122"/>
              </a:rPr>
              <a:t>        </a:t>
            </a:r>
            <a:r>
              <a:rPr kumimoji="1" lang="en-US" altLang="zh-CN" sz="2400" b="1" dirty="0" smtClean="0">
                <a:effectLst/>
                <a:latin typeface="Times New Roman" pitchFamily="18" charset="0"/>
                <a:ea typeface="宋体" pitchFamily="2" charset="-122"/>
              </a:rPr>
              <a:t>                      </a:t>
            </a:r>
            <a:r>
              <a:rPr kumimoji="1" lang="en-US" altLang="zh-CN" sz="2400" b="1" dirty="0">
                <a:effectLst/>
                <a:latin typeface="Times New Roman" pitchFamily="18" charset="0"/>
                <a:ea typeface="宋体" pitchFamily="2" charset="-122"/>
              </a:rPr>
              <a:t>break</a:t>
            </a:r>
            <a:r>
              <a:rPr kumimoji="1" lang="en-US" altLang="zh-CN" sz="2400" dirty="0">
                <a:effectLst/>
                <a:latin typeface="Times New Roman" pitchFamily="18" charset="0"/>
                <a:ea typeface="宋体" pitchFamily="2" charset="-122"/>
              </a:rPr>
              <a:t>;</a:t>
            </a:r>
          </a:p>
          <a:p>
            <a:pPr algn="l">
              <a:lnSpc>
                <a:spcPct val="95000"/>
              </a:lnSpc>
            </a:pPr>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endParaRPr kumimoji="1" lang="en-US" altLang="zh-CN" sz="2400" dirty="0">
              <a:effectLst/>
              <a:latin typeface="Times New Roman" pitchFamily="18" charset="0"/>
              <a:ea typeface="宋体" pitchFamily="2" charset="-122"/>
            </a:endParaRPr>
          </a:p>
          <a:p>
            <a:pPr algn="l">
              <a:lnSpc>
                <a:spcPct val="95000"/>
              </a:lnSpc>
            </a:pPr>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a:t>
            </a:r>
            <a:endParaRPr kumimoji="1" lang="en-US" altLang="zh-CN" sz="2400" dirty="0">
              <a:effectLst/>
              <a:latin typeface="Times New Roman" pitchFamily="18" charset="0"/>
              <a:ea typeface="宋体" pitchFamily="2" charset="-122"/>
            </a:endParaRPr>
          </a:p>
          <a:p>
            <a:pPr algn="l">
              <a:lnSpc>
                <a:spcPct val="95000"/>
              </a:lnSpc>
            </a:pPr>
            <a:r>
              <a:rPr kumimoji="1" lang="en-US" altLang="zh-CN" sz="2400" dirty="0">
                <a:effectLst/>
                <a:latin typeface="Times New Roman" pitchFamily="18" charset="0"/>
                <a:ea typeface="宋体" pitchFamily="2" charset="-122"/>
              </a:rPr>
              <a:t>    </a:t>
            </a:r>
            <a:r>
              <a:rPr kumimoji="1" lang="en-US" altLang="zh-CN" sz="2400" dirty="0" smtClean="0">
                <a:effectLst/>
                <a:latin typeface="Times New Roman" pitchFamily="18" charset="0"/>
                <a:ea typeface="宋体" pitchFamily="2" charset="-122"/>
              </a:rPr>
              <a:t>} </a:t>
            </a:r>
            <a:r>
              <a:rPr kumimoji="1" lang="en-US" altLang="zh-CN" sz="2400" b="1" dirty="0">
                <a:effectLst/>
                <a:latin typeface="Times New Roman" pitchFamily="18" charset="0"/>
                <a:ea typeface="宋体" pitchFamily="2" charset="-122"/>
              </a:rPr>
              <a:t>while</a:t>
            </a:r>
            <a:r>
              <a:rPr kumimoji="1" lang="en-US" altLang="zh-CN" sz="2400" dirty="0">
                <a:effectLst/>
                <a:latin typeface="Times New Roman" pitchFamily="18" charset="0"/>
                <a:ea typeface="宋体" pitchFamily="2" charset="-122"/>
              </a:rPr>
              <a:t> ( </a:t>
            </a:r>
            <a:r>
              <a:rPr kumimoji="1" lang="en-US" altLang="zh-CN" sz="2400" i="1" dirty="0">
                <a:effectLst/>
                <a:latin typeface="Times New Roman" pitchFamily="18" charset="0"/>
                <a:ea typeface="宋体" pitchFamily="2" charset="-122"/>
              </a:rPr>
              <a:t>p</a:t>
            </a:r>
            <a:r>
              <a:rPr kumimoji="1" lang="en-US" altLang="zh-CN" sz="2400" dirty="0">
                <a:effectLst/>
                <a:latin typeface="Times New Roman" pitchFamily="18" charset="0"/>
                <a:ea typeface="宋体" pitchFamily="2" charset="-122"/>
              </a:rPr>
              <a:t> </a:t>
            </a:r>
            <a:r>
              <a:rPr kumimoji="1" lang="en-US" altLang="zh-CN" sz="2400" b="1" dirty="0">
                <a:effectLst/>
                <a:latin typeface="Times New Roman" pitchFamily="18" charset="0"/>
                <a:ea typeface="宋体" pitchFamily="2" charset="-122"/>
              </a:rPr>
              <a:t>||</a:t>
            </a:r>
            <a:r>
              <a:rPr kumimoji="1" lang="en-US" altLang="zh-CN" sz="2400" dirty="0">
                <a:effectLst/>
                <a:latin typeface="Times New Roman" pitchFamily="18" charset="0"/>
                <a:ea typeface="宋体" pitchFamily="2" charset="-122"/>
              </a:rPr>
              <a:t> !</a:t>
            </a:r>
            <a:r>
              <a:rPr kumimoji="1" lang="en-US" altLang="zh-CN" sz="2400" i="1" dirty="0" err="1">
                <a:effectLst/>
                <a:latin typeface="Times New Roman" pitchFamily="18" charset="0"/>
                <a:ea typeface="宋体" pitchFamily="2" charset="-122"/>
              </a:rPr>
              <a:t>IsEmpty</a:t>
            </a:r>
            <a:r>
              <a:rPr kumimoji="1" lang="en-US" altLang="zh-CN" sz="2400" dirty="0">
                <a:effectLst/>
                <a:latin typeface="Times New Roman" pitchFamily="18" charset="0"/>
                <a:ea typeface="宋体" pitchFamily="2" charset="-122"/>
              </a:rPr>
              <a:t>( </a:t>
            </a:r>
            <a:r>
              <a:rPr kumimoji="1" lang="en-US" altLang="zh-CN" sz="2400" i="1" dirty="0">
                <a:effectLst/>
                <a:latin typeface="Times New Roman" pitchFamily="18" charset="0"/>
                <a:ea typeface="宋体" pitchFamily="2" charset="-122"/>
              </a:rPr>
              <a:t>S </a:t>
            </a:r>
            <a:r>
              <a:rPr kumimoji="1" lang="en-US" altLang="zh-CN" sz="2400" dirty="0">
                <a:effectLst/>
                <a:latin typeface="Times New Roman" pitchFamily="18" charset="0"/>
                <a:ea typeface="宋体" pitchFamily="2" charset="-122"/>
              </a:rPr>
              <a:t>) );</a:t>
            </a:r>
          </a:p>
          <a:p>
            <a:pPr algn="l">
              <a:lnSpc>
                <a:spcPct val="95000"/>
              </a:lnSpc>
            </a:pPr>
            <a:r>
              <a:rPr kumimoji="1" lang="en-US" altLang="zh-CN" sz="2400" dirty="0">
                <a:effectLst/>
                <a:latin typeface="Times New Roman" pitchFamily="18" charset="0"/>
                <a:ea typeface="宋体" pitchFamily="2" charset="-122"/>
              </a:rPr>
              <a:t>}</a:t>
            </a:r>
          </a:p>
        </p:txBody>
      </p:sp>
      <p:sp>
        <p:nvSpPr>
          <p:cNvPr id="135173" name="AutoShape 5"/>
          <p:cNvSpPr>
            <a:spLocks noChangeArrowheads="1"/>
          </p:cNvSpPr>
          <p:nvPr/>
        </p:nvSpPr>
        <p:spPr bwMode="auto">
          <a:xfrm>
            <a:off x="6516688" y="1412875"/>
            <a:ext cx="1727200" cy="792163"/>
          </a:xfrm>
          <a:prstGeom prst="wedgeRoundRectCallout">
            <a:avLst>
              <a:gd name="adj1" fmla="val -85569"/>
              <a:gd name="adj2" fmla="val 54208"/>
              <a:gd name="adj3" fmla="val 16667"/>
            </a:avLst>
          </a:prstGeom>
          <a:noFill/>
          <a:ln w="952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b="1">
                <a:solidFill>
                  <a:srgbClr val="FFFF00"/>
                </a:solidFill>
                <a:effectLst/>
              </a:rPr>
              <a:t>二次进栈</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页脚占位符 4"/>
          <p:cNvSpPr>
            <a:spLocks noGrp="1"/>
          </p:cNvSpPr>
          <p:nvPr>
            <p:ph type="ftr" sz="quarter" idx="11"/>
          </p:nvPr>
        </p:nvSpPr>
        <p:spPr/>
        <p:txBody>
          <a:bodyPr/>
          <a:lstStyle/>
          <a:p>
            <a:endParaRPr lang="en-US" altLang="zh-CN"/>
          </a:p>
          <a:p>
            <a:r>
              <a:rPr lang="en-US" altLang="zh-CN"/>
              <a:t>Prof. Q. Wang</a:t>
            </a:r>
          </a:p>
        </p:txBody>
      </p:sp>
      <p:pic>
        <p:nvPicPr>
          <p:cNvPr id="188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82054"/>
            <a:ext cx="2868612"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8664" name="Group 248"/>
          <p:cNvGrpSpPr>
            <a:grpSpLocks/>
          </p:cNvGrpSpPr>
          <p:nvPr/>
        </p:nvGrpSpPr>
        <p:grpSpPr bwMode="auto">
          <a:xfrm>
            <a:off x="106363" y="836613"/>
            <a:ext cx="1152525" cy="1657350"/>
            <a:chOff x="67" y="527"/>
            <a:chExt cx="726" cy="1044"/>
          </a:xfrm>
        </p:grpSpPr>
        <p:sp>
          <p:nvSpPr>
            <p:cNvPr id="188421" name="Rectangle 5"/>
            <p:cNvSpPr>
              <a:spLocks noChangeArrowheads="1"/>
            </p:cNvSpPr>
            <p:nvPr/>
          </p:nvSpPr>
          <p:spPr bwMode="auto">
            <a:xfrm>
              <a:off x="67" y="134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24" name="Rectangle 8"/>
            <p:cNvSpPr>
              <a:spLocks noChangeArrowheads="1"/>
            </p:cNvSpPr>
            <p:nvPr/>
          </p:nvSpPr>
          <p:spPr bwMode="auto">
            <a:xfrm>
              <a:off x="430" y="134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27" name="Line 11"/>
            <p:cNvSpPr>
              <a:spLocks noChangeShapeType="1"/>
            </p:cNvSpPr>
            <p:nvPr/>
          </p:nvSpPr>
          <p:spPr bwMode="auto">
            <a:xfrm flipV="1">
              <a:off x="67" y="52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428" name="Line 12"/>
            <p:cNvSpPr>
              <a:spLocks noChangeShapeType="1"/>
            </p:cNvSpPr>
            <p:nvPr/>
          </p:nvSpPr>
          <p:spPr bwMode="auto">
            <a:xfrm flipV="1">
              <a:off x="793" y="52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8667" name="Group 251"/>
          <p:cNvGrpSpPr>
            <a:grpSpLocks/>
          </p:cNvGrpSpPr>
          <p:nvPr/>
        </p:nvGrpSpPr>
        <p:grpSpPr bwMode="auto">
          <a:xfrm>
            <a:off x="3995738" y="838200"/>
            <a:ext cx="1152525" cy="1657350"/>
            <a:chOff x="2517" y="528"/>
            <a:chExt cx="726" cy="1044"/>
          </a:xfrm>
        </p:grpSpPr>
        <p:sp>
          <p:nvSpPr>
            <p:cNvPr id="188429" name="Rectangle 13"/>
            <p:cNvSpPr>
              <a:spLocks noChangeArrowheads="1"/>
            </p:cNvSpPr>
            <p:nvPr/>
          </p:nvSpPr>
          <p:spPr bwMode="auto">
            <a:xfrm>
              <a:off x="2517" y="134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30" name="Rectangle 14"/>
            <p:cNvSpPr>
              <a:spLocks noChangeArrowheads="1"/>
            </p:cNvSpPr>
            <p:nvPr/>
          </p:nvSpPr>
          <p:spPr bwMode="auto">
            <a:xfrm>
              <a:off x="2517" y="1118"/>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31" name="Rectangle 15"/>
            <p:cNvSpPr>
              <a:spLocks noChangeArrowheads="1"/>
            </p:cNvSpPr>
            <p:nvPr/>
          </p:nvSpPr>
          <p:spPr bwMode="auto">
            <a:xfrm>
              <a:off x="2517" y="891"/>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a:t>
              </a:r>
            </a:p>
          </p:txBody>
        </p:sp>
        <p:sp>
          <p:nvSpPr>
            <p:cNvPr id="188432" name="Rectangle 16"/>
            <p:cNvSpPr>
              <a:spLocks noChangeArrowheads="1"/>
            </p:cNvSpPr>
            <p:nvPr/>
          </p:nvSpPr>
          <p:spPr bwMode="auto">
            <a:xfrm>
              <a:off x="2880" y="134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33" name="Rectangle 17"/>
            <p:cNvSpPr>
              <a:spLocks noChangeArrowheads="1"/>
            </p:cNvSpPr>
            <p:nvPr/>
          </p:nvSpPr>
          <p:spPr bwMode="auto">
            <a:xfrm>
              <a:off x="2880" y="1118"/>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34" name="Rectangle 18"/>
            <p:cNvSpPr>
              <a:spLocks noChangeArrowheads="1"/>
            </p:cNvSpPr>
            <p:nvPr/>
          </p:nvSpPr>
          <p:spPr bwMode="auto">
            <a:xfrm>
              <a:off x="2880" y="891"/>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435" name="Line 19"/>
            <p:cNvSpPr>
              <a:spLocks noChangeShapeType="1"/>
            </p:cNvSpPr>
            <p:nvPr/>
          </p:nvSpPr>
          <p:spPr bwMode="auto">
            <a:xfrm flipV="1">
              <a:off x="2517" y="52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436" name="Line 20"/>
            <p:cNvSpPr>
              <a:spLocks noChangeShapeType="1"/>
            </p:cNvSpPr>
            <p:nvPr/>
          </p:nvSpPr>
          <p:spPr bwMode="auto">
            <a:xfrm flipV="1">
              <a:off x="3243" y="52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8665" name="Group 249"/>
          <p:cNvGrpSpPr>
            <a:grpSpLocks/>
          </p:cNvGrpSpPr>
          <p:nvPr/>
        </p:nvGrpSpPr>
        <p:grpSpPr bwMode="auto">
          <a:xfrm>
            <a:off x="1403350" y="838200"/>
            <a:ext cx="1152525" cy="1657350"/>
            <a:chOff x="884" y="528"/>
            <a:chExt cx="726" cy="1044"/>
          </a:xfrm>
        </p:grpSpPr>
        <p:sp>
          <p:nvSpPr>
            <p:cNvPr id="188450" name="Rectangle 34"/>
            <p:cNvSpPr>
              <a:spLocks noChangeArrowheads="1"/>
            </p:cNvSpPr>
            <p:nvPr/>
          </p:nvSpPr>
          <p:spPr bwMode="auto">
            <a:xfrm>
              <a:off x="884" y="134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51" name="Rectangle 35"/>
            <p:cNvSpPr>
              <a:spLocks noChangeArrowheads="1"/>
            </p:cNvSpPr>
            <p:nvPr/>
          </p:nvSpPr>
          <p:spPr bwMode="auto">
            <a:xfrm>
              <a:off x="884" y="1118"/>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53" name="Rectangle 37"/>
            <p:cNvSpPr>
              <a:spLocks noChangeArrowheads="1"/>
            </p:cNvSpPr>
            <p:nvPr/>
          </p:nvSpPr>
          <p:spPr bwMode="auto">
            <a:xfrm>
              <a:off x="1247" y="134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54" name="Rectangle 38"/>
            <p:cNvSpPr>
              <a:spLocks noChangeArrowheads="1"/>
            </p:cNvSpPr>
            <p:nvPr/>
          </p:nvSpPr>
          <p:spPr bwMode="auto">
            <a:xfrm>
              <a:off x="1247" y="1118"/>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56" name="Line 40"/>
            <p:cNvSpPr>
              <a:spLocks noChangeShapeType="1"/>
            </p:cNvSpPr>
            <p:nvPr/>
          </p:nvSpPr>
          <p:spPr bwMode="auto">
            <a:xfrm flipV="1">
              <a:off x="884" y="529"/>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457" name="Line 41"/>
            <p:cNvSpPr>
              <a:spLocks noChangeShapeType="1"/>
            </p:cNvSpPr>
            <p:nvPr/>
          </p:nvSpPr>
          <p:spPr bwMode="auto">
            <a:xfrm flipV="1">
              <a:off x="1610" y="52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8666" name="Group 250"/>
          <p:cNvGrpSpPr>
            <a:grpSpLocks/>
          </p:cNvGrpSpPr>
          <p:nvPr/>
        </p:nvGrpSpPr>
        <p:grpSpPr bwMode="auto">
          <a:xfrm>
            <a:off x="2698750" y="838200"/>
            <a:ext cx="1152525" cy="1657350"/>
            <a:chOff x="1700" y="528"/>
            <a:chExt cx="726" cy="1044"/>
          </a:xfrm>
        </p:grpSpPr>
        <p:sp>
          <p:nvSpPr>
            <p:cNvPr id="188458" name="Rectangle 42"/>
            <p:cNvSpPr>
              <a:spLocks noChangeArrowheads="1"/>
            </p:cNvSpPr>
            <p:nvPr/>
          </p:nvSpPr>
          <p:spPr bwMode="auto">
            <a:xfrm>
              <a:off x="1700" y="134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59" name="Rectangle 43"/>
            <p:cNvSpPr>
              <a:spLocks noChangeArrowheads="1"/>
            </p:cNvSpPr>
            <p:nvPr/>
          </p:nvSpPr>
          <p:spPr bwMode="auto">
            <a:xfrm>
              <a:off x="1700" y="1118"/>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60" name="Rectangle 44"/>
            <p:cNvSpPr>
              <a:spLocks noChangeArrowheads="1"/>
            </p:cNvSpPr>
            <p:nvPr/>
          </p:nvSpPr>
          <p:spPr bwMode="auto">
            <a:xfrm>
              <a:off x="1700" y="89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a:t>
              </a:r>
            </a:p>
          </p:txBody>
        </p:sp>
        <p:sp>
          <p:nvSpPr>
            <p:cNvPr id="188461" name="Rectangle 45"/>
            <p:cNvSpPr>
              <a:spLocks noChangeArrowheads="1"/>
            </p:cNvSpPr>
            <p:nvPr/>
          </p:nvSpPr>
          <p:spPr bwMode="auto">
            <a:xfrm>
              <a:off x="2063" y="134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62" name="Rectangle 46"/>
            <p:cNvSpPr>
              <a:spLocks noChangeArrowheads="1"/>
            </p:cNvSpPr>
            <p:nvPr/>
          </p:nvSpPr>
          <p:spPr bwMode="auto">
            <a:xfrm>
              <a:off x="2063" y="1118"/>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63" name="Rectangle 47"/>
            <p:cNvSpPr>
              <a:spLocks noChangeArrowheads="1"/>
            </p:cNvSpPr>
            <p:nvPr/>
          </p:nvSpPr>
          <p:spPr bwMode="auto">
            <a:xfrm>
              <a:off x="2063" y="89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64" name="Line 48"/>
            <p:cNvSpPr>
              <a:spLocks noChangeShapeType="1"/>
            </p:cNvSpPr>
            <p:nvPr/>
          </p:nvSpPr>
          <p:spPr bwMode="auto">
            <a:xfrm flipV="1">
              <a:off x="1700" y="529"/>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465" name="Line 49"/>
            <p:cNvSpPr>
              <a:spLocks noChangeShapeType="1"/>
            </p:cNvSpPr>
            <p:nvPr/>
          </p:nvSpPr>
          <p:spPr bwMode="auto">
            <a:xfrm flipV="1">
              <a:off x="2426" y="52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8668" name="Group 252"/>
          <p:cNvGrpSpPr>
            <a:grpSpLocks/>
          </p:cNvGrpSpPr>
          <p:nvPr/>
        </p:nvGrpSpPr>
        <p:grpSpPr bwMode="auto">
          <a:xfrm>
            <a:off x="106363" y="2708275"/>
            <a:ext cx="1152525" cy="1657350"/>
            <a:chOff x="67" y="1706"/>
            <a:chExt cx="726" cy="1044"/>
          </a:xfrm>
        </p:grpSpPr>
        <p:sp>
          <p:nvSpPr>
            <p:cNvPr id="188466" name="Rectangle 50"/>
            <p:cNvSpPr>
              <a:spLocks noChangeArrowheads="1"/>
            </p:cNvSpPr>
            <p:nvPr/>
          </p:nvSpPr>
          <p:spPr bwMode="auto">
            <a:xfrm>
              <a:off x="67" y="252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67" name="Rectangle 51"/>
            <p:cNvSpPr>
              <a:spLocks noChangeArrowheads="1"/>
            </p:cNvSpPr>
            <p:nvPr/>
          </p:nvSpPr>
          <p:spPr bwMode="auto">
            <a:xfrm>
              <a:off x="67" y="229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68" name="Rectangle 52"/>
            <p:cNvSpPr>
              <a:spLocks noChangeArrowheads="1"/>
            </p:cNvSpPr>
            <p:nvPr/>
          </p:nvSpPr>
          <p:spPr bwMode="auto">
            <a:xfrm>
              <a:off x="67" y="206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a</a:t>
              </a:r>
            </a:p>
          </p:txBody>
        </p:sp>
        <p:sp>
          <p:nvSpPr>
            <p:cNvPr id="188469" name="Rectangle 53"/>
            <p:cNvSpPr>
              <a:spLocks noChangeArrowheads="1"/>
            </p:cNvSpPr>
            <p:nvPr/>
          </p:nvSpPr>
          <p:spPr bwMode="auto">
            <a:xfrm>
              <a:off x="430" y="252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70" name="Rectangle 54"/>
            <p:cNvSpPr>
              <a:spLocks noChangeArrowheads="1"/>
            </p:cNvSpPr>
            <p:nvPr/>
          </p:nvSpPr>
          <p:spPr bwMode="auto">
            <a:xfrm>
              <a:off x="430" y="229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71" name="Rectangle 55"/>
            <p:cNvSpPr>
              <a:spLocks noChangeArrowheads="1"/>
            </p:cNvSpPr>
            <p:nvPr/>
          </p:nvSpPr>
          <p:spPr bwMode="auto">
            <a:xfrm>
              <a:off x="430" y="206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472" name="Line 56"/>
            <p:cNvSpPr>
              <a:spLocks noChangeShapeType="1"/>
            </p:cNvSpPr>
            <p:nvPr/>
          </p:nvSpPr>
          <p:spPr bwMode="auto">
            <a:xfrm flipV="1">
              <a:off x="67" y="1706"/>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473" name="Line 57"/>
            <p:cNvSpPr>
              <a:spLocks noChangeShapeType="1"/>
            </p:cNvSpPr>
            <p:nvPr/>
          </p:nvSpPr>
          <p:spPr bwMode="auto">
            <a:xfrm flipV="1">
              <a:off x="793" y="1706"/>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8669" name="Group 253"/>
          <p:cNvGrpSpPr>
            <a:grpSpLocks/>
          </p:cNvGrpSpPr>
          <p:nvPr/>
        </p:nvGrpSpPr>
        <p:grpSpPr bwMode="auto">
          <a:xfrm>
            <a:off x="1403350" y="2709863"/>
            <a:ext cx="1152525" cy="1657350"/>
            <a:chOff x="884" y="1707"/>
            <a:chExt cx="726" cy="1044"/>
          </a:xfrm>
        </p:grpSpPr>
        <p:sp>
          <p:nvSpPr>
            <p:cNvPr id="188474" name="Rectangle 58"/>
            <p:cNvSpPr>
              <a:spLocks noChangeArrowheads="1"/>
            </p:cNvSpPr>
            <p:nvPr/>
          </p:nvSpPr>
          <p:spPr bwMode="auto">
            <a:xfrm>
              <a:off x="884" y="252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75" name="Rectangle 59"/>
            <p:cNvSpPr>
              <a:spLocks noChangeArrowheads="1"/>
            </p:cNvSpPr>
            <p:nvPr/>
          </p:nvSpPr>
          <p:spPr bwMode="auto">
            <a:xfrm>
              <a:off x="884" y="229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77" name="Rectangle 61"/>
            <p:cNvSpPr>
              <a:spLocks noChangeArrowheads="1"/>
            </p:cNvSpPr>
            <p:nvPr/>
          </p:nvSpPr>
          <p:spPr bwMode="auto">
            <a:xfrm>
              <a:off x="1247" y="252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78" name="Rectangle 62"/>
            <p:cNvSpPr>
              <a:spLocks noChangeArrowheads="1"/>
            </p:cNvSpPr>
            <p:nvPr/>
          </p:nvSpPr>
          <p:spPr bwMode="auto">
            <a:xfrm>
              <a:off x="1247" y="229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80" name="Line 64"/>
            <p:cNvSpPr>
              <a:spLocks noChangeShapeType="1"/>
            </p:cNvSpPr>
            <p:nvPr/>
          </p:nvSpPr>
          <p:spPr bwMode="auto">
            <a:xfrm flipV="1">
              <a:off x="884" y="170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481" name="Line 65"/>
            <p:cNvSpPr>
              <a:spLocks noChangeShapeType="1"/>
            </p:cNvSpPr>
            <p:nvPr/>
          </p:nvSpPr>
          <p:spPr bwMode="auto">
            <a:xfrm flipV="1">
              <a:off x="1610" y="170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8670" name="Group 254"/>
          <p:cNvGrpSpPr>
            <a:grpSpLocks/>
          </p:cNvGrpSpPr>
          <p:nvPr/>
        </p:nvGrpSpPr>
        <p:grpSpPr bwMode="auto">
          <a:xfrm>
            <a:off x="2698750" y="2711450"/>
            <a:ext cx="1152525" cy="1657350"/>
            <a:chOff x="1700" y="1708"/>
            <a:chExt cx="726" cy="1044"/>
          </a:xfrm>
        </p:grpSpPr>
        <p:sp>
          <p:nvSpPr>
            <p:cNvPr id="188483" name="Rectangle 67"/>
            <p:cNvSpPr>
              <a:spLocks noChangeArrowheads="1"/>
            </p:cNvSpPr>
            <p:nvPr/>
          </p:nvSpPr>
          <p:spPr bwMode="auto">
            <a:xfrm>
              <a:off x="1700" y="252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84" name="Rectangle 68"/>
            <p:cNvSpPr>
              <a:spLocks noChangeArrowheads="1"/>
            </p:cNvSpPr>
            <p:nvPr/>
          </p:nvSpPr>
          <p:spPr bwMode="auto">
            <a:xfrm>
              <a:off x="1700" y="2298"/>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85" name="Rectangle 69"/>
            <p:cNvSpPr>
              <a:spLocks noChangeArrowheads="1"/>
            </p:cNvSpPr>
            <p:nvPr/>
          </p:nvSpPr>
          <p:spPr bwMode="auto">
            <a:xfrm>
              <a:off x="2063" y="252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86" name="Rectangle 70"/>
            <p:cNvSpPr>
              <a:spLocks noChangeArrowheads="1"/>
            </p:cNvSpPr>
            <p:nvPr/>
          </p:nvSpPr>
          <p:spPr bwMode="auto">
            <a:xfrm>
              <a:off x="2063" y="2298"/>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487" name="Line 71"/>
            <p:cNvSpPr>
              <a:spLocks noChangeShapeType="1"/>
            </p:cNvSpPr>
            <p:nvPr/>
          </p:nvSpPr>
          <p:spPr bwMode="auto">
            <a:xfrm flipV="1">
              <a:off x="1700" y="170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488" name="Line 72"/>
            <p:cNvSpPr>
              <a:spLocks noChangeShapeType="1"/>
            </p:cNvSpPr>
            <p:nvPr/>
          </p:nvSpPr>
          <p:spPr bwMode="auto">
            <a:xfrm flipV="1">
              <a:off x="2426" y="170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8671" name="Group 255"/>
          <p:cNvGrpSpPr>
            <a:grpSpLocks/>
          </p:cNvGrpSpPr>
          <p:nvPr/>
        </p:nvGrpSpPr>
        <p:grpSpPr bwMode="auto">
          <a:xfrm>
            <a:off x="3995738" y="2709863"/>
            <a:ext cx="1152525" cy="1657350"/>
            <a:chOff x="2517" y="1707"/>
            <a:chExt cx="726" cy="1044"/>
          </a:xfrm>
        </p:grpSpPr>
        <p:sp>
          <p:nvSpPr>
            <p:cNvPr id="188496" name="Rectangle 80"/>
            <p:cNvSpPr>
              <a:spLocks noChangeArrowheads="1"/>
            </p:cNvSpPr>
            <p:nvPr/>
          </p:nvSpPr>
          <p:spPr bwMode="auto">
            <a:xfrm>
              <a:off x="2517" y="252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97" name="Rectangle 81"/>
            <p:cNvSpPr>
              <a:spLocks noChangeArrowheads="1"/>
            </p:cNvSpPr>
            <p:nvPr/>
          </p:nvSpPr>
          <p:spPr bwMode="auto">
            <a:xfrm>
              <a:off x="2517" y="229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498" name="Rectangle 82"/>
            <p:cNvSpPr>
              <a:spLocks noChangeArrowheads="1"/>
            </p:cNvSpPr>
            <p:nvPr/>
          </p:nvSpPr>
          <p:spPr bwMode="auto">
            <a:xfrm>
              <a:off x="2880" y="252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499" name="Rectangle 83"/>
            <p:cNvSpPr>
              <a:spLocks noChangeArrowheads="1"/>
            </p:cNvSpPr>
            <p:nvPr/>
          </p:nvSpPr>
          <p:spPr bwMode="auto">
            <a:xfrm>
              <a:off x="2880" y="229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500" name="Line 84"/>
            <p:cNvSpPr>
              <a:spLocks noChangeShapeType="1"/>
            </p:cNvSpPr>
            <p:nvPr/>
          </p:nvSpPr>
          <p:spPr bwMode="auto">
            <a:xfrm flipV="1">
              <a:off x="2517" y="170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01" name="Line 85"/>
            <p:cNvSpPr>
              <a:spLocks noChangeShapeType="1"/>
            </p:cNvSpPr>
            <p:nvPr/>
          </p:nvSpPr>
          <p:spPr bwMode="auto">
            <a:xfrm flipV="1">
              <a:off x="3243" y="170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02" name="Rectangle 86"/>
            <p:cNvSpPr>
              <a:spLocks noChangeArrowheads="1"/>
            </p:cNvSpPr>
            <p:nvPr/>
          </p:nvSpPr>
          <p:spPr bwMode="auto">
            <a:xfrm>
              <a:off x="2517" y="2070"/>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03" name="Rectangle 87"/>
            <p:cNvSpPr>
              <a:spLocks noChangeArrowheads="1"/>
            </p:cNvSpPr>
            <p:nvPr/>
          </p:nvSpPr>
          <p:spPr bwMode="auto">
            <a:xfrm>
              <a:off x="2880" y="2070"/>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520" name="Rectangle 104"/>
            <p:cNvSpPr>
              <a:spLocks noChangeArrowheads="1"/>
            </p:cNvSpPr>
            <p:nvPr/>
          </p:nvSpPr>
          <p:spPr bwMode="auto">
            <a:xfrm>
              <a:off x="2517" y="184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b</a:t>
              </a:r>
            </a:p>
          </p:txBody>
        </p:sp>
        <p:sp>
          <p:nvSpPr>
            <p:cNvPr id="188521" name="Rectangle 105"/>
            <p:cNvSpPr>
              <a:spLocks noChangeArrowheads="1"/>
            </p:cNvSpPr>
            <p:nvPr/>
          </p:nvSpPr>
          <p:spPr bwMode="auto">
            <a:xfrm>
              <a:off x="2880" y="184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grpSp>
      <p:grpSp>
        <p:nvGrpSpPr>
          <p:cNvPr id="188674" name="Group 258"/>
          <p:cNvGrpSpPr>
            <a:grpSpLocks/>
          </p:cNvGrpSpPr>
          <p:nvPr/>
        </p:nvGrpSpPr>
        <p:grpSpPr bwMode="auto">
          <a:xfrm>
            <a:off x="7883525" y="2709863"/>
            <a:ext cx="1152525" cy="1657350"/>
            <a:chOff x="4966" y="1707"/>
            <a:chExt cx="726" cy="1044"/>
          </a:xfrm>
        </p:grpSpPr>
        <p:sp>
          <p:nvSpPr>
            <p:cNvPr id="188522" name="Rectangle 106"/>
            <p:cNvSpPr>
              <a:spLocks noChangeArrowheads="1"/>
            </p:cNvSpPr>
            <p:nvPr/>
          </p:nvSpPr>
          <p:spPr bwMode="auto">
            <a:xfrm>
              <a:off x="4966" y="252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23" name="Rectangle 107"/>
            <p:cNvSpPr>
              <a:spLocks noChangeArrowheads="1"/>
            </p:cNvSpPr>
            <p:nvPr/>
          </p:nvSpPr>
          <p:spPr bwMode="auto">
            <a:xfrm>
              <a:off x="4966" y="229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24" name="Rectangle 108"/>
            <p:cNvSpPr>
              <a:spLocks noChangeArrowheads="1"/>
            </p:cNvSpPr>
            <p:nvPr/>
          </p:nvSpPr>
          <p:spPr bwMode="auto">
            <a:xfrm>
              <a:off x="5329" y="252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525" name="Rectangle 109"/>
            <p:cNvSpPr>
              <a:spLocks noChangeArrowheads="1"/>
            </p:cNvSpPr>
            <p:nvPr/>
          </p:nvSpPr>
          <p:spPr bwMode="auto">
            <a:xfrm>
              <a:off x="5329" y="229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526" name="Line 110"/>
            <p:cNvSpPr>
              <a:spLocks noChangeShapeType="1"/>
            </p:cNvSpPr>
            <p:nvPr/>
          </p:nvSpPr>
          <p:spPr bwMode="auto">
            <a:xfrm flipV="1">
              <a:off x="4966" y="170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27" name="Line 111"/>
            <p:cNvSpPr>
              <a:spLocks noChangeShapeType="1"/>
            </p:cNvSpPr>
            <p:nvPr/>
          </p:nvSpPr>
          <p:spPr bwMode="auto">
            <a:xfrm flipV="1">
              <a:off x="5692" y="170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28" name="Rectangle 112"/>
            <p:cNvSpPr>
              <a:spLocks noChangeArrowheads="1"/>
            </p:cNvSpPr>
            <p:nvPr/>
          </p:nvSpPr>
          <p:spPr bwMode="auto">
            <a:xfrm>
              <a:off x="4966" y="2070"/>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29" name="Rectangle 113"/>
            <p:cNvSpPr>
              <a:spLocks noChangeArrowheads="1"/>
            </p:cNvSpPr>
            <p:nvPr/>
          </p:nvSpPr>
          <p:spPr bwMode="auto">
            <a:xfrm>
              <a:off x="5329" y="2070"/>
              <a:ext cx="363" cy="227"/>
            </a:xfrm>
            <a:prstGeom prst="rect">
              <a:avLst/>
            </a:prstGeom>
            <a:solidFill>
              <a:schemeClr val="bg1"/>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8672" name="Group 256"/>
          <p:cNvGrpSpPr>
            <a:grpSpLocks/>
          </p:cNvGrpSpPr>
          <p:nvPr/>
        </p:nvGrpSpPr>
        <p:grpSpPr bwMode="auto">
          <a:xfrm>
            <a:off x="5291138" y="2709863"/>
            <a:ext cx="1152525" cy="1657350"/>
            <a:chOff x="3333" y="1707"/>
            <a:chExt cx="726" cy="1044"/>
          </a:xfrm>
        </p:grpSpPr>
        <p:sp>
          <p:nvSpPr>
            <p:cNvPr id="188538" name="Rectangle 122"/>
            <p:cNvSpPr>
              <a:spLocks noChangeArrowheads="1"/>
            </p:cNvSpPr>
            <p:nvPr/>
          </p:nvSpPr>
          <p:spPr bwMode="auto">
            <a:xfrm>
              <a:off x="3333" y="252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39" name="Rectangle 123"/>
            <p:cNvSpPr>
              <a:spLocks noChangeArrowheads="1"/>
            </p:cNvSpPr>
            <p:nvPr/>
          </p:nvSpPr>
          <p:spPr bwMode="auto">
            <a:xfrm>
              <a:off x="3333" y="229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40" name="Rectangle 124"/>
            <p:cNvSpPr>
              <a:spLocks noChangeArrowheads="1"/>
            </p:cNvSpPr>
            <p:nvPr/>
          </p:nvSpPr>
          <p:spPr bwMode="auto">
            <a:xfrm>
              <a:off x="3696" y="252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541" name="Rectangle 125"/>
            <p:cNvSpPr>
              <a:spLocks noChangeArrowheads="1"/>
            </p:cNvSpPr>
            <p:nvPr/>
          </p:nvSpPr>
          <p:spPr bwMode="auto">
            <a:xfrm>
              <a:off x="3696" y="229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542" name="Line 126"/>
            <p:cNvSpPr>
              <a:spLocks noChangeShapeType="1"/>
            </p:cNvSpPr>
            <p:nvPr/>
          </p:nvSpPr>
          <p:spPr bwMode="auto">
            <a:xfrm flipV="1">
              <a:off x="3333" y="170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43" name="Line 127"/>
            <p:cNvSpPr>
              <a:spLocks noChangeShapeType="1"/>
            </p:cNvSpPr>
            <p:nvPr/>
          </p:nvSpPr>
          <p:spPr bwMode="auto">
            <a:xfrm flipV="1">
              <a:off x="4059" y="170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44" name="Rectangle 128"/>
            <p:cNvSpPr>
              <a:spLocks noChangeArrowheads="1"/>
            </p:cNvSpPr>
            <p:nvPr/>
          </p:nvSpPr>
          <p:spPr bwMode="auto">
            <a:xfrm>
              <a:off x="3333" y="2070"/>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45" name="Rectangle 129"/>
            <p:cNvSpPr>
              <a:spLocks noChangeArrowheads="1"/>
            </p:cNvSpPr>
            <p:nvPr/>
          </p:nvSpPr>
          <p:spPr bwMode="auto">
            <a:xfrm>
              <a:off x="3696" y="2070"/>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546" name="Rectangle 130"/>
            <p:cNvSpPr>
              <a:spLocks noChangeArrowheads="1"/>
            </p:cNvSpPr>
            <p:nvPr/>
          </p:nvSpPr>
          <p:spPr bwMode="auto">
            <a:xfrm>
              <a:off x="3333" y="1843"/>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b</a:t>
              </a:r>
            </a:p>
          </p:txBody>
        </p:sp>
        <p:sp>
          <p:nvSpPr>
            <p:cNvPr id="188547" name="Rectangle 131"/>
            <p:cNvSpPr>
              <a:spLocks noChangeArrowheads="1"/>
            </p:cNvSpPr>
            <p:nvPr/>
          </p:nvSpPr>
          <p:spPr bwMode="auto">
            <a:xfrm>
              <a:off x="3696" y="1843"/>
              <a:ext cx="363" cy="227"/>
            </a:xfrm>
            <a:prstGeom prst="rect">
              <a:avLst/>
            </a:prstGeom>
            <a:solidFill>
              <a:schemeClr val="bg1"/>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8673" name="Group 257"/>
          <p:cNvGrpSpPr>
            <a:grpSpLocks/>
          </p:cNvGrpSpPr>
          <p:nvPr/>
        </p:nvGrpSpPr>
        <p:grpSpPr bwMode="auto">
          <a:xfrm>
            <a:off x="6588125" y="2708275"/>
            <a:ext cx="1152525" cy="1657350"/>
            <a:chOff x="4150" y="1706"/>
            <a:chExt cx="726" cy="1044"/>
          </a:xfrm>
        </p:grpSpPr>
        <p:sp>
          <p:nvSpPr>
            <p:cNvPr id="188548" name="Rectangle 132"/>
            <p:cNvSpPr>
              <a:spLocks noChangeArrowheads="1"/>
            </p:cNvSpPr>
            <p:nvPr/>
          </p:nvSpPr>
          <p:spPr bwMode="auto">
            <a:xfrm>
              <a:off x="4150" y="252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49" name="Rectangle 133"/>
            <p:cNvSpPr>
              <a:spLocks noChangeArrowheads="1"/>
            </p:cNvSpPr>
            <p:nvPr/>
          </p:nvSpPr>
          <p:spPr bwMode="auto">
            <a:xfrm>
              <a:off x="4150" y="229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50" name="Rectangle 134"/>
            <p:cNvSpPr>
              <a:spLocks noChangeArrowheads="1"/>
            </p:cNvSpPr>
            <p:nvPr/>
          </p:nvSpPr>
          <p:spPr bwMode="auto">
            <a:xfrm>
              <a:off x="4513" y="252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551" name="Rectangle 135"/>
            <p:cNvSpPr>
              <a:spLocks noChangeArrowheads="1"/>
            </p:cNvSpPr>
            <p:nvPr/>
          </p:nvSpPr>
          <p:spPr bwMode="auto">
            <a:xfrm>
              <a:off x="4513" y="229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552" name="Line 136"/>
            <p:cNvSpPr>
              <a:spLocks noChangeShapeType="1"/>
            </p:cNvSpPr>
            <p:nvPr/>
          </p:nvSpPr>
          <p:spPr bwMode="auto">
            <a:xfrm flipV="1">
              <a:off x="4150" y="1706"/>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53" name="Line 137"/>
            <p:cNvSpPr>
              <a:spLocks noChangeShapeType="1"/>
            </p:cNvSpPr>
            <p:nvPr/>
          </p:nvSpPr>
          <p:spPr bwMode="auto">
            <a:xfrm flipV="1">
              <a:off x="4876" y="1706"/>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54" name="Rectangle 138"/>
            <p:cNvSpPr>
              <a:spLocks noChangeArrowheads="1"/>
            </p:cNvSpPr>
            <p:nvPr/>
          </p:nvSpPr>
          <p:spPr bwMode="auto">
            <a:xfrm>
              <a:off x="4150" y="206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55" name="Rectangle 139"/>
            <p:cNvSpPr>
              <a:spLocks noChangeArrowheads="1"/>
            </p:cNvSpPr>
            <p:nvPr/>
          </p:nvSpPr>
          <p:spPr bwMode="auto">
            <a:xfrm>
              <a:off x="4513" y="206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556" name="Rectangle 140"/>
            <p:cNvSpPr>
              <a:spLocks noChangeArrowheads="1"/>
            </p:cNvSpPr>
            <p:nvPr/>
          </p:nvSpPr>
          <p:spPr bwMode="auto">
            <a:xfrm>
              <a:off x="4150" y="1842"/>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b</a:t>
              </a:r>
            </a:p>
          </p:txBody>
        </p:sp>
        <p:sp>
          <p:nvSpPr>
            <p:cNvPr id="188557" name="Rectangle 141"/>
            <p:cNvSpPr>
              <a:spLocks noChangeArrowheads="1"/>
            </p:cNvSpPr>
            <p:nvPr/>
          </p:nvSpPr>
          <p:spPr bwMode="auto">
            <a:xfrm>
              <a:off x="4513" y="1842"/>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8675" name="Group 259"/>
          <p:cNvGrpSpPr>
            <a:grpSpLocks/>
          </p:cNvGrpSpPr>
          <p:nvPr/>
        </p:nvGrpSpPr>
        <p:grpSpPr bwMode="auto">
          <a:xfrm>
            <a:off x="107950" y="4867275"/>
            <a:ext cx="1152525" cy="1657350"/>
            <a:chOff x="68" y="3066"/>
            <a:chExt cx="726" cy="1044"/>
          </a:xfrm>
        </p:grpSpPr>
        <p:sp>
          <p:nvSpPr>
            <p:cNvPr id="188530" name="Rectangle 114"/>
            <p:cNvSpPr>
              <a:spLocks noChangeArrowheads="1"/>
            </p:cNvSpPr>
            <p:nvPr/>
          </p:nvSpPr>
          <p:spPr bwMode="auto">
            <a:xfrm>
              <a:off x="68" y="388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31" name="Rectangle 115"/>
            <p:cNvSpPr>
              <a:spLocks noChangeArrowheads="1"/>
            </p:cNvSpPr>
            <p:nvPr/>
          </p:nvSpPr>
          <p:spPr bwMode="auto">
            <a:xfrm>
              <a:off x="68" y="365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32" name="Rectangle 116"/>
            <p:cNvSpPr>
              <a:spLocks noChangeArrowheads="1"/>
            </p:cNvSpPr>
            <p:nvPr/>
          </p:nvSpPr>
          <p:spPr bwMode="auto">
            <a:xfrm>
              <a:off x="431" y="388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533" name="Rectangle 117"/>
            <p:cNvSpPr>
              <a:spLocks noChangeArrowheads="1"/>
            </p:cNvSpPr>
            <p:nvPr/>
          </p:nvSpPr>
          <p:spPr bwMode="auto">
            <a:xfrm>
              <a:off x="431" y="365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534" name="Line 118"/>
            <p:cNvSpPr>
              <a:spLocks noChangeShapeType="1"/>
            </p:cNvSpPr>
            <p:nvPr/>
          </p:nvSpPr>
          <p:spPr bwMode="auto">
            <a:xfrm flipV="1">
              <a:off x="68" y="3066"/>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35" name="Line 119"/>
            <p:cNvSpPr>
              <a:spLocks noChangeShapeType="1"/>
            </p:cNvSpPr>
            <p:nvPr/>
          </p:nvSpPr>
          <p:spPr bwMode="auto">
            <a:xfrm flipV="1">
              <a:off x="794" y="3066"/>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36" name="Rectangle 120"/>
            <p:cNvSpPr>
              <a:spLocks noChangeArrowheads="1"/>
            </p:cNvSpPr>
            <p:nvPr/>
          </p:nvSpPr>
          <p:spPr bwMode="auto">
            <a:xfrm>
              <a:off x="68" y="3429"/>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37" name="Rectangle 121"/>
            <p:cNvSpPr>
              <a:spLocks noChangeArrowheads="1"/>
            </p:cNvSpPr>
            <p:nvPr/>
          </p:nvSpPr>
          <p:spPr bwMode="auto">
            <a:xfrm>
              <a:off x="431" y="3429"/>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558" name="Rectangle 142"/>
            <p:cNvSpPr>
              <a:spLocks noChangeArrowheads="1"/>
            </p:cNvSpPr>
            <p:nvPr/>
          </p:nvSpPr>
          <p:spPr bwMode="auto">
            <a:xfrm>
              <a:off x="68" y="320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59" name="Rectangle 143"/>
            <p:cNvSpPr>
              <a:spLocks noChangeArrowheads="1"/>
            </p:cNvSpPr>
            <p:nvPr/>
          </p:nvSpPr>
          <p:spPr bwMode="auto">
            <a:xfrm>
              <a:off x="431" y="320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grpSp>
      <p:grpSp>
        <p:nvGrpSpPr>
          <p:cNvPr id="188676" name="Group 260"/>
          <p:cNvGrpSpPr>
            <a:grpSpLocks/>
          </p:cNvGrpSpPr>
          <p:nvPr/>
        </p:nvGrpSpPr>
        <p:grpSpPr bwMode="auto">
          <a:xfrm>
            <a:off x="1403350" y="4724400"/>
            <a:ext cx="1152525" cy="1801813"/>
            <a:chOff x="884" y="2976"/>
            <a:chExt cx="726" cy="1135"/>
          </a:xfrm>
        </p:grpSpPr>
        <p:sp>
          <p:nvSpPr>
            <p:cNvPr id="188560" name="Rectangle 144"/>
            <p:cNvSpPr>
              <a:spLocks noChangeArrowheads="1"/>
            </p:cNvSpPr>
            <p:nvPr/>
          </p:nvSpPr>
          <p:spPr bwMode="auto">
            <a:xfrm>
              <a:off x="884"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61" name="Rectangle 145"/>
            <p:cNvSpPr>
              <a:spLocks noChangeArrowheads="1"/>
            </p:cNvSpPr>
            <p:nvPr/>
          </p:nvSpPr>
          <p:spPr bwMode="auto">
            <a:xfrm>
              <a:off x="884"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62" name="Rectangle 146"/>
            <p:cNvSpPr>
              <a:spLocks noChangeArrowheads="1"/>
            </p:cNvSpPr>
            <p:nvPr/>
          </p:nvSpPr>
          <p:spPr bwMode="auto">
            <a:xfrm>
              <a:off x="1247"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563" name="Rectangle 147"/>
            <p:cNvSpPr>
              <a:spLocks noChangeArrowheads="1"/>
            </p:cNvSpPr>
            <p:nvPr/>
          </p:nvSpPr>
          <p:spPr bwMode="auto">
            <a:xfrm>
              <a:off x="1247"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564" name="Line 148"/>
            <p:cNvSpPr>
              <a:spLocks noChangeShapeType="1"/>
            </p:cNvSpPr>
            <p:nvPr/>
          </p:nvSpPr>
          <p:spPr bwMode="auto">
            <a:xfrm flipV="1">
              <a:off x="884"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65" name="Line 149"/>
            <p:cNvSpPr>
              <a:spLocks noChangeShapeType="1"/>
            </p:cNvSpPr>
            <p:nvPr/>
          </p:nvSpPr>
          <p:spPr bwMode="auto">
            <a:xfrm flipV="1">
              <a:off x="1610"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66" name="Rectangle 150"/>
            <p:cNvSpPr>
              <a:spLocks noChangeArrowheads="1"/>
            </p:cNvSpPr>
            <p:nvPr/>
          </p:nvSpPr>
          <p:spPr bwMode="auto">
            <a:xfrm>
              <a:off x="884"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67" name="Rectangle 151"/>
            <p:cNvSpPr>
              <a:spLocks noChangeArrowheads="1"/>
            </p:cNvSpPr>
            <p:nvPr/>
          </p:nvSpPr>
          <p:spPr bwMode="auto">
            <a:xfrm>
              <a:off x="1247"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568" name="Rectangle 152"/>
            <p:cNvSpPr>
              <a:spLocks noChangeArrowheads="1"/>
            </p:cNvSpPr>
            <p:nvPr/>
          </p:nvSpPr>
          <p:spPr bwMode="auto">
            <a:xfrm>
              <a:off x="884" y="32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69" name="Rectangle 153"/>
            <p:cNvSpPr>
              <a:spLocks noChangeArrowheads="1"/>
            </p:cNvSpPr>
            <p:nvPr/>
          </p:nvSpPr>
          <p:spPr bwMode="auto">
            <a:xfrm>
              <a:off x="1247" y="3204"/>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590" name="Rectangle 174"/>
            <p:cNvSpPr>
              <a:spLocks noChangeArrowheads="1"/>
            </p:cNvSpPr>
            <p:nvPr/>
          </p:nvSpPr>
          <p:spPr bwMode="auto">
            <a:xfrm>
              <a:off x="884" y="297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c</a:t>
              </a:r>
            </a:p>
          </p:txBody>
        </p:sp>
        <p:sp>
          <p:nvSpPr>
            <p:cNvPr id="188591" name="Rectangle 175"/>
            <p:cNvSpPr>
              <a:spLocks noChangeArrowheads="1"/>
            </p:cNvSpPr>
            <p:nvPr/>
          </p:nvSpPr>
          <p:spPr bwMode="auto">
            <a:xfrm>
              <a:off x="1247" y="2976"/>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grpSp>
      <p:grpSp>
        <p:nvGrpSpPr>
          <p:cNvPr id="188677" name="Group 261"/>
          <p:cNvGrpSpPr>
            <a:grpSpLocks/>
          </p:cNvGrpSpPr>
          <p:nvPr/>
        </p:nvGrpSpPr>
        <p:grpSpPr bwMode="auto">
          <a:xfrm>
            <a:off x="2698750" y="4724400"/>
            <a:ext cx="1154113" cy="1801813"/>
            <a:chOff x="1700" y="2976"/>
            <a:chExt cx="727" cy="1135"/>
          </a:xfrm>
        </p:grpSpPr>
        <p:sp>
          <p:nvSpPr>
            <p:cNvPr id="188593" name="Rectangle 177"/>
            <p:cNvSpPr>
              <a:spLocks noChangeArrowheads="1"/>
            </p:cNvSpPr>
            <p:nvPr/>
          </p:nvSpPr>
          <p:spPr bwMode="auto">
            <a:xfrm>
              <a:off x="1700"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94" name="Rectangle 178"/>
            <p:cNvSpPr>
              <a:spLocks noChangeArrowheads="1"/>
            </p:cNvSpPr>
            <p:nvPr/>
          </p:nvSpPr>
          <p:spPr bwMode="auto">
            <a:xfrm>
              <a:off x="1700"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595" name="Rectangle 179"/>
            <p:cNvSpPr>
              <a:spLocks noChangeArrowheads="1"/>
            </p:cNvSpPr>
            <p:nvPr/>
          </p:nvSpPr>
          <p:spPr bwMode="auto">
            <a:xfrm>
              <a:off x="2063"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596" name="Rectangle 180"/>
            <p:cNvSpPr>
              <a:spLocks noChangeArrowheads="1"/>
            </p:cNvSpPr>
            <p:nvPr/>
          </p:nvSpPr>
          <p:spPr bwMode="auto">
            <a:xfrm>
              <a:off x="2063"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597" name="Line 181"/>
            <p:cNvSpPr>
              <a:spLocks noChangeShapeType="1"/>
            </p:cNvSpPr>
            <p:nvPr/>
          </p:nvSpPr>
          <p:spPr bwMode="auto">
            <a:xfrm flipV="1">
              <a:off x="1700"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98" name="Line 182"/>
            <p:cNvSpPr>
              <a:spLocks noChangeShapeType="1"/>
            </p:cNvSpPr>
            <p:nvPr/>
          </p:nvSpPr>
          <p:spPr bwMode="auto">
            <a:xfrm flipV="1">
              <a:off x="2426"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599" name="Rectangle 183"/>
            <p:cNvSpPr>
              <a:spLocks noChangeArrowheads="1"/>
            </p:cNvSpPr>
            <p:nvPr/>
          </p:nvSpPr>
          <p:spPr bwMode="auto">
            <a:xfrm>
              <a:off x="1700"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00" name="Rectangle 184"/>
            <p:cNvSpPr>
              <a:spLocks noChangeArrowheads="1"/>
            </p:cNvSpPr>
            <p:nvPr/>
          </p:nvSpPr>
          <p:spPr bwMode="auto">
            <a:xfrm>
              <a:off x="2063"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601" name="Rectangle 185"/>
            <p:cNvSpPr>
              <a:spLocks noChangeArrowheads="1"/>
            </p:cNvSpPr>
            <p:nvPr/>
          </p:nvSpPr>
          <p:spPr bwMode="auto">
            <a:xfrm>
              <a:off x="1700" y="32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02" name="Rectangle 186"/>
            <p:cNvSpPr>
              <a:spLocks noChangeArrowheads="1"/>
            </p:cNvSpPr>
            <p:nvPr/>
          </p:nvSpPr>
          <p:spPr bwMode="auto">
            <a:xfrm>
              <a:off x="2063" y="3204"/>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603" name="Rectangle 187"/>
            <p:cNvSpPr>
              <a:spLocks noChangeArrowheads="1"/>
            </p:cNvSpPr>
            <p:nvPr/>
          </p:nvSpPr>
          <p:spPr bwMode="auto">
            <a:xfrm>
              <a:off x="1700" y="2976"/>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c</a:t>
              </a:r>
            </a:p>
          </p:txBody>
        </p:sp>
        <p:sp>
          <p:nvSpPr>
            <p:cNvPr id="188605" name="Rectangle 189"/>
            <p:cNvSpPr>
              <a:spLocks noChangeArrowheads="1"/>
            </p:cNvSpPr>
            <p:nvPr/>
          </p:nvSpPr>
          <p:spPr bwMode="auto">
            <a:xfrm>
              <a:off x="2064" y="2976"/>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8678" name="Group 262"/>
          <p:cNvGrpSpPr>
            <a:grpSpLocks/>
          </p:cNvGrpSpPr>
          <p:nvPr/>
        </p:nvGrpSpPr>
        <p:grpSpPr bwMode="auto">
          <a:xfrm>
            <a:off x="3995738" y="4724400"/>
            <a:ext cx="1154112" cy="1801813"/>
            <a:chOff x="2517" y="2976"/>
            <a:chExt cx="727" cy="1135"/>
          </a:xfrm>
        </p:grpSpPr>
        <p:sp>
          <p:nvSpPr>
            <p:cNvPr id="188606" name="Rectangle 190"/>
            <p:cNvSpPr>
              <a:spLocks noChangeArrowheads="1"/>
            </p:cNvSpPr>
            <p:nvPr/>
          </p:nvSpPr>
          <p:spPr bwMode="auto">
            <a:xfrm>
              <a:off x="2517"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07" name="Rectangle 191"/>
            <p:cNvSpPr>
              <a:spLocks noChangeArrowheads="1"/>
            </p:cNvSpPr>
            <p:nvPr/>
          </p:nvSpPr>
          <p:spPr bwMode="auto">
            <a:xfrm>
              <a:off x="2517"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08" name="Rectangle 192"/>
            <p:cNvSpPr>
              <a:spLocks noChangeArrowheads="1"/>
            </p:cNvSpPr>
            <p:nvPr/>
          </p:nvSpPr>
          <p:spPr bwMode="auto">
            <a:xfrm>
              <a:off x="2880"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609" name="Rectangle 193"/>
            <p:cNvSpPr>
              <a:spLocks noChangeArrowheads="1"/>
            </p:cNvSpPr>
            <p:nvPr/>
          </p:nvSpPr>
          <p:spPr bwMode="auto">
            <a:xfrm>
              <a:off x="2880"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610" name="Line 194"/>
            <p:cNvSpPr>
              <a:spLocks noChangeShapeType="1"/>
            </p:cNvSpPr>
            <p:nvPr/>
          </p:nvSpPr>
          <p:spPr bwMode="auto">
            <a:xfrm flipV="1">
              <a:off x="2517"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611" name="Line 195"/>
            <p:cNvSpPr>
              <a:spLocks noChangeShapeType="1"/>
            </p:cNvSpPr>
            <p:nvPr/>
          </p:nvSpPr>
          <p:spPr bwMode="auto">
            <a:xfrm flipV="1">
              <a:off x="3243"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612" name="Rectangle 196"/>
            <p:cNvSpPr>
              <a:spLocks noChangeArrowheads="1"/>
            </p:cNvSpPr>
            <p:nvPr/>
          </p:nvSpPr>
          <p:spPr bwMode="auto">
            <a:xfrm>
              <a:off x="2517"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13" name="Rectangle 197"/>
            <p:cNvSpPr>
              <a:spLocks noChangeArrowheads="1"/>
            </p:cNvSpPr>
            <p:nvPr/>
          </p:nvSpPr>
          <p:spPr bwMode="auto">
            <a:xfrm>
              <a:off x="2880"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614" name="Rectangle 198"/>
            <p:cNvSpPr>
              <a:spLocks noChangeArrowheads="1"/>
            </p:cNvSpPr>
            <p:nvPr/>
          </p:nvSpPr>
          <p:spPr bwMode="auto">
            <a:xfrm>
              <a:off x="2517" y="32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15" name="Rectangle 199"/>
            <p:cNvSpPr>
              <a:spLocks noChangeArrowheads="1"/>
            </p:cNvSpPr>
            <p:nvPr/>
          </p:nvSpPr>
          <p:spPr bwMode="auto">
            <a:xfrm>
              <a:off x="2880" y="3204"/>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616" name="Rectangle 200"/>
            <p:cNvSpPr>
              <a:spLocks noChangeArrowheads="1"/>
            </p:cNvSpPr>
            <p:nvPr/>
          </p:nvSpPr>
          <p:spPr bwMode="auto">
            <a:xfrm>
              <a:off x="2517" y="2976"/>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c</a:t>
              </a:r>
            </a:p>
          </p:txBody>
        </p:sp>
        <p:sp>
          <p:nvSpPr>
            <p:cNvPr id="188617" name="Rectangle 201"/>
            <p:cNvSpPr>
              <a:spLocks noChangeArrowheads="1"/>
            </p:cNvSpPr>
            <p:nvPr/>
          </p:nvSpPr>
          <p:spPr bwMode="auto">
            <a:xfrm>
              <a:off x="2881" y="297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8679" name="Group 263"/>
          <p:cNvGrpSpPr>
            <a:grpSpLocks/>
          </p:cNvGrpSpPr>
          <p:nvPr/>
        </p:nvGrpSpPr>
        <p:grpSpPr bwMode="auto">
          <a:xfrm>
            <a:off x="5289550" y="4867275"/>
            <a:ext cx="1152525" cy="1657350"/>
            <a:chOff x="3332" y="3066"/>
            <a:chExt cx="726" cy="1044"/>
          </a:xfrm>
        </p:grpSpPr>
        <p:sp>
          <p:nvSpPr>
            <p:cNvPr id="188630" name="Rectangle 214"/>
            <p:cNvSpPr>
              <a:spLocks noChangeArrowheads="1"/>
            </p:cNvSpPr>
            <p:nvPr/>
          </p:nvSpPr>
          <p:spPr bwMode="auto">
            <a:xfrm>
              <a:off x="3332" y="388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31" name="Rectangle 215"/>
            <p:cNvSpPr>
              <a:spLocks noChangeArrowheads="1"/>
            </p:cNvSpPr>
            <p:nvPr/>
          </p:nvSpPr>
          <p:spPr bwMode="auto">
            <a:xfrm>
              <a:off x="3332" y="365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32" name="Rectangle 216"/>
            <p:cNvSpPr>
              <a:spLocks noChangeArrowheads="1"/>
            </p:cNvSpPr>
            <p:nvPr/>
          </p:nvSpPr>
          <p:spPr bwMode="auto">
            <a:xfrm>
              <a:off x="3695" y="388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633" name="Rectangle 217"/>
            <p:cNvSpPr>
              <a:spLocks noChangeArrowheads="1"/>
            </p:cNvSpPr>
            <p:nvPr/>
          </p:nvSpPr>
          <p:spPr bwMode="auto">
            <a:xfrm>
              <a:off x="3695" y="365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634" name="Line 218"/>
            <p:cNvSpPr>
              <a:spLocks noChangeShapeType="1"/>
            </p:cNvSpPr>
            <p:nvPr/>
          </p:nvSpPr>
          <p:spPr bwMode="auto">
            <a:xfrm flipV="1">
              <a:off x="3332" y="3066"/>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635" name="Line 219"/>
            <p:cNvSpPr>
              <a:spLocks noChangeShapeType="1"/>
            </p:cNvSpPr>
            <p:nvPr/>
          </p:nvSpPr>
          <p:spPr bwMode="auto">
            <a:xfrm flipV="1">
              <a:off x="4058" y="3066"/>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636" name="Rectangle 220"/>
            <p:cNvSpPr>
              <a:spLocks noChangeArrowheads="1"/>
            </p:cNvSpPr>
            <p:nvPr/>
          </p:nvSpPr>
          <p:spPr bwMode="auto">
            <a:xfrm>
              <a:off x="3332" y="3429"/>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37" name="Rectangle 221"/>
            <p:cNvSpPr>
              <a:spLocks noChangeArrowheads="1"/>
            </p:cNvSpPr>
            <p:nvPr/>
          </p:nvSpPr>
          <p:spPr bwMode="auto">
            <a:xfrm>
              <a:off x="3695" y="3429"/>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638" name="Rectangle 222"/>
            <p:cNvSpPr>
              <a:spLocks noChangeArrowheads="1"/>
            </p:cNvSpPr>
            <p:nvPr/>
          </p:nvSpPr>
          <p:spPr bwMode="auto">
            <a:xfrm>
              <a:off x="3332" y="3203"/>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39" name="Rectangle 223"/>
            <p:cNvSpPr>
              <a:spLocks noChangeArrowheads="1"/>
            </p:cNvSpPr>
            <p:nvPr/>
          </p:nvSpPr>
          <p:spPr bwMode="auto">
            <a:xfrm>
              <a:off x="3695" y="3203"/>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grpSp>
      <p:grpSp>
        <p:nvGrpSpPr>
          <p:cNvPr id="188680" name="Group 264"/>
          <p:cNvGrpSpPr>
            <a:grpSpLocks/>
          </p:cNvGrpSpPr>
          <p:nvPr/>
        </p:nvGrpSpPr>
        <p:grpSpPr bwMode="auto">
          <a:xfrm>
            <a:off x="6588125" y="4868863"/>
            <a:ext cx="1152525" cy="1657350"/>
            <a:chOff x="4150" y="3067"/>
            <a:chExt cx="726" cy="1044"/>
          </a:xfrm>
        </p:grpSpPr>
        <p:sp>
          <p:nvSpPr>
            <p:cNvPr id="188642" name="Rectangle 226"/>
            <p:cNvSpPr>
              <a:spLocks noChangeArrowheads="1"/>
            </p:cNvSpPr>
            <p:nvPr/>
          </p:nvSpPr>
          <p:spPr bwMode="auto">
            <a:xfrm>
              <a:off x="4150"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43" name="Rectangle 227"/>
            <p:cNvSpPr>
              <a:spLocks noChangeArrowheads="1"/>
            </p:cNvSpPr>
            <p:nvPr/>
          </p:nvSpPr>
          <p:spPr bwMode="auto">
            <a:xfrm>
              <a:off x="4150"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44" name="Rectangle 228"/>
            <p:cNvSpPr>
              <a:spLocks noChangeArrowheads="1"/>
            </p:cNvSpPr>
            <p:nvPr/>
          </p:nvSpPr>
          <p:spPr bwMode="auto">
            <a:xfrm>
              <a:off x="4513"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645" name="Rectangle 229"/>
            <p:cNvSpPr>
              <a:spLocks noChangeArrowheads="1"/>
            </p:cNvSpPr>
            <p:nvPr/>
          </p:nvSpPr>
          <p:spPr bwMode="auto">
            <a:xfrm>
              <a:off x="4513"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646" name="Line 230"/>
            <p:cNvSpPr>
              <a:spLocks noChangeShapeType="1"/>
            </p:cNvSpPr>
            <p:nvPr/>
          </p:nvSpPr>
          <p:spPr bwMode="auto">
            <a:xfrm flipV="1">
              <a:off x="4150"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647" name="Line 231"/>
            <p:cNvSpPr>
              <a:spLocks noChangeShapeType="1"/>
            </p:cNvSpPr>
            <p:nvPr/>
          </p:nvSpPr>
          <p:spPr bwMode="auto">
            <a:xfrm flipV="1">
              <a:off x="4876"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648" name="Rectangle 232"/>
            <p:cNvSpPr>
              <a:spLocks noChangeArrowheads="1"/>
            </p:cNvSpPr>
            <p:nvPr/>
          </p:nvSpPr>
          <p:spPr bwMode="auto">
            <a:xfrm>
              <a:off x="4150"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49" name="Rectangle 233"/>
            <p:cNvSpPr>
              <a:spLocks noChangeArrowheads="1"/>
            </p:cNvSpPr>
            <p:nvPr/>
          </p:nvSpPr>
          <p:spPr bwMode="auto">
            <a:xfrm>
              <a:off x="4513"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650" name="Rectangle 234"/>
            <p:cNvSpPr>
              <a:spLocks noChangeArrowheads="1"/>
            </p:cNvSpPr>
            <p:nvPr/>
          </p:nvSpPr>
          <p:spPr bwMode="auto">
            <a:xfrm>
              <a:off x="4150" y="3204"/>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51" name="Rectangle 235"/>
            <p:cNvSpPr>
              <a:spLocks noChangeArrowheads="1"/>
            </p:cNvSpPr>
            <p:nvPr/>
          </p:nvSpPr>
          <p:spPr bwMode="auto">
            <a:xfrm>
              <a:off x="4513" y="3204"/>
              <a:ext cx="363" cy="227"/>
            </a:xfrm>
            <a:prstGeom prst="rect">
              <a:avLst/>
            </a:prstGeom>
            <a:solidFill>
              <a:schemeClr val="bg1"/>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8681" name="Group 265"/>
          <p:cNvGrpSpPr>
            <a:grpSpLocks/>
          </p:cNvGrpSpPr>
          <p:nvPr/>
        </p:nvGrpSpPr>
        <p:grpSpPr bwMode="auto">
          <a:xfrm>
            <a:off x="7883525" y="4724400"/>
            <a:ext cx="1154113" cy="1801813"/>
            <a:chOff x="4966" y="2976"/>
            <a:chExt cx="727" cy="1135"/>
          </a:xfrm>
        </p:grpSpPr>
        <p:sp>
          <p:nvSpPr>
            <p:cNvPr id="188652" name="Rectangle 236"/>
            <p:cNvSpPr>
              <a:spLocks noChangeArrowheads="1"/>
            </p:cNvSpPr>
            <p:nvPr/>
          </p:nvSpPr>
          <p:spPr bwMode="auto">
            <a:xfrm>
              <a:off x="4966"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53" name="Rectangle 237"/>
            <p:cNvSpPr>
              <a:spLocks noChangeArrowheads="1"/>
            </p:cNvSpPr>
            <p:nvPr/>
          </p:nvSpPr>
          <p:spPr bwMode="auto">
            <a:xfrm>
              <a:off x="4966"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54" name="Rectangle 238"/>
            <p:cNvSpPr>
              <a:spLocks noChangeArrowheads="1"/>
            </p:cNvSpPr>
            <p:nvPr/>
          </p:nvSpPr>
          <p:spPr bwMode="auto">
            <a:xfrm>
              <a:off x="5329"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8655" name="Rectangle 239"/>
            <p:cNvSpPr>
              <a:spLocks noChangeArrowheads="1"/>
            </p:cNvSpPr>
            <p:nvPr/>
          </p:nvSpPr>
          <p:spPr bwMode="auto">
            <a:xfrm>
              <a:off x="5329"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656" name="Line 240"/>
            <p:cNvSpPr>
              <a:spLocks noChangeShapeType="1"/>
            </p:cNvSpPr>
            <p:nvPr/>
          </p:nvSpPr>
          <p:spPr bwMode="auto">
            <a:xfrm flipV="1">
              <a:off x="4966"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657" name="Line 241"/>
            <p:cNvSpPr>
              <a:spLocks noChangeShapeType="1"/>
            </p:cNvSpPr>
            <p:nvPr/>
          </p:nvSpPr>
          <p:spPr bwMode="auto">
            <a:xfrm flipV="1">
              <a:off x="5692"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8658" name="Rectangle 242"/>
            <p:cNvSpPr>
              <a:spLocks noChangeArrowheads="1"/>
            </p:cNvSpPr>
            <p:nvPr/>
          </p:nvSpPr>
          <p:spPr bwMode="auto">
            <a:xfrm>
              <a:off x="4966"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59" name="Rectangle 243"/>
            <p:cNvSpPr>
              <a:spLocks noChangeArrowheads="1"/>
            </p:cNvSpPr>
            <p:nvPr/>
          </p:nvSpPr>
          <p:spPr bwMode="auto">
            <a:xfrm>
              <a:off x="5329"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660" name="Rectangle 244"/>
            <p:cNvSpPr>
              <a:spLocks noChangeArrowheads="1"/>
            </p:cNvSpPr>
            <p:nvPr/>
          </p:nvSpPr>
          <p:spPr bwMode="auto">
            <a:xfrm>
              <a:off x="4966" y="32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8661" name="Rectangle 245"/>
            <p:cNvSpPr>
              <a:spLocks noChangeArrowheads="1"/>
            </p:cNvSpPr>
            <p:nvPr/>
          </p:nvSpPr>
          <p:spPr bwMode="auto">
            <a:xfrm>
              <a:off x="5329" y="3204"/>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8662" name="Rectangle 246"/>
            <p:cNvSpPr>
              <a:spLocks noChangeArrowheads="1"/>
            </p:cNvSpPr>
            <p:nvPr/>
          </p:nvSpPr>
          <p:spPr bwMode="auto">
            <a:xfrm>
              <a:off x="4967" y="297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d</a:t>
              </a:r>
            </a:p>
          </p:txBody>
        </p:sp>
        <p:sp>
          <p:nvSpPr>
            <p:cNvPr id="188663" name="Rectangle 247"/>
            <p:cNvSpPr>
              <a:spLocks noChangeArrowheads="1"/>
            </p:cNvSpPr>
            <p:nvPr/>
          </p:nvSpPr>
          <p:spPr bwMode="auto">
            <a:xfrm>
              <a:off x="5330" y="297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grpSp>
      <p:sp>
        <p:nvSpPr>
          <p:cNvPr id="188682" name="Text Box 266"/>
          <p:cNvSpPr txBox="1">
            <a:spLocks noChangeArrowheads="1"/>
          </p:cNvSpPr>
          <p:nvPr/>
        </p:nvSpPr>
        <p:spPr bwMode="auto">
          <a:xfrm>
            <a:off x="34925" y="69850"/>
            <a:ext cx="51117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0000"/>
              </a:lnSpc>
            </a:pPr>
            <a:r>
              <a:rPr kumimoji="1" lang="en-US" altLang="zh-CN" sz="2800">
                <a:solidFill>
                  <a:srgbClr val="FFFF00"/>
                </a:solidFill>
                <a:effectLst/>
              </a:rPr>
              <a:t>Stack state in InOrderTraversal</a:t>
            </a:r>
          </a:p>
          <a:p>
            <a:pPr algn="l">
              <a:lnSpc>
                <a:spcPct val="80000"/>
              </a:lnSpc>
            </a:pPr>
            <a:r>
              <a:rPr kumimoji="1" lang="zh-CN" altLang="en-US" sz="2800">
                <a:effectLst/>
              </a:rPr>
              <a:t>后序遍历中栈的变化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6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86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86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86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86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86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867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867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867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867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8867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8867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8867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8867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8867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8868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88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页脚占位符 4"/>
          <p:cNvSpPr>
            <a:spLocks noGrp="1"/>
          </p:cNvSpPr>
          <p:nvPr>
            <p:ph type="ftr" sz="quarter" idx="11"/>
          </p:nvPr>
        </p:nvSpPr>
        <p:spPr/>
        <p:txBody>
          <a:bodyPr/>
          <a:lstStyle/>
          <a:p>
            <a:endParaRPr lang="en-US" altLang="zh-CN"/>
          </a:p>
          <a:p>
            <a:r>
              <a:rPr lang="en-US" altLang="zh-CN"/>
              <a:t>Prof. Q. Wang</a:t>
            </a:r>
          </a:p>
        </p:txBody>
      </p:sp>
      <p:pic>
        <p:nvPicPr>
          <p:cNvPr id="189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82054"/>
            <a:ext cx="2868612" cy="24828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9783" name="Group 343"/>
          <p:cNvGrpSpPr>
            <a:grpSpLocks/>
          </p:cNvGrpSpPr>
          <p:nvPr/>
        </p:nvGrpSpPr>
        <p:grpSpPr bwMode="auto">
          <a:xfrm>
            <a:off x="106363" y="981075"/>
            <a:ext cx="1152525" cy="1801813"/>
            <a:chOff x="67" y="618"/>
            <a:chExt cx="726" cy="1135"/>
          </a:xfrm>
        </p:grpSpPr>
        <p:sp>
          <p:nvSpPr>
            <p:cNvPr id="189625" name="Rectangle 185"/>
            <p:cNvSpPr>
              <a:spLocks noChangeArrowheads="1"/>
            </p:cNvSpPr>
            <p:nvPr/>
          </p:nvSpPr>
          <p:spPr bwMode="auto">
            <a:xfrm>
              <a:off x="67" y="152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26" name="Rectangle 186"/>
            <p:cNvSpPr>
              <a:spLocks noChangeArrowheads="1"/>
            </p:cNvSpPr>
            <p:nvPr/>
          </p:nvSpPr>
          <p:spPr bwMode="auto">
            <a:xfrm>
              <a:off x="67" y="129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27" name="Rectangle 187"/>
            <p:cNvSpPr>
              <a:spLocks noChangeArrowheads="1"/>
            </p:cNvSpPr>
            <p:nvPr/>
          </p:nvSpPr>
          <p:spPr bwMode="auto">
            <a:xfrm>
              <a:off x="430" y="152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9628" name="Rectangle 188"/>
            <p:cNvSpPr>
              <a:spLocks noChangeArrowheads="1"/>
            </p:cNvSpPr>
            <p:nvPr/>
          </p:nvSpPr>
          <p:spPr bwMode="auto">
            <a:xfrm>
              <a:off x="430" y="129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29" name="Line 189"/>
            <p:cNvSpPr>
              <a:spLocks noChangeShapeType="1"/>
            </p:cNvSpPr>
            <p:nvPr/>
          </p:nvSpPr>
          <p:spPr bwMode="auto">
            <a:xfrm flipV="1">
              <a:off x="67" y="709"/>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630" name="Line 190"/>
            <p:cNvSpPr>
              <a:spLocks noChangeShapeType="1"/>
            </p:cNvSpPr>
            <p:nvPr/>
          </p:nvSpPr>
          <p:spPr bwMode="auto">
            <a:xfrm flipV="1">
              <a:off x="793" y="709"/>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631" name="Rectangle 191"/>
            <p:cNvSpPr>
              <a:spLocks noChangeArrowheads="1"/>
            </p:cNvSpPr>
            <p:nvPr/>
          </p:nvSpPr>
          <p:spPr bwMode="auto">
            <a:xfrm>
              <a:off x="67" y="1072"/>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32" name="Rectangle 192"/>
            <p:cNvSpPr>
              <a:spLocks noChangeArrowheads="1"/>
            </p:cNvSpPr>
            <p:nvPr/>
          </p:nvSpPr>
          <p:spPr bwMode="auto">
            <a:xfrm>
              <a:off x="430" y="1072"/>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33" name="Rectangle 193"/>
            <p:cNvSpPr>
              <a:spLocks noChangeArrowheads="1"/>
            </p:cNvSpPr>
            <p:nvPr/>
          </p:nvSpPr>
          <p:spPr bwMode="auto">
            <a:xfrm>
              <a:off x="67" y="84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34" name="Rectangle 194"/>
            <p:cNvSpPr>
              <a:spLocks noChangeArrowheads="1"/>
            </p:cNvSpPr>
            <p:nvPr/>
          </p:nvSpPr>
          <p:spPr bwMode="auto">
            <a:xfrm>
              <a:off x="430" y="846"/>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35" name="Rectangle 195"/>
            <p:cNvSpPr>
              <a:spLocks noChangeArrowheads="1"/>
            </p:cNvSpPr>
            <p:nvPr/>
          </p:nvSpPr>
          <p:spPr bwMode="auto">
            <a:xfrm>
              <a:off x="68" y="618"/>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d</a:t>
              </a:r>
            </a:p>
          </p:txBody>
        </p:sp>
        <p:sp>
          <p:nvSpPr>
            <p:cNvPr id="189636" name="Rectangle 196"/>
            <p:cNvSpPr>
              <a:spLocks noChangeArrowheads="1"/>
            </p:cNvSpPr>
            <p:nvPr/>
          </p:nvSpPr>
          <p:spPr bwMode="auto">
            <a:xfrm>
              <a:off x="430" y="618"/>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9637" name="Group 197"/>
          <p:cNvGrpSpPr>
            <a:grpSpLocks/>
          </p:cNvGrpSpPr>
          <p:nvPr/>
        </p:nvGrpSpPr>
        <p:grpSpPr bwMode="auto">
          <a:xfrm>
            <a:off x="1401763" y="981075"/>
            <a:ext cx="1154112" cy="1801813"/>
            <a:chOff x="4966" y="2976"/>
            <a:chExt cx="727" cy="1135"/>
          </a:xfrm>
        </p:grpSpPr>
        <p:sp>
          <p:nvSpPr>
            <p:cNvPr id="189638" name="Rectangle 198"/>
            <p:cNvSpPr>
              <a:spLocks noChangeArrowheads="1"/>
            </p:cNvSpPr>
            <p:nvPr/>
          </p:nvSpPr>
          <p:spPr bwMode="auto">
            <a:xfrm>
              <a:off x="4966"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39" name="Rectangle 199"/>
            <p:cNvSpPr>
              <a:spLocks noChangeArrowheads="1"/>
            </p:cNvSpPr>
            <p:nvPr/>
          </p:nvSpPr>
          <p:spPr bwMode="auto">
            <a:xfrm>
              <a:off x="4966"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40" name="Rectangle 200"/>
            <p:cNvSpPr>
              <a:spLocks noChangeArrowheads="1"/>
            </p:cNvSpPr>
            <p:nvPr/>
          </p:nvSpPr>
          <p:spPr bwMode="auto">
            <a:xfrm>
              <a:off x="5329" y="388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9641" name="Rectangle 201"/>
            <p:cNvSpPr>
              <a:spLocks noChangeArrowheads="1"/>
            </p:cNvSpPr>
            <p:nvPr/>
          </p:nvSpPr>
          <p:spPr bwMode="auto">
            <a:xfrm>
              <a:off x="5329" y="365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42" name="Line 202"/>
            <p:cNvSpPr>
              <a:spLocks noChangeShapeType="1"/>
            </p:cNvSpPr>
            <p:nvPr/>
          </p:nvSpPr>
          <p:spPr bwMode="auto">
            <a:xfrm flipV="1">
              <a:off x="4966"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643" name="Line 203"/>
            <p:cNvSpPr>
              <a:spLocks noChangeShapeType="1"/>
            </p:cNvSpPr>
            <p:nvPr/>
          </p:nvSpPr>
          <p:spPr bwMode="auto">
            <a:xfrm flipV="1">
              <a:off x="5692" y="306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644" name="Rectangle 204"/>
            <p:cNvSpPr>
              <a:spLocks noChangeArrowheads="1"/>
            </p:cNvSpPr>
            <p:nvPr/>
          </p:nvSpPr>
          <p:spPr bwMode="auto">
            <a:xfrm>
              <a:off x="4966"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45" name="Rectangle 205"/>
            <p:cNvSpPr>
              <a:spLocks noChangeArrowheads="1"/>
            </p:cNvSpPr>
            <p:nvPr/>
          </p:nvSpPr>
          <p:spPr bwMode="auto">
            <a:xfrm>
              <a:off x="5329" y="343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46" name="Rectangle 206"/>
            <p:cNvSpPr>
              <a:spLocks noChangeArrowheads="1"/>
            </p:cNvSpPr>
            <p:nvPr/>
          </p:nvSpPr>
          <p:spPr bwMode="auto">
            <a:xfrm>
              <a:off x="4966" y="32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47" name="Rectangle 207"/>
            <p:cNvSpPr>
              <a:spLocks noChangeArrowheads="1"/>
            </p:cNvSpPr>
            <p:nvPr/>
          </p:nvSpPr>
          <p:spPr bwMode="auto">
            <a:xfrm>
              <a:off x="5329" y="3204"/>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48" name="Rectangle 208"/>
            <p:cNvSpPr>
              <a:spLocks noChangeArrowheads="1"/>
            </p:cNvSpPr>
            <p:nvPr/>
          </p:nvSpPr>
          <p:spPr bwMode="auto">
            <a:xfrm>
              <a:off x="4967" y="297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d</a:t>
              </a:r>
            </a:p>
          </p:txBody>
        </p:sp>
        <p:sp>
          <p:nvSpPr>
            <p:cNvPr id="189649" name="Rectangle 209"/>
            <p:cNvSpPr>
              <a:spLocks noChangeArrowheads="1"/>
            </p:cNvSpPr>
            <p:nvPr/>
          </p:nvSpPr>
          <p:spPr bwMode="auto">
            <a:xfrm>
              <a:off x="5330" y="297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9784" name="Group 344"/>
          <p:cNvGrpSpPr>
            <a:grpSpLocks/>
          </p:cNvGrpSpPr>
          <p:nvPr/>
        </p:nvGrpSpPr>
        <p:grpSpPr bwMode="auto">
          <a:xfrm>
            <a:off x="2698750" y="1123950"/>
            <a:ext cx="1152525" cy="1657350"/>
            <a:chOff x="1700" y="708"/>
            <a:chExt cx="726" cy="1044"/>
          </a:xfrm>
        </p:grpSpPr>
        <p:sp>
          <p:nvSpPr>
            <p:cNvPr id="189651" name="Rectangle 211"/>
            <p:cNvSpPr>
              <a:spLocks noChangeArrowheads="1"/>
            </p:cNvSpPr>
            <p:nvPr/>
          </p:nvSpPr>
          <p:spPr bwMode="auto">
            <a:xfrm>
              <a:off x="1700" y="152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52" name="Rectangle 212"/>
            <p:cNvSpPr>
              <a:spLocks noChangeArrowheads="1"/>
            </p:cNvSpPr>
            <p:nvPr/>
          </p:nvSpPr>
          <p:spPr bwMode="auto">
            <a:xfrm>
              <a:off x="1700" y="1298"/>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53" name="Rectangle 213"/>
            <p:cNvSpPr>
              <a:spLocks noChangeArrowheads="1"/>
            </p:cNvSpPr>
            <p:nvPr/>
          </p:nvSpPr>
          <p:spPr bwMode="auto">
            <a:xfrm>
              <a:off x="2063" y="152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9654" name="Rectangle 214"/>
            <p:cNvSpPr>
              <a:spLocks noChangeArrowheads="1"/>
            </p:cNvSpPr>
            <p:nvPr/>
          </p:nvSpPr>
          <p:spPr bwMode="auto">
            <a:xfrm>
              <a:off x="2063" y="1298"/>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55" name="Line 215"/>
            <p:cNvSpPr>
              <a:spLocks noChangeShapeType="1"/>
            </p:cNvSpPr>
            <p:nvPr/>
          </p:nvSpPr>
          <p:spPr bwMode="auto">
            <a:xfrm flipV="1">
              <a:off x="1700" y="70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656" name="Line 216"/>
            <p:cNvSpPr>
              <a:spLocks noChangeShapeType="1"/>
            </p:cNvSpPr>
            <p:nvPr/>
          </p:nvSpPr>
          <p:spPr bwMode="auto">
            <a:xfrm flipV="1">
              <a:off x="2426" y="70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657" name="Rectangle 217"/>
            <p:cNvSpPr>
              <a:spLocks noChangeArrowheads="1"/>
            </p:cNvSpPr>
            <p:nvPr/>
          </p:nvSpPr>
          <p:spPr bwMode="auto">
            <a:xfrm>
              <a:off x="1700" y="1071"/>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58" name="Rectangle 218"/>
            <p:cNvSpPr>
              <a:spLocks noChangeArrowheads="1"/>
            </p:cNvSpPr>
            <p:nvPr/>
          </p:nvSpPr>
          <p:spPr bwMode="auto">
            <a:xfrm>
              <a:off x="2063" y="1071"/>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59" name="Rectangle 219"/>
            <p:cNvSpPr>
              <a:spLocks noChangeArrowheads="1"/>
            </p:cNvSpPr>
            <p:nvPr/>
          </p:nvSpPr>
          <p:spPr bwMode="auto">
            <a:xfrm>
              <a:off x="1700" y="84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a:t>
              </a:r>
            </a:p>
          </p:txBody>
        </p:sp>
        <p:sp>
          <p:nvSpPr>
            <p:cNvPr id="189660" name="Rectangle 220"/>
            <p:cNvSpPr>
              <a:spLocks noChangeArrowheads="1"/>
            </p:cNvSpPr>
            <p:nvPr/>
          </p:nvSpPr>
          <p:spPr bwMode="auto">
            <a:xfrm>
              <a:off x="2063" y="845"/>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9786" name="Group 346"/>
          <p:cNvGrpSpPr>
            <a:grpSpLocks/>
          </p:cNvGrpSpPr>
          <p:nvPr/>
        </p:nvGrpSpPr>
        <p:grpSpPr bwMode="auto">
          <a:xfrm>
            <a:off x="3995738" y="1125538"/>
            <a:ext cx="1152525" cy="1657350"/>
            <a:chOff x="68" y="1887"/>
            <a:chExt cx="726" cy="1044"/>
          </a:xfrm>
        </p:grpSpPr>
        <p:sp>
          <p:nvSpPr>
            <p:cNvPr id="189673" name="Rectangle 233"/>
            <p:cNvSpPr>
              <a:spLocks noChangeArrowheads="1"/>
            </p:cNvSpPr>
            <p:nvPr/>
          </p:nvSpPr>
          <p:spPr bwMode="auto">
            <a:xfrm>
              <a:off x="68" y="27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74" name="Rectangle 234"/>
            <p:cNvSpPr>
              <a:spLocks noChangeArrowheads="1"/>
            </p:cNvSpPr>
            <p:nvPr/>
          </p:nvSpPr>
          <p:spPr bwMode="auto">
            <a:xfrm>
              <a:off x="68"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75" name="Rectangle 235"/>
            <p:cNvSpPr>
              <a:spLocks noChangeArrowheads="1"/>
            </p:cNvSpPr>
            <p:nvPr/>
          </p:nvSpPr>
          <p:spPr bwMode="auto">
            <a:xfrm>
              <a:off x="431" y="27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9676" name="Rectangle 236"/>
            <p:cNvSpPr>
              <a:spLocks noChangeArrowheads="1"/>
            </p:cNvSpPr>
            <p:nvPr/>
          </p:nvSpPr>
          <p:spPr bwMode="auto">
            <a:xfrm>
              <a:off x="431"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77" name="Line 237"/>
            <p:cNvSpPr>
              <a:spLocks noChangeShapeType="1"/>
            </p:cNvSpPr>
            <p:nvPr/>
          </p:nvSpPr>
          <p:spPr bwMode="auto">
            <a:xfrm flipV="1">
              <a:off x="68" y="188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678" name="Line 238"/>
            <p:cNvSpPr>
              <a:spLocks noChangeShapeType="1"/>
            </p:cNvSpPr>
            <p:nvPr/>
          </p:nvSpPr>
          <p:spPr bwMode="auto">
            <a:xfrm flipV="1">
              <a:off x="794" y="188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679" name="Rectangle 239"/>
            <p:cNvSpPr>
              <a:spLocks noChangeArrowheads="1"/>
            </p:cNvSpPr>
            <p:nvPr/>
          </p:nvSpPr>
          <p:spPr bwMode="auto">
            <a:xfrm>
              <a:off x="68" y="225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a:t>
              </a:r>
            </a:p>
          </p:txBody>
        </p:sp>
        <p:sp>
          <p:nvSpPr>
            <p:cNvPr id="189680" name="Rectangle 240"/>
            <p:cNvSpPr>
              <a:spLocks noChangeArrowheads="1"/>
            </p:cNvSpPr>
            <p:nvPr/>
          </p:nvSpPr>
          <p:spPr bwMode="auto">
            <a:xfrm>
              <a:off x="431" y="225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9787" name="Group 347"/>
          <p:cNvGrpSpPr>
            <a:grpSpLocks/>
          </p:cNvGrpSpPr>
          <p:nvPr/>
        </p:nvGrpSpPr>
        <p:grpSpPr bwMode="auto">
          <a:xfrm>
            <a:off x="107950" y="2995613"/>
            <a:ext cx="1152525" cy="1657350"/>
            <a:chOff x="884" y="1887"/>
            <a:chExt cx="726" cy="1044"/>
          </a:xfrm>
        </p:grpSpPr>
        <p:sp>
          <p:nvSpPr>
            <p:cNvPr id="189683" name="Rectangle 243"/>
            <p:cNvSpPr>
              <a:spLocks noChangeArrowheads="1"/>
            </p:cNvSpPr>
            <p:nvPr/>
          </p:nvSpPr>
          <p:spPr bwMode="auto">
            <a:xfrm>
              <a:off x="884" y="27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84" name="Rectangle 244"/>
            <p:cNvSpPr>
              <a:spLocks noChangeArrowheads="1"/>
            </p:cNvSpPr>
            <p:nvPr/>
          </p:nvSpPr>
          <p:spPr bwMode="auto">
            <a:xfrm>
              <a:off x="884"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a:t>
              </a:r>
            </a:p>
          </p:txBody>
        </p:sp>
        <p:sp>
          <p:nvSpPr>
            <p:cNvPr id="189685" name="Rectangle 245"/>
            <p:cNvSpPr>
              <a:spLocks noChangeArrowheads="1"/>
            </p:cNvSpPr>
            <p:nvPr/>
          </p:nvSpPr>
          <p:spPr bwMode="auto">
            <a:xfrm>
              <a:off x="1247" y="27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9686" name="Rectangle 246"/>
            <p:cNvSpPr>
              <a:spLocks noChangeArrowheads="1"/>
            </p:cNvSpPr>
            <p:nvPr/>
          </p:nvSpPr>
          <p:spPr bwMode="auto">
            <a:xfrm>
              <a:off x="1247"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87" name="Line 247"/>
            <p:cNvSpPr>
              <a:spLocks noChangeShapeType="1"/>
            </p:cNvSpPr>
            <p:nvPr/>
          </p:nvSpPr>
          <p:spPr bwMode="auto">
            <a:xfrm flipV="1">
              <a:off x="884" y="188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688" name="Line 248"/>
            <p:cNvSpPr>
              <a:spLocks noChangeShapeType="1"/>
            </p:cNvSpPr>
            <p:nvPr/>
          </p:nvSpPr>
          <p:spPr bwMode="auto">
            <a:xfrm flipV="1">
              <a:off x="1610" y="188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9788" name="Group 348"/>
          <p:cNvGrpSpPr>
            <a:grpSpLocks/>
          </p:cNvGrpSpPr>
          <p:nvPr/>
        </p:nvGrpSpPr>
        <p:grpSpPr bwMode="auto">
          <a:xfrm>
            <a:off x="1404938" y="2995613"/>
            <a:ext cx="1152525" cy="1657350"/>
            <a:chOff x="1701" y="1887"/>
            <a:chExt cx="726" cy="1044"/>
          </a:xfrm>
        </p:grpSpPr>
        <p:sp>
          <p:nvSpPr>
            <p:cNvPr id="189691" name="Rectangle 251"/>
            <p:cNvSpPr>
              <a:spLocks noChangeArrowheads="1"/>
            </p:cNvSpPr>
            <p:nvPr/>
          </p:nvSpPr>
          <p:spPr bwMode="auto">
            <a:xfrm>
              <a:off x="1701" y="27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93" name="Rectangle 253"/>
            <p:cNvSpPr>
              <a:spLocks noChangeArrowheads="1"/>
            </p:cNvSpPr>
            <p:nvPr/>
          </p:nvSpPr>
          <p:spPr bwMode="auto">
            <a:xfrm>
              <a:off x="2064" y="2704"/>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95" name="Line 255"/>
            <p:cNvSpPr>
              <a:spLocks noChangeShapeType="1"/>
            </p:cNvSpPr>
            <p:nvPr/>
          </p:nvSpPr>
          <p:spPr bwMode="auto">
            <a:xfrm flipV="1">
              <a:off x="1701" y="188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696" name="Line 256"/>
            <p:cNvSpPr>
              <a:spLocks noChangeShapeType="1"/>
            </p:cNvSpPr>
            <p:nvPr/>
          </p:nvSpPr>
          <p:spPr bwMode="auto">
            <a:xfrm flipV="1">
              <a:off x="2427" y="1887"/>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9789" name="Group 349"/>
          <p:cNvGrpSpPr>
            <a:grpSpLocks/>
          </p:cNvGrpSpPr>
          <p:nvPr/>
        </p:nvGrpSpPr>
        <p:grpSpPr bwMode="auto">
          <a:xfrm>
            <a:off x="2700338" y="2997200"/>
            <a:ext cx="1152525" cy="1657350"/>
            <a:chOff x="2517" y="1888"/>
            <a:chExt cx="726" cy="1044"/>
          </a:xfrm>
        </p:grpSpPr>
        <p:sp>
          <p:nvSpPr>
            <p:cNvPr id="189697" name="Rectangle 257"/>
            <p:cNvSpPr>
              <a:spLocks noChangeArrowheads="1"/>
            </p:cNvSpPr>
            <p:nvPr/>
          </p:nvSpPr>
          <p:spPr bwMode="auto">
            <a:xfrm>
              <a:off x="2517" y="270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698" name="Rectangle 258"/>
            <p:cNvSpPr>
              <a:spLocks noChangeArrowheads="1"/>
            </p:cNvSpPr>
            <p:nvPr/>
          </p:nvSpPr>
          <p:spPr bwMode="auto">
            <a:xfrm>
              <a:off x="2880" y="270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699" name="Line 259"/>
            <p:cNvSpPr>
              <a:spLocks noChangeShapeType="1"/>
            </p:cNvSpPr>
            <p:nvPr/>
          </p:nvSpPr>
          <p:spPr bwMode="auto">
            <a:xfrm flipV="1">
              <a:off x="2517" y="188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00" name="Line 260"/>
            <p:cNvSpPr>
              <a:spLocks noChangeShapeType="1"/>
            </p:cNvSpPr>
            <p:nvPr/>
          </p:nvSpPr>
          <p:spPr bwMode="auto">
            <a:xfrm flipV="1">
              <a:off x="3243" y="188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01" name="Rectangle 261"/>
            <p:cNvSpPr>
              <a:spLocks noChangeArrowheads="1"/>
            </p:cNvSpPr>
            <p:nvPr/>
          </p:nvSpPr>
          <p:spPr bwMode="auto">
            <a:xfrm>
              <a:off x="2517"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02" name="Rectangle 262"/>
            <p:cNvSpPr>
              <a:spLocks noChangeArrowheads="1"/>
            </p:cNvSpPr>
            <p:nvPr/>
          </p:nvSpPr>
          <p:spPr bwMode="auto">
            <a:xfrm>
              <a:off x="2880"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grpSp>
      <p:grpSp>
        <p:nvGrpSpPr>
          <p:cNvPr id="189790" name="Group 350"/>
          <p:cNvGrpSpPr>
            <a:grpSpLocks/>
          </p:cNvGrpSpPr>
          <p:nvPr/>
        </p:nvGrpSpPr>
        <p:grpSpPr bwMode="auto">
          <a:xfrm>
            <a:off x="3997325" y="2997200"/>
            <a:ext cx="1152525" cy="1657350"/>
            <a:chOff x="3334" y="1888"/>
            <a:chExt cx="726" cy="1044"/>
          </a:xfrm>
        </p:grpSpPr>
        <p:sp>
          <p:nvSpPr>
            <p:cNvPr id="189703" name="Rectangle 263"/>
            <p:cNvSpPr>
              <a:spLocks noChangeArrowheads="1"/>
            </p:cNvSpPr>
            <p:nvPr/>
          </p:nvSpPr>
          <p:spPr bwMode="auto">
            <a:xfrm>
              <a:off x="3334" y="270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04" name="Rectangle 264"/>
            <p:cNvSpPr>
              <a:spLocks noChangeArrowheads="1"/>
            </p:cNvSpPr>
            <p:nvPr/>
          </p:nvSpPr>
          <p:spPr bwMode="auto">
            <a:xfrm>
              <a:off x="3697" y="270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05" name="Line 265"/>
            <p:cNvSpPr>
              <a:spLocks noChangeShapeType="1"/>
            </p:cNvSpPr>
            <p:nvPr/>
          </p:nvSpPr>
          <p:spPr bwMode="auto">
            <a:xfrm flipV="1">
              <a:off x="3334" y="188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06" name="Line 266"/>
            <p:cNvSpPr>
              <a:spLocks noChangeShapeType="1"/>
            </p:cNvSpPr>
            <p:nvPr/>
          </p:nvSpPr>
          <p:spPr bwMode="auto">
            <a:xfrm flipV="1">
              <a:off x="4060" y="188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07" name="Rectangle 267"/>
            <p:cNvSpPr>
              <a:spLocks noChangeArrowheads="1"/>
            </p:cNvSpPr>
            <p:nvPr/>
          </p:nvSpPr>
          <p:spPr bwMode="auto">
            <a:xfrm>
              <a:off x="3334"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08" name="Rectangle 268"/>
            <p:cNvSpPr>
              <a:spLocks noChangeArrowheads="1"/>
            </p:cNvSpPr>
            <p:nvPr/>
          </p:nvSpPr>
          <p:spPr bwMode="auto">
            <a:xfrm>
              <a:off x="3697"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9709" name="Rectangle 269"/>
            <p:cNvSpPr>
              <a:spLocks noChangeArrowheads="1"/>
            </p:cNvSpPr>
            <p:nvPr/>
          </p:nvSpPr>
          <p:spPr bwMode="auto">
            <a:xfrm>
              <a:off x="3334" y="225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e</a:t>
              </a:r>
            </a:p>
          </p:txBody>
        </p:sp>
        <p:sp>
          <p:nvSpPr>
            <p:cNvPr id="189710" name="Rectangle 270"/>
            <p:cNvSpPr>
              <a:spLocks noChangeArrowheads="1"/>
            </p:cNvSpPr>
            <p:nvPr/>
          </p:nvSpPr>
          <p:spPr bwMode="auto">
            <a:xfrm>
              <a:off x="3697" y="225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grpSp>
      <p:grpSp>
        <p:nvGrpSpPr>
          <p:cNvPr id="189791" name="Group 351"/>
          <p:cNvGrpSpPr>
            <a:grpSpLocks/>
          </p:cNvGrpSpPr>
          <p:nvPr/>
        </p:nvGrpSpPr>
        <p:grpSpPr bwMode="auto">
          <a:xfrm>
            <a:off x="5292725" y="2997200"/>
            <a:ext cx="1152525" cy="1657350"/>
            <a:chOff x="4150" y="1888"/>
            <a:chExt cx="726" cy="1044"/>
          </a:xfrm>
        </p:grpSpPr>
        <p:sp>
          <p:nvSpPr>
            <p:cNvPr id="189711" name="Rectangle 271"/>
            <p:cNvSpPr>
              <a:spLocks noChangeArrowheads="1"/>
            </p:cNvSpPr>
            <p:nvPr/>
          </p:nvSpPr>
          <p:spPr bwMode="auto">
            <a:xfrm>
              <a:off x="4150" y="270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12" name="Rectangle 272"/>
            <p:cNvSpPr>
              <a:spLocks noChangeArrowheads="1"/>
            </p:cNvSpPr>
            <p:nvPr/>
          </p:nvSpPr>
          <p:spPr bwMode="auto">
            <a:xfrm>
              <a:off x="4513" y="270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13" name="Line 273"/>
            <p:cNvSpPr>
              <a:spLocks noChangeShapeType="1"/>
            </p:cNvSpPr>
            <p:nvPr/>
          </p:nvSpPr>
          <p:spPr bwMode="auto">
            <a:xfrm flipV="1">
              <a:off x="4150" y="188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14" name="Line 274"/>
            <p:cNvSpPr>
              <a:spLocks noChangeShapeType="1"/>
            </p:cNvSpPr>
            <p:nvPr/>
          </p:nvSpPr>
          <p:spPr bwMode="auto">
            <a:xfrm flipV="1">
              <a:off x="4876" y="188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15" name="Rectangle 275"/>
            <p:cNvSpPr>
              <a:spLocks noChangeArrowheads="1"/>
            </p:cNvSpPr>
            <p:nvPr/>
          </p:nvSpPr>
          <p:spPr bwMode="auto">
            <a:xfrm>
              <a:off x="4150"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16" name="Rectangle 276"/>
            <p:cNvSpPr>
              <a:spLocks noChangeArrowheads="1"/>
            </p:cNvSpPr>
            <p:nvPr/>
          </p:nvSpPr>
          <p:spPr bwMode="auto">
            <a:xfrm>
              <a:off x="4513"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9717" name="Rectangle 277"/>
            <p:cNvSpPr>
              <a:spLocks noChangeArrowheads="1"/>
            </p:cNvSpPr>
            <p:nvPr/>
          </p:nvSpPr>
          <p:spPr bwMode="auto">
            <a:xfrm>
              <a:off x="4150" y="2251"/>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e</a:t>
              </a:r>
            </a:p>
          </p:txBody>
        </p:sp>
        <p:sp>
          <p:nvSpPr>
            <p:cNvPr id="189719" name="Rectangle 279"/>
            <p:cNvSpPr>
              <a:spLocks noChangeArrowheads="1"/>
            </p:cNvSpPr>
            <p:nvPr/>
          </p:nvSpPr>
          <p:spPr bwMode="auto">
            <a:xfrm>
              <a:off x="4512" y="2251"/>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9792" name="Group 352"/>
          <p:cNvGrpSpPr>
            <a:grpSpLocks/>
          </p:cNvGrpSpPr>
          <p:nvPr/>
        </p:nvGrpSpPr>
        <p:grpSpPr bwMode="auto">
          <a:xfrm>
            <a:off x="6588125" y="2997200"/>
            <a:ext cx="1152525" cy="1657350"/>
            <a:chOff x="4966" y="1888"/>
            <a:chExt cx="726" cy="1044"/>
          </a:xfrm>
        </p:grpSpPr>
        <p:sp>
          <p:nvSpPr>
            <p:cNvPr id="189720" name="Rectangle 280"/>
            <p:cNvSpPr>
              <a:spLocks noChangeArrowheads="1"/>
            </p:cNvSpPr>
            <p:nvPr/>
          </p:nvSpPr>
          <p:spPr bwMode="auto">
            <a:xfrm>
              <a:off x="4966" y="270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21" name="Rectangle 281"/>
            <p:cNvSpPr>
              <a:spLocks noChangeArrowheads="1"/>
            </p:cNvSpPr>
            <p:nvPr/>
          </p:nvSpPr>
          <p:spPr bwMode="auto">
            <a:xfrm>
              <a:off x="5329" y="270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22" name="Line 282"/>
            <p:cNvSpPr>
              <a:spLocks noChangeShapeType="1"/>
            </p:cNvSpPr>
            <p:nvPr/>
          </p:nvSpPr>
          <p:spPr bwMode="auto">
            <a:xfrm flipV="1">
              <a:off x="4966" y="188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23" name="Line 283"/>
            <p:cNvSpPr>
              <a:spLocks noChangeShapeType="1"/>
            </p:cNvSpPr>
            <p:nvPr/>
          </p:nvSpPr>
          <p:spPr bwMode="auto">
            <a:xfrm flipV="1">
              <a:off x="5692" y="1888"/>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24" name="Rectangle 284"/>
            <p:cNvSpPr>
              <a:spLocks noChangeArrowheads="1"/>
            </p:cNvSpPr>
            <p:nvPr/>
          </p:nvSpPr>
          <p:spPr bwMode="auto">
            <a:xfrm>
              <a:off x="4966"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25" name="Rectangle 285"/>
            <p:cNvSpPr>
              <a:spLocks noChangeArrowheads="1"/>
            </p:cNvSpPr>
            <p:nvPr/>
          </p:nvSpPr>
          <p:spPr bwMode="auto">
            <a:xfrm>
              <a:off x="5329" y="2477"/>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sp>
          <p:nvSpPr>
            <p:cNvPr id="189726" name="Rectangle 286"/>
            <p:cNvSpPr>
              <a:spLocks noChangeArrowheads="1"/>
            </p:cNvSpPr>
            <p:nvPr/>
          </p:nvSpPr>
          <p:spPr bwMode="auto">
            <a:xfrm>
              <a:off x="4966" y="225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e</a:t>
              </a:r>
            </a:p>
          </p:txBody>
        </p:sp>
        <p:sp>
          <p:nvSpPr>
            <p:cNvPr id="189727" name="Rectangle 287"/>
            <p:cNvSpPr>
              <a:spLocks noChangeArrowheads="1"/>
            </p:cNvSpPr>
            <p:nvPr/>
          </p:nvSpPr>
          <p:spPr bwMode="auto">
            <a:xfrm>
              <a:off x="5328" y="225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9805" name="Group 365"/>
          <p:cNvGrpSpPr>
            <a:grpSpLocks/>
          </p:cNvGrpSpPr>
          <p:nvPr/>
        </p:nvGrpSpPr>
        <p:grpSpPr bwMode="auto">
          <a:xfrm>
            <a:off x="7883525" y="2995613"/>
            <a:ext cx="1152525" cy="1657350"/>
            <a:chOff x="68" y="3022"/>
            <a:chExt cx="726" cy="1044"/>
          </a:xfrm>
        </p:grpSpPr>
        <p:sp>
          <p:nvSpPr>
            <p:cNvPr id="189730" name="Line 290"/>
            <p:cNvSpPr>
              <a:spLocks noChangeShapeType="1"/>
            </p:cNvSpPr>
            <p:nvPr/>
          </p:nvSpPr>
          <p:spPr bwMode="auto">
            <a:xfrm flipV="1">
              <a:off x="68"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31" name="Line 291"/>
            <p:cNvSpPr>
              <a:spLocks noChangeShapeType="1"/>
            </p:cNvSpPr>
            <p:nvPr/>
          </p:nvSpPr>
          <p:spPr bwMode="auto">
            <a:xfrm flipV="1">
              <a:off x="794"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89793" name="Group 353"/>
            <p:cNvGrpSpPr>
              <a:grpSpLocks/>
            </p:cNvGrpSpPr>
            <p:nvPr/>
          </p:nvGrpSpPr>
          <p:grpSpPr bwMode="auto">
            <a:xfrm>
              <a:off x="68" y="3611"/>
              <a:ext cx="726" cy="455"/>
              <a:chOff x="68" y="3611"/>
              <a:chExt cx="726" cy="455"/>
            </a:xfrm>
          </p:grpSpPr>
          <p:sp>
            <p:nvSpPr>
              <p:cNvPr id="189728" name="Rectangle 288"/>
              <p:cNvSpPr>
                <a:spLocks noChangeArrowheads="1"/>
              </p:cNvSpPr>
              <p:nvPr/>
            </p:nvSpPr>
            <p:spPr bwMode="auto">
              <a:xfrm>
                <a:off x="68" y="383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29" name="Rectangle 289"/>
              <p:cNvSpPr>
                <a:spLocks noChangeArrowheads="1"/>
              </p:cNvSpPr>
              <p:nvPr/>
            </p:nvSpPr>
            <p:spPr bwMode="auto">
              <a:xfrm>
                <a:off x="431" y="383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32" name="Rectangle 292"/>
              <p:cNvSpPr>
                <a:spLocks noChangeArrowheads="1"/>
              </p:cNvSpPr>
              <p:nvPr/>
            </p:nvSpPr>
            <p:spPr bwMode="auto">
              <a:xfrm>
                <a:off x="68" y="361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33" name="Rectangle 293"/>
              <p:cNvSpPr>
                <a:spLocks noChangeArrowheads="1"/>
              </p:cNvSpPr>
              <p:nvPr/>
            </p:nvSpPr>
            <p:spPr bwMode="auto">
              <a:xfrm>
                <a:off x="431" y="361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grpSp>
      </p:grpSp>
      <p:grpSp>
        <p:nvGrpSpPr>
          <p:cNvPr id="189794" name="Group 354"/>
          <p:cNvGrpSpPr>
            <a:grpSpLocks/>
          </p:cNvGrpSpPr>
          <p:nvPr/>
        </p:nvGrpSpPr>
        <p:grpSpPr bwMode="auto">
          <a:xfrm>
            <a:off x="107950" y="4799013"/>
            <a:ext cx="1152525" cy="1657350"/>
            <a:chOff x="885" y="3023"/>
            <a:chExt cx="726" cy="1044"/>
          </a:xfrm>
        </p:grpSpPr>
        <p:sp>
          <p:nvSpPr>
            <p:cNvPr id="189737" name="Rectangle 297"/>
            <p:cNvSpPr>
              <a:spLocks noChangeArrowheads="1"/>
            </p:cNvSpPr>
            <p:nvPr/>
          </p:nvSpPr>
          <p:spPr bwMode="auto">
            <a:xfrm>
              <a:off x="885" y="3840"/>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38" name="Rectangle 298"/>
            <p:cNvSpPr>
              <a:spLocks noChangeArrowheads="1"/>
            </p:cNvSpPr>
            <p:nvPr/>
          </p:nvSpPr>
          <p:spPr bwMode="auto">
            <a:xfrm>
              <a:off x="1248" y="384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39" name="Line 299"/>
            <p:cNvSpPr>
              <a:spLocks noChangeShapeType="1"/>
            </p:cNvSpPr>
            <p:nvPr/>
          </p:nvSpPr>
          <p:spPr bwMode="auto">
            <a:xfrm flipV="1">
              <a:off x="885" y="3023"/>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40" name="Line 300"/>
            <p:cNvSpPr>
              <a:spLocks noChangeShapeType="1"/>
            </p:cNvSpPr>
            <p:nvPr/>
          </p:nvSpPr>
          <p:spPr bwMode="auto">
            <a:xfrm flipV="1">
              <a:off x="1611" y="3023"/>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41" name="Rectangle 301"/>
            <p:cNvSpPr>
              <a:spLocks noChangeArrowheads="1"/>
            </p:cNvSpPr>
            <p:nvPr/>
          </p:nvSpPr>
          <p:spPr bwMode="auto">
            <a:xfrm>
              <a:off x="885" y="3612"/>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42" name="Rectangle 302"/>
            <p:cNvSpPr>
              <a:spLocks noChangeArrowheads="1"/>
            </p:cNvSpPr>
            <p:nvPr/>
          </p:nvSpPr>
          <p:spPr bwMode="auto">
            <a:xfrm>
              <a:off x="1248" y="3612"/>
              <a:ext cx="363" cy="227"/>
            </a:xfrm>
            <a:prstGeom prst="rect">
              <a:avLst/>
            </a:prstGeom>
            <a:solidFill>
              <a:schemeClr val="bg1"/>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9795" name="Group 355"/>
          <p:cNvGrpSpPr>
            <a:grpSpLocks/>
          </p:cNvGrpSpPr>
          <p:nvPr/>
        </p:nvGrpSpPr>
        <p:grpSpPr bwMode="auto">
          <a:xfrm>
            <a:off x="1403350" y="4795838"/>
            <a:ext cx="1152525" cy="1657350"/>
            <a:chOff x="1701" y="3021"/>
            <a:chExt cx="726" cy="1044"/>
          </a:xfrm>
        </p:grpSpPr>
        <p:sp>
          <p:nvSpPr>
            <p:cNvPr id="189745" name="Rectangle 305"/>
            <p:cNvSpPr>
              <a:spLocks noChangeArrowheads="1"/>
            </p:cNvSpPr>
            <p:nvPr/>
          </p:nvSpPr>
          <p:spPr bwMode="auto">
            <a:xfrm>
              <a:off x="1701" y="3838"/>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46" name="Rectangle 306"/>
            <p:cNvSpPr>
              <a:spLocks noChangeArrowheads="1"/>
            </p:cNvSpPr>
            <p:nvPr/>
          </p:nvSpPr>
          <p:spPr bwMode="auto">
            <a:xfrm>
              <a:off x="2064" y="3838"/>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47" name="Line 307"/>
            <p:cNvSpPr>
              <a:spLocks noChangeShapeType="1"/>
            </p:cNvSpPr>
            <p:nvPr/>
          </p:nvSpPr>
          <p:spPr bwMode="auto">
            <a:xfrm flipV="1">
              <a:off x="1701" y="3021"/>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48" name="Line 308"/>
            <p:cNvSpPr>
              <a:spLocks noChangeShapeType="1"/>
            </p:cNvSpPr>
            <p:nvPr/>
          </p:nvSpPr>
          <p:spPr bwMode="auto">
            <a:xfrm flipV="1">
              <a:off x="2427" y="3021"/>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49" name="Rectangle 309"/>
            <p:cNvSpPr>
              <a:spLocks noChangeArrowheads="1"/>
            </p:cNvSpPr>
            <p:nvPr/>
          </p:nvSpPr>
          <p:spPr bwMode="auto">
            <a:xfrm>
              <a:off x="1701" y="3610"/>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50" name="Rectangle 310"/>
            <p:cNvSpPr>
              <a:spLocks noChangeArrowheads="1"/>
            </p:cNvSpPr>
            <p:nvPr/>
          </p:nvSpPr>
          <p:spPr bwMode="auto">
            <a:xfrm>
              <a:off x="2064" y="3610"/>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51" name="Rectangle 311"/>
            <p:cNvSpPr>
              <a:spLocks noChangeArrowheads="1"/>
            </p:cNvSpPr>
            <p:nvPr/>
          </p:nvSpPr>
          <p:spPr bwMode="auto">
            <a:xfrm>
              <a:off x="1701" y="338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f</a:t>
              </a:r>
            </a:p>
          </p:txBody>
        </p:sp>
        <p:sp>
          <p:nvSpPr>
            <p:cNvPr id="189752" name="Rectangle 312"/>
            <p:cNvSpPr>
              <a:spLocks noChangeArrowheads="1"/>
            </p:cNvSpPr>
            <p:nvPr/>
          </p:nvSpPr>
          <p:spPr bwMode="auto">
            <a:xfrm>
              <a:off x="2064" y="3385"/>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L</a:t>
              </a:r>
            </a:p>
          </p:txBody>
        </p:sp>
      </p:grpSp>
      <p:grpSp>
        <p:nvGrpSpPr>
          <p:cNvPr id="189796" name="Group 356"/>
          <p:cNvGrpSpPr>
            <a:grpSpLocks/>
          </p:cNvGrpSpPr>
          <p:nvPr/>
        </p:nvGrpSpPr>
        <p:grpSpPr bwMode="auto">
          <a:xfrm>
            <a:off x="2700338" y="4797425"/>
            <a:ext cx="1152525" cy="1657350"/>
            <a:chOff x="2518" y="3022"/>
            <a:chExt cx="726" cy="1044"/>
          </a:xfrm>
        </p:grpSpPr>
        <p:sp>
          <p:nvSpPr>
            <p:cNvPr id="189753" name="Rectangle 313"/>
            <p:cNvSpPr>
              <a:spLocks noChangeArrowheads="1"/>
            </p:cNvSpPr>
            <p:nvPr/>
          </p:nvSpPr>
          <p:spPr bwMode="auto">
            <a:xfrm>
              <a:off x="2518" y="383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54" name="Rectangle 314"/>
            <p:cNvSpPr>
              <a:spLocks noChangeArrowheads="1"/>
            </p:cNvSpPr>
            <p:nvPr/>
          </p:nvSpPr>
          <p:spPr bwMode="auto">
            <a:xfrm>
              <a:off x="2881" y="3839"/>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55" name="Line 315"/>
            <p:cNvSpPr>
              <a:spLocks noChangeShapeType="1"/>
            </p:cNvSpPr>
            <p:nvPr/>
          </p:nvSpPr>
          <p:spPr bwMode="auto">
            <a:xfrm flipV="1">
              <a:off x="2518"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56" name="Line 316"/>
            <p:cNvSpPr>
              <a:spLocks noChangeShapeType="1"/>
            </p:cNvSpPr>
            <p:nvPr/>
          </p:nvSpPr>
          <p:spPr bwMode="auto">
            <a:xfrm flipV="1">
              <a:off x="3244"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57" name="Rectangle 317"/>
            <p:cNvSpPr>
              <a:spLocks noChangeArrowheads="1"/>
            </p:cNvSpPr>
            <p:nvPr/>
          </p:nvSpPr>
          <p:spPr bwMode="auto">
            <a:xfrm>
              <a:off x="2518" y="361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58" name="Rectangle 318"/>
            <p:cNvSpPr>
              <a:spLocks noChangeArrowheads="1"/>
            </p:cNvSpPr>
            <p:nvPr/>
          </p:nvSpPr>
          <p:spPr bwMode="auto">
            <a:xfrm>
              <a:off x="2881" y="3611"/>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59" name="Rectangle 319"/>
            <p:cNvSpPr>
              <a:spLocks noChangeArrowheads="1"/>
            </p:cNvSpPr>
            <p:nvPr/>
          </p:nvSpPr>
          <p:spPr bwMode="auto">
            <a:xfrm>
              <a:off x="2518" y="3386"/>
              <a:ext cx="363" cy="227"/>
            </a:xfrm>
            <a:prstGeom prst="rect">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f</a:t>
              </a:r>
            </a:p>
          </p:txBody>
        </p:sp>
        <p:sp>
          <p:nvSpPr>
            <p:cNvPr id="189760" name="Rectangle 320"/>
            <p:cNvSpPr>
              <a:spLocks noChangeArrowheads="1"/>
            </p:cNvSpPr>
            <p:nvPr/>
          </p:nvSpPr>
          <p:spPr bwMode="auto">
            <a:xfrm>
              <a:off x="2881" y="3386"/>
              <a:ext cx="363" cy="227"/>
            </a:xfrm>
            <a:prstGeom prst="rect">
              <a:avLst/>
            </a:prstGeom>
            <a:solidFill>
              <a:schemeClr val="bg1"/>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9797" name="Group 357"/>
          <p:cNvGrpSpPr>
            <a:grpSpLocks/>
          </p:cNvGrpSpPr>
          <p:nvPr/>
        </p:nvGrpSpPr>
        <p:grpSpPr bwMode="auto">
          <a:xfrm>
            <a:off x="3995738" y="4797425"/>
            <a:ext cx="1152525" cy="1657350"/>
            <a:chOff x="3334" y="3022"/>
            <a:chExt cx="726" cy="1044"/>
          </a:xfrm>
        </p:grpSpPr>
        <p:sp>
          <p:nvSpPr>
            <p:cNvPr id="189761" name="Rectangle 321"/>
            <p:cNvSpPr>
              <a:spLocks noChangeArrowheads="1"/>
            </p:cNvSpPr>
            <p:nvPr/>
          </p:nvSpPr>
          <p:spPr bwMode="auto">
            <a:xfrm>
              <a:off x="3334" y="383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62" name="Rectangle 322"/>
            <p:cNvSpPr>
              <a:spLocks noChangeArrowheads="1"/>
            </p:cNvSpPr>
            <p:nvPr/>
          </p:nvSpPr>
          <p:spPr bwMode="auto">
            <a:xfrm>
              <a:off x="3697" y="3839"/>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63" name="Line 323"/>
            <p:cNvSpPr>
              <a:spLocks noChangeShapeType="1"/>
            </p:cNvSpPr>
            <p:nvPr/>
          </p:nvSpPr>
          <p:spPr bwMode="auto">
            <a:xfrm flipV="1">
              <a:off x="3334"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64" name="Line 324"/>
            <p:cNvSpPr>
              <a:spLocks noChangeShapeType="1"/>
            </p:cNvSpPr>
            <p:nvPr/>
          </p:nvSpPr>
          <p:spPr bwMode="auto">
            <a:xfrm flipV="1">
              <a:off x="4060"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65" name="Rectangle 325"/>
            <p:cNvSpPr>
              <a:spLocks noChangeArrowheads="1"/>
            </p:cNvSpPr>
            <p:nvPr/>
          </p:nvSpPr>
          <p:spPr bwMode="auto">
            <a:xfrm>
              <a:off x="3334" y="361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66" name="Rectangle 326"/>
            <p:cNvSpPr>
              <a:spLocks noChangeArrowheads="1"/>
            </p:cNvSpPr>
            <p:nvPr/>
          </p:nvSpPr>
          <p:spPr bwMode="auto">
            <a:xfrm>
              <a:off x="3697" y="3611"/>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67" name="Rectangle 327"/>
            <p:cNvSpPr>
              <a:spLocks noChangeArrowheads="1"/>
            </p:cNvSpPr>
            <p:nvPr/>
          </p:nvSpPr>
          <p:spPr bwMode="auto">
            <a:xfrm>
              <a:off x="3334" y="3386"/>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f</a:t>
              </a:r>
            </a:p>
          </p:txBody>
        </p:sp>
        <p:sp>
          <p:nvSpPr>
            <p:cNvPr id="189768" name="Rectangle 328"/>
            <p:cNvSpPr>
              <a:spLocks noChangeArrowheads="1"/>
            </p:cNvSpPr>
            <p:nvPr/>
          </p:nvSpPr>
          <p:spPr bwMode="auto">
            <a:xfrm>
              <a:off x="3697" y="3386"/>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9798" name="Group 358"/>
          <p:cNvGrpSpPr>
            <a:grpSpLocks/>
          </p:cNvGrpSpPr>
          <p:nvPr/>
        </p:nvGrpSpPr>
        <p:grpSpPr bwMode="auto">
          <a:xfrm>
            <a:off x="5291138" y="4797425"/>
            <a:ext cx="1152525" cy="1657350"/>
            <a:chOff x="4150" y="3022"/>
            <a:chExt cx="726" cy="1044"/>
          </a:xfrm>
        </p:grpSpPr>
        <p:sp>
          <p:nvSpPr>
            <p:cNvPr id="189769" name="Rectangle 329"/>
            <p:cNvSpPr>
              <a:spLocks noChangeArrowheads="1"/>
            </p:cNvSpPr>
            <p:nvPr/>
          </p:nvSpPr>
          <p:spPr bwMode="auto">
            <a:xfrm>
              <a:off x="4150" y="383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effectLst/>
                  <a:latin typeface="Times New Roman" pitchFamily="18" charset="0"/>
                  <a:ea typeface="宋体" pitchFamily="2" charset="-122"/>
                  <a:cs typeface="Times New Roman" pitchFamily="18" charset="0"/>
                </a:rPr>
                <a:t>-</a:t>
              </a:r>
            </a:p>
          </p:txBody>
        </p:sp>
        <p:sp>
          <p:nvSpPr>
            <p:cNvPr id="189770" name="Rectangle 330"/>
            <p:cNvSpPr>
              <a:spLocks noChangeArrowheads="1"/>
            </p:cNvSpPr>
            <p:nvPr/>
          </p:nvSpPr>
          <p:spPr bwMode="auto">
            <a:xfrm>
              <a:off x="4513" y="3839"/>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71" name="Line 331"/>
            <p:cNvSpPr>
              <a:spLocks noChangeShapeType="1"/>
            </p:cNvSpPr>
            <p:nvPr/>
          </p:nvSpPr>
          <p:spPr bwMode="auto">
            <a:xfrm flipV="1">
              <a:off x="4150"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72" name="Line 332"/>
            <p:cNvSpPr>
              <a:spLocks noChangeShapeType="1"/>
            </p:cNvSpPr>
            <p:nvPr/>
          </p:nvSpPr>
          <p:spPr bwMode="auto">
            <a:xfrm flipV="1">
              <a:off x="4876"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73" name="Rectangle 333"/>
            <p:cNvSpPr>
              <a:spLocks noChangeArrowheads="1"/>
            </p:cNvSpPr>
            <p:nvPr/>
          </p:nvSpPr>
          <p:spPr bwMode="auto">
            <a:xfrm>
              <a:off x="4150" y="3611"/>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a:t>
              </a:r>
            </a:p>
          </p:txBody>
        </p:sp>
        <p:sp>
          <p:nvSpPr>
            <p:cNvPr id="189774" name="Rectangle 334"/>
            <p:cNvSpPr>
              <a:spLocks noChangeArrowheads="1"/>
            </p:cNvSpPr>
            <p:nvPr/>
          </p:nvSpPr>
          <p:spPr bwMode="auto">
            <a:xfrm>
              <a:off x="4513" y="3611"/>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grpSp>
      <p:grpSp>
        <p:nvGrpSpPr>
          <p:cNvPr id="189799" name="Group 359"/>
          <p:cNvGrpSpPr>
            <a:grpSpLocks/>
          </p:cNvGrpSpPr>
          <p:nvPr/>
        </p:nvGrpSpPr>
        <p:grpSpPr bwMode="auto">
          <a:xfrm>
            <a:off x="6588125" y="4797425"/>
            <a:ext cx="1152525" cy="1657350"/>
            <a:chOff x="4967" y="3022"/>
            <a:chExt cx="726" cy="1044"/>
          </a:xfrm>
        </p:grpSpPr>
        <p:sp>
          <p:nvSpPr>
            <p:cNvPr id="189777" name="Rectangle 337"/>
            <p:cNvSpPr>
              <a:spLocks noChangeArrowheads="1"/>
            </p:cNvSpPr>
            <p:nvPr/>
          </p:nvSpPr>
          <p:spPr bwMode="auto">
            <a:xfrm>
              <a:off x="4967" y="3839"/>
              <a:ext cx="363"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FF00"/>
                  </a:solidFill>
                  <a:effectLst/>
                  <a:latin typeface="Times New Roman" pitchFamily="18" charset="0"/>
                  <a:ea typeface="宋体" pitchFamily="2" charset="-122"/>
                  <a:cs typeface="Times New Roman" pitchFamily="18" charset="0"/>
                </a:rPr>
                <a:t>-</a:t>
              </a:r>
            </a:p>
          </p:txBody>
        </p:sp>
        <p:sp>
          <p:nvSpPr>
            <p:cNvPr id="189778" name="Rectangle 338"/>
            <p:cNvSpPr>
              <a:spLocks noChangeArrowheads="1"/>
            </p:cNvSpPr>
            <p:nvPr/>
          </p:nvSpPr>
          <p:spPr bwMode="auto">
            <a:xfrm>
              <a:off x="5330" y="3839"/>
              <a:ext cx="363" cy="22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i="1">
                  <a:solidFill>
                    <a:srgbClr val="FF0000"/>
                  </a:solidFill>
                  <a:effectLst/>
                  <a:latin typeface="Times New Roman" pitchFamily="18" charset="0"/>
                  <a:ea typeface="宋体" pitchFamily="2" charset="-122"/>
                  <a:cs typeface="Times New Roman" pitchFamily="18" charset="0"/>
                </a:rPr>
                <a:t>R</a:t>
              </a:r>
            </a:p>
          </p:txBody>
        </p:sp>
        <p:sp>
          <p:nvSpPr>
            <p:cNvPr id="189779" name="Line 339"/>
            <p:cNvSpPr>
              <a:spLocks noChangeShapeType="1"/>
            </p:cNvSpPr>
            <p:nvPr/>
          </p:nvSpPr>
          <p:spPr bwMode="auto">
            <a:xfrm flipV="1">
              <a:off x="4967"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780" name="Line 340"/>
            <p:cNvSpPr>
              <a:spLocks noChangeShapeType="1"/>
            </p:cNvSpPr>
            <p:nvPr/>
          </p:nvSpPr>
          <p:spPr bwMode="auto">
            <a:xfrm flipV="1">
              <a:off x="5693"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9812" name="Group 372"/>
          <p:cNvGrpSpPr>
            <a:grpSpLocks/>
          </p:cNvGrpSpPr>
          <p:nvPr/>
        </p:nvGrpSpPr>
        <p:grpSpPr bwMode="auto">
          <a:xfrm>
            <a:off x="7885113" y="4797425"/>
            <a:ext cx="1152525" cy="1655763"/>
            <a:chOff x="4967" y="3022"/>
            <a:chExt cx="726" cy="1043"/>
          </a:xfrm>
        </p:grpSpPr>
        <p:sp>
          <p:nvSpPr>
            <p:cNvPr id="189809" name="Line 369"/>
            <p:cNvSpPr>
              <a:spLocks noChangeShapeType="1"/>
            </p:cNvSpPr>
            <p:nvPr/>
          </p:nvSpPr>
          <p:spPr bwMode="auto">
            <a:xfrm flipV="1">
              <a:off x="4967"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810" name="Line 370"/>
            <p:cNvSpPr>
              <a:spLocks noChangeShapeType="1"/>
            </p:cNvSpPr>
            <p:nvPr/>
          </p:nvSpPr>
          <p:spPr bwMode="auto">
            <a:xfrm flipV="1">
              <a:off x="5693" y="3022"/>
              <a:ext cx="0" cy="10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9811" name="Line 371"/>
            <p:cNvSpPr>
              <a:spLocks noChangeShapeType="1"/>
            </p:cNvSpPr>
            <p:nvPr/>
          </p:nvSpPr>
          <p:spPr bwMode="auto">
            <a:xfrm>
              <a:off x="4967" y="4065"/>
              <a:ext cx="7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89813" name="Text Box 373"/>
          <p:cNvSpPr txBox="1">
            <a:spLocks noChangeArrowheads="1"/>
          </p:cNvSpPr>
          <p:nvPr/>
        </p:nvSpPr>
        <p:spPr bwMode="auto">
          <a:xfrm>
            <a:off x="7954963" y="5392738"/>
            <a:ext cx="895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effectLst/>
              </a:rPr>
              <a:t>栈空</a:t>
            </a:r>
          </a:p>
        </p:txBody>
      </p:sp>
      <p:sp>
        <p:nvSpPr>
          <p:cNvPr id="189814" name="Text Box 374"/>
          <p:cNvSpPr txBox="1">
            <a:spLocks noChangeArrowheads="1"/>
          </p:cNvSpPr>
          <p:nvPr/>
        </p:nvSpPr>
        <p:spPr bwMode="auto">
          <a:xfrm>
            <a:off x="34925" y="69850"/>
            <a:ext cx="51117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0000"/>
              </a:lnSpc>
            </a:pPr>
            <a:r>
              <a:rPr kumimoji="1" lang="en-US" altLang="zh-CN" sz="2800">
                <a:solidFill>
                  <a:srgbClr val="FFFF00"/>
                </a:solidFill>
                <a:effectLst/>
              </a:rPr>
              <a:t>Stack state in InOrderTraversal</a:t>
            </a:r>
          </a:p>
          <a:p>
            <a:pPr algn="l">
              <a:lnSpc>
                <a:spcPct val="80000"/>
              </a:lnSpc>
            </a:pPr>
            <a:r>
              <a:rPr kumimoji="1" lang="zh-CN" altLang="en-US" sz="2800">
                <a:effectLst/>
              </a:rPr>
              <a:t>后序遍历中栈的变化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9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97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97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978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97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978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97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979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979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980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8979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8979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8979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8979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8979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8979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8981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9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813"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Quick Review</a:t>
            </a:r>
            <a:endParaRPr lang="zh-CN" altLang="en-US" dirty="0"/>
          </a:p>
        </p:txBody>
      </p:sp>
      <p:sp>
        <p:nvSpPr>
          <p:cNvPr id="3" name="内容占位符 2"/>
          <p:cNvSpPr>
            <a:spLocks noGrp="1"/>
          </p:cNvSpPr>
          <p:nvPr>
            <p:ph idx="1"/>
          </p:nvPr>
        </p:nvSpPr>
        <p:spPr/>
        <p:txBody>
          <a:bodyPr/>
          <a:lstStyle/>
          <a:p>
            <a:r>
              <a:rPr lang="en-US" altLang="zh-CN" dirty="0" smtClean="0">
                <a:effectLst/>
              </a:rPr>
              <a:t>Structure of binary tree</a:t>
            </a:r>
          </a:p>
          <a:p>
            <a:pPr lvl="1"/>
            <a:r>
              <a:rPr lang="en-US" altLang="zh-CN" dirty="0" smtClean="0">
                <a:effectLst/>
              </a:rPr>
              <a:t>Binary linked list</a:t>
            </a:r>
          </a:p>
          <a:p>
            <a:r>
              <a:rPr lang="en-US" altLang="zh-CN" dirty="0" smtClean="0">
                <a:effectLst/>
              </a:rPr>
              <a:t>Traversal of binary tree</a:t>
            </a:r>
          </a:p>
          <a:p>
            <a:pPr lvl="1"/>
            <a:r>
              <a:rPr lang="en-US" altLang="zh-CN" dirty="0" smtClean="0">
                <a:effectLst/>
              </a:rPr>
              <a:t>Recursive algorithms</a:t>
            </a:r>
          </a:p>
          <a:p>
            <a:pPr lvl="1"/>
            <a:r>
              <a:rPr lang="en-US" altLang="zh-CN" dirty="0" smtClean="0">
                <a:effectLst/>
              </a:rPr>
              <a:t>Non-recursive algorithms</a:t>
            </a:r>
            <a:endParaRPr lang="zh-CN" altLang="en-US" dirty="0">
              <a:effectLst/>
            </a:endParaRPr>
          </a:p>
        </p:txBody>
      </p:sp>
      <p:sp>
        <p:nvSpPr>
          <p:cNvPr id="4" name="页脚占位符 3"/>
          <p:cNvSpPr>
            <a:spLocks noGrp="1"/>
          </p:cNvSpPr>
          <p:nvPr>
            <p:ph type="ftr" sz="quarter" idx="11"/>
          </p:nvPr>
        </p:nvSpPr>
        <p:spPr/>
        <p:txBody>
          <a:bodyPr/>
          <a:lstStyle/>
          <a:p>
            <a:endParaRPr lang="en-US" altLang="zh-CN" smtClean="0"/>
          </a:p>
          <a:p>
            <a:r>
              <a:rPr lang="en-US" altLang="zh-CN" smtClean="0"/>
              <a:t>Prof. Q. Wang</a:t>
            </a:r>
            <a:endParaRPr lang="en-US" altLang="zh-CN"/>
          </a:p>
        </p:txBody>
      </p:sp>
    </p:spTree>
    <p:extLst>
      <p:ext uri="{BB962C8B-B14F-4D97-AF65-F5344CB8AC3E}">
        <p14:creationId xmlns:p14="http://schemas.microsoft.com/office/powerpoint/2010/main" val="364806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pic>
        <p:nvPicPr>
          <p:cNvPr id="14234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75" y="2833688"/>
            <a:ext cx="4008438" cy="3690937"/>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7" name="Rectangle 11"/>
          <p:cNvSpPr>
            <a:spLocks noGrp="1" noChangeArrowheads="1"/>
          </p:cNvSpPr>
          <p:nvPr>
            <p:ph type="title"/>
          </p:nvPr>
        </p:nvSpPr>
        <p:spPr>
          <a:xfrm>
            <a:off x="457200" y="274638"/>
            <a:ext cx="8229600" cy="1143000"/>
          </a:xfrm>
          <a:noFill/>
          <a:ln/>
        </p:spPr>
        <p:txBody>
          <a:bodyPr anchorCtr="0"/>
          <a:lstStyle/>
          <a:p>
            <a:r>
              <a:rPr lang="en-US" altLang="zh-CN"/>
              <a:t>LevelOrderTraversal</a:t>
            </a:r>
          </a:p>
        </p:txBody>
      </p:sp>
      <p:sp>
        <p:nvSpPr>
          <p:cNvPr id="142348" name="Rectangle 12"/>
          <p:cNvSpPr>
            <a:spLocks noGrp="1" noChangeArrowheads="1"/>
          </p:cNvSpPr>
          <p:nvPr>
            <p:ph type="body" idx="1"/>
          </p:nvPr>
        </p:nvSpPr>
        <p:spPr>
          <a:xfrm>
            <a:off x="457200" y="1600200"/>
            <a:ext cx="8229600" cy="4525963"/>
          </a:xfrm>
          <a:noFill/>
          <a:ln/>
        </p:spPr>
        <p:txBody>
          <a:bodyPr/>
          <a:lstStyle/>
          <a:p>
            <a:r>
              <a:rPr lang="en-US" altLang="zh-CN" dirty="0">
                <a:effectLst/>
              </a:rPr>
              <a:t>From the root, visit the node</a:t>
            </a:r>
          </a:p>
          <a:p>
            <a:pPr>
              <a:buFont typeface="Wingdings" pitchFamily="2" charset="2"/>
              <a:buNone/>
            </a:pPr>
            <a:r>
              <a:rPr lang="en-US" altLang="zh-CN" dirty="0">
                <a:effectLst/>
              </a:rPr>
              <a:t>	from the top to the bottom, and </a:t>
            </a:r>
          </a:p>
          <a:p>
            <a:pPr>
              <a:buFont typeface="Wingdings" pitchFamily="2" charset="2"/>
              <a:buNone/>
            </a:pPr>
            <a:r>
              <a:rPr lang="en-US" altLang="zh-CN" dirty="0">
                <a:effectLst/>
              </a:rPr>
              <a:t>	from the left to the right </a:t>
            </a:r>
          </a:p>
          <a:p>
            <a:pPr>
              <a:buFont typeface="Wingdings" pitchFamily="2" charset="2"/>
              <a:buNone/>
            </a:pPr>
            <a:r>
              <a:rPr lang="en-US" altLang="zh-CN" dirty="0">
                <a:effectLst/>
              </a:rPr>
              <a:t>	at the same level.</a:t>
            </a:r>
          </a:p>
          <a:p>
            <a:endParaRPr lang="en-US" altLang="zh-CN" dirty="0">
              <a:effectLst/>
            </a:endParaRPr>
          </a:p>
          <a:p>
            <a:r>
              <a:rPr lang="en-US" altLang="zh-CN" u="sng" dirty="0">
                <a:solidFill>
                  <a:srgbClr val="FFFF00"/>
                </a:solidFill>
                <a:effectLst/>
              </a:rPr>
              <a:t>Queue involved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页脚占位符 2"/>
          <p:cNvSpPr>
            <a:spLocks noGrp="1"/>
          </p:cNvSpPr>
          <p:nvPr>
            <p:ph type="ftr" sz="quarter" idx="11"/>
          </p:nvPr>
        </p:nvSpPr>
        <p:spPr/>
        <p:txBody>
          <a:bodyPr/>
          <a:lstStyle/>
          <a:p>
            <a:endParaRPr lang="en-US" altLang="zh-CN"/>
          </a:p>
          <a:p>
            <a:r>
              <a:rPr lang="en-US" altLang="zh-CN"/>
              <a:t>Prof. Q. Wang</a:t>
            </a:r>
          </a:p>
        </p:txBody>
      </p:sp>
      <p:sp>
        <p:nvSpPr>
          <p:cNvPr id="3142" name="Text Box 70"/>
          <p:cNvSpPr txBox="1">
            <a:spLocks noChangeArrowheads="1"/>
          </p:cNvSpPr>
          <p:nvPr/>
        </p:nvSpPr>
        <p:spPr bwMode="auto">
          <a:xfrm>
            <a:off x="5364163" y="105544"/>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solidFill>
                  <a:srgbClr val="FFFF00"/>
                </a:solidFill>
                <a:effectLst/>
                <a:latin typeface="Times New Roman" pitchFamily="18" charset="0"/>
              </a:rPr>
              <a:t>Tree form</a:t>
            </a:r>
          </a:p>
        </p:txBody>
      </p:sp>
      <p:sp>
        <p:nvSpPr>
          <p:cNvPr id="3143" name="Text Box 71"/>
          <p:cNvSpPr txBox="1">
            <a:spLocks noChangeArrowheads="1"/>
          </p:cNvSpPr>
          <p:nvPr/>
        </p:nvSpPr>
        <p:spPr bwMode="auto">
          <a:xfrm>
            <a:off x="354013" y="990600"/>
            <a:ext cx="4657725"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solidFill>
                  <a:srgbClr val="FFFF00"/>
                </a:solidFill>
                <a:effectLst/>
                <a:latin typeface="Times New Roman" pitchFamily="18" charset="0"/>
              </a:rPr>
              <a:t>General list form</a:t>
            </a:r>
          </a:p>
          <a:p>
            <a:pPr algn="l">
              <a:lnSpc>
                <a:spcPct val="130000"/>
              </a:lnSpc>
            </a:pPr>
            <a:r>
              <a:rPr kumimoji="1" lang="en-US" altLang="zh-CN" sz="2400" dirty="0">
                <a:effectLst/>
                <a:latin typeface="Times New Roman" pitchFamily="18" charset="0"/>
              </a:rPr>
              <a:t>(A</a:t>
            </a:r>
            <a:r>
              <a:rPr kumimoji="1" lang="en-US" altLang="zh-CN" sz="2400" dirty="0">
                <a:solidFill>
                  <a:srgbClr val="FFFF00"/>
                </a:solidFill>
                <a:effectLst/>
                <a:latin typeface="Times New Roman" pitchFamily="18" charset="0"/>
              </a:rPr>
              <a:t>(B(E(</a:t>
            </a:r>
            <a:r>
              <a:rPr kumimoji="1" lang="en-US" altLang="zh-CN" sz="2400" dirty="0" err="1">
                <a:solidFill>
                  <a:srgbClr val="FFFF00"/>
                </a:solidFill>
                <a:effectLst/>
                <a:latin typeface="Times New Roman" pitchFamily="18" charset="0"/>
              </a:rPr>
              <a:t>K,L</a:t>
            </a:r>
            <a:r>
              <a:rPr kumimoji="1" lang="en-US" altLang="zh-CN" sz="2400" dirty="0">
                <a:solidFill>
                  <a:srgbClr val="FFFF00"/>
                </a:solidFill>
                <a:effectLst/>
                <a:latin typeface="Times New Roman" pitchFamily="18" charset="0"/>
              </a:rPr>
              <a:t>),F)</a:t>
            </a:r>
            <a:r>
              <a:rPr kumimoji="1" lang="en-US" altLang="zh-CN" sz="2400" dirty="0">
                <a:effectLst/>
                <a:latin typeface="Times New Roman" pitchFamily="18" charset="0"/>
              </a:rPr>
              <a:t>, C(G), </a:t>
            </a:r>
            <a:r>
              <a:rPr kumimoji="1" lang="en-US" altLang="zh-CN" sz="2400" dirty="0">
                <a:solidFill>
                  <a:srgbClr val="FFFF00"/>
                </a:solidFill>
                <a:effectLst/>
                <a:latin typeface="Times New Roman" pitchFamily="18" charset="0"/>
              </a:rPr>
              <a:t>D(H(M),</a:t>
            </a:r>
            <a:r>
              <a:rPr kumimoji="1" lang="en-US" altLang="zh-CN" sz="2400" dirty="0" err="1">
                <a:solidFill>
                  <a:srgbClr val="FFFF00"/>
                </a:solidFill>
                <a:effectLst/>
                <a:latin typeface="Times New Roman" pitchFamily="18" charset="0"/>
              </a:rPr>
              <a:t>I,J</a:t>
            </a:r>
            <a:r>
              <a:rPr kumimoji="1" lang="en-US" altLang="zh-CN" sz="2400" dirty="0">
                <a:solidFill>
                  <a:srgbClr val="FFFF00"/>
                </a:solidFill>
                <a:effectLst/>
                <a:latin typeface="Times New Roman" pitchFamily="18" charset="0"/>
              </a:rPr>
              <a:t>)</a:t>
            </a:r>
            <a:r>
              <a:rPr kumimoji="1" lang="en-US" altLang="zh-CN" sz="2400" dirty="0">
                <a:effectLst/>
                <a:latin typeface="Times New Roman" pitchFamily="18" charset="0"/>
              </a:rPr>
              <a:t>)</a:t>
            </a:r>
          </a:p>
        </p:txBody>
      </p:sp>
      <p:sp>
        <p:nvSpPr>
          <p:cNvPr id="3177" name="Rectangle 105"/>
          <p:cNvSpPr>
            <a:spLocks noGrp="1" noChangeArrowheads="1"/>
          </p:cNvSpPr>
          <p:nvPr>
            <p:ph type="title" idx="4294967295"/>
          </p:nvPr>
        </p:nvSpPr>
        <p:spPr>
          <a:xfrm>
            <a:off x="323850" y="403225"/>
            <a:ext cx="3698875" cy="519113"/>
          </a:xfrm>
          <a:solidFill>
            <a:srgbClr val="000099"/>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b="1">
                <a:latin typeface="Times New Roman" pitchFamily="18" charset="0"/>
              </a:rPr>
              <a:t>Representations of tree</a:t>
            </a:r>
          </a:p>
        </p:txBody>
      </p:sp>
      <p:grpSp>
        <p:nvGrpSpPr>
          <p:cNvPr id="3179" name="Group 107"/>
          <p:cNvGrpSpPr>
            <a:grpSpLocks/>
          </p:cNvGrpSpPr>
          <p:nvPr/>
        </p:nvGrpSpPr>
        <p:grpSpPr bwMode="auto">
          <a:xfrm>
            <a:off x="457200" y="3032125"/>
            <a:ext cx="3352800" cy="3276600"/>
            <a:chOff x="288" y="1200"/>
            <a:chExt cx="2592" cy="2592"/>
          </a:xfrm>
        </p:grpSpPr>
        <p:sp>
          <p:nvSpPr>
            <p:cNvPr id="3144" name="Oval 72"/>
            <p:cNvSpPr>
              <a:spLocks noChangeArrowheads="1"/>
            </p:cNvSpPr>
            <p:nvPr/>
          </p:nvSpPr>
          <p:spPr bwMode="auto">
            <a:xfrm>
              <a:off x="288" y="1200"/>
              <a:ext cx="2592" cy="259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45" name="Oval 73"/>
            <p:cNvSpPr>
              <a:spLocks noChangeArrowheads="1"/>
            </p:cNvSpPr>
            <p:nvPr/>
          </p:nvSpPr>
          <p:spPr bwMode="auto">
            <a:xfrm>
              <a:off x="336" y="1872"/>
              <a:ext cx="1152" cy="1152"/>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46" name="Oval 74"/>
            <p:cNvSpPr>
              <a:spLocks noChangeArrowheads="1"/>
            </p:cNvSpPr>
            <p:nvPr/>
          </p:nvSpPr>
          <p:spPr bwMode="auto">
            <a:xfrm>
              <a:off x="1680" y="1920"/>
              <a:ext cx="1152" cy="1152"/>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47" name="Oval 75"/>
            <p:cNvSpPr>
              <a:spLocks noChangeArrowheads="1"/>
            </p:cNvSpPr>
            <p:nvPr/>
          </p:nvSpPr>
          <p:spPr bwMode="auto">
            <a:xfrm>
              <a:off x="336" y="2112"/>
              <a:ext cx="672" cy="6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48" name="Oval 76"/>
            <p:cNvSpPr>
              <a:spLocks noChangeArrowheads="1"/>
            </p:cNvSpPr>
            <p:nvPr/>
          </p:nvSpPr>
          <p:spPr bwMode="auto">
            <a:xfrm>
              <a:off x="1104" y="2880"/>
              <a:ext cx="672" cy="67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49" name="Oval 77"/>
            <p:cNvSpPr>
              <a:spLocks noChangeArrowheads="1"/>
            </p:cNvSpPr>
            <p:nvPr/>
          </p:nvSpPr>
          <p:spPr bwMode="auto">
            <a:xfrm>
              <a:off x="1824" y="2112"/>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152" name="Group 80"/>
            <p:cNvGrpSpPr>
              <a:grpSpLocks/>
            </p:cNvGrpSpPr>
            <p:nvPr/>
          </p:nvGrpSpPr>
          <p:grpSpPr bwMode="auto">
            <a:xfrm>
              <a:off x="2112" y="2736"/>
              <a:ext cx="288" cy="361"/>
              <a:chOff x="2256" y="2640"/>
              <a:chExt cx="288" cy="361"/>
            </a:xfrm>
          </p:grpSpPr>
          <p:sp>
            <p:nvSpPr>
              <p:cNvPr id="3150" name="Oval 78"/>
              <p:cNvSpPr>
                <a:spLocks noChangeArrowheads="1"/>
              </p:cNvSpPr>
              <p:nvPr/>
            </p:nvSpPr>
            <p:spPr bwMode="auto">
              <a:xfrm>
                <a:off x="2256" y="2640"/>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51" name="Text Box 79"/>
              <p:cNvSpPr txBox="1">
                <a:spLocks noChangeArrowheads="1"/>
              </p:cNvSpPr>
              <p:nvPr/>
            </p:nvSpPr>
            <p:spPr bwMode="auto">
              <a:xfrm>
                <a:off x="2257" y="2640"/>
                <a:ext cx="280"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effectLst/>
                    <a:latin typeface="Times New Roman" pitchFamily="18" charset="0"/>
                  </a:rPr>
                  <a:t> I</a:t>
                </a:r>
              </a:p>
            </p:txBody>
          </p:sp>
        </p:grpSp>
        <p:grpSp>
          <p:nvGrpSpPr>
            <p:cNvPr id="3153" name="Group 81"/>
            <p:cNvGrpSpPr>
              <a:grpSpLocks/>
            </p:cNvGrpSpPr>
            <p:nvPr/>
          </p:nvGrpSpPr>
          <p:grpSpPr bwMode="auto">
            <a:xfrm>
              <a:off x="2400" y="2496"/>
              <a:ext cx="296" cy="361"/>
              <a:chOff x="2256" y="2640"/>
              <a:chExt cx="296" cy="361"/>
            </a:xfrm>
          </p:grpSpPr>
          <p:sp>
            <p:nvSpPr>
              <p:cNvPr id="3154" name="Oval 82"/>
              <p:cNvSpPr>
                <a:spLocks noChangeArrowheads="1"/>
              </p:cNvSpPr>
              <p:nvPr/>
            </p:nvSpPr>
            <p:spPr bwMode="auto">
              <a:xfrm>
                <a:off x="2256" y="2640"/>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55" name="Text Box 83"/>
              <p:cNvSpPr txBox="1">
                <a:spLocks noChangeArrowheads="1"/>
              </p:cNvSpPr>
              <p:nvPr/>
            </p:nvSpPr>
            <p:spPr bwMode="auto">
              <a:xfrm>
                <a:off x="2258" y="2640"/>
                <a:ext cx="294"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effectLst/>
                    <a:latin typeface="Times New Roman" pitchFamily="18" charset="0"/>
                  </a:rPr>
                  <a:t> J</a:t>
                </a:r>
              </a:p>
            </p:txBody>
          </p:sp>
        </p:grpSp>
        <p:grpSp>
          <p:nvGrpSpPr>
            <p:cNvPr id="3156" name="Group 84"/>
            <p:cNvGrpSpPr>
              <a:grpSpLocks/>
            </p:cNvGrpSpPr>
            <p:nvPr/>
          </p:nvGrpSpPr>
          <p:grpSpPr bwMode="auto">
            <a:xfrm>
              <a:off x="960" y="2591"/>
              <a:ext cx="288" cy="362"/>
              <a:chOff x="2256" y="2639"/>
              <a:chExt cx="288" cy="362"/>
            </a:xfrm>
          </p:grpSpPr>
          <p:sp>
            <p:nvSpPr>
              <p:cNvPr id="3157" name="Oval 85"/>
              <p:cNvSpPr>
                <a:spLocks noChangeArrowheads="1"/>
              </p:cNvSpPr>
              <p:nvPr/>
            </p:nvSpPr>
            <p:spPr bwMode="auto">
              <a:xfrm>
                <a:off x="2256" y="2640"/>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58" name="Text Box 86"/>
              <p:cNvSpPr txBox="1">
                <a:spLocks noChangeArrowheads="1"/>
              </p:cNvSpPr>
              <p:nvPr/>
            </p:nvSpPr>
            <p:spPr bwMode="auto">
              <a:xfrm>
                <a:off x="2258" y="2639"/>
                <a:ext cx="275"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effectLst/>
                    <a:latin typeface="Times New Roman" pitchFamily="18" charset="0"/>
                  </a:rPr>
                  <a:t>F</a:t>
                </a:r>
              </a:p>
            </p:txBody>
          </p:sp>
        </p:grpSp>
        <p:grpSp>
          <p:nvGrpSpPr>
            <p:cNvPr id="3159" name="Group 87"/>
            <p:cNvGrpSpPr>
              <a:grpSpLocks/>
            </p:cNvGrpSpPr>
            <p:nvPr/>
          </p:nvGrpSpPr>
          <p:grpSpPr bwMode="auto">
            <a:xfrm>
              <a:off x="336" y="2304"/>
              <a:ext cx="314" cy="361"/>
              <a:chOff x="2256" y="2640"/>
              <a:chExt cx="314" cy="361"/>
            </a:xfrm>
          </p:grpSpPr>
          <p:sp>
            <p:nvSpPr>
              <p:cNvPr id="3160" name="Oval 88"/>
              <p:cNvSpPr>
                <a:spLocks noChangeArrowheads="1"/>
              </p:cNvSpPr>
              <p:nvPr/>
            </p:nvSpPr>
            <p:spPr bwMode="auto">
              <a:xfrm>
                <a:off x="2256" y="2640"/>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1" name="Text Box 89"/>
              <p:cNvSpPr txBox="1">
                <a:spLocks noChangeArrowheads="1"/>
              </p:cNvSpPr>
              <p:nvPr/>
            </p:nvSpPr>
            <p:spPr bwMode="auto">
              <a:xfrm>
                <a:off x="2257" y="2640"/>
                <a:ext cx="313"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effectLst/>
                    <a:latin typeface="Times New Roman" pitchFamily="18" charset="0"/>
                  </a:rPr>
                  <a:t>K</a:t>
                </a:r>
              </a:p>
            </p:txBody>
          </p:sp>
        </p:grpSp>
        <p:grpSp>
          <p:nvGrpSpPr>
            <p:cNvPr id="3162" name="Group 90"/>
            <p:cNvGrpSpPr>
              <a:grpSpLocks/>
            </p:cNvGrpSpPr>
            <p:nvPr/>
          </p:nvGrpSpPr>
          <p:grpSpPr bwMode="auto">
            <a:xfrm>
              <a:off x="624" y="2448"/>
              <a:ext cx="289" cy="362"/>
              <a:chOff x="2256" y="2640"/>
              <a:chExt cx="289" cy="362"/>
            </a:xfrm>
          </p:grpSpPr>
          <p:sp>
            <p:nvSpPr>
              <p:cNvPr id="3163" name="Oval 91"/>
              <p:cNvSpPr>
                <a:spLocks noChangeArrowheads="1"/>
              </p:cNvSpPr>
              <p:nvPr/>
            </p:nvSpPr>
            <p:spPr bwMode="auto">
              <a:xfrm>
                <a:off x="2256" y="2640"/>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4" name="Text Box 92"/>
              <p:cNvSpPr txBox="1">
                <a:spLocks noChangeArrowheads="1"/>
              </p:cNvSpPr>
              <p:nvPr/>
            </p:nvSpPr>
            <p:spPr bwMode="auto">
              <a:xfrm>
                <a:off x="2258" y="2640"/>
                <a:ext cx="287"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effectLst/>
                    <a:latin typeface="Times New Roman" pitchFamily="18" charset="0"/>
                  </a:rPr>
                  <a:t>L</a:t>
                </a:r>
              </a:p>
            </p:txBody>
          </p:sp>
        </p:grpSp>
        <p:grpSp>
          <p:nvGrpSpPr>
            <p:cNvPr id="3165" name="Group 93"/>
            <p:cNvGrpSpPr>
              <a:grpSpLocks/>
            </p:cNvGrpSpPr>
            <p:nvPr/>
          </p:nvGrpSpPr>
          <p:grpSpPr bwMode="auto">
            <a:xfrm>
              <a:off x="1296" y="3215"/>
              <a:ext cx="314" cy="362"/>
              <a:chOff x="2256" y="2639"/>
              <a:chExt cx="314" cy="362"/>
            </a:xfrm>
          </p:grpSpPr>
          <p:sp>
            <p:nvSpPr>
              <p:cNvPr id="3166" name="Oval 94"/>
              <p:cNvSpPr>
                <a:spLocks noChangeArrowheads="1"/>
              </p:cNvSpPr>
              <p:nvPr/>
            </p:nvSpPr>
            <p:spPr bwMode="auto">
              <a:xfrm>
                <a:off x="2256" y="2640"/>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7" name="Text Box 95"/>
              <p:cNvSpPr txBox="1">
                <a:spLocks noChangeArrowheads="1"/>
              </p:cNvSpPr>
              <p:nvPr/>
            </p:nvSpPr>
            <p:spPr bwMode="auto">
              <a:xfrm>
                <a:off x="2257" y="2639"/>
                <a:ext cx="313"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effectLst/>
                    <a:latin typeface="Times New Roman" pitchFamily="18" charset="0"/>
                  </a:rPr>
                  <a:t>G</a:t>
                </a:r>
              </a:p>
            </p:txBody>
          </p:sp>
        </p:grpSp>
        <p:grpSp>
          <p:nvGrpSpPr>
            <p:cNvPr id="3168" name="Group 96"/>
            <p:cNvGrpSpPr>
              <a:grpSpLocks/>
            </p:cNvGrpSpPr>
            <p:nvPr/>
          </p:nvGrpSpPr>
          <p:grpSpPr bwMode="auto">
            <a:xfrm>
              <a:off x="1956" y="2369"/>
              <a:ext cx="352" cy="362"/>
              <a:chOff x="2244" y="2609"/>
              <a:chExt cx="352" cy="362"/>
            </a:xfrm>
          </p:grpSpPr>
          <p:sp>
            <p:nvSpPr>
              <p:cNvPr id="3169" name="Oval 97"/>
              <p:cNvSpPr>
                <a:spLocks noChangeArrowheads="1"/>
              </p:cNvSpPr>
              <p:nvPr/>
            </p:nvSpPr>
            <p:spPr bwMode="auto">
              <a:xfrm>
                <a:off x="2256" y="2640"/>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0" name="Text Box 98"/>
              <p:cNvSpPr txBox="1">
                <a:spLocks noChangeArrowheads="1"/>
              </p:cNvSpPr>
              <p:nvPr/>
            </p:nvSpPr>
            <p:spPr bwMode="auto">
              <a:xfrm>
                <a:off x="2244" y="2609"/>
                <a:ext cx="352"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effectLst/>
                    <a:latin typeface="Times New Roman" pitchFamily="18" charset="0"/>
                  </a:rPr>
                  <a:t>M</a:t>
                </a:r>
              </a:p>
            </p:txBody>
          </p:sp>
        </p:grpSp>
        <p:sp>
          <p:nvSpPr>
            <p:cNvPr id="3171" name="Text Box 99"/>
            <p:cNvSpPr txBox="1">
              <a:spLocks noChangeArrowheads="1"/>
            </p:cNvSpPr>
            <p:nvPr/>
          </p:nvSpPr>
          <p:spPr bwMode="auto">
            <a:xfrm>
              <a:off x="1382" y="2905"/>
              <a:ext cx="299"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effectLst/>
                  <a:latin typeface="Times New Roman" pitchFamily="18" charset="0"/>
                </a:rPr>
                <a:t>C</a:t>
              </a:r>
            </a:p>
          </p:txBody>
        </p:sp>
        <p:sp>
          <p:nvSpPr>
            <p:cNvPr id="3172" name="Text Box 100"/>
            <p:cNvSpPr txBox="1">
              <a:spLocks noChangeArrowheads="1"/>
            </p:cNvSpPr>
            <p:nvPr/>
          </p:nvSpPr>
          <p:spPr bwMode="auto">
            <a:xfrm>
              <a:off x="1968" y="2084"/>
              <a:ext cx="31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smtClean="0">
                  <a:effectLst/>
                  <a:latin typeface="Times New Roman" pitchFamily="18" charset="0"/>
                </a:rPr>
                <a:t>H</a:t>
              </a:r>
              <a:endParaRPr kumimoji="1" lang="en-US" altLang="zh-CN" sz="2400" dirty="0">
                <a:effectLst/>
                <a:latin typeface="Times New Roman" pitchFamily="18" charset="0"/>
              </a:endParaRPr>
            </a:p>
          </p:txBody>
        </p:sp>
        <p:sp>
          <p:nvSpPr>
            <p:cNvPr id="3173" name="Text Box 101"/>
            <p:cNvSpPr txBox="1">
              <a:spLocks noChangeArrowheads="1"/>
            </p:cNvSpPr>
            <p:nvPr/>
          </p:nvSpPr>
          <p:spPr bwMode="auto">
            <a:xfrm>
              <a:off x="2496" y="2112"/>
              <a:ext cx="313"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effectLst/>
                  <a:latin typeface="Times New Roman" pitchFamily="18" charset="0"/>
                </a:rPr>
                <a:t>D</a:t>
              </a:r>
            </a:p>
          </p:txBody>
        </p:sp>
        <p:sp>
          <p:nvSpPr>
            <p:cNvPr id="3174" name="Text Box 102"/>
            <p:cNvSpPr txBox="1">
              <a:spLocks noChangeArrowheads="1"/>
            </p:cNvSpPr>
            <p:nvPr/>
          </p:nvSpPr>
          <p:spPr bwMode="auto">
            <a:xfrm>
              <a:off x="1056" y="2112"/>
              <a:ext cx="300"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effectLst/>
                  <a:latin typeface="Times New Roman" pitchFamily="18" charset="0"/>
                </a:rPr>
                <a:t>B</a:t>
              </a:r>
            </a:p>
          </p:txBody>
        </p:sp>
        <p:sp>
          <p:nvSpPr>
            <p:cNvPr id="3175" name="Text Box 103"/>
            <p:cNvSpPr txBox="1">
              <a:spLocks noChangeArrowheads="1"/>
            </p:cNvSpPr>
            <p:nvPr/>
          </p:nvSpPr>
          <p:spPr bwMode="auto">
            <a:xfrm>
              <a:off x="624" y="2159"/>
              <a:ext cx="286"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a:effectLst/>
                  <a:latin typeface="Times New Roman" pitchFamily="18" charset="0"/>
                </a:rPr>
                <a:t>E</a:t>
              </a:r>
            </a:p>
          </p:txBody>
        </p:sp>
        <p:sp>
          <p:nvSpPr>
            <p:cNvPr id="3176" name="Text Box 104"/>
            <p:cNvSpPr txBox="1">
              <a:spLocks noChangeArrowheads="1"/>
            </p:cNvSpPr>
            <p:nvPr/>
          </p:nvSpPr>
          <p:spPr bwMode="auto">
            <a:xfrm>
              <a:off x="1440" y="1632"/>
              <a:ext cx="313"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effectLst/>
                  <a:latin typeface="Times New Roman" pitchFamily="18" charset="0"/>
                </a:rPr>
                <a:t>A</a:t>
              </a:r>
            </a:p>
          </p:txBody>
        </p:sp>
      </p:grpSp>
      <p:sp>
        <p:nvSpPr>
          <p:cNvPr id="3180" name="Text Box 108"/>
          <p:cNvSpPr txBox="1">
            <a:spLocks noChangeArrowheads="1"/>
          </p:cNvSpPr>
          <p:nvPr/>
        </p:nvSpPr>
        <p:spPr bwMode="auto">
          <a:xfrm>
            <a:off x="354013" y="2370138"/>
            <a:ext cx="1597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solidFill>
                  <a:srgbClr val="FFFF00"/>
                </a:solidFill>
                <a:effectLst/>
                <a:latin typeface="Times New Roman" pitchFamily="18" charset="0"/>
              </a:rPr>
              <a:t>Wen Graph</a:t>
            </a:r>
          </a:p>
        </p:txBody>
      </p:sp>
      <p:sp>
        <p:nvSpPr>
          <p:cNvPr id="3183" name="Text Box 111"/>
          <p:cNvSpPr txBox="1">
            <a:spLocks noChangeArrowheads="1"/>
          </p:cNvSpPr>
          <p:nvPr/>
        </p:nvSpPr>
        <p:spPr bwMode="auto">
          <a:xfrm>
            <a:off x="5364163" y="3284984"/>
            <a:ext cx="2119312"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a:solidFill>
                  <a:srgbClr val="FFFF00"/>
                </a:solidFill>
                <a:effectLst/>
                <a:latin typeface="Times New Roman" pitchFamily="18" charset="0"/>
              </a:rPr>
              <a:t>Retraction form</a:t>
            </a:r>
          </a:p>
        </p:txBody>
      </p:sp>
      <p:grpSp>
        <p:nvGrpSpPr>
          <p:cNvPr id="2" name="组合 1"/>
          <p:cNvGrpSpPr/>
          <p:nvPr/>
        </p:nvGrpSpPr>
        <p:grpSpPr>
          <a:xfrm>
            <a:off x="5187950" y="516706"/>
            <a:ext cx="3681413" cy="2408238"/>
            <a:chOff x="5187950" y="765175"/>
            <a:chExt cx="3681413" cy="2408238"/>
          </a:xfrm>
        </p:grpSpPr>
        <p:sp>
          <p:nvSpPr>
            <p:cNvPr id="3074" name="Oval 2"/>
            <p:cNvSpPr>
              <a:spLocks noChangeArrowheads="1"/>
            </p:cNvSpPr>
            <p:nvPr/>
          </p:nvSpPr>
          <p:spPr bwMode="auto">
            <a:xfrm>
              <a:off x="6968729" y="765175"/>
              <a:ext cx="338137"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A</a:t>
              </a:r>
            </a:p>
          </p:txBody>
        </p:sp>
        <p:sp>
          <p:nvSpPr>
            <p:cNvPr id="3080" name="Oval 8"/>
            <p:cNvSpPr>
              <a:spLocks noChangeArrowheads="1"/>
            </p:cNvSpPr>
            <p:nvPr/>
          </p:nvSpPr>
          <p:spPr bwMode="auto">
            <a:xfrm>
              <a:off x="5887244" y="1395413"/>
              <a:ext cx="339725"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dirty="0">
                  <a:effectLst/>
                  <a:latin typeface="Times New Roman" pitchFamily="18" charset="0"/>
                  <a:ea typeface="宋体" pitchFamily="2" charset="-122"/>
                </a:rPr>
                <a:t>B</a:t>
              </a:r>
            </a:p>
          </p:txBody>
        </p:sp>
        <p:sp>
          <p:nvSpPr>
            <p:cNvPr id="3083" name="Oval 11"/>
            <p:cNvSpPr>
              <a:spLocks noChangeArrowheads="1"/>
            </p:cNvSpPr>
            <p:nvPr/>
          </p:nvSpPr>
          <p:spPr bwMode="auto">
            <a:xfrm>
              <a:off x="6968728" y="1395413"/>
              <a:ext cx="338138"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dirty="0">
                  <a:effectLst/>
                  <a:latin typeface="Times New Roman" pitchFamily="18" charset="0"/>
                  <a:ea typeface="宋体" pitchFamily="2" charset="-122"/>
                </a:rPr>
                <a:t>C</a:t>
              </a:r>
            </a:p>
          </p:txBody>
        </p:sp>
        <p:sp>
          <p:nvSpPr>
            <p:cNvPr id="3086" name="Oval 14"/>
            <p:cNvSpPr>
              <a:spLocks noChangeArrowheads="1"/>
            </p:cNvSpPr>
            <p:nvPr/>
          </p:nvSpPr>
          <p:spPr bwMode="auto">
            <a:xfrm>
              <a:off x="8048625" y="1395413"/>
              <a:ext cx="339725"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D</a:t>
              </a:r>
            </a:p>
          </p:txBody>
        </p:sp>
        <p:sp>
          <p:nvSpPr>
            <p:cNvPr id="3089" name="Oval 17"/>
            <p:cNvSpPr>
              <a:spLocks noChangeArrowheads="1"/>
            </p:cNvSpPr>
            <p:nvPr/>
          </p:nvSpPr>
          <p:spPr bwMode="auto">
            <a:xfrm>
              <a:off x="5527675" y="2141538"/>
              <a:ext cx="338138"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E</a:t>
              </a:r>
            </a:p>
          </p:txBody>
        </p:sp>
        <p:sp>
          <p:nvSpPr>
            <p:cNvPr id="3092" name="Oval 20"/>
            <p:cNvSpPr>
              <a:spLocks noChangeArrowheads="1"/>
            </p:cNvSpPr>
            <p:nvPr/>
          </p:nvSpPr>
          <p:spPr bwMode="auto">
            <a:xfrm>
              <a:off x="6248400" y="2141538"/>
              <a:ext cx="339725"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F</a:t>
              </a:r>
            </a:p>
          </p:txBody>
        </p:sp>
        <p:sp>
          <p:nvSpPr>
            <p:cNvPr id="3095" name="Oval 23"/>
            <p:cNvSpPr>
              <a:spLocks noChangeArrowheads="1"/>
            </p:cNvSpPr>
            <p:nvPr/>
          </p:nvSpPr>
          <p:spPr bwMode="auto">
            <a:xfrm>
              <a:off x="6968729" y="2141538"/>
              <a:ext cx="338137"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G</a:t>
              </a:r>
            </a:p>
          </p:txBody>
        </p:sp>
        <p:sp>
          <p:nvSpPr>
            <p:cNvPr id="3098" name="Oval 26"/>
            <p:cNvSpPr>
              <a:spLocks noChangeArrowheads="1"/>
            </p:cNvSpPr>
            <p:nvPr/>
          </p:nvSpPr>
          <p:spPr bwMode="auto">
            <a:xfrm>
              <a:off x="7569200" y="2141538"/>
              <a:ext cx="338138"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H</a:t>
              </a:r>
            </a:p>
          </p:txBody>
        </p:sp>
        <p:sp>
          <p:nvSpPr>
            <p:cNvPr id="3101" name="Oval 29"/>
            <p:cNvSpPr>
              <a:spLocks noChangeArrowheads="1"/>
            </p:cNvSpPr>
            <p:nvPr/>
          </p:nvSpPr>
          <p:spPr bwMode="auto">
            <a:xfrm>
              <a:off x="8048625" y="2141538"/>
              <a:ext cx="339725"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I</a:t>
              </a:r>
            </a:p>
          </p:txBody>
        </p:sp>
        <p:sp>
          <p:nvSpPr>
            <p:cNvPr id="3104" name="Oval 32"/>
            <p:cNvSpPr>
              <a:spLocks noChangeArrowheads="1"/>
            </p:cNvSpPr>
            <p:nvPr/>
          </p:nvSpPr>
          <p:spPr bwMode="auto">
            <a:xfrm>
              <a:off x="8529638" y="2141538"/>
              <a:ext cx="339725"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J</a:t>
              </a:r>
            </a:p>
          </p:txBody>
        </p:sp>
        <p:sp>
          <p:nvSpPr>
            <p:cNvPr id="3107" name="Oval 35"/>
            <p:cNvSpPr>
              <a:spLocks noChangeArrowheads="1"/>
            </p:cNvSpPr>
            <p:nvPr/>
          </p:nvSpPr>
          <p:spPr bwMode="auto">
            <a:xfrm>
              <a:off x="5187950" y="2828925"/>
              <a:ext cx="339725" cy="3444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K</a:t>
              </a:r>
            </a:p>
          </p:txBody>
        </p:sp>
        <p:sp>
          <p:nvSpPr>
            <p:cNvPr id="3110" name="Oval 38"/>
            <p:cNvSpPr>
              <a:spLocks noChangeArrowheads="1"/>
            </p:cNvSpPr>
            <p:nvPr/>
          </p:nvSpPr>
          <p:spPr bwMode="auto">
            <a:xfrm>
              <a:off x="5837238" y="2828925"/>
              <a:ext cx="338137" cy="3444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L</a:t>
              </a:r>
            </a:p>
          </p:txBody>
        </p:sp>
        <p:sp>
          <p:nvSpPr>
            <p:cNvPr id="3113" name="Oval 41"/>
            <p:cNvSpPr>
              <a:spLocks noChangeArrowheads="1"/>
            </p:cNvSpPr>
            <p:nvPr/>
          </p:nvSpPr>
          <p:spPr bwMode="auto">
            <a:xfrm>
              <a:off x="7567613" y="2828925"/>
              <a:ext cx="339725" cy="3444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M</a:t>
              </a:r>
            </a:p>
          </p:txBody>
        </p:sp>
        <p:cxnSp>
          <p:nvCxnSpPr>
            <p:cNvPr id="3186" name="AutoShape 114"/>
            <p:cNvCxnSpPr>
              <a:cxnSpLocks noChangeShapeType="1"/>
              <a:stCxn id="3074" idx="4"/>
              <a:endCxn id="3083" idx="0"/>
            </p:cNvCxnSpPr>
            <p:nvPr/>
          </p:nvCxnSpPr>
          <p:spPr bwMode="auto">
            <a:xfrm flipH="1">
              <a:off x="7137797" y="1108075"/>
              <a:ext cx="1" cy="287338"/>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7" name="AutoShape 115"/>
            <p:cNvCxnSpPr>
              <a:cxnSpLocks noChangeShapeType="1"/>
              <a:stCxn id="3083" idx="4"/>
              <a:endCxn id="3095" idx="0"/>
            </p:cNvCxnSpPr>
            <p:nvPr/>
          </p:nvCxnSpPr>
          <p:spPr bwMode="auto">
            <a:xfrm>
              <a:off x="7137797" y="1738313"/>
              <a:ext cx="1" cy="40322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8" name="AutoShape 116"/>
            <p:cNvCxnSpPr>
              <a:cxnSpLocks noChangeShapeType="1"/>
              <a:stCxn id="3074" idx="6"/>
              <a:endCxn id="3086" idx="1"/>
            </p:cNvCxnSpPr>
            <p:nvPr/>
          </p:nvCxnSpPr>
          <p:spPr bwMode="auto">
            <a:xfrm>
              <a:off x="7306866" y="936625"/>
              <a:ext cx="791511" cy="50900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9" name="AutoShape 117"/>
            <p:cNvCxnSpPr>
              <a:cxnSpLocks noChangeShapeType="1"/>
              <a:stCxn id="3074" idx="2"/>
              <a:endCxn id="3080" idx="7"/>
            </p:cNvCxnSpPr>
            <p:nvPr/>
          </p:nvCxnSpPr>
          <p:spPr bwMode="auto">
            <a:xfrm flipH="1">
              <a:off x="6177217" y="936625"/>
              <a:ext cx="791512" cy="50900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0" name="AutoShape 118"/>
            <p:cNvCxnSpPr>
              <a:cxnSpLocks noChangeShapeType="1"/>
              <a:stCxn id="3086" idx="4"/>
              <a:endCxn id="3101" idx="0"/>
            </p:cNvCxnSpPr>
            <p:nvPr/>
          </p:nvCxnSpPr>
          <p:spPr bwMode="auto">
            <a:xfrm>
              <a:off x="8218488" y="1747838"/>
              <a:ext cx="0" cy="3841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1" name="AutoShape 119"/>
            <p:cNvCxnSpPr>
              <a:cxnSpLocks noChangeShapeType="1"/>
              <a:stCxn id="3086" idx="5"/>
              <a:endCxn id="3104" idx="0"/>
            </p:cNvCxnSpPr>
            <p:nvPr/>
          </p:nvCxnSpPr>
          <p:spPr bwMode="auto">
            <a:xfrm>
              <a:off x="8339138" y="1697038"/>
              <a:ext cx="360362" cy="4349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2" name="AutoShape 120"/>
            <p:cNvCxnSpPr>
              <a:cxnSpLocks noChangeShapeType="1"/>
              <a:stCxn id="3086" idx="3"/>
              <a:endCxn id="3098" idx="0"/>
            </p:cNvCxnSpPr>
            <p:nvPr/>
          </p:nvCxnSpPr>
          <p:spPr bwMode="auto">
            <a:xfrm flipH="1">
              <a:off x="7739063" y="1697038"/>
              <a:ext cx="358775" cy="4349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3" name="AutoShape 121"/>
            <p:cNvCxnSpPr>
              <a:cxnSpLocks noChangeShapeType="1"/>
              <a:stCxn id="3098" idx="4"/>
              <a:endCxn id="3113" idx="0"/>
            </p:cNvCxnSpPr>
            <p:nvPr/>
          </p:nvCxnSpPr>
          <p:spPr bwMode="auto">
            <a:xfrm flipH="1">
              <a:off x="7737475" y="2493963"/>
              <a:ext cx="1588" cy="32543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4" name="AutoShape 122"/>
            <p:cNvCxnSpPr>
              <a:cxnSpLocks noChangeShapeType="1"/>
              <a:stCxn id="3080" idx="3"/>
              <a:endCxn id="3089" idx="0"/>
            </p:cNvCxnSpPr>
            <p:nvPr/>
          </p:nvCxnSpPr>
          <p:spPr bwMode="auto">
            <a:xfrm flipH="1">
              <a:off x="5696744" y="1688096"/>
              <a:ext cx="240252" cy="45344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5" name="AutoShape 123"/>
            <p:cNvCxnSpPr>
              <a:cxnSpLocks noChangeShapeType="1"/>
              <a:stCxn id="3080" idx="5"/>
              <a:endCxn id="3092" idx="0"/>
            </p:cNvCxnSpPr>
            <p:nvPr/>
          </p:nvCxnSpPr>
          <p:spPr bwMode="auto">
            <a:xfrm>
              <a:off x="6177217" y="1688096"/>
              <a:ext cx="241046" cy="45344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6" name="AutoShape 124"/>
            <p:cNvCxnSpPr>
              <a:cxnSpLocks noChangeShapeType="1"/>
              <a:stCxn id="3089" idx="5"/>
              <a:endCxn id="3110" idx="0"/>
            </p:cNvCxnSpPr>
            <p:nvPr/>
          </p:nvCxnSpPr>
          <p:spPr bwMode="auto">
            <a:xfrm>
              <a:off x="5816600" y="2443163"/>
              <a:ext cx="190500" cy="37623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7" name="AutoShape 125"/>
            <p:cNvCxnSpPr>
              <a:cxnSpLocks noChangeShapeType="1"/>
              <a:stCxn id="3089" idx="3"/>
              <a:endCxn id="3107" idx="0"/>
            </p:cNvCxnSpPr>
            <p:nvPr/>
          </p:nvCxnSpPr>
          <p:spPr bwMode="auto">
            <a:xfrm flipH="1">
              <a:off x="5357813" y="2443163"/>
              <a:ext cx="219075" cy="37623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19" name="Group 147"/>
          <p:cNvGrpSpPr>
            <a:grpSpLocks/>
          </p:cNvGrpSpPr>
          <p:nvPr/>
        </p:nvGrpSpPr>
        <p:grpSpPr bwMode="auto">
          <a:xfrm>
            <a:off x="5437188" y="3857649"/>
            <a:ext cx="2735262" cy="2379663"/>
            <a:chOff x="3742" y="2750"/>
            <a:chExt cx="1723" cy="1499"/>
          </a:xfrm>
        </p:grpSpPr>
        <p:sp>
          <p:nvSpPr>
            <p:cNvPr id="3198" name="Rectangle 126"/>
            <p:cNvSpPr>
              <a:spLocks noChangeArrowheads="1"/>
            </p:cNvSpPr>
            <p:nvPr/>
          </p:nvSpPr>
          <p:spPr bwMode="auto">
            <a:xfrm>
              <a:off x="3742" y="2750"/>
              <a:ext cx="1723" cy="14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ffectLst/>
                <a:latin typeface="+mn-lt"/>
              </a:endParaRPr>
            </a:p>
          </p:txBody>
        </p:sp>
        <p:sp>
          <p:nvSpPr>
            <p:cNvPr id="3199" name="Line 127"/>
            <p:cNvSpPr>
              <a:spLocks noChangeShapeType="1"/>
            </p:cNvSpPr>
            <p:nvPr/>
          </p:nvSpPr>
          <p:spPr bwMode="auto">
            <a:xfrm>
              <a:off x="4059" y="2931"/>
              <a:ext cx="1316"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latin typeface="+mn-lt"/>
              </a:endParaRPr>
            </a:p>
          </p:txBody>
        </p:sp>
        <p:sp>
          <p:nvSpPr>
            <p:cNvPr id="3200" name="Line 128"/>
            <p:cNvSpPr>
              <a:spLocks noChangeShapeType="1"/>
            </p:cNvSpPr>
            <p:nvPr/>
          </p:nvSpPr>
          <p:spPr bwMode="auto">
            <a:xfrm>
              <a:off x="4286" y="3067"/>
              <a:ext cx="10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latin typeface="+mn-lt"/>
              </a:endParaRPr>
            </a:p>
          </p:txBody>
        </p:sp>
        <p:sp>
          <p:nvSpPr>
            <p:cNvPr id="3201" name="Line 129"/>
            <p:cNvSpPr>
              <a:spLocks noChangeShapeType="1"/>
            </p:cNvSpPr>
            <p:nvPr/>
          </p:nvSpPr>
          <p:spPr bwMode="auto">
            <a:xfrm>
              <a:off x="4422" y="3203"/>
              <a:ext cx="9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latin typeface="+mn-lt"/>
              </a:endParaRPr>
            </a:p>
          </p:txBody>
        </p:sp>
        <p:sp>
          <p:nvSpPr>
            <p:cNvPr id="3202" name="Line 130"/>
            <p:cNvSpPr>
              <a:spLocks noChangeShapeType="1"/>
            </p:cNvSpPr>
            <p:nvPr/>
          </p:nvSpPr>
          <p:spPr bwMode="auto">
            <a:xfrm>
              <a:off x="4422" y="3339"/>
              <a:ext cx="9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latin typeface="+mn-lt"/>
              </a:endParaRPr>
            </a:p>
          </p:txBody>
        </p:sp>
        <p:sp>
          <p:nvSpPr>
            <p:cNvPr id="3203" name="Line 131"/>
            <p:cNvSpPr>
              <a:spLocks noChangeShapeType="1"/>
            </p:cNvSpPr>
            <p:nvPr/>
          </p:nvSpPr>
          <p:spPr bwMode="auto">
            <a:xfrm>
              <a:off x="4604" y="3475"/>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latin typeface="+mn-lt"/>
              </a:endParaRPr>
            </a:p>
          </p:txBody>
        </p:sp>
        <p:sp>
          <p:nvSpPr>
            <p:cNvPr id="3204" name="Line 132"/>
            <p:cNvSpPr>
              <a:spLocks noChangeShapeType="1"/>
            </p:cNvSpPr>
            <p:nvPr/>
          </p:nvSpPr>
          <p:spPr bwMode="auto">
            <a:xfrm>
              <a:off x="4604" y="3611"/>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latin typeface="+mn-lt"/>
              </a:endParaRPr>
            </a:p>
          </p:txBody>
        </p:sp>
        <p:sp>
          <p:nvSpPr>
            <p:cNvPr id="3205" name="Line 133"/>
            <p:cNvSpPr>
              <a:spLocks noChangeShapeType="1"/>
            </p:cNvSpPr>
            <p:nvPr/>
          </p:nvSpPr>
          <p:spPr bwMode="auto">
            <a:xfrm>
              <a:off x="4422" y="3747"/>
              <a:ext cx="9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latin typeface="+mn-lt"/>
              </a:endParaRPr>
            </a:p>
          </p:txBody>
        </p:sp>
        <p:sp>
          <p:nvSpPr>
            <p:cNvPr id="3206" name="Line 134"/>
            <p:cNvSpPr>
              <a:spLocks noChangeShapeType="1"/>
            </p:cNvSpPr>
            <p:nvPr/>
          </p:nvSpPr>
          <p:spPr bwMode="auto">
            <a:xfrm>
              <a:off x="4286" y="3883"/>
              <a:ext cx="10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latin typeface="+mn-lt"/>
              </a:endParaRPr>
            </a:p>
          </p:txBody>
        </p:sp>
        <p:sp>
          <p:nvSpPr>
            <p:cNvPr id="3207" name="Line 135"/>
            <p:cNvSpPr>
              <a:spLocks noChangeShapeType="1"/>
            </p:cNvSpPr>
            <p:nvPr/>
          </p:nvSpPr>
          <p:spPr bwMode="auto">
            <a:xfrm>
              <a:off x="4422" y="4019"/>
              <a:ext cx="9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latin typeface="+mn-lt"/>
              </a:endParaRPr>
            </a:p>
          </p:txBody>
        </p:sp>
        <p:sp>
          <p:nvSpPr>
            <p:cNvPr id="3208" name="Line 136"/>
            <p:cNvSpPr>
              <a:spLocks noChangeShapeType="1"/>
            </p:cNvSpPr>
            <p:nvPr/>
          </p:nvSpPr>
          <p:spPr bwMode="auto">
            <a:xfrm>
              <a:off x="4422" y="4156"/>
              <a:ext cx="95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latin typeface="+mn-lt"/>
              </a:endParaRPr>
            </a:p>
          </p:txBody>
        </p:sp>
        <p:sp>
          <p:nvSpPr>
            <p:cNvPr id="3209" name="Text Box 137"/>
            <p:cNvSpPr txBox="1">
              <a:spLocks noChangeArrowheads="1"/>
            </p:cNvSpPr>
            <p:nvPr/>
          </p:nvSpPr>
          <p:spPr bwMode="auto">
            <a:xfrm>
              <a:off x="3861" y="2830"/>
              <a:ext cx="19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effectLst/>
                  <a:latin typeface="+mn-lt"/>
                  <a:ea typeface="宋体" pitchFamily="2" charset="-122"/>
                </a:rPr>
                <a:t>A</a:t>
              </a:r>
            </a:p>
          </p:txBody>
        </p:sp>
        <p:sp>
          <p:nvSpPr>
            <p:cNvPr id="3210" name="Text Box 138"/>
            <p:cNvSpPr txBox="1">
              <a:spLocks noChangeArrowheads="1"/>
            </p:cNvSpPr>
            <p:nvPr/>
          </p:nvSpPr>
          <p:spPr bwMode="auto">
            <a:xfrm>
              <a:off x="4089" y="2966"/>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effectLst/>
                  <a:latin typeface="+mn-lt"/>
                </a:rPr>
                <a:t>B</a:t>
              </a:r>
            </a:p>
          </p:txBody>
        </p:sp>
        <p:sp>
          <p:nvSpPr>
            <p:cNvPr id="3211" name="Text Box 139"/>
            <p:cNvSpPr txBox="1">
              <a:spLocks noChangeArrowheads="1"/>
            </p:cNvSpPr>
            <p:nvPr/>
          </p:nvSpPr>
          <p:spPr bwMode="auto">
            <a:xfrm>
              <a:off x="4231" y="31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effectLst/>
                  <a:latin typeface="+mn-lt"/>
                </a:rPr>
                <a:t>D</a:t>
              </a:r>
            </a:p>
          </p:txBody>
        </p:sp>
        <p:sp>
          <p:nvSpPr>
            <p:cNvPr id="3212" name="Text Box 140"/>
            <p:cNvSpPr txBox="1">
              <a:spLocks noChangeArrowheads="1"/>
            </p:cNvSpPr>
            <p:nvPr/>
          </p:nvSpPr>
          <p:spPr bwMode="auto">
            <a:xfrm>
              <a:off x="4235" y="3238"/>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effectLst/>
                  <a:latin typeface="+mn-lt"/>
                </a:rPr>
                <a:t>E</a:t>
              </a:r>
            </a:p>
          </p:txBody>
        </p:sp>
        <p:sp>
          <p:nvSpPr>
            <p:cNvPr id="3213" name="Text Box 141"/>
            <p:cNvSpPr txBox="1">
              <a:spLocks noChangeArrowheads="1"/>
            </p:cNvSpPr>
            <p:nvPr/>
          </p:nvSpPr>
          <p:spPr bwMode="auto">
            <a:xfrm>
              <a:off x="4404" y="3374"/>
              <a:ext cx="16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effectLst/>
                  <a:latin typeface="+mn-lt"/>
                </a:rPr>
                <a:t>I</a:t>
              </a:r>
            </a:p>
          </p:txBody>
        </p:sp>
        <p:sp>
          <p:nvSpPr>
            <p:cNvPr id="3214" name="Text Box 142"/>
            <p:cNvSpPr txBox="1">
              <a:spLocks noChangeArrowheads="1"/>
            </p:cNvSpPr>
            <p:nvPr/>
          </p:nvSpPr>
          <p:spPr bwMode="auto">
            <a:xfrm>
              <a:off x="4396" y="3510"/>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effectLst/>
                  <a:latin typeface="+mn-lt"/>
                </a:rPr>
                <a:t>J</a:t>
              </a:r>
            </a:p>
          </p:txBody>
        </p:sp>
        <p:sp>
          <p:nvSpPr>
            <p:cNvPr id="3215" name="Text Box 143"/>
            <p:cNvSpPr txBox="1">
              <a:spLocks noChangeArrowheads="1"/>
            </p:cNvSpPr>
            <p:nvPr/>
          </p:nvSpPr>
          <p:spPr bwMode="auto">
            <a:xfrm>
              <a:off x="4244" y="3646"/>
              <a:ext cx="1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effectLst/>
                  <a:latin typeface="+mn-lt"/>
                </a:rPr>
                <a:t>F</a:t>
              </a:r>
            </a:p>
          </p:txBody>
        </p:sp>
        <p:sp>
          <p:nvSpPr>
            <p:cNvPr id="3216" name="Text Box 144"/>
            <p:cNvSpPr txBox="1">
              <a:spLocks noChangeArrowheads="1"/>
            </p:cNvSpPr>
            <p:nvPr/>
          </p:nvSpPr>
          <p:spPr bwMode="auto">
            <a:xfrm>
              <a:off x="4105" y="378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effectLst/>
                  <a:latin typeface="+mn-lt"/>
                </a:rPr>
                <a:t>C</a:t>
              </a:r>
            </a:p>
          </p:txBody>
        </p:sp>
        <p:sp>
          <p:nvSpPr>
            <p:cNvPr id="3217" name="Text Box 145"/>
            <p:cNvSpPr txBox="1">
              <a:spLocks noChangeArrowheads="1"/>
            </p:cNvSpPr>
            <p:nvPr/>
          </p:nvSpPr>
          <p:spPr bwMode="auto">
            <a:xfrm>
              <a:off x="4238" y="3919"/>
              <a:ext cx="20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effectLst/>
                  <a:latin typeface="+mn-lt"/>
                </a:rPr>
                <a:t>G</a:t>
              </a:r>
            </a:p>
          </p:txBody>
        </p:sp>
        <p:sp>
          <p:nvSpPr>
            <p:cNvPr id="3218" name="Text Box 146"/>
            <p:cNvSpPr txBox="1">
              <a:spLocks noChangeArrowheads="1"/>
            </p:cNvSpPr>
            <p:nvPr/>
          </p:nvSpPr>
          <p:spPr bwMode="auto">
            <a:xfrm>
              <a:off x="4238" y="4055"/>
              <a:ext cx="20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effectLst/>
                  <a:latin typeface="+mn-lt"/>
                </a:rPr>
                <a:t>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2" grpId="0"/>
      <p:bldP spid="3143" grpId="0"/>
      <p:bldP spid="3180" grpId="0"/>
      <p:bldP spid="318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43368" name="Text Box 8"/>
          <p:cNvSpPr txBox="1">
            <a:spLocks noChangeArrowheads="1"/>
          </p:cNvSpPr>
          <p:nvPr/>
        </p:nvSpPr>
        <p:spPr bwMode="auto">
          <a:xfrm>
            <a:off x="304800" y="333375"/>
            <a:ext cx="8443913" cy="63709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dirty="0">
                <a:solidFill>
                  <a:srgbClr val="FFFF00"/>
                </a:solidFill>
                <a:effectLst/>
                <a:ea typeface="仿宋_GB2312" pitchFamily="49" charset="-122"/>
              </a:rPr>
              <a:t>//Level order Traversal</a:t>
            </a:r>
            <a:endParaRPr kumimoji="1" lang="en-US" altLang="zh-CN" sz="2400" dirty="0">
              <a:effectLst/>
              <a:latin typeface="Times New Roman" pitchFamily="18" charset="0"/>
              <a:ea typeface="仿宋_GB2312" pitchFamily="49" charset="-122"/>
            </a:endParaRPr>
          </a:p>
          <a:p>
            <a:pPr algn="l"/>
            <a:endParaRPr kumimoji="1" lang="en-US" altLang="zh-CN" sz="2400"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void </a:t>
            </a:r>
            <a:r>
              <a:rPr kumimoji="1" lang="en-US" altLang="zh-CN" sz="2400" i="1" dirty="0" err="1">
                <a:solidFill>
                  <a:srgbClr val="FFFF00"/>
                </a:solidFill>
                <a:effectLst/>
                <a:latin typeface="Times New Roman" pitchFamily="18" charset="0"/>
                <a:ea typeface="仿宋_GB2312" pitchFamily="49" charset="-122"/>
              </a:rPr>
              <a:t>LevelOrderTraverse</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PBinTree</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T</a:t>
            </a:r>
            <a:r>
              <a:rPr kumimoji="1" lang="en-US" altLang="zh-CN" sz="2400" dirty="0">
                <a:effectLst/>
                <a:latin typeface="Times New Roman" pitchFamily="18" charset="0"/>
                <a:ea typeface="仿宋_GB2312" pitchFamily="49" charset="-122"/>
              </a:rPr>
              <a:t> ) {</a:t>
            </a:r>
          </a:p>
          <a:p>
            <a:pPr algn="l"/>
            <a:r>
              <a:rPr kumimoji="1" lang="en-US" altLang="zh-CN" sz="2400" dirty="0">
                <a:effectLst/>
                <a:latin typeface="Times New Roman" pitchFamily="18" charset="0"/>
                <a:ea typeface="仿宋_GB2312" pitchFamily="49" charset="-122"/>
              </a:rPr>
              <a:t>    Queue </a:t>
            </a:r>
            <a:r>
              <a:rPr kumimoji="1" lang="en-US" altLang="zh-CN" sz="2400" i="1" dirty="0" err="1">
                <a:effectLst/>
                <a:latin typeface="Times New Roman" pitchFamily="18" charset="0"/>
                <a:ea typeface="仿宋_GB2312" pitchFamily="49" charset="-122"/>
              </a:rPr>
              <a:t>qu</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宋体" pitchFamily="2" charset="-122"/>
              </a:rPr>
              <a:t>PBinTree</a:t>
            </a:r>
            <a:r>
              <a:rPr kumimoji="1" lang="en-US" altLang="zh-CN" sz="2400" i="1" dirty="0">
                <a:effectLst/>
                <a:latin typeface="Times New Roman" pitchFamily="18" charset="0"/>
                <a:ea typeface="仿宋_GB2312" pitchFamily="49" charset="-122"/>
              </a:rPr>
              <a:t> p</a:t>
            </a:r>
            <a:r>
              <a:rPr kumimoji="1" lang="en-US" altLang="zh-CN" sz="2400" dirty="0">
                <a:effectLst/>
                <a:latin typeface="Times New Roman" pitchFamily="18" charset="0"/>
                <a:ea typeface="仿宋_GB2312" pitchFamily="49" charset="-122"/>
              </a:rPr>
              <a:t>;</a:t>
            </a:r>
          </a:p>
          <a:p>
            <a:pPr algn="l"/>
            <a:r>
              <a:rPr kumimoji="1" lang="en-US" altLang="zh-CN" sz="2400" dirty="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if</a:t>
            </a:r>
            <a:r>
              <a:rPr kumimoji="1" lang="en-US" altLang="zh-CN" sz="2400" dirty="0">
                <a:effectLst/>
                <a:latin typeface="Times New Roman" pitchFamily="18" charset="0"/>
                <a:ea typeface="仿宋_GB2312" pitchFamily="49" charset="-122"/>
              </a:rPr>
              <a:t> ( !</a:t>
            </a:r>
            <a:r>
              <a:rPr kumimoji="1" lang="en-US" altLang="zh-CN" sz="2400" i="1" dirty="0" smtClean="0">
                <a:effectLst/>
                <a:latin typeface="Times New Roman" pitchFamily="18" charset="0"/>
                <a:ea typeface="仿宋_GB2312" pitchFamily="49" charset="-122"/>
              </a:rPr>
              <a:t>T </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a:t>
            </a:r>
          </a:p>
          <a:p>
            <a:pPr algn="l"/>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dirty="0" err="1" smtClean="0">
                <a:effectLst/>
                <a:latin typeface="Times New Roman" pitchFamily="18" charset="0"/>
                <a:ea typeface="仿宋_GB2312" pitchFamily="49" charset="-122"/>
              </a:rPr>
              <a:t>printf</a:t>
            </a:r>
            <a:r>
              <a:rPr kumimoji="1" lang="en-US" altLang="zh-CN" sz="2400" dirty="0">
                <a:effectLst/>
                <a:latin typeface="Times New Roman" pitchFamily="18" charset="0"/>
                <a:ea typeface="仿宋_GB2312" pitchFamily="49" charset="-122"/>
              </a:rPr>
              <a:t>( “End of level order traversal!\n”);</a:t>
            </a:r>
          </a:p>
          <a:p>
            <a:pPr algn="l"/>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b="1" dirty="0" smtClean="0">
                <a:effectLst/>
                <a:latin typeface="Times New Roman" pitchFamily="18" charset="0"/>
                <a:ea typeface="仿宋_GB2312" pitchFamily="49" charset="-122"/>
              </a:rPr>
              <a:t>return</a:t>
            </a:r>
            <a:r>
              <a:rPr kumimoji="1" lang="en-US" altLang="zh-CN" sz="2400" dirty="0">
                <a:effectLst/>
                <a:latin typeface="Times New Roman" pitchFamily="18" charset="0"/>
                <a:ea typeface="仿宋_GB2312" pitchFamily="49" charset="-122"/>
              </a:rPr>
              <a:t>;</a:t>
            </a:r>
          </a:p>
          <a:p>
            <a:pPr algn="l"/>
            <a:r>
              <a:rPr kumimoji="1" lang="en-US" altLang="zh-CN" sz="2400" dirty="0">
                <a:effectLst/>
                <a:latin typeface="Times New Roman" pitchFamily="18" charset="0"/>
                <a:ea typeface="仿宋_GB2312" pitchFamily="49" charset="-122"/>
              </a:rPr>
              <a:t>    }</a:t>
            </a:r>
          </a:p>
          <a:p>
            <a:pPr algn="l"/>
            <a:r>
              <a:rPr kumimoji="1" lang="en-US" altLang="zh-CN" sz="2400" dirty="0">
                <a:effectLst/>
                <a:latin typeface="Times New Roman" pitchFamily="18" charset="0"/>
                <a:ea typeface="仿宋_GB2312" pitchFamily="49" charset="-122"/>
              </a:rPr>
              <a:t>    </a:t>
            </a:r>
            <a:r>
              <a:rPr kumimoji="1" lang="en-US" altLang="zh-CN" sz="2400" dirty="0" err="1">
                <a:effectLst/>
                <a:latin typeface="Times New Roman" pitchFamily="18" charset="0"/>
                <a:ea typeface="仿宋_GB2312" pitchFamily="49" charset="-122"/>
              </a:rPr>
              <a:t>EnQueue</a:t>
            </a:r>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i="1" dirty="0" err="1" smtClean="0">
                <a:effectLst/>
                <a:latin typeface="Times New Roman" pitchFamily="18" charset="0"/>
                <a:ea typeface="仿宋_GB2312" pitchFamily="49" charset="-122"/>
              </a:rPr>
              <a:t>qu</a:t>
            </a:r>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T ); </a:t>
            </a:r>
            <a:endParaRPr kumimoji="1" lang="en-US" altLang="zh-CN" sz="2400"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b="1" dirty="0">
                <a:effectLst/>
                <a:latin typeface="Times New Roman" pitchFamily="18" charset="0"/>
                <a:ea typeface="仿宋_GB2312" pitchFamily="49" charset="-122"/>
              </a:rPr>
              <a:t>while</a:t>
            </a:r>
            <a:r>
              <a:rPr kumimoji="1" lang="en-US" altLang="zh-CN" sz="2400" dirty="0">
                <a:effectLst/>
                <a:latin typeface="Times New Roman" pitchFamily="18" charset="0"/>
                <a:ea typeface="仿宋_GB2312" pitchFamily="49" charset="-122"/>
              </a:rPr>
              <a:t> ( !empty</a:t>
            </a:r>
            <a:r>
              <a:rPr kumimoji="1" lang="en-US" altLang="zh-CN" sz="2400" dirty="0" smtClean="0">
                <a:effectLst/>
                <a:latin typeface="Times New Roman" pitchFamily="18" charset="0"/>
                <a:ea typeface="仿宋_GB2312" pitchFamily="49" charset="-122"/>
              </a:rPr>
              <a:t>( </a:t>
            </a:r>
            <a:r>
              <a:rPr kumimoji="1" lang="en-US" altLang="zh-CN" sz="2400" i="1" dirty="0" err="1" smtClean="0">
                <a:effectLst/>
                <a:latin typeface="Times New Roman" pitchFamily="18" charset="0"/>
                <a:ea typeface="仿宋_GB2312" pitchFamily="49" charset="-122"/>
              </a:rPr>
              <a:t>qu</a:t>
            </a:r>
            <a:r>
              <a:rPr kumimoji="1" lang="en-US" altLang="zh-CN" sz="2400" i="1" dirty="0" smtClean="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p>
          <a:p>
            <a:pPr algn="l"/>
            <a:r>
              <a:rPr kumimoji="1" lang="en-US" altLang="zh-CN" sz="2400" dirty="0">
                <a:effectLst/>
                <a:latin typeface="Times New Roman" pitchFamily="18" charset="0"/>
                <a:ea typeface="仿宋_GB2312" pitchFamily="49" charset="-122"/>
              </a:rPr>
              <a:t>        </a:t>
            </a:r>
            <a:r>
              <a:rPr kumimoji="1" lang="en-US" altLang="zh-CN" sz="2400" i="1" dirty="0" err="1" smtClean="0">
                <a:effectLst/>
                <a:latin typeface="Times New Roman" pitchFamily="18" charset="0"/>
                <a:ea typeface="仿宋_GB2312" pitchFamily="49" charset="-122"/>
              </a:rPr>
              <a:t>DeQueue</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qu</a:t>
            </a:r>
            <a:r>
              <a:rPr kumimoji="1" lang="en-US" altLang="zh-CN" sz="2400" dirty="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 </a:t>
            </a:r>
            <a:r>
              <a:rPr kumimoji="1" lang="en-US" altLang="zh-CN" sz="2400" dirty="0" smtClean="0">
                <a:effectLst/>
                <a:latin typeface="Times New Roman" pitchFamily="18" charset="0"/>
                <a:ea typeface="仿宋_GB2312" pitchFamily="49" charset="-122"/>
              </a:rPr>
              <a:t>); </a:t>
            </a:r>
            <a:r>
              <a:rPr kumimoji="1" lang="en-US" altLang="zh-CN" sz="2400" dirty="0" err="1">
                <a:effectLst/>
                <a:latin typeface="Times New Roman" pitchFamily="18" charset="0"/>
                <a:ea typeface="仿宋_GB2312" pitchFamily="49" charset="-122"/>
              </a:rPr>
              <a:t>printf</a:t>
            </a:r>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a:t>
            </a:r>
            <a:r>
              <a:rPr kumimoji="1" lang="en-US" altLang="zh-CN" sz="2400" dirty="0" smtClean="0">
                <a:effectLst/>
                <a:latin typeface="Times New Roman" pitchFamily="18" charset="0"/>
                <a:ea typeface="仿宋_GB2312" pitchFamily="49" charset="-122"/>
              </a:rPr>
              <a:t>-</a:t>
            </a:r>
            <a:r>
              <a:rPr kumimoji="1" lang="en-US" altLang="zh-CN" sz="2400" dirty="0">
                <a:effectLst/>
                <a:latin typeface="Times New Roman" pitchFamily="18" charset="0"/>
                <a:ea typeface="仿宋_GB2312" pitchFamily="49" charset="-122"/>
              </a:rPr>
              <a:t>&gt;</a:t>
            </a:r>
            <a:r>
              <a:rPr kumimoji="1" lang="en-US" altLang="zh-CN" sz="2400" i="1" dirty="0" smtClean="0">
                <a:effectLst/>
                <a:latin typeface="Times New Roman" pitchFamily="18" charset="0"/>
                <a:ea typeface="仿宋_GB2312" pitchFamily="49" charset="-122"/>
              </a:rPr>
              <a:t>info </a:t>
            </a:r>
            <a:r>
              <a:rPr kumimoji="1" lang="en-US" altLang="zh-CN" sz="2400" dirty="0" smtClean="0">
                <a:effectLst/>
                <a:latin typeface="Times New Roman" pitchFamily="18" charset="0"/>
                <a:ea typeface="仿宋_GB2312" pitchFamily="49" charset="-122"/>
              </a:rPr>
              <a:t>);</a:t>
            </a:r>
            <a:r>
              <a:rPr kumimoji="1" lang="en-US" altLang="zh-CN" sz="2400" dirty="0">
                <a:effectLst/>
                <a:latin typeface="Times New Roman" pitchFamily="18" charset="0"/>
                <a:ea typeface="仿宋_GB2312" pitchFamily="49" charset="-122"/>
              </a:rPr>
              <a:t>	</a:t>
            </a:r>
            <a:r>
              <a:rPr kumimoji="1" lang="en-US" altLang="zh-CN" sz="2400" dirty="0">
                <a:solidFill>
                  <a:srgbClr val="00CC00"/>
                </a:solidFill>
                <a:effectLst/>
                <a:ea typeface="仿宋_GB2312" pitchFamily="49" charset="-122"/>
              </a:rPr>
              <a:t>//</a:t>
            </a:r>
            <a:r>
              <a:rPr kumimoji="1" lang="en-US" altLang="zh-CN" sz="2400" dirty="0" err="1">
                <a:solidFill>
                  <a:srgbClr val="00CC00"/>
                </a:solidFill>
                <a:effectLst/>
                <a:ea typeface="仿宋_GB2312" pitchFamily="49" charset="-122"/>
              </a:rPr>
              <a:t>DeQueue</a:t>
            </a:r>
            <a:r>
              <a:rPr kumimoji="1" lang="en-US" altLang="zh-CN" sz="2400" dirty="0">
                <a:solidFill>
                  <a:srgbClr val="00CC00"/>
                </a:solidFill>
                <a:effectLst/>
                <a:ea typeface="仿宋_GB2312" pitchFamily="49" charset="-122"/>
              </a:rPr>
              <a:t> &amp; output</a:t>
            </a:r>
            <a:endParaRPr kumimoji="1" lang="en-US" altLang="zh-CN" sz="2400" dirty="0">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b="1" dirty="0" smtClean="0">
                <a:effectLst/>
                <a:latin typeface="Times New Roman" pitchFamily="18" charset="0"/>
                <a:ea typeface="仿宋_GB2312" pitchFamily="49" charset="-122"/>
              </a:rPr>
              <a:t>if</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a:t>
            </a:r>
            <a:r>
              <a:rPr kumimoji="1" lang="en-US" altLang="zh-CN" sz="2400" dirty="0" smtClean="0">
                <a:effectLst/>
                <a:latin typeface="Times New Roman" pitchFamily="18" charset="0"/>
                <a:ea typeface="仿宋_GB2312" pitchFamily="49" charset="-122"/>
              </a:rPr>
              <a:t>-&gt;</a:t>
            </a:r>
            <a:r>
              <a:rPr kumimoji="1" lang="en-US" altLang="zh-CN" sz="2400" i="1" dirty="0" err="1" smtClean="0">
                <a:effectLst/>
                <a:latin typeface="Times New Roman" pitchFamily="18" charset="0"/>
                <a:ea typeface="仿宋_GB2312" pitchFamily="49" charset="-122"/>
              </a:rPr>
              <a:t>lchild</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NULL</a:t>
            </a:r>
            <a:r>
              <a:rPr kumimoji="1" lang="en-US" altLang="zh-CN" sz="2400" dirty="0">
                <a:effectLst/>
                <a:latin typeface="Times New Roman" pitchFamily="18" charset="0"/>
                <a:ea typeface="仿宋_GB2312" pitchFamily="49" charset="-122"/>
              </a:rPr>
              <a:t> )         		</a:t>
            </a:r>
            <a:r>
              <a:rPr kumimoji="1" lang="en-US" altLang="zh-CN" sz="2400" dirty="0">
                <a:solidFill>
                  <a:srgbClr val="00CC00"/>
                </a:solidFill>
                <a:effectLst/>
                <a:ea typeface="仿宋_GB2312" pitchFamily="49" charset="-122"/>
              </a:rPr>
              <a:t>//Left child</a:t>
            </a:r>
          </a:p>
          <a:p>
            <a:pPr algn="l"/>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i="1" dirty="0" err="1" smtClean="0">
                <a:effectLst/>
                <a:latin typeface="Times New Roman" pitchFamily="18" charset="0"/>
                <a:ea typeface="仿宋_GB2312" pitchFamily="49" charset="-122"/>
              </a:rPr>
              <a:t>EnQueue</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qu</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p</a:t>
            </a:r>
            <a:r>
              <a:rPr kumimoji="1" lang="en-US" altLang="zh-CN" sz="2400" dirty="0">
                <a:effectLst/>
                <a:latin typeface="Times New Roman" pitchFamily="18" charset="0"/>
                <a:ea typeface="仿宋_GB2312" pitchFamily="49" charset="-122"/>
              </a:rPr>
              <a:t>-&gt;</a:t>
            </a:r>
            <a:r>
              <a:rPr kumimoji="1" lang="en-US" altLang="zh-CN" sz="2400" i="1" dirty="0" err="1">
                <a:effectLst/>
                <a:latin typeface="Times New Roman" pitchFamily="18" charset="0"/>
                <a:ea typeface="仿宋_GB2312" pitchFamily="49" charset="-122"/>
              </a:rPr>
              <a:t>lchild</a:t>
            </a:r>
            <a:r>
              <a:rPr kumimoji="1" lang="en-US" altLang="zh-CN" sz="2400" dirty="0">
                <a:effectLst/>
                <a:latin typeface="Times New Roman" pitchFamily="18" charset="0"/>
                <a:ea typeface="仿宋_GB2312" pitchFamily="49" charset="-122"/>
              </a:rPr>
              <a:t> );   	</a:t>
            </a:r>
            <a:r>
              <a:rPr kumimoji="1" lang="en-US" altLang="zh-CN" sz="2400" dirty="0" smtClean="0">
                <a:effectLst/>
                <a:latin typeface="Times New Roman" pitchFamily="18" charset="0"/>
                <a:ea typeface="仿宋_GB2312" pitchFamily="49" charset="-122"/>
              </a:rPr>
              <a:t>	</a:t>
            </a:r>
            <a:r>
              <a:rPr kumimoji="1" lang="en-US" altLang="zh-CN" sz="2400" dirty="0" smtClean="0">
                <a:solidFill>
                  <a:srgbClr val="00CC00"/>
                </a:solidFill>
                <a:effectLst/>
                <a:ea typeface="仿宋_GB2312" pitchFamily="49" charset="-122"/>
              </a:rPr>
              <a:t>//</a:t>
            </a:r>
            <a:r>
              <a:rPr kumimoji="1" lang="en-US" altLang="zh-CN" sz="2400" dirty="0" err="1">
                <a:solidFill>
                  <a:srgbClr val="00CC00"/>
                </a:solidFill>
                <a:effectLst/>
                <a:ea typeface="仿宋_GB2312" pitchFamily="49" charset="-122"/>
              </a:rPr>
              <a:t>EnQueue</a:t>
            </a:r>
            <a:endParaRPr kumimoji="1" lang="en-US" altLang="zh-CN" sz="2400" dirty="0">
              <a:solidFill>
                <a:srgbClr val="00CC00"/>
              </a:solidFill>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r>
              <a:rPr kumimoji="1" lang="en-US" altLang="zh-CN" sz="2400" b="1" dirty="0" smtClean="0">
                <a:effectLst/>
                <a:latin typeface="Times New Roman" pitchFamily="18" charset="0"/>
                <a:ea typeface="仿宋_GB2312" pitchFamily="49" charset="-122"/>
              </a:rPr>
              <a:t>if</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smtClean="0">
                <a:effectLst/>
                <a:latin typeface="Times New Roman" pitchFamily="18" charset="0"/>
                <a:ea typeface="仿宋_GB2312" pitchFamily="49" charset="-122"/>
              </a:rPr>
              <a:t>p</a:t>
            </a:r>
            <a:r>
              <a:rPr kumimoji="1" lang="en-US" altLang="zh-CN" sz="2400" dirty="0" smtClean="0">
                <a:effectLst/>
                <a:latin typeface="Times New Roman" pitchFamily="18" charset="0"/>
                <a:ea typeface="仿宋_GB2312" pitchFamily="49" charset="-122"/>
              </a:rPr>
              <a:t>-&gt;</a:t>
            </a:r>
            <a:r>
              <a:rPr kumimoji="1" lang="en-US" altLang="zh-CN" sz="2400" i="1" dirty="0" err="1" smtClean="0">
                <a:effectLst/>
                <a:latin typeface="Times New Roman" pitchFamily="18" charset="0"/>
                <a:ea typeface="仿宋_GB2312" pitchFamily="49" charset="-122"/>
              </a:rPr>
              <a:t>rchild</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NULL</a:t>
            </a:r>
            <a:r>
              <a:rPr kumimoji="1" lang="en-US" altLang="zh-CN" sz="2400" dirty="0">
                <a:effectLst/>
                <a:latin typeface="Times New Roman" pitchFamily="18" charset="0"/>
                <a:ea typeface="仿宋_GB2312" pitchFamily="49" charset="-122"/>
              </a:rPr>
              <a:t> )         		</a:t>
            </a:r>
            <a:r>
              <a:rPr kumimoji="1" lang="en-US" altLang="zh-CN" sz="2400" dirty="0">
                <a:solidFill>
                  <a:srgbClr val="00CC00"/>
                </a:solidFill>
                <a:effectLst/>
                <a:ea typeface="仿宋_GB2312" pitchFamily="49" charset="-122"/>
              </a:rPr>
              <a:t>//Right child</a:t>
            </a:r>
          </a:p>
          <a:p>
            <a:pPr algn="l"/>
            <a:r>
              <a:rPr kumimoji="1" lang="en-US" altLang="zh-CN" sz="2400" dirty="0">
                <a:effectLst/>
                <a:latin typeface="Times New Roman" pitchFamily="18" charset="0"/>
                <a:ea typeface="仿宋_GB2312" pitchFamily="49" charset="-122"/>
              </a:rPr>
              <a:t>        </a:t>
            </a:r>
            <a:r>
              <a:rPr kumimoji="1" lang="en-US" altLang="zh-CN" sz="2400" dirty="0" smtClean="0">
                <a:effectLst/>
                <a:latin typeface="Times New Roman" pitchFamily="18" charset="0"/>
                <a:ea typeface="仿宋_GB2312" pitchFamily="49" charset="-122"/>
              </a:rPr>
              <a:t>    </a:t>
            </a:r>
            <a:r>
              <a:rPr kumimoji="1" lang="en-US" altLang="zh-CN" sz="2400" i="1" dirty="0" err="1" smtClean="0">
                <a:effectLst/>
                <a:latin typeface="Times New Roman" pitchFamily="18" charset="0"/>
                <a:ea typeface="仿宋_GB2312" pitchFamily="49" charset="-122"/>
              </a:rPr>
              <a:t>EnQueue</a:t>
            </a:r>
            <a:r>
              <a:rPr kumimoji="1" lang="en-US" altLang="zh-CN" sz="2400" dirty="0" smtClean="0">
                <a:effectLst/>
                <a:latin typeface="Times New Roman" pitchFamily="18" charset="0"/>
                <a:ea typeface="仿宋_GB2312" pitchFamily="49" charset="-122"/>
              </a:rPr>
              <a:t> </a:t>
            </a:r>
            <a:r>
              <a:rPr kumimoji="1" lang="en-US" altLang="zh-CN" sz="2400" dirty="0">
                <a:effectLst/>
                <a:latin typeface="Times New Roman" pitchFamily="18" charset="0"/>
                <a:ea typeface="仿宋_GB2312" pitchFamily="49" charset="-122"/>
              </a:rPr>
              <a:t>( </a:t>
            </a:r>
            <a:r>
              <a:rPr kumimoji="1" lang="en-US" altLang="zh-CN" sz="2400" i="1" dirty="0" err="1">
                <a:effectLst/>
                <a:latin typeface="Times New Roman" pitchFamily="18" charset="0"/>
                <a:ea typeface="仿宋_GB2312" pitchFamily="49" charset="-122"/>
              </a:rPr>
              <a:t>qu</a:t>
            </a:r>
            <a:r>
              <a:rPr kumimoji="1" lang="en-US" altLang="zh-CN" sz="2400" dirty="0">
                <a:effectLst/>
                <a:latin typeface="Times New Roman" pitchFamily="18" charset="0"/>
                <a:ea typeface="仿宋_GB2312" pitchFamily="49" charset="-122"/>
              </a:rPr>
              <a:t>, </a:t>
            </a:r>
            <a:r>
              <a:rPr kumimoji="1" lang="en-US" altLang="zh-CN" sz="2400" i="1" dirty="0">
                <a:effectLst/>
                <a:latin typeface="Times New Roman" pitchFamily="18" charset="0"/>
                <a:ea typeface="仿宋_GB2312" pitchFamily="49" charset="-122"/>
              </a:rPr>
              <a:t>p</a:t>
            </a:r>
            <a:r>
              <a:rPr kumimoji="1" lang="en-US" altLang="zh-CN" sz="2400" dirty="0">
                <a:effectLst/>
                <a:latin typeface="Times New Roman" pitchFamily="18" charset="0"/>
                <a:ea typeface="仿宋_GB2312" pitchFamily="49" charset="-122"/>
              </a:rPr>
              <a:t>-&gt;</a:t>
            </a:r>
            <a:r>
              <a:rPr kumimoji="1" lang="en-US" altLang="zh-CN" sz="2400" i="1" dirty="0" err="1">
                <a:effectLst/>
                <a:latin typeface="Times New Roman" pitchFamily="18" charset="0"/>
                <a:ea typeface="仿宋_GB2312" pitchFamily="49" charset="-122"/>
              </a:rPr>
              <a:t>rchild</a:t>
            </a:r>
            <a:r>
              <a:rPr kumimoji="1" lang="en-US" altLang="zh-CN" sz="2400" dirty="0">
                <a:effectLst/>
                <a:latin typeface="Times New Roman" pitchFamily="18" charset="0"/>
                <a:ea typeface="仿宋_GB2312" pitchFamily="49" charset="-122"/>
              </a:rPr>
              <a:t> );   	</a:t>
            </a:r>
            <a:r>
              <a:rPr kumimoji="1" lang="en-US" altLang="zh-CN" sz="2400" dirty="0" smtClean="0">
                <a:effectLst/>
                <a:latin typeface="Times New Roman" pitchFamily="18" charset="0"/>
                <a:ea typeface="仿宋_GB2312" pitchFamily="49" charset="-122"/>
              </a:rPr>
              <a:t>	</a:t>
            </a:r>
            <a:r>
              <a:rPr kumimoji="1" lang="en-US" altLang="zh-CN" sz="2400" dirty="0" smtClean="0">
                <a:solidFill>
                  <a:srgbClr val="00CC00"/>
                </a:solidFill>
                <a:effectLst/>
                <a:ea typeface="仿宋_GB2312" pitchFamily="49" charset="-122"/>
              </a:rPr>
              <a:t>//</a:t>
            </a:r>
            <a:r>
              <a:rPr kumimoji="1" lang="en-US" altLang="zh-CN" sz="2400" dirty="0" err="1">
                <a:solidFill>
                  <a:srgbClr val="00CC00"/>
                </a:solidFill>
                <a:effectLst/>
                <a:ea typeface="仿宋_GB2312" pitchFamily="49" charset="-122"/>
              </a:rPr>
              <a:t>EnQueue</a:t>
            </a:r>
            <a:endParaRPr kumimoji="1" lang="en-US" altLang="zh-CN" sz="2400" dirty="0">
              <a:solidFill>
                <a:srgbClr val="00CC00"/>
              </a:solidFill>
              <a:effectLst/>
              <a:latin typeface="Times New Roman" pitchFamily="18" charset="0"/>
              <a:ea typeface="仿宋_GB2312" pitchFamily="49" charset="-122"/>
            </a:endParaRPr>
          </a:p>
          <a:p>
            <a:pPr algn="l"/>
            <a:r>
              <a:rPr kumimoji="1" lang="en-US" altLang="zh-CN" sz="2400" dirty="0">
                <a:effectLst/>
                <a:latin typeface="Times New Roman" pitchFamily="18" charset="0"/>
                <a:ea typeface="仿宋_GB2312" pitchFamily="49" charset="-122"/>
              </a:rPr>
              <a:t>     }</a:t>
            </a:r>
          </a:p>
          <a:p>
            <a:pPr algn="l"/>
            <a:r>
              <a:rPr kumimoji="1" lang="en-US" altLang="zh-CN" sz="2400" dirty="0">
                <a:effectLst/>
                <a:latin typeface="Times New Roman" pitchFamily="18" charset="0"/>
                <a:ea typeface="仿宋_GB2312" pitchFamily="49" charset="-122"/>
              </a:rPr>
              <a:t>}</a:t>
            </a:r>
          </a:p>
        </p:txBody>
      </p:sp>
      <p:sp>
        <p:nvSpPr>
          <p:cNvPr id="143370" name="Rectangle 10"/>
          <p:cNvSpPr>
            <a:spLocks noChangeArrowheads="1"/>
          </p:cNvSpPr>
          <p:nvPr/>
        </p:nvSpPr>
        <p:spPr bwMode="auto">
          <a:xfrm>
            <a:off x="6084888" y="333375"/>
            <a:ext cx="2736850" cy="1187450"/>
          </a:xfrm>
          <a:prstGeom prst="rect">
            <a:avLst/>
          </a:prstGeom>
          <a:solidFill>
            <a:srgbClr val="000099"/>
          </a:solidFill>
          <a:ln>
            <a:noFill/>
          </a:ln>
          <a:effectLst>
            <a:outerShdw dist="107763" dir="2700000" algn="ctr" rotWithShape="0">
              <a:schemeClr val="accent2"/>
            </a:outerShdw>
          </a:effectLst>
          <a:extLst>
            <a:ext uri="{91240B29-F687-4F45-9708-019B960494DF}">
              <a14:hiddenLine xmlns:a14="http://schemas.microsoft.com/office/drawing/2010/main" w="9525">
                <a:solidFill>
                  <a:srgbClr val="0000FF"/>
                </a:solidFill>
                <a:miter lim="800000"/>
                <a:headEnd/>
                <a:tailEnd/>
              </a14:hiddenLine>
            </a:ext>
          </a:extLst>
        </p:spPr>
        <p:txBody>
          <a:bodyPr>
            <a:spAutoFit/>
          </a:bodyPr>
          <a:lstStyle/>
          <a:p>
            <a:pPr algn="l"/>
            <a:r>
              <a:rPr kumimoji="1" lang="en-US" altLang="zh-CN" sz="2400" b="1">
                <a:solidFill>
                  <a:srgbClr val="FFFF00"/>
                </a:solidFill>
                <a:effectLst/>
                <a:latin typeface="Times New Roman" pitchFamily="18" charset="0"/>
                <a:ea typeface="仿宋_GB2312" pitchFamily="49" charset="-122"/>
              </a:rPr>
              <a:t>struct</a:t>
            </a:r>
            <a:r>
              <a:rPr kumimoji="1" lang="en-US" altLang="zh-CN" sz="2400">
                <a:solidFill>
                  <a:srgbClr val="FFFF00"/>
                </a:solidFill>
                <a:effectLst/>
                <a:latin typeface="Times New Roman" pitchFamily="18" charset="0"/>
                <a:ea typeface="仿宋_GB2312" pitchFamily="49" charset="-122"/>
              </a:rPr>
              <a:t> </a:t>
            </a:r>
            <a:r>
              <a:rPr kumimoji="1" lang="en-US" altLang="zh-CN" sz="2400" i="1">
                <a:solidFill>
                  <a:srgbClr val="FFFF00"/>
                </a:solidFill>
                <a:effectLst/>
                <a:latin typeface="Times New Roman" pitchFamily="18" charset="0"/>
                <a:ea typeface="仿宋_GB2312" pitchFamily="49" charset="-122"/>
              </a:rPr>
              <a:t>QueueNode</a:t>
            </a:r>
            <a:r>
              <a:rPr kumimoji="1" lang="en-US" altLang="zh-CN" sz="2400">
                <a:solidFill>
                  <a:srgbClr val="FFFF00"/>
                </a:solidFill>
                <a:effectLst/>
                <a:latin typeface="Times New Roman" pitchFamily="18" charset="0"/>
                <a:ea typeface="仿宋_GB2312" pitchFamily="49" charset="-122"/>
              </a:rPr>
              <a:t> </a:t>
            </a:r>
            <a:r>
              <a:rPr kumimoji="1" lang="en-US" altLang="zh-CN" sz="2400" b="1">
                <a:solidFill>
                  <a:srgbClr val="FFFF00"/>
                </a:solidFill>
                <a:effectLst/>
                <a:latin typeface="Times New Roman" pitchFamily="18" charset="0"/>
                <a:ea typeface="仿宋_GB2312" pitchFamily="49" charset="-122"/>
              </a:rPr>
              <a:t>{</a:t>
            </a:r>
          </a:p>
          <a:p>
            <a:pPr algn="l"/>
            <a:r>
              <a:rPr kumimoji="1" lang="en-US" altLang="zh-CN" sz="2400" b="1">
                <a:solidFill>
                  <a:srgbClr val="FFFF00"/>
                </a:solidFill>
                <a:effectLst/>
                <a:latin typeface="Times New Roman" pitchFamily="18" charset="0"/>
                <a:ea typeface="仿宋_GB2312" pitchFamily="49" charset="-122"/>
              </a:rPr>
              <a:t>    </a:t>
            </a:r>
            <a:r>
              <a:rPr kumimoji="1" lang="en-US" altLang="zh-CN" sz="2400">
                <a:solidFill>
                  <a:srgbClr val="FFFF00"/>
                </a:solidFill>
                <a:effectLst/>
                <a:latin typeface="Times New Roman" pitchFamily="18" charset="0"/>
                <a:ea typeface="宋体" pitchFamily="2" charset="-122"/>
              </a:rPr>
              <a:t>PBinTree</a:t>
            </a:r>
            <a:r>
              <a:rPr kumimoji="1" lang="en-US" altLang="zh-CN" sz="2400">
                <a:solidFill>
                  <a:srgbClr val="FFFF00"/>
                </a:solidFill>
                <a:effectLst/>
                <a:latin typeface="Times New Roman" pitchFamily="18" charset="0"/>
                <a:ea typeface="仿宋_GB2312" pitchFamily="49" charset="-122"/>
              </a:rPr>
              <a:t> </a:t>
            </a:r>
            <a:r>
              <a:rPr kumimoji="1" lang="en-US" altLang="zh-CN" sz="2400" i="1">
                <a:solidFill>
                  <a:srgbClr val="FFFF00"/>
                </a:solidFill>
                <a:effectLst/>
                <a:latin typeface="Times New Roman" pitchFamily="18" charset="0"/>
                <a:ea typeface="仿宋_GB2312" pitchFamily="49" charset="-122"/>
              </a:rPr>
              <a:t>ptr</a:t>
            </a:r>
            <a:r>
              <a:rPr kumimoji="1" lang="en-US" altLang="zh-CN" sz="2400" b="1">
                <a:solidFill>
                  <a:srgbClr val="FFFF00"/>
                </a:solidFill>
                <a:effectLst/>
                <a:latin typeface="Times New Roman" pitchFamily="18" charset="0"/>
                <a:ea typeface="仿宋_GB2312" pitchFamily="49" charset="-122"/>
              </a:rPr>
              <a:t>; </a:t>
            </a:r>
          </a:p>
          <a:p>
            <a:pPr algn="l"/>
            <a:r>
              <a:rPr kumimoji="1" lang="en-US" altLang="zh-CN" sz="2400" b="1">
                <a:solidFill>
                  <a:srgbClr val="FFFF00"/>
                </a:solidFill>
                <a:effectLst/>
                <a:latin typeface="Times New Roman" pitchFamily="18" charset="0"/>
                <a:ea typeface="仿宋_GB2312" pitchFamily="49" charset="-122"/>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44386" name="Rectangle 2"/>
          <p:cNvSpPr>
            <a:spLocks noGrp="1" noChangeArrowheads="1"/>
          </p:cNvSpPr>
          <p:nvPr>
            <p:ph type="title"/>
          </p:nvPr>
        </p:nvSpPr>
        <p:spPr/>
        <p:txBody>
          <a:bodyPr/>
          <a:lstStyle/>
          <a:p>
            <a:r>
              <a:rPr lang="en-US" altLang="zh-CN"/>
              <a:t>Analysis of binary tree traversal</a:t>
            </a:r>
          </a:p>
        </p:txBody>
      </p:sp>
      <p:sp>
        <p:nvSpPr>
          <p:cNvPr id="144387" name="Rectangle 3"/>
          <p:cNvSpPr>
            <a:spLocks noGrp="1" noChangeArrowheads="1"/>
          </p:cNvSpPr>
          <p:nvPr>
            <p:ph type="body" idx="1"/>
          </p:nvPr>
        </p:nvSpPr>
        <p:spPr/>
        <p:txBody>
          <a:bodyPr/>
          <a:lstStyle/>
          <a:p>
            <a:pPr>
              <a:lnSpc>
                <a:spcPct val="90000"/>
              </a:lnSpc>
            </a:pPr>
            <a:r>
              <a:rPr lang="en-US" altLang="zh-CN" dirty="0">
                <a:effectLst/>
                <a:latin typeface="Arial" charset="0"/>
              </a:rPr>
              <a:t>Time complexity (</a:t>
            </a:r>
            <a:r>
              <a:rPr lang="zh-CN" altLang="en-US" dirty="0">
                <a:effectLst/>
                <a:latin typeface="Arial" charset="0"/>
              </a:rPr>
              <a:t>时间复杂度</a:t>
            </a:r>
            <a:r>
              <a:rPr lang="en-US" altLang="zh-CN" dirty="0">
                <a:effectLst/>
                <a:latin typeface="Arial" charset="0"/>
              </a:rPr>
              <a:t>)</a:t>
            </a:r>
          </a:p>
          <a:p>
            <a:pPr lvl="1">
              <a:lnSpc>
                <a:spcPct val="90000"/>
              </a:lnSpc>
            </a:pPr>
            <a:r>
              <a:rPr lang="en-US" altLang="zh-CN" dirty="0">
                <a:effectLst/>
                <a:latin typeface="Arial" charset="0"/>
              </a:rPr>
              <a:t>O(</a:t>
            </a:r>
            <a:r>
              <a:rPr lang="en-US" altLang="zh-CN" i="1" dirty="0">
                <a:effectLst/>
                <a:latin typeface="Arial" charset="0"/>
              </a:rPr>
              <a:t>n</a:t>
            </a:r>
            <a:r>
              <a:rPr lang="en-US" altLang="zh-CN" dirty="0">
                <a:effectLst/>
                <a:latin typeface="Arial" charset="0"/>
              </a:rPr>
              <a:t>)</a:t>
            </a:r>
          </a:p>
          <a:p>
            <a:pPr>
              <a:lnSpc>
                <a:spcPct val="90000"/>
              </a:lnSpc>
            </a:pPr>
            <a:r>
              <a:rPr lang="en-US" altLang="zh-CN" dirty="0">
                <a:effectLst/>
                <a:latin typeface="Arial" charset="0"/>
              </a:rPr>
              <a:t>Space complexity (</a:t>
            </a:r>
            <a:r>
              <a:rPr lang="zh-CN" altLang="en-US" dirty="0">
                <a:effectLst/>
                <a:latin typeface="Arial" charset="0"/>
              </a:rPr>
              <a:t>空间复杂度</a:t>
            </a:r>
            <a:r>
              <a:rPr lang="en-US" altLang="zh-CN" dirty="0">
                <a:effectLst/>
                <a:latin typeface="Arial" charset="0"/>
              </a:rPr>
              <a:t>)</a:t>
            </a:r>
          </a:p>
          <a:p>
            <a:pPr lvl="1">
              <a:lnSpc>
                <a:spcPct val="90000"/>
              </a:lnSpc>
            </a:pPr>
            <a:r>
              <a:rPr lang="en-US" altLang="zh-CN" dirty="0">
                <a:effectLst/>
                <a:latin typeface="Arial" charset="0"/>
              </a:rPr>
              <a:t>Depth-first methods (</a:t>
            </a:r>
            <a:r>
              <a:rPr lang="zh-CN" altLang="en-US" dirty="0">
                <a:effectLst/>
                <a:latin typeface="Arial" charset="0"/>
              </a:rPr>
              <a:t>深度优先的方法</a:t>
            </a:r>
            <a:r>
              <a:rPr lang="en-US" altLang="zh-CN" dirty="0">
                <a:effectLst/>
                <a:latin typeface="Arial" charset="0"/>
              </a:rPr>
              <a:t>)</a:t>
            </a:r>
          </a:p>
          <a:p>
            <a:pPr lvl="1">
              <a:lnSpc>
                <a:spcPct val="90000"/>
              </a:lnSpc>
              <a:buFont typeface="Wingdings" pitchFamily="2" charset="2"/>
              <a:buNone/>
            </a:pPr>
            <a:r>
              <a:rPr lang="en-US" altLang="zh-CN" dirty="0">
                <a:effectLst/>
                <a:latin typeface="Arial" charset="0"/>
              </a:rPr>
              <a:t>	O(</a:t>
            </a:r>
            <a:r>
              <a:rPr lang="zh-CN" altLang="en-US" dirty="0">
                <a:effectLst/>
                <a:latin typeface="Arial" charset="0"/>
              </a:rPr>
              <a:t>栈的深度</a:t>
            </a:r>
            <a:r>
              <a:rPr lang="en-US" altLang="zh-CN" dirty="0">
                <a:effectLst/>
                <a:latin typeface="Arial" charset="0"/>
              </a:rPr>
              <a:t>)</a:t>
            </a:r>
          </a:p>
          <a:p>
            <a:pPr lvl="1">
              <a:lnSpc>
                <a:spcPct val="90000"/>
              </a:lnSpc>
            </a:pPr>
            <a:r>
              <a:rPr lang="en-US" altLang="zh-CN" dirty="0">
                <a:effectLst/>
                <a:latin typeface="Arial" charset="0"/>
              </a:rPr>
              <a:t>Level-first method (</a:t>
            </a:r>
            <a:r>
              <a:rPr lang="zh-CN" altLang="en-US" dirty="0">
                <a:effectLst/>
                <a:latin typeface="Arial" charset="0"/>
              </a:rPr>
              <a:t>按层次遍历</a:t>
            </a:r>
            <a:r>
              <a:rPr lang="en-US" altLang="zh-CN" dirty="0">
                <a:effectLst/>
                <a:latin typeface="Arial" charset="0"/>
              </a:rPr>
              <a:t>)</a:t>
            </a:r>
          </a:p>
          <a:p>
            <a:pPr lvl="1">
              <a:lnSpc>
                <a:spcPct val="90000"/>
              </a:lnSpc>
              <a:buFont typeface="Wingdings" pitchFamily="2" charset="2"/>
              <a:buNone/>
            </a:pPr>
            <a:r>
              <a:rPr lang="en-US" altLang="zh-CN" dirty="0">
                <a:effectLst/>
                <a:latin typeface="Arial" charset="0"/>
              </a:rPr>
              <a:t>	O(</a:t>
            </a:r>
            <a:r>
              <a:rPr lang="en-US" altLang="zh-CN" i="1" dirty="0">
                <a:effectLst/>
                <a:latin typeface="Arial" charset="0"/>
              </a:rPr>
              <a:t>n</a:t>
            </a:r>
            <a:r>
              <a:rPr lang="en-US" altLang="zh-CN" dirty="0">
                <a:effectLst/>
                <a:latin typeface="Arial" charset="0"/>
              </a:rPr>
              <a:t>)</a:t>
            </a:r>
          </a:p>
          <a:p>
            <a:pPr lvl="1">
              <a:lnSpc>
                <a:spcPct val="90000"/>
              </a:lnSpc>
              <a:buFont typeface="Wingdings" pitchFamily="2" charset="2"/>
              <a:buNone/>
            </a:pPr>
            <a:r>
              <a:rPr lang="en-US" altLang="zh-CN" dirty="0">
                <a:effectLst/>
                <a:latin typeface="Arial" charset="0"/>
              </a:rPr>
              <a:t>n: number of binary tree nodes (</a:t>
            </a:r>
            <a:r>
              <a:rPr lang="zh-CN" altLang="en-US" dirty="0">
                <a:effectLst/>
                <a:latin typeface="Arial" charset="0"/>
              </a:rPr>
              <a:t>二叉树的结点个数</a:t>
            </a:r>
            <a:r>
              <a:rPr lang="en-US" altLang="zh-CN" dirty="0">
                <a:effectLst/>
                <a:latin typeface="Arial" charset="0"/>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16389" name="Text Box 5"/>
          <p:cNvSpPr txBox="1">
            <a:spLocks noChangeArrowheads="1"/>
          </p:cNvSpPr>
          <p:nvPr/>
        </p:nvSpPr>
        <p:spPr bwMode="auto">
          <a:xfrm>
            <a:off x="142875" y="93663"/>
            <a:ext cx="8893175"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200" dirty="0">
                <a:effectLst/>
                <a:latin typeface="Times New Roman" pitchFamily="18" charset="0"/>
              </a:rPr>
              <a:t>void </a:t>
            </a:r>
            <a:r>
              <a:rPr kumimoji="1" lang="en-US" altLang="zh-CN" sz="2200" dirty="0" err="1">
                <a:effectLst/>
                <a:latin typeface="Times New Roman" pitchFamily="18" charset="0"/>
              </a:rPr>
              <a:t>Postorder</a:t>
            </a:r>
            <a:r>
              <a:rPr kumimoji="1" lang="en-US" altLang="zh-CN" sz="2200" dirty="0">
                <a:effectLst/>
                <a:latin typeface="Times New Roman" pitchFamily="18" charset="0"/>
              </a:rPr>
              <a:t>(</a:t>
            </a:r>
            <a:r>
              <a:rPr kumimoji="1" lang="en-US" altLang="zh-CN" sz="2200" dirty="0" err="1">
                <a:effectLst/>
                <a:latin typeface="Times New Roman" pitchFamily="18" charset="0"/>
              </a:rPr>
              <a:t>PBinTree</a:t>
            </a:r>
            <a:r>
              <a:rPr kumimoji="1" lang="en-US" altLang="zh-CN" sz="2200" dirty="0">
                <a:effectLst/>
                <a:latin typeface="Times New Roman" pitchFamily="18" charset="0"/>
              </a:rPr>
              <a:t> t){</a:t>
            </a:r>
          </a:p>
          <a:p>
            <a:pPr algn="l"/>
            <a:r>
              <a:rPr kumimoji="1" lang="en-US" altLang="zh-CN" sz="2200" dirty="0">
                <a:effectLst/>
                <a:latin typeface="Times New Roman" pitchFamily="18" charset="0"/>
              </a:rPr>
              <a:t>    Stack		 s;</a:t>
            </a:r>
          </a:p>
          <a:p>
            <a:pPr algn="l"/>
            <a:r>
              <a:rPr kumimoji="1" lang="en-US" altLang="zh-CN" sz="2200" dirty="0">
                <a:effectLst/>
                <a:latin typeface="Times New Roman" pitchFamily="18" charset="0"/>
              </a:rPr>
              <a:t>    </a:t>
            </a:r>
            <a:r>
              <a:rPr kumimoji="1" lang="en-US" altLang="zh-CN" sz="2200" dirty="0" err="1">
                <a:effectLst/>
                <a:latin typeface="Times New Roman" pitchFamily="18" charset="0"/>
              </a:rPr>
              <a:t>PBinTreeNode</a:t>
            </a:r>
            <a:r>
              <a:rPr kumimoji="1" lang="en-US" altLang="zh-CN" sz="2200" dirty="0">
                <a:effectLst/>
                <a:latin typeface="Times New Roman" pitchFamily="18" charset="0"/>
              </a:rPr>
              <a:t>	 p;	/* </a:t>
            </a:r>
            <a:r>
              <a:rPr kumimoji="1" lang="zh-CN" altLang="en-US" sz="2200" dirty="0">
                <a:effectLst/>
                <a:latin typeface="Times New Roman" pitchFamily="18" charset="0"/>
              </a:rPr>
              <a:t>周游时当前要处理结点的位置 *</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char 		flag;	/* </a:t>
            </a:r>
            <a:r>
              <a:rPr kumimoji="1" lang="zh-CN" altLang="en-US" sz="2200" dirty="0">
                <a:effectLst/>
                <a:latin typeface="Times New Roman" pitchFamily="18" charset="0"/>
              </a:rPr>
              <a:t>结点</a:t>
            </a:r>
            <a:r>
              <a:rPr kumimoji="1" lang="en-US" altLang="zh-CN" sz="2200" dirty="0">
                <a:effectLst/>
                <a:latin typeface="Times New Roman" pitchFamily="18" charset="0"/>
              </a:rPr>
              <a:t>p</a:t>
            </a:r>
            <a:r>
              <a:rPr kumimoji="1" lang="zh-CN" altLang="en-US" sz="2200" dirty="0">
                <a:effectLst/>
                <a:latin typeface="Times New Roman" pitchFamily="18" charset="0"/>
              </a:rPr>
              <a:t>的标志量 *</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char  		</a:t>
            </a:r>
            <a:r>
              <a:rPr kumimoji="1" lang="en-US" altLang="zh-CN" sz="2200" dirty="0" err="1">
                <a:effectLst/>
                <a:latin typeface="Times New Roman" pitchFamily="18" charset="0"/>
              </a:rPr>
              <a:t>continueflag</a:t>
            </a:r>
            <a:r>
              <a:rPr kumimoji="1" lang="en-US" altLang="zh-CN" sz="2200" dirty="0">
                <a:effectLst/>
                <a:latin typeface="Times New Roman" pitchFamily="18" charset="0"/>
              </a:rPr>
              <a:t>; 	/* </a:t>
            </a:r>
            <a:r>
              <a:rPr kumimoji="1" lang="zh-CN" altLang="en-US" sz="2200" dirty="0">
                <a:effectLst/>
                <a:latin typeface="Times New Roman" pitchFamily="18" charset="0"/>
              </a:rPr>
              <a:t>表明是否要继续退栈，当从右子树返回  </a:t>
            </a:r>
          </a:p>
          <a:p>
            <a:pPr algn="l"/>
            <a:r>
              <a:rPr kumimoji="1" lang="zh-CN" altLang="en-US" sz="2200" dirty="0">
                <a:effectLst/>
                <a:latin typeface="Times New Roman" pitchFamily="18" charset="0"/>
              </a:rPr>
              <a:t>    时，则要在访问完根之后继续退栈 *</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a:t>
            </a:r>
            <a:r>
              <a:rPr kumimoji="1" lang="en-US" altLang="zh-CN" sz="2200" dirty="0" err="1">
                <a:effectLst/>
                <a:latin typeface="Times New Roman" pitchFamily="18" charset="0"/>
              </a:rPr>
              <a:t>ElemType</a:t>
            </a:r>
            <a:r>
              <a:rPr kumimoji="1" lang="en-US" altLang="zh-CN" sz="2200" dirty="0">
                <a:effectLst/>
                <a:latin typeface="Times New Roman" pitchFamily="18" charset="0"/>
              </a:rPr>
              <a:t>	</a:t>
            </a:r>
            <a:r>
              <a:rPr kumimoji="1" lang="en-US" altLang="zh-CN" sz="2200" dirty="0" err="1">
                <a:effectLst/>
                <a:latin typeface="Times New Roman" pitchFamily="18" charset="0"/>
              </a:rPr>
              <a:t>elem</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if (t == NULL)		return;</a:t>
            </a:r>
          </a:p>
          <a:p>
            <a:pPr algn="l"/>
            <a:r>
              <a:rPr kumimoji="1" lang="en-US" altLang="zh-CN" sz="2200" dirty="0">
                <a:effectLst/>
                <a:latin typeface="Times New Roman" pitchFamily="18" charset="0"/>
              </a:rPr>
              <a:t>    </a:t>
            </a:r>
            <a:r>
              <a:rPr kumimoji="1" lang="en-US" altLang="zh-CN" sz="2200" dirty="0" err="1">
                <a:effectLst/>
                <a:latin typeface="Times New Roman" pitchFamily="18" charset="0"/>
              </a:rPr>
              <a:t>InitStack</a:t>
            </a:r>
            <a:r>
              <a:rPr kumimoji="1" lang="en-US" altLang="zh-CN" sz="2200" dirty="0">
                <a:effectLst/>
                <a:latin typeface="Times New Roman" pitchFamily="18" charset="0"/>
              </a:rPr>
              <a:t>(&amp;s);</a:t>
            </a:r>
          </a:p>
          <a:p>
            <a:pPr algn="l"/>
            <a:r>
              <a:rPr kumimoji="1" lang="en-US" altLang="zh-CN" sz="2200" dirty="0">
                <a:effectLst/>
                <a:latin typeface="Times New Roman" pitchFamily="18" charset="0"/>
              </a:rPr>
              <a:t>    p = t;		/* </a:t>
            </a:r>
            <a:r>
              <a:rPr kumimoji="1" lang="zh-CN" altLang="en-US" sz="2200" dirty="0">
                <a:effectLst/>
                <a:latin typeface="Times New Roman" pitchFamily="18" charset="0"/>
              </a:rPr>
              <a:t>从根结点开始 *</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do{	/* </a:t>
            </a:r>
            <a:r>
              <a:rPr kumimoji="1" lang="zh-CN" altLang="en-US" sz="2200" dirty="0">
                <a:effectLst/>
                <a:latin typeface="Times New Roman" pitchFamily="18" charset="0"/>
              </a:rPr>
              <a:t>每执行一次大循环进入一棵由</a:t>
            </a:r>
            <a:r>
              <a:rPr kumimoji="1" lang="en-US" altLang="zh-CN" sz="2200" dirty="0">
                <a:effectLst/>
                <a:latin typeface="Times New Roman" pitchFamily="18" charset="0"/>
              </a:rPr>
              <a:t>p</a:t>
            </a:r>
            <a:r>
              <a:rPr kumimoji="1" lang="zh-CN" altLang="en-US" sz="2200" dirty="0">
                <a:effectLst/>
                <a:latin typeface="Times New Roman" pitchFamily="18" charset="0"/>
              </a:rPr>
              <a:t>指出根的子树去周游 *</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while (p != NULL)	/* </a:t>
            </a:r>
            <a:r>
              <a:rPr kumimoji="1" lang="zh-CN" altLang="en-US" sz="2200" dirty="0">
                <a:effectLst/>
                <a:latin typeface="Times New Roman" pitchFamily="18" charset="0"/>
              </a:rPr>
              <a:t>反复地把遇到的结点进栈并进入					它的左子树 *</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a:t>
            </a:r>
          </a:p>
          <a:p>
            <a:pPr algn="l"/>
            <a:r>
              <a:rPr kumimoji="1" lang="en-US" altLang="zh-CN" sz="2200" dirty="0">
                <a:effectLst/>
                <a:latin typeface="Times New Roman" pitchFamily="18" charset="0"/>
              </a:rPr>
              <a:t>		</a:t>
            </a:r>
            <a:r>
              <a:rPr kumimoji="1" lang="en-US" altLang="zh-CN" sz="2200" dirty="0" err="1">
                <a:effectLst/>
                <a:latin typeface="Times New Roman" pitchFamily="18" charset="0"/>
              </a:rPr>
              <a:t>elem.ptr</a:t>
            </a:r>
            <a:r>
              <a:rPr kumimoji="1" lang="en-US" altLang="zh-CN" sz="2200" dirty="0">
                <a:effectLst/>
                <a:latin typeface="Times New Roman" pitchFamily="18" charset="0"/>
              </a:rPr>
              <a:t> = p;</a:t>
            </a:r>
          </a:p>
          <a:p>
            <a:pPr algn="l"/>
            <a:r>
              <a:rPr kumimoji="1" lang="en-US" altLang="zh-CN" sz="2200" dirty="0">
                <a:effectLst/>
                <a:latin typeface="Times New Roman" pitchFamily="18" charset="0"/>
              </a:rPr>
              <a:t>		</a:t>
            </a:r>
            <a:r>
              <a:rPr kumimoji="1" lang="en-US" altLang="zh-CN" sz="2200" dirty="0" err="1">
                <a:effectLst/>
                <a:latin typeface="Times New Roman" pitchFamily="18" charset="0"/>
              </a:rPr>
              <a:t>elem.tag</a:t>
            </a:r>
            <a:r>
              <a:rPr kumimoji="1" lang="en-US" altLang="zh-CN" sz="2200" dirty="0">
                <a:effectLst/>
                <a:latin typeface="Times New Roman" pitchFamily="18" charset="0"/>
              </a:rPr>
              <a:t> = '1';</a:t>
            </a:r>
          </a:p>
          <a:p>
            <a:pPr algn="l"/>
            <a:r>
              <a:rPr kumimoji="1" lang="en-US" altLang="zh-CN" sz="2200" dirty="0">
                <a:effectLst/>
                <a:latin typeface="Times New Roman" pitchFamily="18" charset="0"/>
              </a:rPr>
              <a:t>		Push(&amp;s, </a:t>
            </a:r>
            <a:r>
              <a:rPr kumimoji="1" lang="en-US" altLang="zh-CN" sz="2200" dirty="0" err="1">
                <a:effectLst/>
                <a:latin typeface="Times New Roman" pitchFamily="18" charset="0"/>
              </a:rPr>
              <a:t>elem</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p = p-&gt;</a:t>
            </a:r>
            <a:r>
              <a:rPr kumimoji="1" lang="en-US" altLang="zh-CN" sz="2200" dirty="0" err="1">
                <a:effectLst/>
                <a:latin typeface="Times New Roman" pitchFamily="18" charset="0"/>
              </a:rPr>
              <a:t>llink</a:t>
            </a:r>
            <a:r>
              <a:rPr kumimoji="1" lang="en-US" altLang="zh-CN" sz="2200" dirty="0">
                <a:effectLst/>
                <a:latin typeface="Times New Roman" pitchFamily="18" charset="0"/>
              </a:rPr>
              <a:t>;</a:t>
            </a:r>
          </a:p>
          <a:p>
            <a:pPr algn="l"/>
            <a:r>
              <a:rPr kumimoji="1" lang="en-US" altLang="zh-CN" sz="2200" dirty="0">
                <a:effectLst/>
                <a:latin typeface="Times New Roman" pitchFamily="18" charset="0"/>
              </a:rPr>
              <a:t>	}</a:t>
            </a:r>
          </a:p>
          <a:p>
            <a:pPr algn="l"/>
            <a:r>
              <a:rPr kumimoji="1" lang="en-US" altLang="zh-CN" sz="2200" dirty="0">
                <a:effectLst/>
                <a:latin typeface="Times New Roman" pitchFamily="18" charset="0"/>
              </a:rPr>
              <a:t>  	</a:t>
            </a:r>
            <a:r>
              <a:rPr kumimoji="1" lang="en-US" altLang="zh-CN" sz="2200" dirty="0" err="1">
                <a:effectLst/>
                <a:latin typeface="Times New Roman" pitchFamily="18" charset="0"/>
              </a:rPr>
              <a:t>continueflag</a:t>
            </a:r>
            <a:r>
              <a:rPr kumimoji="1" lang="en-US" altLang="zh-CN" sz="2200" dirty="0">
                <a:effectLst/>
                <a:latin typeface="Times New Roman" pitchFamily="18" charset="0"/>
              </a:rPr>
              <a:t> = '1';</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17411" name="Text Box 3"/>
          <p:cNvSpPr txBox="1">
            <a:spLocks noChangeArrowheads="1"/>
          </p:cNvSpPr>
          <p:nvPr/>
        </p:nvSpPr>
        <p:spPr bwMode="auto">
          <a:xfrm>
            <a:off x="250825" y="152400"/>
            <a:ext cx="8604250" cy="645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200">
                <a:effectLst/>
                <a:latin typeface="Times New Roman" pitchFamily="18" charset="0"/>
              </a:rPr>
              <a:t>	 while ( continueflag == '1' &amp;&amp; !IsStackEmpty(s))</a:t>
            </a:r>
          </a:p>
          <a:p>
            <a:pPr algn="l"/>
            <a:r>
              <a:rPr lang="en-US" altLang="zh-CN" sz="2200">
                <a:effectLst/>
                <a:latin typeface="Times New Roman" pitchFamily="18" charset="0"/>
              </a:rPr>
              <a:t>	{</a:t>
            </a:r>
            <a:endParaRPr kumimoji="1" lang="en-US" altLang="zh-CN" sz="2200">
              <a:effectLst/>
              <a:latin typeface="Times New Roman" pitchFamily="18" charset="0"/>
            </a:endParaRPr>
          </a:p>
          <a:p>
            <a:pPr algn="l"/>
            <a:r>
              <a:rPr kumimoji="1" lang="en-US" altLang="zh-CN" sz="2200">
                <a:effectLst/>
                <a:latin typeface="Times New Roman" pitchFamily="18" charset="0"/>
              </a:rPr>
              <a:t>		Pop(&amp;s, &amp;elem);</a:t>
            </a:r>
          </a:p>
          <a:p>
            <a:pPr algn="l"/>
            <a:r>
              <a:rPr kumimoji="1" lang="en-US" altLang="zh-CN" sz="2200">
                <a:effectLst/>
                <a:latin typeface="Times New Roman" pitchFamily="18" charset="0"/>
              </a:rPr>
              <a:t>		p = elem.ptr;</a:t>
            </a:r>
          </a:p>
          <a:p>
            <a:pPr algn="l"/>
            <a:r>
              <a:rPr kumimoji="1" lang="en-US" altLang="zh-CN" sz="2200">
                <a:effectLst/>
                <a:latin typeface="Times New Roman" pitchFamily="18" charset="0"/>
              </a:rPr>
              <a:t>	  	if (elem.tag == ‘1’)	/* </a:t>
            </a:r>
            <a:r>
              <a:rPr kumimoji="1" lang="zh-CN" altLang="en-US" sz="2200">
                <a:effectLst/>
                <a:latin typeface="Times New Roman" pitchFamily="18" charset="0"/>
              </a:rPr>
              <a:t>如果是从左子树回来，则			          改标志重新进栈，停止退栈并进入右子树 *</a:t>
            </a:r>
            <a:r>
              <a:rPr kumimoji="1" lang="en-US" altLang="zh-CN" sz="2200">
                <a:effectLst/>
                <a:latin typeface="Times New Roman" pitchFamily="18" charset="0"/>
              </a:rPr>
              <a:t>/</a:t>
            </a:r>
          </a:p>
          <a:p>
            <a:pPr algn="l"/>
            <a:r>
              <a:rPr kumimoji="1" lang="en-US" altLang="zh-CN" sz="2200">
                <a:effectLst/>
                <a:latin typeface="Times New Roman" pitchFamily="18" charset="0"/>
              </a:rPr>
              <a:t>		{</a:t>
            </a:r>
          </a:p>
          <a:p>
            <a:pPr algn="l"/>
            <a:r>
              <a:rPr kumimoji="1" lang="en-US" altLang="zh-CN" sz="2200">
                <a:effectLst/>
                <a:latin typeface="Times New Roman" pitchFamily="18" charset="0"/>
              </a:rPr>
              <a:t>			elem.tag = 'r';</a:t>
            </a:r>
          </a:p>
          <a:p>
            <a:pPr algn="l"/>
            <a:r>
              <a:rPr kumimoji="1" lang="en-US" altLang="zh-CN" sz="2200">
                <a:effectLst/>
                <a:latin typeface="Times New Roman" pitchFamily="18" charset="0"/>
              </a:rPr>
              <a:t>			Push(&amp;s, elem);</a:t>
            </a:r>
          </a:p>
          <a:p>
            <a:pPr algn="l"/>
            <a:r>
              <a:rPr kumimoji="1" lang="en-US" altLang="zh-CN" sz="2200">
                <a:effectLst/>
                <a:latin typeface="Times New Roman" pitchFamily="18" charset="0"/>
              </a:rPr>
              <a:t>			continueflag = '0';</a:t>
            </a:r>
          </a:p>
          <a:p>
            <a:pPr algn="l"/>
            <a:r>
              <a:rPr kumimoji="1" lang="en-US" altLang="zh-CN" sz="2200">
                <a:effectLst/>
                <a:latin typeface="Times New Roman" pitchFamily="18" charset="0"/>
              </a:rPr>
              <a:t>			p = p-&gt;rlink;</a:t>
            </a:r>
          </a:p>
          <a:p>
            <a:pPr algn="l"/>
            <a:r>
              <a:rPr kumimoji="1" lang="en-US" altLang="zh-CN" sz="2200">
                <a:effectLst/>
                <a:latin typeface="Times New Roman" pitchFamily="18" charset="0"/>
              </a:rPr>
              <a:t>		}</a:t>
            </a:r>
          </a:p>
          <a:p>
            <a:pPr algn="l"/>
            <a:r>
              <a:rPr kumimoji="1" lang="en-US" altLang="zh-CN" sz="2200">
                <a:effectLst/>
                <a:latin typeface="Times New Roman" pitchFamily="18" charset="0"/>
              </a:rPr>
              <a:t>	  	else</a:t>
            </a:r>
          </a:p>
          <a:p>
            <a:pPr algn="l"/>
            <a:r>
              <a:rPr kumimoji="1" lang="en-US" altLang="zh-CN" sz="2200">
                <a:effectLst/>
                <a:latin typeface="Times New Roman" pitchFamily="18" charset="0"/>
              </a:rPr>
              <a:t>			visit(p-&gt;info);</a:t>
            </a:r>
          </a:p>
          <a:p>
            <a:pPr algn="l"/>
            <a:r>
              <a:rPr kumimoji="1" lang="en-US" altLang="zh-CN" sz="2200">
                <a:effectLst/>
                <a:latin typeface="Times New Roman" pitchFamily="18" charset="0"/>
              </a:rPr>
              <a:t>	}</a:t>
            </a:r>
          </a:p>
          <a:p>
            <a:pPr algn="l"/>
            <a:r>
              <a:rPr kumimoji="1" lang="en-US" altLang="zh-CN" sz="2200">
                <a:effectLst/>
                <a:latin typeface="Times New Roman" pitchFamily="18" charset="0"/>
              </a:rPr>
              <a:t>    } while (!IsStackEmpty(s));	/* </a:t>
            </a:r>
            <a:r>
              <a:rPr kumimoji="1" lang="zh-CN" altLang="en-US" sz="2200">
                <a:effectLst/>
                <a:latin typeface="Times New Roman" pitchFamily="18" charset="0"/>
              </a:rPr>
              <a:t>栈为空时，全部周游完 *</a:t>
            </a:r>
            <a:r>
              <a:rPr kumimoji="1" lang="en-US" altLang="zh-CN" sz="2200">
                <a:effectLst/>
                <a:latin typeface="Times New Roman" pitchFamily="18" charset="0"/>
              </a:rPr>
              <a:t>/</a:t>
            </a:r>
          </a:p>
          <a:p>
            <a:pPr algn="l"/>
            <a:endParaRPr kumimoji="1" lang="en-US" altLang="zh-CN" sz="2200">
              <a:effectLst/>
              <a:latin typeface="Times New Roman" pitchFamily="18" charset="0"/>
            </a:endParaRPr>
          </a:p>
          <a:p>
            <a:pPr algn="l"/>
            <a:r>
              <a:rPr kumimoji="1" lang="en-US" altLang="zh-CN" sz="2200">
                <a:effectLst/>
                <a:latin typeface="Times New Roman" pitchFamily="18" charset="0"/>
              </a:rPr>
              <a:t>    DestroyStack(&amp;s);</a:t>
            </a:r>
          </a:p>
          <a:p>
            <a:pPr algn="l"/>
            <a:r>
              <a:rPr kumimoji="1" lang="en-US" altLang="zh-CN" sz="2200">
                <a:effectLst/>
                <a:latin typeface="Times New Roman" pitchFamily="18" charset="0"/>
              </a:rPr>
              <a:t>}</a:t>
            </a:r>
            <a:endParaRPr kumimoji="1" lang="en-US" altLang="zh-CN" sz="2400">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138242" name="Rectangle 2"/>
          <p:cNvSpPr>
            <a:spLocks noGrp="1" noChangeArrowheads="1"/>
          </p:cNvSpPr>
          <p:nvPr>
            <p:ph type="title"/>
          </p:nvPr>
        </p:nvSpPr>
        <p:spPr/>
        <p:txBody>
          <a:bodyPr/>
          <a:lstStyle/>
          <a:p>
            <a:r>
              <a:rPr lang="en-US" altLang="zh-CN" sz="3600"/>
              <a:t>6.4.3 Reconstruction of Binary Tree</a:t>
            </a:r>
          </a:p>
        </p:txBody>
      </p:sp>
      <p:sp>
        <p:nvSpPr>
          <p:cNvPr id="138245" name="Rectangle 5"/>
          <p:cNvSpPr>
            <a:spLocks noGrp="1" noChangeArrowheads="1"/>
          </p:cNvSpPr>
          <p:nvPr>
            <p:ph type="body" idx="1"/>
          </p:nvPr>
        </p:nvSpPr>
        <p:spPr>
          <a:xfrm>
            <a:off x="457200" y="1600200"/>
            <a:ext cx="8229600" cy="4525963"/>
          </a:xfrm>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effectLst/>
              </a:rPr>
              <a:t>Problem 1</a:t>
            </a:r>
          </a:p>
          <a:p>
            <a:pPr lvl="1"/>
            <a:r>
              <a:rPr lang="en-US" altLang="zh-CN" dirty="0">
                <a:effectLst/>
              </a:rPr>
              <a:t>Given a binary tree, is</a:t>
            </a:r>
          </a:p>
          <a:p>
            <a:pPr lvl="2"/>
            <a:r>
              <a:rPr lang="en-US" altLang="zh-CN" dirty="0">
                <a:effectLst/>
              </a:rPr>
              <a:t>Preorder sequence, or</a:t>
            </a:r>
          </a:p>
          <a:p>
            <a:pPr lvl="2"/>
            <a:r>
              <a:rPr lang="en-US" altLang="zh-CN" dirty="0" err="1">
                <a:effectLst/>
              </a:rPr>
              <a:t>Inorder</a:t>
            </a:r>
            <a:r>
              <a:rPr lang="en-US" altLang="zh-CN" dirty="0">
                <a:effectLst/>
              </a:rPr>
              <a:t> sequence, or</a:t>
            </a:r>
          </a:p>
          <a:p>
            <a:pPr lvl="2"/>
            <a:r>
              <a:rPr lang="en-US" altLang="zh-CN" dirty="0" err="1">
                <a:effectLst/>
              </a:rPr>
              <a:t>Postorder</a:t>
            </a:r>
            <a:r>
              <a:rPr lang="en-US" altLang="zh-CN" dirty="0">
                <a:effectLst/>
              </a:rPr>
              <a:t> sequence</a:t>
            </a:r>
          </a:p>
          <a:p>
            <a:pPr lvl="1"/>
            <a:r>
              <a:rPr lang="en-US" altLang="zh-CN" dirty="0">
                <a:effectLst/>
              </a:rPr>
              <a:t>Unique?</a:t>
            </a:r>
          </a:p>
          <a:p>
            <a:r>
              <a:rPr lang="en-US" altLang="zh-CN" dirty="0">
                <a:effectLst/>
              </a:rPr>
              <a:t>Problem 2</a:t>
            </a:r>
          </a:p>
          <a:p>
            <a:pPr lvl="1"/>
            <a:r>
              <a:rPr lang="en-US" altLang="zh-CN" dirty="0">
                <a:effectLst/>
              </a:rPr>
              <a:t>Given a preorder sequence of BT, can you reconstruct an unique binary tree?</a:t>
            </a:r>
          </a:p>
          <a:p>
            <a:pPr lvl="1"/>
            <a:r>
              <a:rPr lang="en-US" altLang="zh-CN" dirty="0">
                <a:effectLst/>
              </a:rPr>
              <a:t>How about </a:t>
            </a:r>
            <a:r>
              <a:rPr lang="en-US" altLang="zh-CN" dirty="0" err="1">
                <a:effectLst/>
              </a:rPr>
              <a:t>Inorder</a:t>
            </a:r>
            <a:r>
              <a:rPr lang="en-US" altLang="zh-CN" dirty="0">
                <a:effectLst/>
              </a:rPr>
              <a:t> sequence, </a:t>
            </a:r>
            <a:r>
              <a:rPr lang="en-US" altLang="zh-CN" dirty="0" err="1">
                <a:effectLst/>
              </a:rPr>
              <a:t>postorder</a:t>
            </a:r>
            <a:r>
              <a:rPr lang="en-US" altLang="zh-CN" dirty="0">
                <a:effectLst/>
              </a:rPr>
              <a:t> sequence?</a:t>
            </a:r>
          </a:p>
        </p:txBody>
      </p:sp>
      <p:sp>
        <p:nvSpPr>
          <p:cNvPr id="138246" name="Rectangle 6"/>
          <p:cNvSpPr>
            <a:spLocks noChangeArrowheads="1"/>
          </p:cNvSpPr>
          <p:nvPr/>
        </p:nvSpPr>
        <p:spPr bwMode="auto">
          <a:xfrm>
            <a:off x="34925" y="476250"/>
            <a:ext cx="6413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a:solidFill>
                  <a:srgbClr val="FF0000"/>
                </a:solidFill>
                <a:effectLst/>
                <a:ea typeface="宋体" pitchFamily="2" charset="-122"/>
              </a:rPr>
              <a:t>★</a:t>
            </a:r>
          </a:p>
        </p:txBody>
      </p:sp>
      <p:sp>
        <p:nvSpPr>
          <p:cNvPr id="138247" name="Rectangle 7"/>
          <p:cNvSpPr>
            <a:spLocks noChangeArrowheads="1"/>
          </p:cNvSpPr>
          <p:nvPr/>
        </p:nvSpPr>
        <p:spPr bwMode="auto">
          <a:xfrm>
            <a:off x="468313" y="476250"/>
            <a:ext cx="6413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a:solidFill>
                  <a:srgbClr val="FF0000"/>
                </a:solidFill>
                <a:effectLst/>
                <a:ea typeface="宋体"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24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2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endParaRPr lang="en-US" altLang="zh-CN"/>
          </a:p>
          <a:p>
            <a:r>
              <a:rPr lang="en-US" altLang="zh-CN"/>
              <a:t>Prof. Q. Wang</a:t>
            </a:r>
          </a:p>
        </p:txBody>
      </p:sp>
      <p:sp>
        <p:nvSpPr>
          <p:cNvPr id="139269" name="Rectangle 5"/>
          <p:cNvSpPr>
            <a:spLocks noGrp="1" noChangeArrowheads="1"/>
          </p:cNvSpPr>
          <p:nvPr>
            <p:ph type="body" idx="1"/>
          </p:nvPr>
        </p:nvSpPr>
        <p:spPr>
          <a:xfrm>
            <a:off x="457200" y="549275"/>
            <a:ext cx="8229600" cy="5903913"/>
          </a:xfrm>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effectLst/>
              </a:rPr>
              <a:t>Problem 3</a:t>
            </a:r>
          </a:p>
          <a:p>
            <a:pPr lvl="1"/>
            <a:r>
              <a:rPr lang="en-US" altLang="zh-CN" dirty="0">
                <a:effectLst/>
              </a:rPr>
              <a:t>Given preorder and </a:t>
            </a:r>
            <a:r>
              <a:rPr lang="en-US" altLang="zh-CN" dirty="0" err="1">
                <a:effectLst/>
              </a:rPr>
              <a:t>inorder</a:t>
            </a:r>
            <a:r>
              <a:rPr lang="en-US" altLang="zh-CN" dirty="0">
                <a:effectLst/>
              </a:rPr>
              <a:t> sequences of BT, can you reconstruct this binary tree?</a:t>
            </a:r>
          </a:p>
          <a:p>
            <a:pPr lvl="1">
              <a:buFont typeface="Wingdings" pitchFamily="2" charset="2"/>
              <a:buNone/>
            </a:pPr>
            <a:r>
              <a:rPr lang="en-US" altLang="zh-CN" dirty="0">
                <a:solidFill>
                  <a:srgbClr val="FFFF00"/>
                </a:solidFill>
                <a:effectLst/>
              </a:rPr>
              <a:t>		Preorder: </a:t>
            </a:r>
            <a:r>
              <a:rPr lang="en-US" altLang="zh-CN" dirty="0" err="1">
                <a:solidFill>
                  <a:srgbClr val="FFFF00"/>
                </a:solidFill>
                <a:effectLst/>
              </a:rPr>
              <a:t>abcd</a:t>
            </a:r>
            <a:r>
              <a:rPr lang="en-US" altLang="zh-CN" dirty="0">
                <a:solidFill>
                  <a:srgbClr val="FFFF00"/>
                </a:solidFill>
                <a:effectLst/>
              </a:rPr>
              <a:t>;	</a:t>
            </a:r>
            <a:r>
              <a:rPr lang="en-US" altLang="zh-CN" dirty="0" err="1">
                <a:solidFill>
                  <a:srgbClr val="FFFF00"/>
                </a:solidFill>
                <a:effectLst/>
              </a:rPr>
              <a:t>Inorder</a:t>
            </a:r>
            <a:r>
              <a:rPr lang="en-US" altLang="zh-CN" dirty="0">
                <a:solidFill>
                  <a:srgbClr val="FFFF00"/>
                </a:solidFill>
                <a:effectLst/>
              </a:rPr>
              <a:t>: </a:t>
            </a:r>
            <a:r>
              <a:rPr lang="en-US" altLang="zh-CN" dirty="0" err="1">
                <a:solidFill>
                  <a:srgbClr val="FFFF00"/>
                </a:solidFill>
                <a:effectLst/>
              </a:rPr>
              <a:t>badc</a:t>
            </a:r>
            <a:r>
              <a:rPr lang="en-US" altLang="zh-CN" dirty="0">
                <a:solidFill>
                  <a:srgbClr val="FFFF00"/>
                </a:solidFill>
                <a:effectLst/>
              </a:rPr>
              <a:t>;</a:t>
            </a:r>
          </a:p>
          <a:p>
            <a:pPr lvl="1">
              <a:lnSpc>
                <a:spcPct val="140000"/>
              </a:lnSpc>
            </a:pPr>
            <a:r>
              <a:rPr lang="en-US" altLang="zh-CN" dirty="0">
                <a:effectLst/>
              </a:rPr>
              <a:t>Given </a:t>
            </a:r>
            <a:r>
              <a:rPr lang="en-US" altLang="zh-CN" dirty="0" err="1">
                <a:effectLst/>
              </a:rPr>
              <a:t>postorder</a:t>
            </a:r>
            <a:r>
              <a:rPr lang="en-US" altLang="zh-CN" dirty="0">
                <a:effectLst/>
              </a:rPr>
              <a:t> and </a:t>
            </a:r>
            <a:r>
              <a:rPr lang="en-US" altLang="zh-CN" dirty="0" err="1">
                <a:effectLst/>
              </a:rPr>
              <a:t>inorder</a:t>
            </a:r>
            <a:r>
              <a:rPr lang="en-US" altLang="zh-CN" dirty="0">
                <a:effectLst/>
              </a:rPr>
              <a:t> sequences of BT, can you reconstruct this binary tree?</a:t>
            </a:r>
          </a:p>
          <a:p>
            <a:pPr lvl="1">
              <a:buFont typeface="Wingdings" pitchFamily="2" charset="2"/>
              <a:buNone/>
            </a:pPr>
            <a:r>
              <a:rPr lang="en-US" altLang="zh-CN" dirty="0">
                <a:solidFill>
                  <a:srgbClr val="FFFF00"/>
                </a:solidFill>
                <a:effectLst/>
              </a:rPr>
              <a:t>		</a:t>
            </a:r>
            <a:r>
              <a:rPr lang="en-US" altLang="zh-CN" dirty="0" err="1">
                <a:solidFill>
                  <a:srgbClr val="FFFF00"/>
                </a:solidFill>
                <a:effectLst/>
              </a:rPr>
              <a:t>Postorder</a:t>
            </a:r>
            <a:r>
              <a:rPr lang="en-US" altLang="zh-CN" dirty="0">
                <a:solidFill>
                  <a:srgbClr val="FFFF00"/>
                </a:solidFill>
                <a:effectLst/>
              </a:rPr>
              <a:t>: </a:t>
            </a:r>
            <a:r>
              <a:rPr lang="en-US" altLang="zh-CN" dirty="0" err="1">
                <a:solidFill>
                  <a:srgbClr val="FFFF00"/>
                </a:solidFill>
                <a:effectLst/>
              </a:rPr>
              <a:t>bdca</a:t>
            </a:r>
            <a:r>
              <a:rPr lang="en-US" altLang="zh-CN" dirty="0">
                <a:solidFill>
                  <a:srgbClr val="FFFF00"/>
                </a:solidFill>
                <a:effectLst/>
              </a:rPr>
              <a:t>;	</a:t>
            </a:r>
            <a:r>
              <a:rPr lang="en-US" altLang="zh-CN" dirty="0" err="1">
                <a:solidFill>
                  <a:srgbClr val="FFFF00"/>
                </a:solidFill>
                <a:effectLst/>
              </a:rPr>
              <a:t>Inorder</a:t>
            </a:r>
            <a:r>
              <a:rPr lang="en-US" altLang="zh-CN" dirty="0">
                <a:solidFill>
                  <a:srgbClr val="FFFF00"/>
                </a:solidFill>
                <a:effectLst/>
              </a:rPr>
              <a:t>: </a:t>
            </a:r>
            <a:r>
              <a:rPr lang="en-US" altLang="zh-CN" dirty="0" err="1">
                <a:solidFill>
                  <a:srgbClr val="FFFF00"/>
                </a:solidFill>
                <a:effectLst/>
              </a:rPr>
              <a:t>badc</a:t>
            </a:r>
            <a:r>
              <a:rPr lang="en-US" altLang="zh-CN" dirty="0">
                <a:solidFill>
                  <a:srgbClr val="FFFF00"/>
                </a:solidFill>
                <a:effectLst/>
              </a:rPr>
              <a:t>;</a:t>
            </a:r>
          </a:p>
          <a:p>
            <a:pPr lvl="1">
              <a:lnSpc>
                <a:spcPct val="130000"/>
              </a:lnSpc>
            </a:pPr>
            <a:r>
              <a:rPr lang="en-US" altLang="zh-CN" dirty="0">
                <a:effectLst/>
              </a:rPr>
              <a:t>Given preorder and </a:t>
            </a:r>
            <a:r>
              <a:rPr lang="en-US" altLang="zh-CN" dirty="0" err="1">
                <a:effectLst/>
              </a:rPr>
              <a:t>postorder</a:t>
            </a:r>
            <a:r>
              <a:rPr lang="en-US" altLang="zh-CN" dirty="0">
                <a:effectLst/>
              </a:rPr>
              <a:t> sequences of BT, can you reconstruct this binary tree?</a:t>
            </a:r>
          </a:p>
          <a:p>
            <a:pPr lvl="1">
              <a:buFont typeface="Wingdings" pitchFamily="2" charset="2"/>
              <a:buNone/>
            </a:pPr>
            <a:r>
              <a:rPr lang="en-US" altLang="zh-CN" dirty="0">
                <a:solidFill>
                  <a:srgbClr val="FFFF00"/>
                </a:solidFill>
                <a:effectLst/>
              </a:rPr>
              <a:t>		Preorder: </a:t>
            </a:r>
            <a:r>
              <a:rPr lang="en-US" altLang="zh-CN" dirty="0" err="1">
                <a:solidFill>
                  <a:srgbClr val="FFFF00"/>
                </a:solidFill>
                <a:effectLst/>
              </a:rPr>
              <a:t>abcd</a:t>
            </a:r>
            <a:r>
              <a:rPr lang="en-US" altLang="zh-CN" dirty="0">
                <a:solidFill>
                  <a:srgbClr val="FFFF00"/>
                </a:solidFill>
                <a:effectLst/>
              </a:rPr>
              <a:t>;	</a:t>
            </a:r>
            <a:r>
              <a:rPr lang="en-US" altLang="zh-CN" dirty="0" err="1">
                <a:solidFill>
                  <a:srgbClr val="FFFF00"/>
                </a:solidFill>
                <a:effectLst/>
              </a:rPr>
              <a:t>Postorder</a:t>
            </a:r>
            <a:r>
              <a:rPr lang="en-US" altLang="zh-CN" dirty="0">
                <a:solidFill>
                  <a:srgbClr val="FFFF00"/>
                </a:solidFill>
                <a:effectLst/>
              </a:rPr>
              <a:t>: </a:t>
            </a:r>
            <a:r>
              <a:rPr lang="en-US" altLang="zh-CN" dirty="0" err="1">
                <a:solidFill>
                  <a:srgbClr val="FFFF00"/>
                </a:solidFill>
                <a:effectLst/>
              </a:rPr>
              <a:t>dcba</a:t>
            </a:r>
            <a:r>
              <a:rPr lang="en-US" altLang="zh-CN" dirty="0">
                <a:solidFill>
                  <a:srgbClr val="FFFF00"/>
                </a:solidFill>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2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40294" name="Rectangle 6"/>
          <p:cNvSpPr>
            <a:spLocks noGrp="1" noChangeArrowheads="1"/>
          </p:cNvSpPr>
          <p:nvPr>
            <p:ph type="title"/>
          </p:nvPr>
        </p:nvSpPr>
        <p:spPr>
          <a:xfrm>
            <a:off x="457200" y="274638"/>
            <a:ext cx="8229600" cy="1143000"/>
          </a:xfrm>
          <a:noFill/>
          <a:ln/>
        </p:spPr>
        <p:txBody>
          <a:bodyPr anchorCtr="0"/>
          <a:lstStyle/>
          <a:p>
            <a:r>
              <a:rPr lang="en-US" altLang="zh-CN"/>
              <a:t>Example</a:t>
            </a:r>
          </a:p>
        </p:txBody>
      </p:sp>
      <p:sp>
        <p:nvSpPr>
          <p:cNvPr id="140295" name="Rectangle 7"/>
          <p:cNvSpPr>
            <a:spLocks noGrp="1" noChangeArrowheads="1"/>
          </p:cNvSpPr>
          <p:nvPr>
            <p:ph type="body" idx="1"/>
          </p:nvPr>
        </p:nvSpPr>
        <p:spPr>
          <a:xfrm>
            <a:off x="457200" y="1600200"/>
            <a:ext cx="8229600" cy="4525963"/>
          </a:xfrm>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effectLst/>
              </a:rPr>
              <a:t>Suppose that the preorder sequence of BT is</a:t>
            </a:r>
          </a:p>
          <a:p>
            <a:pPr>
              <a:buFont typeface="Wingdings" pitchFamily="2" charset="2"/>
              <a:buNone/>
            </a:pPr>
            <a:r>
              <a:rPr kumimoji="1" lang="en-US" altLang="zh-CN" sz="3600" b="1">
                <a:solidFill>
                  <a:srgbClr val="FFFF00"/>
                </a:solidFill>
                <a:effectLst/>
                <a:ea typeface="仿宋_GB2312" pitchFamily="49" charset="-122"/>
              </a:rPr>
              <a:t>			ABECDFGHIJ</a:t>
            </a:r>
            <a:endParaRPr lang="en-US" altLang="zh-CN">
              <a:solidFill>
                <a:srgbClr val="FFFF00"/>
              </a:solidFill>
              <a:effectLst/>
            </a:endParaRPr>
          </a:p>
          <a:p>
            <a:pPr>
              <a:buFont typeface="Wingdings" pitchFamily="2" charset="2"/>
              <a:buNone/>
            </a:pPr>
            <a:r>
              <a:rPr lang="en-US" altLang="zh-CN">
                <a:effectLst/>
              </a:rPr>
              <a:t>and the inorder sequence of BT is</a:t>
            </a:r>
          </a:p>
          <a:p>
            <a:pPr>
              <a:buFont typeface="Wingdings" pitchFamily="2" charset="2"/>
              <a:buNone/>
            </a:pPr>
            <a:r>
              <a:rPr kumimoji="1" lang="en-US" altLang="zh-CN" sz="3600" b="1">
                <a:solidFill>
                  <a:srgbClr val="FFFF00"/>
                </a:solidFill>
                <a:effectLst/>
                <a:ea typeface="仿宋_GB2312" pitchFamily="49" charset="-122"/>
              </a:rPr>
              <a:t>			EBCDAFHIGJ</a:t>
            </a:r>
            <a:endParaRPr lang="en-US" altLang="zh-CN">
              <a:solidFill>
                <a:srgbClr val="FFFF00"/>
              </a:solidFill>
              <a:effectLst/>
            </a:endParaRPr>
          </a:p>
          <a:p>
            <a:pPr>
              <a:buFont typeface="Wingdings" pitchFamily="2" charset="2"/>
              <a:buNone/>
            </a:pPr>
            <a:r>
              <a:rPr lang="en-US" altLang="zh-CN">
                <a:effectLst/>
              </a:rPr>
              <a:t>try to reconstruct this binary tree.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页脚占位符 4"/>
          <p:cNvSpPr>
            <a:spLocks noGrp="1"/>
          </p:cNvSpPr>
          <p:nvPr>
            <p:ph type="ftr" sz="quarter" idx="11"/>
          </p:nvPr>
        </p:nvSpPr>
        <p:spPr/>
        <p:txBody>
          <a:bodyPr/>
          <a:lstStyle/>
          <a:p>
            <a:endParaRPr lang="en-US" altLang="zh-CN"/>
          </a:p>
          <a:p>
            <a:r>
              <a:rPr lang="en-US" altLang="zh-CN"/>
              <a:t>Prof. Q. Wang</a:t>
            </a:r>
          </a:p>
        </p:txBody>
      </p:sp>
      <p:sp>
        <p:nvSpPr>
          <p:cNvPr id="141333" name="Rectangle 21"/>
          <p:cNvSpPr>
            <a:spLocks noChangeArrowheads="1"/>
          </p:cNvSpPr>
          <p:nvPr/>
        </p:nvSpPr>
        <p:spPr bwMode="auto">
          <a:xfrm>
            <a:off x="684213" y="2276475"/>
            <a:ext cx="7991475" cy="3600450"/>
          </a:xfrm>
          <a:prstGeom prst="rect">
            <a:avLst/>
          </a:prstGeom>
          <a:solidFill>
            <a:schemeClr val="tx1"/>
          </a:solidFill>
          <a:ln w="9525">
            <a:solidFill>
              <a:schemeClr val="tx1"/>
            </a:solidFill>
            <a:miter lim="800000"/>
            <a:headEnd/>
            <a:tailEnd/>
          </a:ln>
          <a:effectLst>
            <a:outerShdw dist="107763" dir="2700000" algn="ctr" rotWithShape="0">
              <a:schemeClr val="tx2">
                <a:alpha val="50000"/>
              </a:schemeClr>
            </a:outerShdw>
          </a:effectLst>
        </p:spPr>
        <p:txBody>
          <a:bodyPr wrap="none" anchor="ctr"/>
          <a:lstStyle/>
          <a:p>
            <a:endParaRPr lang="zh-CN" altLang="en-US"/>
          </a:p>
        </p:txBody>
      </p:sp>
      <p:grpSp>
        <p:nvGrpSpPr>
          <p:cNvPr id="141334" name="Group 22"/>
          <p:cNvGrpSpPr>
            <a:grpSpLocks/>
          </p:cNvGrpSpPr>
          <p:nvPr/>
        </p:nvGrpSpPr>
        <p:grpSpPr bwMode="auto">
          <a:xfrm>
            <a:off x="1219200" y="2590800"/>
            <a:ext cx="3124200" cy="1752600"/>
            <a:chOff x="768" y="1632"/>
            <a:chExt cx="1968" cy="1104"/>
          </a:xfrm>
        </p:grpSpPr>
        <p:sp>
          <p:nvSpPr>
            <p:cNvPr id="141324" name="Line 12"/>
            <p:cNvSpPr>
              <a:spLocks noChangeShapeType="1"/>
            </p:cNvSpPr>
            <p:nvPr/>
          </p:nvSpPr>
          <p:spPr bwMode="auto">
            <a:xfrm flipH="1">
              <a:off x="1344" y="1933"/>
              <a:ext cx="295" cy="38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16" name="Line 4"/>
            <p:cNvSpPr>
              <a:spLocks noChangeShapeType="1"/>
            </p:cNvSpPr>
            <p:nvPr/>
          </p:nvSpPr>
          <p:spPr bwMode="auto">
            <a:xfrm>
              <a:off x="1824" y="1933"/>
              <a:ext cx="295" cy="38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21" name="Oval 9"/>
            <p:cNvSpPr>
              <a:spLocks noChangeArrowheads="1"/>
            </p:cNvSpPr>
            <p:nvPr/>
          </p:nvSpPr>
          <p:spPr bwMode="auto">
            <a:xfrm>
              <a:off x="1536" y="1632"/>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A</a:t>
              </a:r>
              <a:endParaRPr kumimoji="1" lang="en-US" altLang="zh-CN" sz="2400">
                <a:solidFill>
                  <a:srgbClr val="0000FF"/>
                </a:solidFill>
                <a:effectLst/>
                <a:latin typeface="Times New Roman" pitchFamily="18" charset="0"/>
                <a:ea typeface="宋体" pitchFamily="2" charset="-122"/>
              </a:endParaRPr>
            </a:p>
          </p:txBody>
        </p:sp>
        <p:sp>
          <p:nvSpPr>
            <p:cNvPr id="141322" name="Oval 10"/>
            <p:cNvSpPr>
              <a:spLocks noChangeArrowheads="1"/>
            </p:cNvSpPr>
            <p:nvPr/>
          </p:nvSpPr>
          <p:spPr bwMode="auto">
            <a:xfrm>
              <a:off x="768" y="2304"/>
              <a:ext cx="864" cy="432"/>
            </a:xfrm>
            <a:prstGeom prst="ellipse">
              <a:avLst/>
            </a:prstGeom>
            <a:solidFill>
              <a:srgbClr val="FFFF99"/>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EBCD</a:t>
              </a:r>
              <a:endParaRPr kumimoji="1" lang="en-US" altLang="zh-CN" sz="2400">
                <a:solidFill>
                  <a:srgbClr val="0000FF"/>
                </a:solidFill>
                <a:effectLst/>
                <a:latin typeface="Times New Roman" pitchFamily="18" charset="0"/>
                <a:ea typeface="宋体" pitchFamily="2" charset="-122"/>
              </a:endParaRPr>
            </a:p>
          </p:txBody>
        </p:sp>
        <p:sp>
          <p:nvSpPr>
            <p:cNvPr id="141323" name="Oval 11"/>
            <p:cNvSpPr>
              <a:spLocks noChangeArrowheads="1"/>
            </p:cNvSpPr>
            <p:nvPr/>
          </p:nvSpPr>
          <p:spPr bwMode="auto">
            <a:xfrm>
              <a:off x="1776" y="2304"/>
              <a:ext cx="960" cy="432"/>
            </a:xfrm>
            <a:prstGeom prst="ellipse">
              <a:avLst/>
            </a:prstGeom>
            <a:solidFill>
              <a:srgbClr val="FFFF99"/>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FHIGJ</a:t>
              </a:r>
              <a:endParaRPr kumimoji="1" lang="en-US" altLang="zh-CN" sz="2400">
                <a:solidFill>
                  <a:srgbClr val="0000FF"/>
                </a:solidFill>
                <a:effectLst/>
                <a:latin typeface="Times New Roman" pitchFamily="18" charset="0"/>
                <a:ea typeface="宋体" pitchFamily="2" charset="-122"/>
              </a:endParaRPr>
            </a:p>
          </p:txBody>
        </p:sp>
      </p:grpSp>
      <p:grpSp>
        <p:nvGrpSpPr>
          <p:cNvPr id="141335" name="Group 23"/>
          <p:cNvGrpSpPr>
            <a:grpSpLocks/>
          </p:cNvGrpSpPr>
          <p:nvPr/>
        </p:nvGrpSpPr>
        <p:grpSpPr bwMode="auto">
          <a:xfrm>
            <a:off x="4495800" y="2667000"/>
            <a:ext cx="3276600" cy="2438400"/>
            <a:chOff x="2832" y="1680"/>
            <a:chExt cx="2064" cy="1536"/>
          </a:xfrm>
        </p:grpSpPr>
        <p:sp>
          <p:nvSpPr>
            <p:cNvPr id="141317" name="Line 5"/>
            <p:cNvSpPr>
              <a:spLocks noChangeShapeType="1"/>
            </p:cNvSpPr>
            <p:nvPr/>
          </p:nvSpPr>
          <p:spPr bwMode="auto">
            <a:xfrm>
              <a:off x="3944" y="1968"/>
              <a:ext cx="227" cy="34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18" name="Line 6"/>
            <p:cNvSpPr>
              <a:spLocks noChangeShapeType="1"/>
            </p:cNvSpPr>
            <p:nvPr/>
          </p:nvSpPr>
          <p:spPr bwMode="auto">
            <a:xfrm>
              <a:off x="4337" y="2568"/>
              <a:ext cx="223" cy="31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30" name="Line 18"/>
            <p:cNvSpPr>
              <a:spLocks noChangeShapeType="1"/>
            </p:cNvSpPr>
            <p:nvPr/>
          </p:nvSpPr>
          <p:spPr bwMode="auto">
            <a:xfrm flipV="1">
              <a:off x="3504" y="1968"/>
              <a:ext cx="227" cy="34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19" name="Line 7"/>
            <p:cNvSpPr>
              <a:spLocks noChangeShapeType="1"/>
            </p:cNvSpPr>
            <p:nvPr/>
          </p:nvSpPr>
          <p:spPr bwMode="auto">
            <a:xfrm flipH="1">
              <a:off x="3072" y="2577"/>
              <a:ext cx="216" cy="30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20" name="Line 8"/>
            <p:cNvSpPr>
              <a:spLocks noChangeShapeType="1"/>
            </p:cNvSpPr>
            <p:nvPr/>
          </p:nvSpPr>
          <p:spPr bwMode="auto">
            <a:xfrm>
              <a:off x="3442" y="2592"/>
              <a:ext cx="206" cy="28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26" name="Oval 14"/>
            <p:cNvSpPr>
              <a:spLocks noChangeArrowheads="1"/>
            </p:cNvSpPr>
            <p:nvPr/>
          </p:nvSpPr>
          <p:spPr bwMode="auto">
            <a:xfrm>
              <a:off x="3216" y="2256"/>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B</a:t>
              </a:r>
              <a:endParaRPr kumimoji="1" lang="en-US" altLang="zh-CN" sz="2400" b="1">
                <a:solidFill>
                  <a:srgbClr val="0000FF"/>
                </a:solidFill>
                <a:effectLst/>
                <a:latin typeface="Times New Roman" pitchFamily="18" charset="0"/>
                <a:ea typeface="宋体" pitchFamily="2" charset="-122"/>
              </a:endParaRPr>
            </a:p>
          </p:txBody>
        </p:sp>
        <p:sp>
          <p:nvSpPr>
            <p:cNvPr id="141327" name="Oval 15"/>
            <p:cNvSpPr>
              <a:spLocks noChangeArrowheads="1"/>
            </p:cNvSpPr>
            <p:nvPr/>
          </p:nvSpPr>
          <p:spPr bwMode="auto">
            <a:xfrm>
              <a:off x="2832" y="2880"/>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E</a:t>
              </a:r>
              <a:endParaRPr kumimoji="1" lang="en-US" altLang="zh-CN" sz="2400" b="1">
                <a:solidFill>
                  <a:srgbClr val="0000FF"/>
                </a:solidFill>
                <a:effectLst/>
                <a:latin typeface="Times New Roman" pitchFamily="18" charset="0"/>
                <a:ea typeface="宋体" pitchFamily="2" charset="-122"/>
              </a:endParaRPr>
            </a:p>
          </p:txBody>
        </p:sp>
        <p:sp>
          <p:nvSpPr>
            <p:cNvPr id="141328" name="Oval 16"/>
            <p:cNvSpPr>
              <a:spLocks noChangeArrowheads="1"/>
            </p:cNvSpPr>
            <p:nvPr/>
          </p:nvSpPr>
          <p:spPr bwMode="auto">
            <a:xfrm>
              <a:off x="3408" y="2880"/>
              <a:ext cx="528" cy="336"/>
            </a:xfrm>
            <a:prstGeom prst="ellipse">
              <a:avLst/>
            </a:prstGeom>
            <a:solidFill>
              <a:srgbClr val="FFFF99"/>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CD</a:t>
              </a:r>
              <a:endParaRPr kumimoji="1" lang="en-US" altLang="zh-CN" sz="2400" b="1">
                <a:solidFill>
                  <a:srgbClr val="0000FF"/>
                </a:solidFill>
                <a:effectLst/>
                <a:latin typeface="Times New Roman" pitchFamily="18" charset="0"/>
                <a:ea typeface="宋体" pitchFamily="2" charset="-122"/>
              </a:endParaRPr>
            </a:p>
          </p:txBody>
        </p:sp>
        <p:sp>
          <p:nvSpPr>
            <p:cNvPr id="141329" name="Oval 17"/>
            <p:cNvSpPr>
              <a:spLocks noChangeArrowheads="1"/>
            </p:cNvSpPr>
            <p:nvPr/>
          </p:nvSpPr>
          <p:spPr bwMode="auto">
            <a:xfrm>
              <a:off x="4128" y="2880"/>
              <a:ext cx="768" cy="336"/>
            </a:xfrm>
            <a:prstGeom prst="ellipse">
              <a:avLst/>
            </a:prstGeom>
            <a:solidFill>
              <a:srgbClr val="FFFF99"/>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HIGJ</a:t>
              </a:r>
              <a:endParaRPr kumimoji="1" lang="en-US" altLang="zh-CN" sz="2400" b="1">
                <a:solidFill>
                  <a:srgbClr val="0000FF"/>
                </a:solidFill>
                <a:effectLst/>
                <a:latin typeface="Times New Roman" pitchFamily="18" charset="0"/>
                <a:ea typeface="宋体" pitchFamily="2" charset="-122"/>
              </a:endParaRPr>
            </a:p>
          </p:txBody>
        </p:sp>
        <p:sp>
          <p:nvSpPr>
            <p:cNvPr id="141331" name="Oval 19"/>
            <p:cNvSpPr>
              <a:spLocks noChangeArrowheads="1"/>
            </p:cNvSpPr>
            <p:nvPr/>
          </p:nvSpPr>
          <p:spPr bwMode="auto">
            <a:xfrm>
              <a:off x="4080" y="2256"/>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F</a:t>
              </a:r>
              <a:endParaRPr kumimoji="1" lang="en-US" altLang="zh-CN" sz="2400" b="1">
                <a:solidFill>
                  <a:srgbClr val="0000FF"/>
                </a:solidFill>
                <a:effectLst/>
                <a:latin typeface="Times New Roman" pitchFamily="18" charset="0"/>
                <a:ea typeface="宋体" pitchFamily="2" charset="-122"/>
              </a:endParaRPr>
            </a:p>
          </p:txBody>
        </p:sp>
        <p:sp>
          <p:nvSpPr>
            <p:cNvPr id="141325" name="Oval 13"/>
            <p:cNvSpPr>
              <a:spLocks noChangeArrowheads="1"/>
            </p:cNvSpPr>
            <p:nvPr/>
          </p:nvSpPr>
          <p:spPr bwMode="auto">
            <a:xfrm>
              <a:off x="3648" y="1680"/>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A</a:t>
              </a:r>
              <a:endParaRPr kumimoji="1" lang="en-US" altLang="zh-CN" sz="2400" b="1">
                <a:solidFill>
                  <a:srgbClr val="0000FF"/>
                </a:solidFill>
                <a:effectLst/>
                <a:latin typeface="Times New Roman" pitchFamily="18" charset="0"/>
                <a:ea typeface="宋体" pitchFamily="2" charset="-122"/>
              </a:endParaRPr>
            </a:p>
          </p:txBody>
        </p:sp>
      </p:grpSp>
      <p:sp>
        <p:nvSpPr>
          <p:cNvPr id="141332" name="Rectangle 20"/>
          <p:cNvSpPr>
            <a:spLocks noChangeArrowheads="1"/>
          </p:cNvSpPr>
          <p:nvPr/>
        </p:nvSpPr>
        <p:spPr bwMode="auto">
          <a:xfrm>
            <a:off x="395288" y="692150"/>
            <a:ext cx="7092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3600" b="1">
                <a:effectLst/>
                <a:latin typeface="Times New Roman" pitchFamily="18" charset="0"/>
                <a:ea typeface="仿宋_GB2312" pitchFamily="49" charset="-122"/>
              </a:rPr>
              <a:t>Preorder sequence: </a:t>
            </a:r>
            <a:r>
              <a:rPr kumimoji="1" lang="en-US" altLang="zh-CN" sz="3600" b="1" u="sng">
                <a:solidFill>
                  <a:srgbClr val="FFFF00"/>
                </a:solidFill>
                <a:effectLst/>
                <a:latin typeface="Times New Roman" pitchFamily="18" charset="0"/>
                <a:ea typeface="仿宋_GB2312" pitchFamily="49" charset="-122"/>
              </a:rPr>
              <a:t>A</a:t>
            </a:r>
            <a:r>
              <a:rPr kumimoji="1" lang="en-US" altLang="zh-CN" sz="3600" b="1">
                <a:solidFill>
                  <a:schemeClr val="folHlink"/>
                </a:solidFill>
                <a:effectLst/>
                <a:latin typeface="Times New Roman" pitchFamily="18" charset="0"/>
                <a:ea typeface="仿宋_GB2312" pitchFamily="49" charset="-122"/>
              </a:rPr>
              <a:t>BECDFGHIJ</a:t>
            </a:r>
          </a:p>
          <a:p>
            <a:pPr algn="l"/>
            <a:r>
              <a:rPr kumimoji="1" lang="en-US" altLang="zh-CN" sz="3600" b="1">
                <a:effectLst/>
                <a:latin typeface="Times New Roman" pitchFamily="18" charset="0"/>
                <a:ea typeface="仿宋_GB2312" pitchFamily="49" charset="-122"/>
              </a:rPr>
              <a:t>Inorder sequence:   </a:t>
            </a:r>
            <a:r>
              <a:rPr kumimoji="1" lang="en-US" altLang="zh-CN" sz="3600" b="1">
                <a:solidFill>
                  <a:schemeClr val="folHlink"/>
                </a:solidFill>
                <a:effectLst/>
                <a:latin typeface="Times New Roman" pitchFamily="18" charset="0"/>
                <a:ea typeface="仿宋_GB2312" pitchFamily="49" charset="-122"/>
              </a:rPr>
              <a:t>EBCD</a:t>
            </a:r>
            <a:r>
              <a:rPr kumimoji="1" lang="en-US" altLang="zh-CN" sz="3600" b="1" u="sng">
                <a:solidFill>
                  <a:srgbClr val="FFFF00"/>
                </a:solidFill>
                <a:effectLst/>
                <a:latin typeface="Times New Roman" pitchFamily="18" charset="0"/>
                <a:ea typeface="仿宋_GB2312" pitchFamily="49" charset="-122"/>
              </a:rPr>
              <a:t>A</a:t>
            </a:r>
            <a:r>
              <a:rPr kumimoji="1" lang="en-US" altLang="zh-CN" sz="3600" b="1">
                <a:solidFill>
                  <a:schemeClr val="folHlink"/>
                </a:solidFill>
                <a:effectLst/>
                <a:latin typeface="Times New Roman" pitchFamily="18" charset="0"/>
                <a:ea typeface="仿宋_GB2312" pitchFamily="49" charset="-122"/>
              </a:rPr>
              <a:t>FHIGJ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33"/>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141334"/>
                                        </p:tgtEl>
                                        <p:attrNameLst>
                                          <p:attrName>style.visibility</p:attrName>
                                        </p:attrNameLst>
                                      </p:cBhvr>
                                      <p:to>
                                        <p:strVal val="visible"/>
                                      </p:to>
                                    </p:set>
                                    <p:animEffect transition="in" filter="fade">
                                      <p:cBhvr>
                                        <p:cTn id="10" dur="2000"/>
                                        <p:tgtEl>
                                          <p:spTgt spid="1413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1335"/>
                                        </p:tgtEl>
                                        <p:attrNameLst>
                                          <p:attrName>style.visibility</p:attrName>
                                        </p:attrNameLst>
                                      </p:cBhvr>
                                      <p:to>
                                        <p:strVal val="visible"/>
                                      </p:to>
                                    </p:set>
                                    <p:animEffect transition="in" filter="fade">
                                      <p:cBhvr>
                                        <p:cTn id="15" dur="2000"/>
                                        <p:tgtEl>
                                          <p:spTgt spid="141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3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页脚占位符 4"/>
          <p:cNvSpPr>
            <a:spLocks noGrp="1"/>
          </p:cNvSpPr>
          <p:nvPr>
            <p:ph type="ftr" sz="quarter" idx="11"/>
          </p:nvPr>
        </p:nvSpPr>
        <p:spPr/>
        <p:txBody>
          <a:bodyPr/>
          <a:lstStyle/>
          <a:p>
            <a:endParaRPr lang="en-US" altLang="zh-CN"/>
          </a:p>
          <a:p>
            <a:r>
              <a:rPr lang="en-US" altLang="zh-CN"/>
              <a:t>Prof. Q. Wang</a:t>
            </a:r>
          </a:p>
        </p:txBody>
      </p:sp>
      <p:sp>
        <p:nvSpPr>
          <p:cNvPr id="145450" name="Rectangle 42"/>
          <p:cNvSpPr>
            <a:spLocks noChangeArrowheads="1"/>
          </p:cNvSpPr>
          <p:nvPr/>
        </p:nvSpPr>
        <p:spPr bwMode="auto">
          <a:xfrm>
            <a:off x="684213" y="1987550"/>
            <a:ext cx="7991475" cy="4249738"/>
          </a:xfrm>
          <a:prstGeom prst="rect">
            <a:avLst/>
          </a:prstGeom>
          <a:solidFill>
            <a:schemeClr val="tx1"/>
          </a:solidFill>
          <a:ln w="9525">
            <a:solidFill>
              <a:schemeClr val="tx1"/>
            </a:solidFill>
            <a:miter lim="800000"/>
            <a:headEnd/>
            <a:tailEnd/>
          </a:ln>
          <a:effectLst>
            <a:outerShdw dist="107763" dir="2700000" algn="ctr" rotWithShape="0">
              <a:schemeClr val="tx2">
                <a:alpha val="50000"/>
              </a:schemeClr>
            </a:outerShdw>
          </a:effectLst>
        </p:spPr>
        <p:txBody>
          <a:bodyPr wrap="none" anchor="ctr"/>
          <a:lstStyle/>
          <a:p>
            <a:endParaRPr lang="zh-CN" altLang="zh-CN" sz="1600">
              <a:effectLst/>
              <a:latin typeface="Times New Roman" pitchFamily="18" charset="0"/>
              <a:ea typeface="宋体" pitchFamily="2" charset="-122"/>
            </a:endParaRPr>
          </a:p>
        </p:txBody>
      </p:sp>
      <p:grpSp>
        <p:nvGrpSpPr>
          <p:cNvPr id="145451" name="Group 43"/>
          <p:cNvGrpSpPr>
            <a:grpSpLocks/>
          </p:cNvGrpSpPr>
          <p:nvPr/>
        </p:nvGrpSpPr>
        <p:grpSpPr bwMode="auto">
          <a:xfrm>
            <a:off x="990600" y="2133600"/>
            <a:ext cx="3276600" cy="3200400"/>
            <a:chOff x="624" y="1344"/>
            <a:chExt cx="2064" cy="2016"/>
          </a:xfrm>
        </p:grpSpPr>
        <p:sp>
          <p:nvSpPr>
            <p:cNvPr id="145412" name="Line 4"/>
            <p:cNvSpPr>
              <a:spLocks noChangeShapeType="1"/>
            </p:cNvSpPr>
            <p:nvPr/>
          </p:nvSpPr>
          <p:spPr bwMode="auto">
            <a:xfrm flipH="1">
              <a:off x="1194" y="1650"/>
              <a:ext cx="139" cy="23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13" name="Line 5"/>
            <p:cNvSpPr>
              <a:spLocks noChangeShapeType="1"/>
            </p:cNvSpPr>
            <p:nvPr/>
          </p:nvSpPr>
          <p:spPr bwMode="auto">
            <a:xfrm flipH="1">
              <a:off x="853" y="2175"/>
              <a:ext cx="194" cy="28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23" name="Line 15"/>
            <p:cNvSpPr>
              <a:spLocks noChangeShapeType="1"/>
            </p:cNvSpPr>
            <p:nvPr/>
          </p:nvSpPr>
          <p:spPr bwMode="auto">
            <a:xfrm>
              <a:off x="2208" y="2736"/>
              <a:ext cx="240" cy="33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24" name="Line 16"/>
            <p:cNvSpPr>
              <a:spLocks noChangeShapeType="1"/>
            </p:cNvSpPr>
            <p:nvPr/>
          </p:nvSpPr>
          <p:spPr bwMode="auto">
            <a:xfrm>
              <a:off x="1500" y="1653"/>
              <a:ext cx="174" cy="24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25" name="Line 17"/>
            <p:cNvSpPr>
              <a:spLocks noChangeShapeType="1"/>
            </p:cNvSpPr>
            <p:nvPr/>
          </p:nvSpPr>
          <p:spPr bwMode="auto">
            <a:xfrm>
              <a:off x="1824" y="2160"/>
              <a:ext cx="240" cy="33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26" name="Line 18"/>
            <p:cNvSpPr>
              <a:spLocks noChangeShapeType="1"/>
            </p:cNvSpPr>
            <p:nvPr/>
          </p:nvSpPr>
          <p:spPr bwMode="auto">
            <a:xfrm>
              <a:off x="1169" y="2202"/>
              <a:ext cx="110" cy="25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27" name="Line 19"/>
            <p:cNvSpPr>
              <a:spLocks noChangeShapeType="1"/>
            </p:cNvSpPr>
            <p:nvPr/>
          </p:nvSpPr>
          <p:spPr bwMode="auto">
            <a:xfrm>
              <a:off x="1344" y="2736"/>
              <a:ext cx="144" cy="33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28" name="Oval 20"/>
            <p:cNvSpPr>
              <a:spLocks noChangeArrowheads="1"/>
            </p:cNvSpPr>
            <p:nvPr/>
          </p:nvSpPr>
          <p:spPr bwMode="auto">
            <a:xfrm>
              <a:off x="1248" y="1344"/>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A</a:t>
              </a:r>
              <a:endParaRPr kumimoji="1" lang="en-US" altLang="zh-CN" sz="2400">
                <a:solidFill>
                  <a:srgbClr val="0000FF"/>
                </a:solidFill>
                <a:effectLst/>
                <a:latin typeface="Times New Roman" pitchFamily="18" charset="0"/>
                <a:ea typeface="宋体" pitchFamily="2" charset="-122"/>
              </a:endParaRPr>
            </a:p>
          </p:txBody>
        </p:sp>
        <p:sp>
          <p:nvSpPr>
            <p:cNvPr id="145429" name="Oval 21"/>
            <p:cNvSpPr>
              <a:spLocks noChangeArrowheads="1"/>
            </p:cNvSpPr>
            <p:nvPr/>
          </p:nvSpPr>
          <p:spPr bwMode="auto">
            <a:xfrm>
              <a:off x="960" y="1872"/>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B</a:t>
              </a:r>
              <a:endParaRPr kumimoji="1" lang="en-US" altLang="zh-CN" sz="2400">
                <a:solidFill>
                  <a:srgbClr val="0000FF"/>
                </a:solidFill>
                <a:effectLst/>
                <a:latin typeface="Times New Roman" pitchFamily="18" charset="0"/>
                <a:ea typeface="宋体" pitchFamily="2" charset="-122"/>
              </a:endParaRPr>
            </a:p>
          </p:txBody>
        </p:sp>
        <p:sp>
          <p:nvSpPr>
            <p:cNvPr id="145430" name="Oval 22"/>
            <p:cNvSpPr>
              <a:spLocks noChangeArrowheads="1"/>
            </p:cNvSpPr>
            <p:nvPr/>
          </p:nvSpPr>
          <p:spPr bwMode="auto">
            <a:xfrm>
              <a:off x="1584" y="1872"/>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F</a:t>
              </a:r>
              <a:endParaRPr kumimoji="1" lang="en-US" altLang="zh-CN" sz="2400">
                <a:solidFill>
                  <a:srgbClr val="0000FF"/>
                </a:solidFill>
                <a:effectLst/>
                <a:latin typeface="Times New Roman" pitchFamily="18" charset="0"/>
                <a:ea typeface="宋体" pitchFamily="2" charset="-122"/>
              </a:endParaRPr>
            </a:p>
          </p:txBody>
        </p:sp>
        <p:sp>
          <p:nvSpPr>
            <p:cNvPr id="145432" name="Oval 24"/>
            <p:cNvSpPr>
              <a:spLocks noChangeArrowheads="1"/>
            </p:cNvSpPr>
            <p:nvPr/>
          </p:nvSpPr>
          <p:spPr bwMode="auto">
            <a:xfrm>
              <a:off x="1152" y="2448"/>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C</a:t>
              </a:r>
              <a:endParaRPr kumimoji="1" lang="en-US" altLang="zh-CN" sz="2400">
                <a:solidFill>
                  <a:srgbClr val="0000FF"/>
                </a:solidFill>
                <a:effectLst/>
                <a:latin typeface="Times New Roman" pitchFamily="18" charset="0"/>
                <a:ea typeface="宋体" pitchFamily="2" charset="-122"/>
              </a:endParaRPr>
            </a:p>
          </p:txBody>
        </p:sp>
        <p:sp>
          <p:nvSpPr>
            <p:cNvPr id="145433" name="Oval 25"/>
            <p:cNvSpPr>
              <a:spLocks noChangeArrowheads="1"/>
            </p:cNvSpPr>
            <p:nvPr/>
          </p:nvSpPr>
          <p:spPr bwMode="auto">
            <a:xfrm>
              <a:off x="624" y="2448"/>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E</a:t>
              </a:r>
              <a:endParaRPr kumimoji="1" lang="en-US" altLang="zh-CN" sz="2400">
                <a:solidFill>
                  <a:srgbClr val="0000FF"/>
                </a:solidFill>
                <a:effectLst/>
                <a:latin typeface="Times New Roman" pitchFamily="18" charset="0"/>
                <a:ea typeface="宋体" pitchFamily="2" charset="-122"/>
              </a:endParaRPr>
            </a:p>
          </p:txBody>
        </p:sp>
        <p:sp>
          <p:nvSpPr>
            <p:cNvPr id="145434" name="Oval 26"/>
            <p:cNvSpPr>
              <a:spLocks noChangeArrowheads="1"/>
            </p:cNvSpPr>
            <p:nvPr/>
          </p:nvSpPr>
          <p:spPr bwMode="auto">
            <a:xfrm>
              <a:off x="1344" y="3024"/>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D</a:t>
              </a:r>
              <a:endParaRPr kumimoji="1" lang="en-US" altLang="zh-CN" sz="2400">
                <a:solidFill>
                  <a:srgbClr val="0000FF"/>
                </a:solidFill>
                <a:effectLst/>
                <a:latin typeface="Times New Roman" pitchFamily="18" charset="0"/>
                <a:ea typeface="宋体" pitchFamily="2" charset="-122"/>
              </a:endParaRPr>
            </a:p>
          </p:txBody>
        </p:sp>
        <p:sp>
          <p:nvSpPr>
            <p:cNvPr id="145436" name="Oval 28"/>
            <p:cNvSpPr>
              <a:spLocks noChangeArrowheads="1"/>
            </p:cNvSpPr>
            <p:nvPr/>
          </p:nvSpPr>
          <p:spPr bwMode="auto">
            <a:xfrm>
              <a:off x="2352" y="3024"/>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J</a:t>
              </a:r>
              <a:endParaRPr kumimoji="1" lang="en-US" altLang="zh-CN" sz="2400">
                <a:solidFill>
                  <a:srgbClr val="0000FF"/>
                </a:solidFill>
                <a:effectLst/>
                <a:latin typeface="Times New Roman" pitchFamily="18" charset="0"/>
                <a:ea typeface="宋体" pitchFamily="2" charset="-122"/>
              </a:endParaRPr>
            </a:p>
          </p:txBody>
        </p:sp>
        <p:sp>
          <p:nvSpPr>
            <p:cNvPr id="145437" name="Line 29"/>
            <p:cNvSpPr>
              <a:spLocks noChangeShapeType="1"/>
            </p:cNvSpPr>
            <p:nvPr/>
          </p:nvSpPr>
          <p:spPr bwMode="auto">
            <a:xfrm flipH="1">
              <a:off x="2016" y="2784"/>
              <a:ext cx="96" cy="24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31" name="Oval 23"/>
            <p:cNvSpPr>
              <a:spLocks noChangeArrowheads="1"/>
            </p:cNvSpPr>
            <p:nvPr/>
          </p:nvSpPr>
          <p:spPr bwMode="auto">
            <a:xfrm>
              <a:off x="1968" y="2448"/>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dirty="0">
                  <a:solidFill>
                    <a:srgbClr val="0000FF"/>
                  </a:solidFill>
                  <a:effectLst/>
                  <a:latin typeface="Times New Roman" pitchFamily="18" charset="0"/>
                  <a:ea typeface="宋体" pitchFamily="2" charset="-122"/>
                </a:rPr>
                <a:t>G</a:t>
              </a:r>
              <a:endParaRPr kumimoji="1" lang="en-US" altLang="zh-CN" sz="2400" dirty="0">
                <a:solidFill>
                  <a:srgbClr val="0000FF"/>
                </a:solidFill>
                <a:effectLst/>
                <a:latin typeface="Times New Roman" pitchFamily="18" charset="0"/>
                <a:ea typeface="宋体" pitchFamily="2" charset="-122"/>
              </a:endParaRPr>
            </a:p>
          </p:txBody>
        </p:sp>
        <p:sp>
          <p:nvSpPr>
            <p:cNvPr id="145435" name="Oval 27"/>
            <p:cNvSpPr>
              <a:spLocks noChangeArrowheads="1"/>
            </p:cNvSpPr>
            <p:nvPr/>
          </p:nvSpPr>
          <p:spPr bwMode="auto">
            <a:xfrm>
              <a:off x="1776" y="3024"/>
              <a:ext cx="432" cy="336"/>
            </a:xfrm>
            <a:prstGeom prst="ellipse">
              <a:avLst/>
            </a:prstGeom>
            <a:solidFill>
              <a:srgbClr val="FFFF99"/>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HI</a:t>
              </a:r>
              <a:endParaRPr kumimoji="1" lang="en-US" altLang="zh-CN" sz="2400">
                <a:solidFill>
                  <a:srgbClr val="0000FF"/>
                </a:solidFill>
                <a:effectLst/>
                <a:latin typeface="Times New Roman" pitchFamily="18" charset="0"/>
                <a:ea typeface="宋体" pitchFamily="2" charset="-122"/>
              </a:endParaRPr>
            </a:p>
          </p:txBody>
        </p:sp>
      </p:grpSp>
      <p:grpSp>
        <p:nvGrpSpPr>
          <p:cNvPr id="145452" name="Group 44"/>
          <p:cNvGrpSpPr>
            <a:grpSpLocks/>
          </p:cNvGrpSpPr>
          <p:nvPr/>
        </p:nvGrpSpPr>
        <p:grpSpPr bwMode="auto">
          <a:xfrm>
            <a:off x="4419600" y="2133600"/>
            <a:ext cx="3124200" cy="3962400"/>
            <a:chOff x="2784" y="1344"/>
            <a:chExt cx="1968" cy="2496"/>
          </a:xfrm>
        </p:grpSpPr>
        <p:sp>
          <p:nvSpPr>
            <p:cNvPr id="145414" name="Line 6"/>
            <p:cNvSpPr>
              <a:spLocks noChangeShapeType="1"/>
            </p:cNvSpPr>
            <p:nvPr/>
          </p:nvSpPr>
          <p:spPr bwMode="auto">
            <a:xfrm flipH="1">
              <a:off x="3349" y="1656"/>
              <a:ext cx="143" cy="22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15" name="Line 7"/>
            <p:cNvSpPr>
              <a:spLocks noChangeShapeType="1"/>
            </p:cNvSpPr>
            <p:nvPr/>
          </p:nvSpPr>
          <p:spPr bwMode="auto">
            <a:xfrm flipH="1">
              <a:off x="3041" y="2181"/>
              <a:ext cx="160" cy="24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16" name="Line 8"/>
            <p:cNvSpPr>
              <a:spLocks noChangeShapeType="1"/>
            </p:cNvSpPr>
            <p:nvPr/>
          </p:nvSpPr>
          <p:spPr bwMode="auto">
            <a:xfrm>
              <a:off x="3372" y="2181"/>
              <a:ext cx="91" cy="21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17" name="Line 9"/>
            <p:cNvSpPr>
              <a:spLocks noChangeShapeType="1"/>
            </p:cNvSpPr>
            <p:nvPr/>
          </p:nvSpPr>
          <p:spPr bwMode="auto">
            <a:xfrm>
              <a:off x="3564" y="2715"/>
              <a:ext cx="114" cy="26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18" name="Line 10"/>
            <p:cNvSpPr>
              <a:spLocks noChangeShapeType="1"/>
            </p:cNvSpPr>
            <p:nvPr/>
          </p:nvSpPr>
          <p:spPr bwMode="auto">
            <a:xfrm>
              <a:off x="3660" y="1649"/>
              <a:ext cx="156" cy="23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19" name="Line 11"/>
            <p:cNvSpPr>
              <a:spLocks noChangeShapeType="1"/>
            </p:cNvSpPr>
            <p:nvPr/>
          </p:nvSpPr>
          <p:spPr bwMode="auto">
            <a:xfrm>
              <a:off x="4289" y="2706"/>
              <a:ext cx="205" cy="291"/>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20" name="Line 12"/>
            <p:cNvSpPr>
              <a:spLocks noChangeShapeType="1"/>
            </p:cNvSpPr>
            <p:nvPr/>
          </p:nvSpPr>
          <p:spPr bwMode="auto">
            <a:xfrm flipH="1">
              <a:off x="4080" y="2736"/>
              <a:ext cx="96" cy="24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21" name="Line 13"/>
            <p:cNvSpPr>
              <a:spLocks noChangeShapeType="1"/>
            </p:cNvSpPr>
            <p:nvPr/>
          </p:nvSpPr>
          <p:spPr bwMode="auto">
            <a:xfrm>
              <a:off x="4182" y="3285"/>
              <a:ext cx="102" cy="23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22" name="Line 14"/>
            <p:cNvSpPr>
              <a:spLocks noChangeShapeType="1"/>
            </p:cNvSpPr>
            <p:nvPr/>
          </p:nvSpPr>
          <p:spPr bwMode="auto">
            <a:xfrm>
              <a:off x="3975" y="2163"/>
              <a:ext cx="172" cy="24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438" name="Oval 30"/>
            <p:cNvSpPr>
              <a:spLocks noChangeArrowheads="1"/>
            </p:cNvSpPr>
            <p:nvPr/>
          </p:nvSpPr>
          <p:spPr bwMode="auto">
            <a:xfrm>
              <a:off x="3408" y="1344"/>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A</a:t>
              </a:r>
              <a:endParaRPr kumimoji="1" lang="en-US" altLang="zh-CN" sz="2400">
                <a:solidFill>
                  <a:srgbClr val="0000FF"/>
                </a:solidFill>
                <a:effectLst/>
                <a:latin typeface="Times New Roman" pitchFamily="18" charset="0"/>
                <a:ea typeface="宋体" pitchFamily="2" charset="-122"/>
              </a:endParaRPr>
            </a:p>
          </p:txBody>
        </p:sp>
        <p:sp>
          <p:nvSpPr>
            <p:cNvPr id="145439" name="Oval 31"/>
            <p:cNvSpPr>
              <a:spLocks noChangeArrowheads="1"/>
            </p:cNvSpPr>
            <p:nvPr/>
          </p:nvSpPr>
          <p:spPr bwMode="auto">
            <a:xfrm>
              <a:off x="3120" y="1872"/>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B</a:t>
              </a:r>
              <a:endParaRPr kumimoji="1" lang="en-US" altLang="zh-CN" sz="2400">
                <a:solidFill>
                  <a:srgbClr val="0000FF"/>
                </a:solidFill>
                <a:effectLst/>
                <a:latin typeface="Times New Roman" pitchFamily="18" charset="0"/>
                <a:ea typeface="宋体" pitchFamily="2" charset="-122"/>
              </a:endParaRPr>
            </a:p>
          </p:txBody>
        </p:sp>
        <p:sp>
          <p:nvSpPr>
            <p:cNvPr id="145440" name="Oval 32"/>
            <p:cNvSpPr>
              <a:spLocks noChangeArrowheads="1"/>
            </p:cNvSpPr>
            <p:nvPr/>
          </p:nvSpPr>
          <p:spPr bwMode="auto">
            <a:xfrm>
              <a:off x="2784" y="2400"/>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E</a:t>
              </a:r>
              <a:endParaRPr kumimoji="1" lang="en-US" altLang="zh-CN" sz="2400">
                <a:solidFill>
                  <a:srgbClr val="0000FF"/>
                </a:solidFill>
                <a:effectLst/>
                <a:latin typeface="Times New Roman" pitchFamily="18" charset="0"/>
                <a:ea typeface="宋体" pitchFamily="2" charset="-122"/>
              </a:endParaRPr>
            </a:p>
          </p:txBody>
        </p:sp>
        <p:sp>
          <p:nvSpPr>
            <p:cNvPr id="145441" name="Oval 33"/>
            <p:cNvSpPr>
              <a:spLocks noChangeArrowheads="1"/>
            </p:cNvSpPr>
            <p:nvPr/>
          </p:nvSpPr>
          <p:spPr bwMode="auto">
            <a:xfrm>
              <a:off x="3312" y="2400"/>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C</a:t>
              </a:r>
              <a:endParaRPr kumimoji="1" lang="en-US" altLang="zh-CN" sz="2400">
                <a:solidFill>
                  <a:srgbClr val="0000FF"/>
                </a:solidFill>
                <a:effectLst/>
                <a:latin typeface="Times New Roman" pitchFamily="18" charset="0"/>
                <a:ea typeface="宋体" pitchFamily="2" charset="-122"/>
              </a:endParaRPr>
            </a:p>
          </p:txBody>
        </p:sp>
        <p:sp>
          <p:nvSpPr>
            <p:cNvPr id="145442" name="Oval 34"/>
            <p:cNvSpPr>
              <a:spLocks noChangeArrowheads="1"/>
            </p:cNvSpPr>
            <p:nvPr/>
          </p:nvSpPr>
          <p:spPr bwMode="auto">
            <a:xfrm>
              <a:off x="3504" y="2976"/>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D</a:t>
              </a:r>
              <a:endParaRPr kumimoji="1" lang="en-US" altLang="zh-CN" sz="2400">
                <a:solidFill>
                  <a:srgbClr val="0000FF"/>
                </a:solidFill>
                <a:effectLst/>
                <a:latin typeface="Times New Roman" pitchFamily="18" charset="0"/>
                <a:ea typeface="宋体" pitchFamily="2" charset="-122"/>
              </a:endParaRPr>
            </a:p>
          </p:txBody>
        </p:sp>
        <p:sp>
          <p:nvSpPr>
            <p:cNvPr id="145443" name="Oval 35"/>
            <p:cNvSpPr>
              <a:spLocks noChangeArrowheads="1"/>
            </p:cNvSpPr>
            <p:nvPr/>
          </p:nvSpPr>
          <p:spPr bwMode="auto">
            <a:xfrm>
              <a:off x="3696" y="1872"/>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F</a:t>
              </a:r>
              <a:endParaRPr kumimoji="1" lang="en-US" altLang="zh-CN" sz="2400">
                <a:solidFill>
                  <a:srgbClr val="0000FF"/>
                </a:solidFill>
                <a:effectLst/>
                <a:latin typeface="Times New Roman" pitchFamily="18" charset="0"/>
                <a:ea typeface="宋体" pitchFamily="2" charset="-122"/>
              </a:endParaRPr>
            </a:p>
          </p:txBody>
        </p:sp>
        <p:sp>
          <p:nvSpPr>
            <p:cNvPr id="145444" name="Oval 36"/>
            <p:cNvSpPr>
              <a:spLocks noChangeArrowheads="1"/>
            </p:cNvSpPr>
            <p:nvPr/>
          </p:nvSpPr>
          <p:spPr bwMode="auto">
            <a:xfrm>
              <a:off x="4032" y="2400"/>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G</a:t>
              </a:r>
              <a:endParaRPr kumimoji="1" lang="en-US" altLang="zh-CN" sz="2400">
                <a:solidFill>
                  <a:srgbClr val="0000FF"/>
                </a:solidFill>
                <a:effectLst/>
                <a:latin typeface="Times New Roman" pitchFamily="18" charset="0"/>
                <a:ea typeface="宋体" pitchFamily="2" charset="-122"/>
              </a:endParaRPr>
            </a:p>
          </p:txBody>
        </p:sp>
        <p:sp>
          <p:nvSpPr>
            <p:cNvPr id="145445" name="Oval 37"/>
            <p:cNvSpPr>
              <a:spLocks noChangeArrowheads="1"/>
            </p:cNvSpPr>
            <p:nvPr/>
          </p:nvSpPr>
          <p:spPr bwMode="auto">
            <a:xfrm>
              <a:off x="4416" y="2976"/>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J</a:t>
              </a:r>
              <a:endParaRPr kumimoji="1" lang="en-US" altLang="zh-CN" sz="2400">
                <a:solidFill>
                  <a:srgbClr val="0000FF"/>
                </a:solidFill>
                <a:effectLst/>
                <a:latin typeface="Times New Roman" pitchFamily="18" charset="0"/>
                <a:ea typeface="宋体" pitchFamily="2" charset="-122"/>
              </a:endParaRPr>
            </a:p>
          </p:txBody>
        </p:sp>
        <p:sp>
          <p:nvSpPr>
            <p:cNvPr id="145446" name="Oval 38"/>
            <p:cNvSpPr>
              <a:spLocks noChangeArrowheads="1"/>
            </p:cNvSpPr>
            <p:nvPr/>
          </p:nvSpPr>
          <p:spPr bwMode="auto">
            <a:xfrm>
              <a:off x="3936" y="2976"/>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H</a:t>
              </a:r>
              <a:endParaRPr kumimoji="1" lang="en-US" altLang="zh-CN" sz="2400">
                <a:solidFill>
                  <a:srgbClr val="0000FF"/>
                </a:solidFill>
                <a:effectLst/>
                <a:latin typeface="Times New Roman" pitchFamily="18" charset="0"/>
                <a:ea typeface="宋体" pitchFamily="2" charset="-122"/>
              </a:endParaRPr>
            </a:p>
          </p:txBody>
        </p:sp>
        <p:sp>
          <p:nvSpPr>
            <p:cNvPr id="145447" name="Oval 39"/>
            <p:cNvSpPr>
              <a:spLocks noChangeArrowheads="1"/>
            </p:cNvSpPr>
            <p:nvPr/>
          </p:nvSpPr>
          <p:spPr bwMode="auto">
            <a:xfrm>
              <a:off x="4176" y="3504"/>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I</a:t>
              </a:r>
              <a:endParaRPr kumimoji="1" lang="en-US" altLang="zh-CN" sz="2400">
                <a:solidFill>
                  <a:srgbClr val="0000FF"/>
                </a:solidFill>
                <a:effectLst/>
                <a:latin typeface="Times New Roman" pitchFamily="18" charset="0"/>
                <a:ea typeface="宋体" pitchFamily="2" charset="-122"/>
              </a:endParaRPr>
            </a:p>
          </p:txBody>
        </p:sp>
      </p:grpSp>
      <p:sp>
        <p:nvSpPr>
          <p:cNvPr id="145449" name="Rectangle 41"/>
          <p:cNvSpPr>
            <a:spLocks noChangeArrowheads="1"/>
          </p:cNvSpPr>
          <p:nvPr/>
        </p:nvSpPr>
        <p:spPr bwMode="auto">
          <a:xfrm>
            <a:off x="395288" y="692150"/>
            <a:ext cx="7092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3600" b="1">
                <a:effectLst/>
                <a:latin typeface="Times New Roman" pitchFamily="18" charset="0"/>
                <a:ea typeface="仿宋_GB2312" pitchFamily="49" charset="-122"/>
              </a:rPr>
              <a:t>Preorder sequence: </a:t>
            </a:r>
            <a:r>
              <a:rPr kumimoji="1" lang="en-US" altLang="zh-CN" sz="3600" b="1" u="sng">
                <a:solidFill>
                  <a:srgbClr val="FFFF00"/>
                </a:solidFill>
                <a:effectLst/>
                <a:latin typeface="Times New Roman" pitchFamily="18" charset="0"/>
                <a:ea typeface="仿宋_GB2312" pitchFamily="49" charset="-122"/>
              </a:rPr>
              <a:t>A</a:t>
            </a:r>
            <a:r>
              <a:rPr kumimoji="1" lang="en-US" altLang="zh-CN" sz="3600" b="1">
                <a:solidFill>
                  <a:schemeClr val="folHlink"/>
                </a:solidFill>
                <a:effectLst/>
                <a:latin typeface="Times New Roman" pitchFamily="18" charset="0"/>
                <a:ea typeface="仿宋_GB2312" pitchFamily="49" charset="-122"/>
              </a:rPr>
              <a:t>BECDFGHIJ</a:t>
            </a:r>
          </a:p>
          <a:p>
            <a:pPr algn="l"/>
            <a:r>
              <a:rPr kumimoji="1" lang="en-US" altLang="zh-CN" sz="3600" b="1">
                <a:effectLst/>
                <a:latin typeface="Times New Roman" pitchFamily="18" charset="0"/>
                <a:ea typeface="仿宋_GB2312" pitchFamily="49" charset="-122"/>
              </a:rPr>
              <a:t>Inorder sequence:   </a:t>
            </a:r>
            <a:r>
              <a:rPr kumimoji="1" lang="en-US" altLang="zh-CN" sz="3600" b="1">
                <a:solidFill>
                  <a:schemeClr val="folHlink"/>
                </a:solidFill>
                <a:effectLst/>
                <a:latin typeface="Times New Roman" pitchFamily="18" charset="0"/>
                <a:ea typeface="仿宋_GB2312" pitchFamily="49" charset="-122"/>
              </a:rPr>
              <a:t>EBCD</a:t>
            </a:r>
            <a:r>
              <a:rPr kumimoji="1" lang="en-US" altLang="zh-CN" sz="3600" b="1" u="sng">
                <a:solidFill>
                  <a:srgbClr val="FFFF00"/>
                </a:solidFill>
                <a:effectLst/>
                <a:latin typeface="Times New Roman" pitchFamily="18" charset="0"/>
                <a:ea typeface="仿宋_GB2312" pitchFamily="49" charset="-122"/>
              </a:rPr>
              <a:t>A</a:t>
            </a:r>
            <a:r>
              <a:rPr kumimoji="1" lang="en-US" altLang="zh-CN" sz="3600" b="1">
                <a:solidFill>
                  <a:schemeClr val="folHlink"/>
                </a:solidFill>
                <a:effectLst/>
                <a:latin typeface="Times New Roman" pitchFamily="18" charset="0"/>
                <a:ea typeface="仿宋_GB2312" pitchFamily="49" charset="-122"/>
              </a:rPr>
              <a:t>FHIGJ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5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45451"/>
                                        </p:tgtEl>
                                        <p:attrNameLst>
                                          <p:attrName>style.visibility</p:attrName>
                                        </p:attrNameLst>
                                      </p:cBhvr>
                                      <p:to>
                                        <p:strVal val="visible"/>
                                      </p:to>
                                    </p:set>
                                    <p:animEffect transition="in" filter="fade">
                                      <p:cBhvr>
                                        <p:cTn id="10" dur="2000"/>
                                        <p:tgtEl>
                                          <p:spTgt spid="145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5452"/>
                                        </p:tgtEl>
                                        <p:attrNameLst>
                                          <p:attrName>style.visibility</p:attrName>
                                        </p:attrNameLst>
                                      </p:cBhvr>
                                      <p:to>
                                        <p:strVal val="visible"/>
                                      </p:to>
                                    </p:set>
                                    <p:animEffect transition="in" filter="fade">
                                      <p:cBhvr>
                                        <p:cTn id="15" dur="2000"/>
                                        <p:tgtEl>
                                          <p:spTgt spid="145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4"/>
          <p:cNvSpPr>
            <a:spLocks noGrp="1"/>
          </p:cNvSpPr>
          <p:nvPr>
            <p:ph type="ftr" sz="quarter" idx="11"/>
          </p:nvPr>
        </p:nvSpPr>
        <p:spPr/>
        <p:txBody>
          <a:bodyPr/>
          <a:lstStyle/>
          <a:p>
            <a:endParaRPr lang="en-US" altLang="zh-CN"/>
          </a:p>
          <a:p>
            <a:r>
              <a:rPr lang="en-US" altLang="zh-CN"/>
              <a:t>Prof. Q. Wang</a:t>
            </a:r>
          </a:p>
        </p:txBody>
      </p:sp>
      <p:sp>
        <p:nvSpPr>
          <p:cNvPr id="146434" name="Rectangle 2"/>
          <p:cNvSpPr>
            <a:spLocks noGrp="1" noChangeArrowheads="1"/>
          </p:cNvSpPr>
          <p:nvPr>
            <p:ph type="title"/>
          </p:nvPr>
        </p:nvSpPr>
        <p:spPr/>
        <p:txBody>
          <a:bodyPr/>
          <a:lstStyle/>
          <a:p>
            <a:r>
              <a:rPr lang="en-US" altLang="zh-CN" dirty="0"/>
              <a:t>6.4.4 </a:t>
            </a:r>
            <a:r>
              <a:rPr lang="en-US" altLang="zh-CN" dirty="0" smtClean="0"/>
              <a:t>Counting </a:t>
            </a:r>
            <a:r>
              <a:rPr lang="en-US" altLang="zh-CN" dirty="0"/>
              <a:t>of BT</a:t>
            </a:r>
          </a:p>
        </p:txBody>
      </p:sp>
      <p:sp>
        <p:nvSpPr>
          <p:cNvPr id="146435" name="Rectangle 3"/>
          <p:cNvSpPr>
            <a:spLocks noGrp="1" noChangeArrowheads="1"/>
          </p:cNvSpPr>
          <p:nvPr>
            <p:ph type="body" idx="1"/>
          </p:nvPr>
        </p:nvSpPr>
        <p:spPr/>
        <p:txBody>
          <a:bodyPr/>
          <a:lstStyle/>
          <a:p>
            <a:r>
              <a:rPr lang="en-US" altLang="zh-CN" dirty="0">
                <a:effectLst/>
                <a:latin typeface="Arial" charset="0"/>
              </a:rPr>
              <a:t>Problem (</a:t>
            </a:r>
            <a:r>
              <a:rPr lang="zh-CN" altLang="en-US" dirty="0">
                <a:effectLst/>
                <a:latin typeface="Arial" charset="0"/>
              </a:rPr>
              <a:t>问题</a:t>
            </a:r>
            <a:r>
              <a:rPr lang="en-US" altLang="zh-CN" dirty="0">
                <a:effectLst/>
                <a:latin typeface="Arial" charset="0"/>
              </a:rPr>
              <a:t>)</a:t>
            </a:r>
          </a:p>
          <a:p>
            <a:pPr marL="0" indent="0">
              <a:buNone/>
            </a:pPr>
            <a:r>
              <a:rPr lang="zh-CN" altLang="en-US" sz="2800" dirty="0" smtClean="0">
                <a:effectLst/>
                <a:latin typeface="Arial" charset="0"/>
              </a:rPr>
              <a:t>        给</a:t>
            </a:r>
            <a:r>
              <a:rPr lang="zh-CN" altLang="en-US" sz="2800" dirty="0">
                <a:effectLst/>
                <a:latin typeface="Arial" charset="0"/>
              </a:rPr>
              <a:t>你一个二叉树的先序遍历序列，问具有这样先序序列的二叉树有多少棵？</a:t>
            </a:r>
          </a:p>
        </p:txBody>
      </p:sp>
      <p:pic>
        <p:nvPicPr>
          <p:cNvPr id="146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346450"/>
            <a:ext cx="7127875" cy="30353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Rectangle 5"/>
          <p:cNvSpPr>
            <a:spLocks noChangeArrowheads="1"/>
          </p:cNvSpPr>
          <p:nvPr/>
        </p:nvSpPr>
        <p:spPr bwMode="auto">
          <a:xfrm>
            <a:off x="971550" y="476250"/>
            <a:ext cx="6413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a:solidFill>
                  <a:srgbClr val="FF0000"/>
                </a:solidFill>
                <a:effectLst/>
                <a:ea typeface="宋体" pitchFamily="2" charset="-122"/>
              </a:rPr>
              <a:t>★</a:t>
            </a:r>
          </a:p>
        </p:txBody>
      </p:sp>
      <p:sp>
        <p:nvSpPr>
          <p:cNvPr id="146438" name="Rectangle 6"/>
          <p:cNvSpPr>
            <a:spLocks noChangeArrowheads="1"/>
          </p:cNvSpPr>
          <p:nvPr/>
        </p:nvSpPr>
        <p:spPr bwMode="auto">
          <a:xfrm>
            <a:off x="1404938" y="476250"/>
            <a:ext cx="64135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a:solidFill>
                  <a:srgbClr val="FF0000"/>
                </a:solidFill>
                <a:effectLst/>
                <a:ea typeface="宋体" pitchFamily="2" charset="-122"/>
              </a:rPr>
              <a:t>★</a:t>
            </a:r>
          </a:p>
        </p:txBody>
      </p:sp>
      <p:sp>
        <p:nvSpPr>
          <p:cNvPr id="146439" name="Text Box 7"/>
          <p:cNvSpPr txBox="1">
            <a:spLocks noChangeArrowheads="1"/>
          </p:cNvSpPr>
          <p:nvPr/>
        </p:nvSpPr>
        <p:spPr bwMode="auto">
          <a:xfrm>
            <a:off x="3397250" y="3363913"/>
            <a:ext cx="2470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a:solidFill>
                  <a:srgbClr val="CC0000"/>
                </a:solidFill>
                <a:effectLst/>
                <a:ea typeface="宋体" pitchFamily="2" charset="-122"/>
              </a:rPr>
              <a:t>123456789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页脚占位符 2"/>
          <p:cNvSpPr>
            <a:spLocks noGrp="1"/>
          </p:cNvSpPr>
          <p:nvPr>
            <p:ph type="ftr" sz="quarter" idx="11"/>
          </p:nvPr>
        </p:nvSpPr>
        <p:spPr/>
        <p:txBody>
          <a:bodyPr/>
          <a:lstStyle/>
          <a:p>
            <a:endParaRPr lang="en-US" altLang="zh-CN"/>
          </a:p>
          <a:p>
            <a:r>
              <a:rPr lang="en-US" altLang="zh-CN"/>
              <a:t>Prof. Q. Wang</a:t>
            </a:r>
          </a:p>
        </p:txBody>
      </p:sp>
      <p:sp>
        <p:nvSpPr>
          <p:cNvPr id="4099" name="Rectangle 3"/>
          <p:cNvSpPr>
            <a:spLocks noGrp="1" noChangeArrowheads="1"/>
          </p:cNvSpPr>
          <p:nvPr>
            <p:ph type="title" idx="4294967295"/>
          </p:nvPr>
        </p:nvSpPr>
        <p:spPr>
          <a:xfrm>
            <a:off x="466725" y="379413"/>
            <a:ext cx="2579688" cy="51911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dirty="0"/>
              <a:t>6.1.2 Notations</a:t>
            </a:r>
          </a:p>
        </p:txBody>
      </p:sp>
      <p:sp>
        <p:nvSpPr>
          <p:cNvPr id="4101" name="Text Box 5"/>
          <p:cNvSpPr txBox="1">
            <a:spLocks noChangeArrowheads="1"/>
          </p:cNvSpPr>
          <p:nvPr/>
        </p:nvSpPr>
        <p:spPr bwMode="auto">
          <a:xfrm>
            <a:off x="467544" y="981075"/>
            <a:ext cx="8497888" cy="559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kumimoji="1" lang="en-US" altLang="zh-CN" sz="2400" b="1" dirty="0">
                <a:solidFill>
                  <a:srgbClr val="FFFF00"/>
                </a:solidFill>
                <a:effectLst/>
                <a:latin typeface="Times New Roman" pitchFamily="18" charset="0"/>
              </a:rPr>
              <a:t>Node (</a:t>
            </a:r>
            <a:r>
              <a:rPr kumimoji="1" lang="zh-CN" altLang="en-US" sz="2400" b="1" dirty="0">
                <a:solidFill>
                  <a:srgbClr val="FFFF00"/>
                </a:solidFill>
                <a:effectLst/>
                <a:latin typeface="黑体" pitchFamily="49" charset="-122"/>
                <a:ea typeface="黑体" pitchFamily="49" charset="-122"/>
              </a:rPr>
              <a:t>结点</a:t>
            </a:r>
            <a:r>
              <a:rPr kumimoji="1" lang="en-US" altLang="zh-CN" sz="2400" b="1" dirty="0">
                <a:solidFill>
                  <a:srgbClr val="FFFF00"/>
                </a:solidFill>
                <a:effectLst/>
                <a:latin typeface="Times New Roman" pitchFamily="18" charset="0"/>
              </a:rPr>
              <a:t>)</a:t>
            </a:r>
            <a:r>
              <a:rPr kumimoji="1" lang="zh-CN" altLang="en-US" sz="2400" dirty="0">
                <a:effectLst/>
                <a:latin typeface="Times New Roman" pitchFamily="18" charset="0"/>
              </a:rPr>
              <a:t>：包含一个</a:t>
            </a:r>
            <a:r>
              <a:rPr kumimoji="1" lang="zh-CN" altLang="en-US" sz="2400" b="1" dirty="0">
                <a:solidFill>
                  <a:srgbClr val="FFFF00"/>
                </a:solidFill>
                <a:effectLst/>
                <a:latin typeface="黑体" pitchFamily="49" charset="-122"/>
                <a:ea typeface="黑体" pitchFamily="49" charset="-122"/>
              </a:rPr>
              <a:t>数据</a:t>
            </a:r>
            <a:r>
              <a:rPr kumimoji="1" lang="zh-CN" altLang="en-US" sz="2400" dirty="0">
                <a:effectLst/>
                <a:latin typeface="Times New Roman" pitchFamily="18" charset="0"/>
              </a:rPr>
              <a:t>元素及若干指向其子树的</a:t>
            </a:r>
            <a:r>
              <a:rPr kumimoji="1" lang="zh-CN" altLang="en-US" sz="2400" b="1" dirty="0">
                <a:solidFill>
                  <a:srgbClr val="FFFF00"/>
                </a:solidFill>
                <a:effectLst/>
                <a:latin typeface="黑体" pitchFamily="49" charset="-122"/>
                <a:ea typeface="黑体" pitchFamily="49" charset="-122"/>
              </a:rPr>
              <a:t>分支</a:t>
            </a:r>
            <a:r>
              <a:rPr kumimoji="1" lang="zh-CN" altLang="en-US" sz="2400" dirty="0">
                <a:effectLst/>
                <a:latin typeface="Times New Roman" pitchFamily="18" charset="0"/>
              </a:rPr>
              <a:t>。</a:t>
            </a:r>
          </a:p>
          <a:p>
            <a:pPr algn="l">
              <a:lnSpc>
                <a:spcPct val="130000"/>
              </a:lnSpc>
            </a:pPr>
            <a:r>
              <a:rPr kumimoji="1" lang="en-US" altLang="zh-CN" sz="2400" dirty="0">
                <a:effectLst/>
                <a:latin typeface="Times New Roman" pitchFamily="18" charset="0"/>
              </a:rPr>
              <a:t>Leaf (</a:t>
            </a:r>
            <a:r>
              <a:rPr kumimoji="1" lang="zh-CN" altLang="en-US" sz="2400" dirty="0">
                <a:effectLst/>
                <a:latin typeface="Times New Roman" pitchFamily="18" charset="0"/>
              </a:rPr>
              <a:t>树叶</a:t>
            </a:r>
            <a:r>
              <a:rPr kumimoji="1" lang="en-US" altLang="zh-CN" sz="2400" dirty="0">
                <a:effectLst/>
                <a:latin typeface="Times New Roman" pitchFamily="18" charset="0"/>
              </a:rPr>
              <a:t>)</a:t>
            </a:r>
            <a:r>
              <a:rPr kumimoji="1" lang="zh-CN" altLang="en-US" sz="2400" dirty="0">
                <a:effectLst/>
                <a:latin typeface="Times New Roman" pitchFamily="18" charset="0"/>
              </a:rPr>
              <a:t>、</a:t>
            </a:r>
            <a:r>
              <a:rPr kumimoji="1" lang="en-US" altLang="zh-CN" sz="2400" dirty="0">
                <a:effectLst/>
                <a:latin typeface="Times New Roman" pitchFamily="18" charset="0"/>
              </a:rPr>
              <a:t>Branch node(</a:t>
            </a:r>
            <a:r>
              <a:rPr kumimoji="1" lang="zh-CN" altLang="en-US" sz="2400" dirty="0">
                <a:effectLst/>
                <a:latin typeface="Times New Roman" pitchFamily="18" charset="0"/>
              </a:rPr>
              <a:t>分支结点</a:t>
            </a:r>
            <a:r>
              <a:rPr kumimoji="1" lang="en-US" altLang="zh-CN" sz="2400" dirty="0">
                <a:effectLst/>
                <a:latin typeface="Times New Roman" pitchFamily="18" charset="0"/>
              </a:rPr>
              <a:t>)</a:t>
            </a:r>
          </a:p>
          <a:p>
            <a:pPr algn="l">
              <a:lnSpc>
                <a:spcPct val="130000"/>
              </a:lnSpc>
            </a:pPr>
            <a:r>
              <a:rPr kumimoji="1" lang="en-US" altLang="zh-CN" sz="2400" dirty="0">
                <a:effectLst/>
                <a:latin typeface="Times New Roman" pitchFamily="18" charset="0"/>
              </a:rPr>
              <a:t>Parent node (</a:t>
            </a:r>
            <a:r>
              <a:rPr kumimoji="1" lang="zh-CN" altLang="en-US" sz="2400" dirty="0">
                <a:effectLst/>
                <a:latin typeface="Times New Roman" pitchFamily="18" charset="0"/>
              </a:rPr>
              <a:t>父结点</a:t>
            </a:r>
            <a:r>
              <a:rPr kumimoji="1" lang="en-US" altLang="zh-CN" sz="2400" dirty="0">
                <a:effectLst/>
                <a:latin typeface="Times New Roman" pitchFamily="18" charset="0"/>
              </a:rPr>
              <a:t>)</a:t>
            </a:r>
            <a:r>
              <a:rPr kumimoji="1" lang="zh-CN" altLang="en-US" sz="2400" dirty="0">
                <a:effectLst/>
                <a:latin typeface="Times New Roman" pitchFamily="18" charset="0"/>
              </a:rPr>
              <a:t>、</a:t>
            </a:r>
            <a:r>
              <a:rPr kumimoji="1" lang="en-US" altLang="zh-CN" sz="2400" dirty="0">
                <a:effectLst/>
                <a:latin typeface="Times New Roman" pitchFamily="18" charset="0"/>
              </a:rPr>
              <a:t>child node(</a:t>
            </a:r>
            <a:r>
              <a:rPr kumimoji="1" lang="zh-CN" altLang="en-US" sz="2400" dirty="0">
                <a:effectLst/>
                <a:latin typeface="Times New Roman" pitchFamily="18" charset="0"/>
              </a:rPr>
              <a:t>子结点</a:t>
            </a:r>
            <a:r>
              <a:rPr kumimoji="1" lang="en-US" altLang="zh-CN" sz="2400" dirty="0">
                <a:effectLst/>
                <a:latin typeface="Times New Roman" pitchFamily="18" charset="0"/>
              </a:rPr>
              <a:t>)</a:t>
            </a:r>
          </a:p>
          <a:p>
            <a:pPr algn="l">
              <a:lnSpc>
                <a:spcPct val="130000"/>
              </a:lnSpc>
            </a:pPr>
            <a:r>
              <a:rPr kumimoji="1" lang="en-US" altLang="zh-CN" sz="2400" dirty="0">
                <a:effectLst/>
                <a:latin typeface="Times New Roman" pitchFamily="18" charset="0"/>
              </a:rPr>
              <a:t>Edge (</a:t>
            </a:r>
            <a:r>
              <a:rPr kumimoji="1" lang="zh-CN" altLang="en-US" sz="2400" dirty="0">
                <a:effectLst/>
                <a:latin typeface="Times New Roman" pitchFamily="18" charset="0"/>
              </a:rPr>
              <a:t>边</a:t>
            </a:r>
            <a:r>
              <a:rPr kumimoji="1" lang="en-US" altLang="zh-CN" sz="2400" dirty="0">
                <a:effectLst/>
                <a:latin typeface="Times New Roman" pitchFamily="18" charset="0"/>
              </a:rPr>
              <a:t>) </a:t>
            </a:r>
            <a:r>
              <a:rPr kumimoji="1" lang="zh-CN" altLang="en-US" sz="2400" dirty="0">
                <a:effectLst/>
                <a:latin typeface="Times New Roman" pitchFamily="18" charset="0"/>
              </a:rPr>
              <a:t>：</a:t>
            </a:r>
            <a:r>
              <a:rPr kumimoji="1" lang="zh-CN" altLang="en-US" sz="2000" dirty="0">
                <a:effectLst/>
                <a:latin typeface="Times New Roman" pitchFamily="18" charset="0"/>
              </a:rPr>
              <a:t>父结点</a:t>
            </a:r>
            <a:r>
              <a:rPr kumimoji="1" lang="en-US" altLang="zh-CN" sz="2000" dirty="0">
                <a:effectLst/>
                <a:latin typeface="Times New Roman" pitchFamily="18" charset="0"/>
              </a:rPr>
              <a:t>x</a:t>
            </a:r>
            <a:r>
              <a:rPr kumimoji="1" lang="zh-CN" altLang="en-US" sz="2000" dirty="0">
                <a:effectLst/>
                <a:latin typeface="Times New Roman" pitchFamily="18" charset="0"/>
              </a:rPr>
              <a:t>到子结点</a:t>
            </a:r>
            <a:r>
              <a:rPr kumimoji="1" lang="en-US" altLang="zh-CN" sz="2000" dirty="0">
                <a:effectLst/>
                <a:latin typeface="Times New Roman" pitchFamily="18" charset="0"/>
              </a:rPr>
              <a:t>y</a:t>
            </a:r>
            <a:r>
              <a:rPr kumimoji="1" lang="zh-CN" altLang="en-US" sz="2000" dirty="0">
                <a:effectLst/>
                <a:latin typeface="Times New Roman" pitchFamily="18" charset="0"/>
              </a:rPr>
              <a:t>的有序对 </a:t>
            </a:r>
            <a:r>
              <a:rPr kumimoji="1" lang="en-US" altLang="zh-CN" sz="2000" dirty="0">
                <a:effectLst/>
                <a:latin typeface="Times New Roman" pitchFamily="18" charset="0"/>
              </a:rPr>
              <a:t>&lt;</a:t>
            </a:r>
            <a:r>
              <a:rPr kumimoji="1" lang="en-US" altLang="zh-CN" sz="2000" dirty="0" err="1">
                <a:effectLst/>
                <a:latin typeface="Times New Roman" pitchFamily="18" charset="0"/>
              </a:rPr>
              <a:t>x,y</a:t>
            </a:r>
            <a:r>
              <a:rPr kumimoji="1" lang="en-US" altLang="zh-CN" sz="2000" dirty="0">
                <a:effectLst/>
                <a:latin typeface="Times New Roman" pitchFamily="18" charset="0"/>
              </a:rPr>
              <a:t>&gt;</a:t>
            </a:r>
          </a:p>
          <a:p>
            <a:pPr algn="l">
              <a:lnSpc>
                <a:spcPct val="130000"/>
              </a:lnSpc>
            </a:pPr>
            <a:r>
              <a:rPr kumimoji="1" lang="en-US" altLang="zh-CN" sz="2400" dirty="0">
                <a:effectLst/>
                <a:latin typeface="Times New Roman" pitchFamily="18" charset="0"/>
              </a:rPr>
              <a:t>Sibling (</a:t>
            </a:r>
            <a:r>
              <a:rPr kumimoji="1" lang="zh-CN" altLang="en-US" sz="2400" dirty="0">
                <a:effectLst/>
                <a:latin typeface="Times New Roman" pitchFamily="18" charset="0"/>
              </a:rPr>
              <a:t>兄弟</a:t>
            </a:r>
            <a:r>
              <a:rPr kumimoji="1" lang="en-US" altLang="zh-CN" sz="2400" dirty="0">
                <a:effectLst/>
                <a:latin typeface="Times New Roman" pitchFamily="18" charset="0"/>
              </a:rPr>
              <a:t>) </a:t>
            </a:r>
            <a:r>
              <a:rPr kumimoji="1" lang="zh-CN" altLang="en-US" sz="2400" dirty="0">
                <a:effectLst/>
                <a:latin typeface="Times New Roman" pitchFamily="18" charset="0"/>
              </a:rPr>
              <a:t>：</a:t>
            </a:r>
            <a:r>
              <a:rPr kumimoji="1" lang="zh-CN" altLang="en-US" sz="2000" dirty="0">
                <a:effectLst/>
                <a:latin typeface="Times New Roman" pitchFamily="18" charset="0"/>
              </a:rPr>
              <a:t>同一双亲的孩子</a:t>
            </a:r>
          </a:p>
          <a:p>
            <a:pPr algn="l">
              <a:lnSpc>
                <a:spcPct val="130000"/>
              </a:lnSpc>
            </a:pPr>
            <a:r>
              <a:rPr kumimoji="1" lang="en-US" altLang="zh-CN" sz="2400" dirty="0">
                <a:effectLst/>
                <a:latin typeface="Times New Roman" pitchFamily="18" charset="0"/>
              </a:rPr>
              <a:t>A</a:t>
            </a:r>
            <a:r>
              <a:rPr kumimoji="1" lang="en-US" altLang="en-US" sz="2400" dirty="0">
                <a:effectLst/>
                <a:latin typeface="Times New Roman" pitchFamily="18" charset="0"/>
              </a:rPr>
              <a:t>ncestor </a:t>
            </a:r>
            <a:r>
              <a:rPr kumimoji="1" lang="en-US" altLang="zh-CN" sz="2400" dirty="0">
                <a:effectLst/>
                <a:latin typeface="Times New Roman" pitchFamily="18" charset="0"/>
              </a:rPr>
              <a:t>(</a:t>
            </a:r>
            <a:r>
              <a:rPr kumimoji="1" lang="zh-CN" altLang="en-US" sz="2400" dirty="0">
                <a:effectLst/>
                <a:latin typeface="Times New Roman" pitchFamily="18" charset="0"/>
              </a:rPr>
              <a:t>祖先</a:t>
            </a:r>
            <a:r>
              <a:rPr kumimoji="1" lang="en-US" altLang="zh-CN" sz="2400" dirty="0">
                <a:effectLst/>
                <a:latin typeface="Times New Roman" pitchFamily="18" charset="0"/>
              </a:rPr>
              <a:t>) </a:t>
            </a:r>
            <a:r>
              <a:rPr kumimoji="1" lang="zh-CN" altLang="en-US" sz="2400" dirty="0">
                <a:effectLst/>
                <a:latin typeface="Times New Roman" pitchFamily="18" charset="0"/>
              </a:rPr>
              <a:t>、</a:t>
            </a:r>
            <a:r>
              <a:rPr kumimoji="1" lang="en-US" altLang="zh-CN" sz="2400" dirty="0">
                <a:effectLst/>
                <a:latin typeface="Times New Roman" pitchFamily="18" charset="0"/>
              </a:rPr>
              <a:t>offspring (</a:t>
            </a:r>
            <a:r>
              <a:rPr kumimoji="1" lang="zh-CN" altLang="en-US" sz="2400" dirty="0">
                <a:effectLst/>
                <a:latin typeface="Times New Roman" pitchFamily="18" charset="0"/>
              </a:rPr>
              <a:t>子孙</a:t>
            </a:r>
            <a:r>
              <a:rPr kumimoji="1" lang="en-US" altLang="zh-CN" sz="2400" dirty="0">
                <a:effectLst/>
                <a:latin typeface="Times New Roman" pitchFamily="18" charset="0"/>
              </a:rPr>
              <a:t>)</a:t>
            </a:r>
            <a:r>
              <a:rPr kumimoji="1" lang="zh-CN" altLang="en-US" sz="2400" dirty="0">
                <a:effectLst/>
                <a:latin typeface="Times New Roman" pitchFamily="18" charset="0"/>
              </a:rPr>
              <a:t>：</a:t>
            </a:r>
          </a:p>
          <a:p>
            <a:pPr algn="l">
              <a:lnSpc>
                <a:spcPct val="130000"/>
              </a:lnSpc>
            </a:pPr>
            <a:r>
              <a:rPr kumimoji="1" lang="zh-CN" altLang="en-US" sz="2400" dirty="0">
                <a:effectLst/>
                <a:latin typeface="Times New Roman" pitchFamily="18" charset="0"/>
              </a:rPr>
              <a:t>堂兄弟：</a:t>
            </a:r>
            <a:r>
              <a:rPr kumimoji="1" lang="zh-CN" altLang="en-US" sz="2000" dirty="0">
                <a:effectLst/>
                <a:latin typeface="Times New Roman" pitchFamily="18" charset="0"/>
              </a:rPr>
              <a:t>双亲在同一层的结点</a:t>
            </a:r>
          </a:p>
          <a:p>
            <a:pPr algn="l">
              <a:lnSpc>
                <a:spcPct val="190000"/>
              </a:lnSpc>
            </a:pPr>
            <a:r>
              <a:rPr kumimoji="1" lang="en-US" altLang="zh-CN" sz="2400" dirty="0">
                <a:effectLst/>
                <a:latin typeface="Times New Roman" pitchFamily="18" charset="0"/>
              </a:rPr>
              <a:t>Layer (</a:t>
            </a:r>
            <a:r>
              <a:rPr kumimoji="1" lang="zh-CN" altLang="en-US" sz="2400" dirty="0">
                <a:effectLst/>
                <a:latin typeface="Times New Roman" pitchFamily="18" charset="0"/>
              </a:rPr>
              <a:t>结点的层数、树的层数</a:t>
            </a:r>
            <a:r>
              <a:rPr kumimoji="1" lang="en-US" altLang="zh-CN" sz="2400" dirty="0">
                <a:effectLst/>
                <a:latin typeface="Times New Roman" pitchFamily="18" charset="0"/>
              </a:rPr>
              <a:t>)</a:t>
            </a:r>
            <a:r>
              <a:rPr kumimoji="1" lang="zh-CN" altLang="en-US" sz="2400" dirty="0">
                <a:effectLst/>
                <a:latin typeface="Times New Roman" pitchFamily="18" charset="0"/>
              </a:rPr>
              <a:t>：</a:t>
            </a:r>
            <a:r>
              <a:rPr kumimoji="1" lang="zh-CN" altLang="en-US" sz="2000" dirty="0">
                <a:effectLst/>
                <a:latin typeface="Times New Roman" pitchFamily="18" charset="0"/>
              </a:rPr>
              <a:t>规定根的层数为</a:t>
            </a:r>
            <a:r>
              <a:rPr kumimoji="1" lang="en-US" altLang="zh-CN" sz="2000" dirty="0">
                <a:effectLst/>
                <a:latin typeface="Times New Roman" pitchFamily="18" charset="0"/>
              </a:rPr>
              <a:t>1</a:t>
            </a:r>
          </a:p>
          <a:p>
            <a:pPr algn="l">
              <a:lnSpc>
                <a:spcPct val="130000"/>
              </a:lnSpc>
            </a:pPr>
            <a:r>
              <a:rPr kumimoji="1" lang="en-US" altLang="zh-CN" sz="2400" dirty="0">
                <a:effectLst/>
                <a:latin typeface="Times New Roman" pitchFamily="18" charset="0"/>
              </a:rPr>
              <a:t>Degree (</a:t>
            </a:r>
            <a:r>
              <a:rPr kumimoji="1" lang="zh-CN" altLang="en-US" sz="2400" dirty="0">
                <a:effectLst/>
                <a:latin typeface="Times New Roman" pitchFamily="18" charset="0"/>
              </a:rPr>
              <a:t>结点的度、树的</a:t>
            </a:r>
            <a:r>
              <a:rPr kumimoji="1" lang="zh-CN" altLang="en-US" sz="2400" b="1" dirty="0">
                <a:solidFill>
                  <a:srgbClr val="FFFF00"/>
                </a:solidFill>
                <a:effectLst/>
                <a:latin typeface="黑体" pitchFamily="49" charset="-122"/>
                <a:ea typeface="黑体" pitchFamily="49" charset="-122"/>
              </a:rPr>
              <a:t>度</a:t>
            </a:r>
            <a:r>
              <a:rPr kumimoji="1" lang="en-US" altLang="zh-CN" sz="2400" dirty="0">
                <a:effectLst/>
                <a:latin typeface="Times New Roman" pitchFamily="18" charset="0"/>
              </a:rPr>
              <a:t>)</a:t>
            </a:r>
            <a:r>
              <a:rPr kumimoji="1" lang="zh-CN" altLang="en-US" sz="2400" dirty="0">
                <a:effectLst/>
                <a:latin typeface="Times New Roman" pitchFamily="18" charset="0"/>
              </a:rPr>
              <a:t>：</a:t>
            </a:r>
            <a:r>
              <a:rPr kumimoji="1" lang="zh-CN" altLang="en-US" sz="2000" dirty="0">
                <a:effectLst/>
                <a:latin typeface="Times New Roman" pitchFamily="18" charset="0"/>
              </a:rPr>
              <a:t>结点拥有的子树</a:t>
            </a:r>
            <a:r>
              <a:rPr kumimoji="1" lang="zh-CN" altLang="en-US" sz="2000" dirty="0" smtClean="0">
                <a:effectLst/>
                <a:latin typeface="Times New Roman" pitchFamily="18" charset="0"/>
              </a:rPr>
              <a:t>数目</a:t>
            </a:r>
            <a:endParaRPr kumimoji="1" lang="zh-CN" altLang="en-US" sz="2000" dirty="0">
              <a:effectLst/>
              <a:latin typeface="Times New Roman" pitchFamily="18" charset="0"/>
            </a:endParaRPr>
          </a:p>
          <a:p>
            <a:pPr algn="l">
              <a:lnSpc>
                <a:spcPct val="130000"/>
              </a:lnSpc>
            </a:pPr>
            <a:r>
              <a:rPr kumimoji="1" lang="en-US" altLang="zh-CN" sz="2400" dirty="0">
                <a:effectLst/>
                <a:latin typeface="Times New Roman" pitchFamily="18" charset="0"/>
              </a:rPr>
              <a:t>Depth (</a:t>
            </a:r>
            <a:r>
              <a:rPr kumimoji="1" lang="zh-CN" altLang="en-US" sz="2400" dirty="0">
                <a:effectLst/>
                <a:latin typeface="Times New Roman" pitchFamily="18" charset="0"/>
              </a:rPr>
              <a:t>树的高度或</a:t>
            </a:r>
            <a:r>
              <a:rPr kumimoji="1" lang="zh-CN" altLang="en-US" sz="2400" b="1" dirty="0">
                <a:solidFill>
                  <a:srgbClr val="FFFF00"/>
                </a:solidFill>
                <a:effectLst/>
                <a:latin typeface="黑体" pitchFamily="49" charset="-122"/>
                <a:ea typeface="黑体" pitchFamily="49" charset="-122"/>
              </a:rPr>
              <a:t>深度</a:t>
            </a:r>
            <a:r>
              <a:rPr kumimoji="1" lang="en-US" altLang="zh-CN" sz="2400" dirty="0">
                <a:effectLst/>
                <a:latin typeface="Times New Roman" pitchFamily="18" charset="0"/>
              </a:rPr>
              <a:t>)</a:t>
            </a:r>
            <a:r>
              <a:rPr kumimoji="1" lang="zh-CN" altLang="en-US" sz="2400" dirty="0">
                <a:effectLst/>
                <a:latin typeface="Times New Roman" pitchFamily="18" charset="0"/>
              </a:rPr>
              <a:t>：</a:t>
            </a:r>
            <a:r>
              <a:rPr kumimoji="1" lang="zh-CN" altLang="en-US" sz="2000" dirty="0">
                <a:effectLst/>
                <a:latin typeface="Times New Roman" pitchFamily="18" charset="0"/>
              </a:rPr>
              <a:t>树中结点的最大层次称为树的深度</a:t>
            </a:r>
          </a:p>
          <a:p>
            <a:pPr algn="l">
              <a:lnSpc>
                <a:spcPct val="130000"/>
              </a:lnSpc>
            </a:pPr>
            <a:r>
              <a:rPr kumimoji="1" lang="en-US" altLang="zh-CN" sz="2400" dirty="0">
                <a:effectLst/>
                <a:latin typeface="Times New Roman" pitchFamily="18" charset="0"/>
              </a:rPr>
              <a:t>Path and Path length (</a:t>
            </a:r>
            <a:r>
              <a:rPr kumimoji="1" lang="zh-CN" altLang="en-US" sz="2400" dirty="0">
                <a:effectLst/>
                <a:latin typeface="Times New Roman" pitchFamily="18" charset="0"/>
              </a:rPr>
              <a:t>路径和路径长度</a:t>
            </a:r>
            <a:r>
              <a:rPr kumimoji="1" lang="en-US" altLang="zh-CN" sz="2400" dirty="0">
                <a:effectLst/>
                <a:latin typeface="Times New Roman" pitchFamily="18" charset="0"/>
              </a:rPr>
              <a:t>)</a:t>
            </a:r>
          </a:p>
        </p:txBody>
      </p:sp>
      <p:sp>
        <p:nvSpPr>
          <p:cNvPr id="4103" name="Oval 7"/>
          <p:cNvSpPr>
            <a:spLocks noChangeArrowheads="1"/>
          </p:cNvSpPr>
          <p:nvPr/>
        </p:nvSpPr>
        <p:spPr bwMode="auto">
          <a:xfrm>
            <a:off x="7138988" y="1916113"/>
            <a:ext cx="338137"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A</a:t>
            </a:r>
          </a:p>
        </p:txBody>
      </p:sp>
      <p:sp>
        <p:nvSpPr>
          <p:cNvPr id="4104" name="Oval 8"/>
          <p:cNvSpPr>
            <a:spLocks noChangeArrowheads="1"/>
          </p:cNvSpPr>
          <p:nvPr/>
        </p:nvSpPr>
        <p:spPr bwMode="auto">
          <a:xfrm>
            <a:off x="6032500" y="2546350"/>
            <a:ext cx="339725"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B</a:t>
            </a:r>
          </a:p>
        </p:txBody>
      </p:sp>
      <p:sp>
        <p:nvSpPr>
          <p:cNvPr id="4105" name="Oval 9"/>
          <p:cNvSpPr>
            <a:spLocks noChangeArrowheads="1"/>
          </p:cNvSpPr>
          <p:nvPr/>
        </p:nvSpPr>
        <p:spPr bwMode="auto">
          <a:xfrm>
            <a:off x="7137400" y="2546350"/>
            <a:ext cx="338138"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C</a:t>
            </a:r>
          </a:p>
        </p:txBody>
      </p:sp>
      <p:sp>
        <p:nvSpPr>
          <p:cNvPr id="4106" name="Oval 10"/>
          <p:cNvSpPr>
            <a:spLocks noChangeArrowheads="1"/>
          </p:cNvSpPr>
          <p:nvPr/>
        </p:nvSpPr>
        <p:spPr bwMode="auto">
          <a:xfrm>
            <a:off x="8245475" y="2546350"/>
            <a:ext cx="339725"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D</a:t>
            </a:r>
          </a:p>
        </p:txBody>
      </p:sp>
      <p:sp>
        <p:nvSpPr>
          <p:cNvPr id="4107" name="Oval 11"/>
          <p:cNvSpPr>
            <a:spLocks noChangeArrowheads="1"/>
          </p:cNvSpPr>
          <p:nvPr/>
        </p:nvSpPr>
        <p:spPr bwMode="auto">
          <a:xfrm>
            <a:off x="5724525" y="3292475"/>
            <a:ext cx="338138"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E</a:t>
            </a:r>
          </a:p>
        </p:txBody>
      </p:sp>
      <p:sp>
        <p:nvSpPr>
          <p:cNvPr id="4108" name="Oval 12"/>
          <p:cNvSpPr>
            <a:spLocks noChangeArrowheads="1"/>
          </p:cNvSpPr>
          <p:nvPr/>
        </p:nvSpPr>
        <p:spPr bwMode="auto">
          <a:xfrm>
            <a:off x="6445250" y="3292475"/>
            <a:ext cx="339725"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F</a:t>
            </a:r>
          </a:p>
        </p:txBody>
      </p:sp>
      <p:sp>
        <p:nvSpPr>
          <p:cNvPr id="4109" name="Oval 13"/>
          <p:cNvSpPr>
            <a:spLocks noChangeArrowheads="1"/>
          </p:cNvSpPr>
          <p:nvPr/>
        </p:nvSpPr>
        <p:spPr bwMode="auto">
          <a:xfrm>
            <a:off x="7138988" y="3292475"/>
            <a:ext cx="338137"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G</a:t>
            </a:r>
          </a:p>
        </p:txBody>
      </p:sp>
      <p:sp>
        <p:nvSpPr>
          <p:cNvPr id="4110" name="Oval 14"/>
          <p:cNvSpPr>
            <a:spLocks noChangeArrowheads="1"/>
          </p:cNvSpPr>
          <p:nvPr/>
        </p:nvSpPr>
        <p:spPr bwMode="auto">
          <a:xfrm>
            <a:off x="7766050" y="3292475"/>
            <a:ext cx="338138"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H</a:t>
            </a:r>
          </a:p>
        </p:txBody>
      </p:sp>
      <p:sp>
        <p:nvSpPr>
          <p:cNvPr id="4111" name="Oval 15"/>
          <p:cNvSpPr>
            <a:spLocks noChangeArrowheads="1"/>
          </p:cNvSpPr>
          <p:nvPr/>
        </p:nvSpPr>
        <p:spPr bwMode="auto">
          <a:xfrm>
            <a:off x="8245475" y="3292475"/>
            <a:ext cx="339725"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I</a:t>
            </a:r>
          </a:p>
        </p:txBody>
      </p:sp>
      <p:sp>
        <p:nvSpPr>
          <p:cNvPr id="4112" name="Oval 16"/>
          <p:cNvSpPr>
            <a:spLocks noChangeArrowheads="1"/>
          </p:cNvSpPr>
          <p:nvPr/>
        </p:nvSpPr>
        <p:spPr bwMode="auto">
          <a:xfrm>
            <a:off x="8726488" y="3292475"/>
            <a:ext cx="339725" cy="3429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J</a:t>
            </a:r>
          </a:p>
        </p:txBody>
      </p:sp>
      <p:cxnSp>
        <p:nvCxnSpPr>
          <p:cNvPr id="4113" name="AutoShape 17"/>
          <p:cNvCxnSpPr>
            <a:cxnSpLocks noChangeShapeType="1"/>
            <a:stCxn id="4103" idx="4"/>
            <a:endCxn id="4105" idx="0"/>
          </p:cNvCxnSpPr>
          <p:nvPr/>
        </p:nvCxnSpPr>
        <p:spPr bwMode="auto">
          <a:xfrm flipH="1">
            <a:off x="7307263" y="2268538"/>
            <a:ext cx="1587" cy="268287"/>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4" name="AutoShape 18"/>
          <p:cNvCxnSpPr>
            <a:cxnSpLocks noChangeShapeType="1"/>
            <a:stCxn id="4105" idx="4"/>
            <a:endCxn id="4109" idx="0"/>
          </p:cNvCxnSpPr>
          <p:nvPr/>
        </p:nvCxnSpPr>
        <p:spPr bwMode="auto">
          <a:xfrm>
            <a:off x="7307263" y="2898775"/>
            <a:ext cx="1587" cy="3841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5" name="AutoShape 19"/>
          <p:cNvCxnSpPr>
            <a:cxnSpLocks noChangeShapeType="1"/>
            <a:stCxn id="4103" idx="6"/>
            <a:endCxn id="4106" idx="1"/>
          </p:cNvCxnSpPr>
          <p:nvPr/>
        </p:nvCxnSpPr>
        <p:spPr bwMode="auto">
          <a:xfrm>
            <a:off x="7486650" y="2087563"/>
            <a:ext cx="808038"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6" name="AutoShape 20"/>
          <p:cNvCxnSpPr>
            <a:cxnSpLocks noChangeShapeType="1"/>
            <a:stCxn id="4103" idx="2"/>
            <a:endCxn id="4104" idx="7"/>
          </p:cNvCxnSpPr>
          <p:nvPr/>
        </p:nvCxnSpPr>
        <p:spPr bwMode="auto">
          <a:xfrm flipH="1">
            <a:off x="6323013" y="2087563"/>
            <a:ext cx="806450" cy="500062"/>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7" name="AutoShape 21"/>
          <p:cNvCxnSpPr>
            <a:cxnSpLocks noChangeShapeType="1"/>
            <a:stCxn id="4106" idx="4"/>
            <a:endCxn id="4111" idx="0"/>
          </p:cNvCxnSpPr>
          <p:nvPr/>
        </p:nvCxnSpPr>
        <p:spPr bwMode="auto">
          <a:xfrm>
            <a:off x="8415338" y="2898775"/>
            <a:ext cx="0" cy="3841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8" name="AutoShape 22"/>
          <p:cNvCxnSpPr>
            <a:cxnSpLocks noChangeShapeType="1"/>
            <a:stCxn id="4106" idx="5"/>
            <a:endCxn id="4112" idx="0"/>
          </p:cNvCxnSpPr>
          <p:nvPr/>
        </p:nvCxnSpPr>
        <p:spPr bwMode="auto">
          <a:xfrm>
            <a:off x="8535988" y="2847975"/>
            <a:ext cx="360362" cy="4349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9" name="AutoShape 23"/>
          <p:cNvCxnSpPr>
            <a:cxnSpLocks noChangeShapeType="1"/>
            <a:stCxn id="4106" idx="3"/>
            <a:endCxn id="4110" idx="0"/>
          </p:cNvCxnSpPr>
          <p:nvPr/>
        </p:nvCxnSpPr>
        <p:spPr bwMode="auto">
          <a:xfrm flipH="1">
            <a:off x="7935913" y="2847975"/>
            <a:ext cx="358775" cy="4349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0" name="AutoShape 24"/>
          <p:cNvCxnSpPr>
            <a:cxnSpLocks noChangeShapeType="1"/>
            <a:stCxn id="4104" idx="3"/>
            <a:endCxn id="4107" idx="0"/>
          </p:cNvCxnSpPr>
          <p:nvPr/>
        </p:nvCxnSpPr>
        <p:spPr bwMode="auto">
          <a:xfrm flipH="1">
            <a:off x="5894388" y="2847975"/>
            <a:ext cx="187325" cy="4349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1" name="AutoShape 25"/>
          <p:cNvCxnSpPr>
            <a:cxnSpLocks noChangeShapeType="1"/>
            <a:stCxn id="4104" idx="5"/>
            <a:endCxn id="4108" idx="0"/>
          </p:cNvCxnSpPr>
          <p:nvPr/>
        </p:nvCxnSpPr>
        <p:spPr bwMode="auto">
          <a:xfrm>
            <a:off x="6323013" y="2847975"/>
            <a:ext cx="292100" cy="4349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2" name="Oval 26"/>
          <p:cNvSpPr>
            <a:spLocks noChangeArrowheads="1"/>
          </p:cNvSpPr>
          <p:nvPr/>
        </p:nvSpPr>
        <p:spPr bwMode="auto">
          <a:xfrm>
            <a:off x="6824663" y="3983038"/>
            <a:ext cx="339725" cy="3444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K</a:t>
            </a:r>
          </a:p>
        </p:txBody>
      </p:sp>
      <p:sp>
        <p:nvSpPr>
          <p:cNvPr id="4123" name="Oval 27"/>
          <p:cNvSpPr>
            <a:spLocks noChangeArrowheads="1"/>
          </p:cNvSpPr>
          <p:nvPr/>
        </p:nvSpPr>
        <p:spPr bwMode="auto">
          <a:xfrm>
            <a:off x="7473950" y="3983038"/>
            <a:ext cx="338138" cy="3444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000" b="1">
                <a:effectLst/>
                <a:latin typeface="Times New Roman" pitchFamily="18" charset="0"/>
                <a:ea typeface="宋体" pitchFamily="2" charset="-122"/>
              </a:rPr>
              <a:t>L</a:t>
            </a:r>
          </a:p>
        </p:txBody>
      </p:sp>
      <p:cxnSp>
        <p:nvCxnSpPr>
          <p:cNvPr id="4124" name="AutoShape 28"/>
          <p:cNvCxnSpPr>
            <a:cxnSpLocks noChangeShapeType="1"/>
          </p:cNvCxnSpPr>
          <p:nvPr/>
        </p:nvCxnSpPr>
        <p:spPr bwMode="auto">
          <a:xfrm>
            <a:off x="7423150" y="3597275"/>
            <a:ext cx="190500" cy="376238"/>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5" name="AutoShape 29"/>
          <p:cNvCxnSpPr>
            <a:cxnSpLocks noChangeShapeType="1"/>
            <a:endCxn id="4122" idx="0"/>
          </p:cNvCxnSpPr>
          <p:nvPr/>
        </p:nvCxnSpPr>
        <p:spPr bwMode="auto">
          <a:xfrm flipH="1">
            <a:off x="6994525" y="3597275"/>
            <a:ext cx="219075" cy="376238"/>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7" name="Rectangle 31"/>
          <p:cNvSpPr>
            <a:spLocks noChangeArrowheads="1"/>
          </p:cNvSpPr>
          <p:nvPr/>
        </p:nvSpPr>
        <p:spPr bwMode="auto">
          <a:xfrm>
            <a:off x="395536" y="4537075"/>
            <a:ext cx="8281988" cy="2016125"/>
          </a:xfrm>
          <a:prstGeom prst="rect">
            <a:avLst/>
          </a:prstGeom>
          <a:noFill/>
          <a:ln w="38100" cap="rnd">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1">
                                            <p:txEl>
                                              <p:pRg st="10" end="1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4"/>
          <p:cNvSpPr>
            <a:spLocks noGrp="1"/>
          </p:cNvSpPr>
          <p:nvPr>
            <p:ph type="ftr" sz="quarter" idx="11"/>
          </p:nvPr>
        </p:nvSpPr>
        <p:spPr/>
        <p:txBody>
          <a:bodyPr/>
          <a:lstStyle/>
          <a:p>
            <a:endParaRPr lang="en-US" altLang="zh-CN"/>
          </a:p>
          <a:p>
            <a:r>
              <a:rPr lang="en-US" altLang="zh-CN"/>
              <a:t>Prof. Q. Wang</a:t>
            </a:r>
          </a:p>
        </p:txBody>
      </p:sp>
      <p:sp>
        <p:nvSpPr>
          <p:cNvPr id="147463" name="Rectangle 7"/>
          <p:cNvSpPr>
            <a:spLocks noGrp="1" noChangeArrowheads="1"/>
          </p:cNvSpPr>
          <p:nvPr>
            <p:ph type="title"/>
          </p:nvPr>
        </p:nvSpPr>
        <p:spPr>
          <a:xfrm>
            <a:off x="457200" y="274638"/>
            <a:ext cx="8229600" cy="1143000"/>
          </a:xfrm>
          <a:noFill/>
          <a:ln/>
        </p:spPr>
        <p:txBody>
          <a:bodyPr anchorCtr="0"/>
          <a:lstStyle/>
          <a:p>
            <a:r>
              <a:rPr lang="en-US" altLang="zh-CN"/>
              <a:t>Example (1)</a:t>
            </a:r>
          </a:p>
        </p:txBody>
      </p:sp>
      <p:sp>
        <p:nvSpPr>
          <p:cNvPr id="147464" name="Rectangle 8"/>
          <p:cNvSpPr>
            <a:spLocks noGrp="1" noChangeArrowheads="1"/>
          </p:cNvSpPr>
          <p:nvPr>
            <p:ph type="body" idx="1"/>
          </p:nvPr>
        </p:nvSpPr>
        <p:spPr>
          <a:xfrm>
            <a:off x="457200" y="1600200"/>
            <a:ext cx="8229600" cy="4852988"/>
          </a:xfrm>
          <a:noFill/>
          <a:ln/>
        </p:spPr>
        <p:txBody>
          <a:bodyPr/>
          <a:lstStyle/>
          <a:p>
            <a:r>
              <a:rPr kumimoji="1" lang="en-US" altLang="zh-CN" dirty="0">
                <a:effectLst/>
                <a:ea typeface="仿宋_GB2312" pitchFamily="49" charset="-122"/>
              </a:rPr>
              <a:t>For example, { 1</a:t>
            </a:r>
            <a:r>
              <a:rPr kumimoji="1" lang="zh-CN" altLang="en-GB" dirty="0">
                <a:effectLst/>
                <a:ea typeface="仿宋_GB2312" pitchFamily="49" charset="-122"/>
              </a:rPr>
              <a:t>, </a:t>
            </a:r>
            <a:r>
              <a:rPr kumimoji="1" lang="en-US" altLang="zh-CN" dirty="0">
                <a:effectLst/>
                <a:ea typeface="仿宋_GB2312" pitchFamily="49" charset="-122"/>
              </a:rPr>
              <a:t>2, 3 }</a:t>
            </a:r>
          </a:p>
          <a:p>
            <a:pPr>
              <a:buFont typeface="Wingdings" pitchFamily="2" charset="2"/>
              <a:buNone/>
            </a:pPr>
            <a:r>
              <a:rPr kumimoji="1" lang="en-US" altLang="zh-CN" sz="2800" dirty="0">
                <a:effectLst/>
                <a:ea typeface="仿宋_GB2312" pitchFamily="49" charset="-122"/>
              </a:rPr>
              <a:t>	Preorder sequence 123</a:t>
            </a:r>
          </a:p>
          <a:p>
            <a:pPr>
              <a:buFont typeface="Wingdings" pitchFamily="2" charset="2"/>
              <a:buNone/>
            </a:pPr>
            <a:endParaRPr kumimoji="1" lang="en-US" altLang="zh-CN" sz="2800" dirty="0">
              <a:effectLst/>
              <a:ea typeface="仿宋_GB2312" pitchFamily="49" charset="-122"/>
            </a:endParaRPr>
          </a:p>
          <a:p>
            <a:pPr>
              <a:buFont typeface="Wingdings" pitchFamily="2" charset="2"/>
              <a:buNone/>
            </a:pPr>
            <a:endParaRPr kumimoji="1" lang="en-US" altLang="zh-CN" dirty="0">
              <a:effectLst/>
              <a:ea typeface="仿宋_GB2312" pitchFamily="49" charset="-122"/>
            </a:endParaRPr>
          </a:p>
          <a:p>
            <a:pPr>
              <a:buFont typeface="Wingdings" pitchFamily="2" charset="2"/>
              <a:buNone/>
            </a:pPr>
            <a:endParaRPr kumimoji="1" lang="en-US" altLang="zh-CN" dirty="0">
              <a:effectLst/>
              <a:ea typeface="仿宋_GB2312" pitchFamily="49" charset="-122"/>
            </a:endParaRPr>
          </a:p>
          <a:p>
            <a:pPr>
              <a:buFont typeface="Wingdings" pitchFamily="2" charset="2"/>
              <a:buNone/>
            </a:pPr>
            <a:r>
              <a:rPr kumimoji="1" lang="en-US" altLang="zh-CN" dirty="0">
                <a:effectLst/>
                <a:ea typeface="仿宋_GB2312" pitchFamily="49" charset="-122"/>
              </a:rPr>
              <a:t>	</a:t>
            </a:r>
          </a:p>
          <a:p>
            <a:pPr>
              <a:buFont typeface="Wingdings" pitchFamily="2" charset="2"/>
              <a:buNone/>
            </a:pPr>
            <a:r>
              <a:rPr kumimoji="1" lang="en-US" altLang="zh-CN" sz="2800" dirty="0">
                <a:effectLst/>
                <a:ea typeface="仿宋_GB2312" pitchFamily="49" charset="-122"/>
              </a:rPr>
              <a:t>	</a:t>
            </a:r>
            <a:r>
              <a:rPr kumimoji="1" lang="en-US" altLang="zh-CN" sz="2800" dirty="0" err="1">
                <a:effectLst/>
                <a:ea typeface="仿宋_GB2312" pitchFamily="49" charset="-122"/>
              </a:rPr>
              <a:t>Inorder</a:t>
            </a:r>
            <a:r>
              <a:rPr kumimoji="1" lang="en-US" altLang="zh-CN" sz="2800" dirty="0">
                <a:effectLst/>
                <a:ea typeface="仿宋_GB2312" pitchFamily="49" charset="-122"/>
              </a:rPr>
              <a:t> traversed sequences are 123, 132, 213, 231, and </a:t>
            </a:r>
            <a:r>
              <a:rPr kumimoji="1" lang="en-US" altLang="zh-CN" sz="2800" dirty="0" smtClean="0">
                <a:effectLst/>
                <a:ea typeface="仿宋_GB2312" pitchFamily="49" charset="-122"/>
              </a:rPr>
              <a:t>321</a:t>
            </a:r>
            <a:r>
              <a:rPr kumimoji="1" lang="en-US" altLang="zh-CN" sz="2800" dirty="0">
                <a:effectLst/>
                <a:ea typeface="仿宋_GB2312" pitchFamily="49" charset="-122"/>
              </a:rPr>
              <a:t>.</a:t>
            </a:r>
          </a:p>
        </p:txBody>
      </p:sp>
      <p:pic>
        <p:nvPicPr>
          <p:cNvPr id="147465" name="Picture 9"/>
          <p:cNvPicPr>
            <a:picLocks noChangeAspect="1" noChangeArrowheads="1"/>
          </p:cNvPicPr>
          <p:nvPr/>
        </p:nvPicPr>
        <p:blipFill>
          <a:blip r:embed="rId2">
            <a:extLst>
              <a:ext uri="{28A0092B-C50C-407E-A947-70E740481C1C}">
                <a14:useLocalDpi xmlns:a14="http://schemas.microsoft.com/office/drawing/2010/main" val="0"/>
              </a:ext>
            </a:extLst>
          </a:blip>
          <a:srcRect b="-28893"/>
          <a:stretch>
            <a:fillRect/>
          </a:stretch>
        </p:blipFill>
        <p:spPr bwMode="auto">
          <a:xfrm>
            <a:off x="395288" y="2779713"/>
            <a:ext cx="8459787" cy="2089150"/>
          </a:xfrm>
          <a:prstGeom prst="rect">
            <a:avLst/>
          </a:prstGeom>
          <a:solidFill>
            <a:schemeClr val="tx1"/>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47466" name="Text Box 10"/>
          <p:cNvSpPr txBox="1">
            <a:spLocks noChangeArrowheads="1"/>
          </p:cNvSpPr>
          <p:nvPr/>
        </p:nvSpPr>
        <p:spPr bwMode="auto">
          <a:xfrm>
            <a:off x="611560" y="4219575"/>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b="1" dirty="0">
                <a:solidFill>
                  <a:srgbClr val="CC0000"/>
                </a:solidFill>
                <a:effectLst/>
                <a:latin typeface="+mn-lt"/>
                <a:ea typeface="宋体" pitchFamily="2" charset="-122"/>
              </a:rPr>
              <a:t>123</a:t>
            </a:r>
          </a:p>
        </p:txBody>
      </p:sp>
      <p:sp>
        <p:nvSpPr>
          <p:cNvPr id="147467" name="Text Box 11"/>
          <p:cNvSpPr txBox="1">
            <a:spLocks noChangeArrowheads="1"/>
          </p:cNvSpPr>
          <p:nvPr/>
        </p:nvSpPr>
        <p:spPr bwMode="auto">
          <a:xfrm>
            <a:off x="2390491" y="4219575"/>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b="1" dirty="0">
                <a:solidFill>
                  <a:srgbClr val="CC0000"/>
                </a:solidFill>
                <a:effectLst/>
                <a:latin typeface="+mn-lt"/>
                <a:ea typeface="宋体" pitchFamily="2" charset="-122"/>
              </a:rPr>
              <a:t>132</a:t>
            </a:r>
          </a:p>
        </p:txBody>
      </p:sp>
      <p:sp>
        <p:nvSpPr>
          <p:cNvPr id="147468" name="Text Box 12"/>
          <p:cNvSpPr txBox="1">
            <a:spLocks noChangeArrowheads="1"/>
          </p:cNvSpPr>
          <p:nvPr/>
        </p:nvSpPr>
        <p:spPr bwMode="auto">
          <a:xfrm>
            <a:off x="4169422" y="4219575"/>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b="1">
                <a:solidFill>
                  <a:srgbClr val="CC0000"/>
                </a:solidFill>
                <a:effectLst/>
                <a:latin typeface="+mn-lt"/>
                <a:ea typeface="宋体" pitchFamily="2" charset="-122"/>
              </a:rPr>
              <a:t>213</a:t>
            </a:r>
          </a:p>
        </p:txBody>
      </p:sp>
      <p:sp>
        <p:nvSpPr>
          <p:cNvPr id="147469" name="Text Box 13"/>
          <p:cNvSpPr txBox="1">
            <a:spLocks noChangeArrowheads="1"/>
          </p:cNvSpPr>
          <p:nvPr/>
        </p:nvSpPr>
        <p:spPr bwMode="auto">
          <a:xfrm>
            <a:off x="5948353" y="4219575"/>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b="1">
                <a:solidFill>
                  <a:srgbClr val="CC0000"/>
                </a:solidFill>
                <a:effectLst/>
                <a:latin typeface="+mn-lt"/>
                <a:ea typeface="宋体" pitchFamily="2" charset="-122"/>
              </a:rPr>
              <a:t>231</a:t>
            </a:r>
          </a:p>
        </p:txBody>
      </p:sp>
      <p:sp>
        <p:nvSpPr>
          <p:cNvPr id="147470" name="Text Box 14"/>
          <p:cNvSpPr txBox="1">
            <a:spLocks noChangeArrowheads="1"/>
          </p:cNvSpPr>
          <p:nvPr/>
        </p:nvSpPr>
        <p:spPr bwMode="auto">
          <a:xfrm>
            <a:off x="7727285" y="4219575"/>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3600" b="1" dirty="0">
                <a:solidFill>
                  <a:srgbClr val="CC0000"/>
                </a:solidFill>
                <a:effectLst/>
                <a:latin typeface="+mn-lt"/>
                <a:ea typeface="宋体" pitchFamily="2" charset="-122"/>
              </a:rPr>
              <a:t>321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7465"/>
                                        </p:tgtEl>
                                        <p:attrNameLst>
                                          <p:attrName>style.visibility</p:attrName>
                                        </p:attrNameLst>
                                      </p:cBhvr>
                                      <p:to>
                                        <p:strVal val="visible"/>
                                      </p:to>
                                    </p:set>
                                    <p:anim calcmode="lin" valueType="num">
                                      <p:cBhvr additive="base">
                                        <p:cTn id="7" dur="500" fill="hold"/>
                                        <p:tgtEl>
                                          <p:spTgt spid="147465"/>
                                        </p:tgtEl>
                                        <p:attrNameLst>
                                          <p:attrName>ppt_x</p:attrName>
                                        </p:attrNameLst>
                                      </p:cBhvr>
                                      <p:tavLst>
                                        <p:tav tm="0">
                                          <p:val>
                                            <p:strVal val="0-#ppt_w/2"/>
                                          </p:val>
                                        </p:tav>
                                        <p:tav tm="100000">
                                          <p:val>
                                            <p:strVal val="#ppt_x"/>
                                          </p:val>
                                        </p:tav>
                                      </p:tavLst>
                                    </p:anim>
                                    <p:anim calcmode="lin" valueType="num">
                                      <p:cBhvr additive="base">
                                        <p:cTn id="8" dur="500" fill="hold"/>
                                        <p:tgtEl>
                                          <p:spTgt spid="1474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7466"/>
                                        </p:tgtEl>
                                        <p:attrNameLst>
                                          <p:attrName>style.visibility</p:attrName>
                                        </p:attrNameLst>
                                      </p:cBhvr>
                                      <p:to>
                                        <p:strVal val="visible"/>
                                      </p:to>
                                    </p:set>
                                    <p:anim calcmode="lin" valueType="num">
                                      <p:cBhvr additive="base">
                                        <p:cTn id="13" dur="500" fill="hold"/>
                                        <p:tgtEl>
                                          <p:spTgt spid="147466"/>
                                        </p:tgtEl>
                                        <p:attrNameLst>
                                          <p:attrName>ppt_x</p:attrName>
                                        </p:attrNameLst>
                                      </p:cBhvr>
                                      <p:tavLst>
                                        <p:tav tm="0">
                                          <p:val>
                                            <p:strVal val="1+#ppt_w/2"/>
                                          </p:val>
                                        </p:tav>
                                        <p:tav tm="100000">
                                          <p:val>
                                            <p:strVal val="#ppt_x"/>
                                          </p:val>
                                        </p:tav>
                                      </p:tavLst>
                                    </p:anim>
                                    <p:anim calcmode="lin" valueType="num">
                                      <p:cBhvr additive="base">
                                        <p:cTn id="14" dur="500" fill="hold"/>
                                        <p:tgtEl>
                                          <p:spTgt spid="1474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7467"/>
                                        </p:tgtEl>
                                        <p:attrNameLst>
                                          <p:attrName>style.visibility</p:attrName>
                                        </p:attrNameLst>
                                      </p:cBhvr>
                                      <p:to>
                                        <p:strVal val="visible"/>
                                      </p:to>
                                    </p:set>
                                    <p:anim calcmode="lin" valueType="num">
                                      <p:cBhvr additive="base">
                                        <p:cTn id="19" dur="500" fill="hold"/>
                                        <p:tgtEl>
                                          <p:spTgt spid="147467"/>
                                        </p:tgtEl>
                                        <p:attrNameLst>
                                          <p:attrName>ppt_x</p:attrName>
                                        </p:attrNameLst>
                                      </p:cBhvr>
                                      <p:tavLst>
                                        <p:tav tm="0">
                                          <p:val>
                                            <p:strVal val="1+#ppt_w/2"/>
                                          </p:val>
                                        </p:tav>
                                        <p:tav tm="100000">
                                          <p:val>
                                            <p:strVal val="#ppt_x"/>
                                          </p:val>
                                        </p:tav>
                                      </p:tavLst>
                                    </p:anim>
                                    <p:anim calcmode="lin" valueType="num">
                                      <p:cBhvr additive="base">
                                        <p:cTn id="20" dur="500" fill="hold"/>
                                        <p:tgtEl>
                                          <p:spTgt spid="14746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7468"/>
                                        </p:tgtEl>
                                        <p:attrNameLst>
                                          <p:attrName>style.visibility</p:attrName>
                                        </p:attrNameLst>
                                      </p:cBhvr>
                                      <p:to>
                                        <p:strVal val="visible"/>
                                      </p:to>
                                    </p:set>
                                    <p:anim calcmode="lin" valueType="num">
                                      <p:cBhvr additive="base">
                                        <p:cTn id="25" dur="500" fill="hold"/>
                                        <p:tgtEl>
                                          <p:spTgt spid="147468"/>
                                        </p:tgtEl>
                                        <p:attrNameLst>
                                          <p:attrName>ppt_x</p:attrName>
                                        </p:attrNameLst>
                                      </p:cBhvr>
                                      <p:tavLst>
                                        <p:tav tm="0">
                                          <p:val>
                                            <p:strVal val="1+#ppt_w/2"/>
                                          </p:val>
                                        </p:tav>
                                        <p:tav tm="100000">
                                          <p:val>
                                            <p:strVal val="#ppt_x"/>
                                          </p:val>
                                        </p:tav>
                                      </p:tavLst>
                                    </p:anim>
                                    <p:anim calcmode="lin" valueType="num">
                                      <p:cBhvr additive="base">
                                        <p:cTn id="26" dur="500" fill="hold"/>
                                        <p:tgtEl>
                                          <p:spTgt spid="14746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7469"/>
                                        </p:tgtEl>
                                        <p:attrNameLst>
                                          <p:attrName>style.visibility</p:attrName>
                                        </p:attrNameLst>
                                      </p:cBhvr>
                                      <p:to>
                                        <p:strVal val="visible"/>
                                      </p:to>
                                    </p:set>
                                    <p:anim calcmode="lin" valueType="num">
                                      <p:cBhvr additive="base">
                                        <p:cTn id="31" dur="500" fill="hold"/>
                                        <p:tgtEl>
                                          <p:spTgt spid="147469"/>
                                        </p:tgtEl>
                                        <p:attrNameLst>
                                          <p:attrName>ppt_x</p:attrName>
                                        </p:attrNameLst>
                                      </p:cBhvr>
                                      <p:tavLst>
                                        <p:tav tm="0">
                                          <p:val>
                                            <p:strVal val="1+#ppt_w/2"/>
                                          </p:val>
                                        </p:tav>
                                        <p:tav tm="100000">
                                          <p:val>
                                            <p:strVal val="#ppt_x"/>
                                          </p:val>
                                        </p:tav>
                                      </p:tavLst>
                                    </p:anim>
                                    <p:anim calcmode="lin" valueType="num">
                                      <p:cBhvr additive="base">
                                        <p:cTn id="32" dur="500" fill="hold"/>
                                        <p:tgtEl>
                                          <p:spTgt spid="14746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7470"/>
                                        </p:tgtEl>
                                        <p:attrNameLst>
                                          <p:attrName>style.visibility</p:attrName>
                                        </p:attrNameLst>
                                      </p:cBhvr>
                                      <p:to>
                                        <p:strVal val="visible"/>
                                      </p:to>
                                    </p:set>
                                    <p:anim calcmode="lin" valueType="num">
                                      <p:cBhvr additive="base">
                                        <p:cTn id="37" dur="500" fill="hold"/>
                                        <p:tgtEl>
                                          <p:spTgt spid="147470"/>
                                        </p:tgtEl>
                                        <p:attrNameLst>
                                          <p:attrName>ppt_x</p:attrName>
                                        </p:attrNameLst>
                                      </p:cBhvr>
                                      <p:tavLst>
                                        <p:tav tm="0">
                                          <p:val>
                                            <p:strVal val="1+#ppt_w/2"/>
                                          </p:val>
                                        </p:tav>
                                        <p:tav tm="100000">
                                          <p:val>
                                            <p:strVal val="#ppt_x"/>
                                          </p:val>
                                        </p:tav>
                                      </p:tavLst>
                                    </p:anim>
                                    <p:anim calcmode="lin" valueType="num">
                                      <p:cBhvr additive="base">
                                        <p:cTn id="38" dur="500" fill="hold"/>
                                        <p:tgtEl>
                                          <p:spTgt spid="14747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7464">
                                            <p:txEl>
                                              <p:pRg st="6" end="6"/>
                                            </p:txEl>
                                          </p:spTgt>
                                        </p:tgtEl>
                                        <p:attrNameLst>
                                          <p:attrName>style.visibility</p:attrName>
                                        </p:attrNameLst>
                                      </p:cBhvr>
                                      <p:to>
                                        <p:strVal val="visible"/>
                                      </p:to>
                                    </p:set>
                                    <p:anim calcmode="lin" valueType="num">
                                      <p:cBhvr additive="base">
                                        <p:cTn id="43" dur="500" fill="hold"/>
                                        <p:tgtEl>
                                          <p:spTgt spid="14746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746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6" grpId="0"/>
      <p:bldP spid="147467" grpId="0"/>
      <p:bldP spid="147468" grpId="0"/>
      <p:bldP spid="147469" grpId="0"/>
      <p:bldP spid="14747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239618" name="Rectangle 2"/>
          <p:cNvSpPr>
            <a:spLocks noGrp="1" noChangeArrowheads="1"/>
          </p:cNvSpPr>
          <p:nvPr>
            <p:ph type="title"/>
          </p:nvPr>
        </p:nvSpPr>
        <p:spPr/>
        <p:txBody>
          <a:bodyPr/>
          <a:lstStyle/>
          <a:p>
            <a:r>
              <a:rPr lang="en-US" altLang="zh-CN"/>
              <a:t>Example (2)</a:t>
            </a:r>
          </a:p>
        </p:txBody>
      </p:sp>
      <p:sp>
        <p:nvSpPr>
          <p:cNvPr id="239619" name="Rectangle 3"/>
          <p:cNvSpPr>
            <a:spLocks noGrp="1" noChangeArrowheads="1"/>
          </p:cNvSpPr>
          <p:nvPr>
            <p:ph type="body" idx="1"/>
          </p:nvPr>
        </p:nvSpPr>
        <p:spPr/>
        <p:txBody>
          <a:bodyPr/>
          <a:lstStyle/>
          <a:p>
            <a:r>
              <a:rPr lang="en-US" altLang="zh-CN" i="1" dirty="0">
                <a:effectLst/>
              </a:rPr>
              <a:t>n</a:t>
            </a:r>
            <a:r>
              <a:rPr lang="en-US" altLang="zh-CN" dirty="0">
                <a:effectLst/>
              </a:rPr>
              <a:t>=0, 1, 2, 3, 4</a:t>
            </a:r>
          </a:p>
        </p:txBody>
      </p:sp>
      <p:pic>
        <p:nvPicPr>
          <p:cNvPr id="239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4221163"/>
            <a:ext cx="8967787" cy="22098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2" name="Picture 6"/>
          <p:cNvPicPr>
            <a:picLocks noChangeArrowheads="1"/>
          </p:cNvPicPr>
          <p:nvPr/>
        </p:nvPicPr>
        <p:blipFill>
          <a:blip r:embed="rId3">
            <a:extLst>
              <a:ext uri="{28A0092B-C50C-407E-A947-70E740481C1C}">
                <a14:useLocalDpi xmlns:a14="http://schemas.microsoft.com/office/drawing/2010/main" val="0"/>
              </a:ext>
            </a:extLst>
          </a:blip>
          <a:srcRect r="23482"/>
          <a:stretch>
            <a:fillRect/>
          </a:stretch>
        </p:blipFill>
        <p:spPr bwMode="auto">
          <a:xfrm>
            <a:off x="1141413" y="2276475"/>
            <a:ext cx="6859587" cy="177006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4"/>
          <p:cNvSpPr>
            <a:spLocks noGrp="1"/>
          </p:cNvSpPr>
          <p:nvPr>
            <p:ph type="ftr" sz="quarter" idx="11"/>
          </p:nvPr>
        </p:nvSpPr>
        <p:spPr/>
        <p:txBody>
          <a:bodyPr/>
          <a:lstStyle/>
          <a:p>
            <a:endParaRPr lang="en-US" altLang="zh-CN"/>
          </a:p>
          <a:p>
            <a:r>
              <a:rPr lang="en-US" altLang="zh-CN"/>
              <a:t>Prof. Q. Wang</a:t>
            </a:r>
          </a:p>
        </p:txBody>
      </p:sp>
      <p:sp>
        <p:nvSpPr>
          <p:cNvPr id="148495" name="Rectangle 15"/>
          <p:cNvSpPr>
            <a:spLocks noGrp="1" noChangeArrowheads="1"/>
          </p:cNvSpPr>
          <p:nvPr>
            <p:ph type="title"/>
          </p:nvPr>
        </p:nvSpPr>
        <p:spPr>
          <a:xfrm>
            <a:off x="457200" y="274638"/>
            <a:ext cx="8229600" cy="1143000"/>
          </a:xfrm>
          <a:noFill/>
          <a:ln/>
        </p:spPr>
        <p:txBody>
          <a:bodyPr anchorCtr="0"/>
          <a:lstStyle/>
          <a:p>
            <a:r>
              <a:rPr lang="en-US" altLang="zh-CN"/>
              <a:t>Conclusion</a:t>
            </a:r>
          </a:p>
        </p:txBody>
      </p:sp>
      <p:grpSp>
        <p:nvGrpSpPr>
          <p:cNvPr id="148496" name="Group 16"/>
          <p:cNvGrpSpPr>
            <a:grpSpLocks/>
          </p:cNvGrpSpPr>
          <p:nvPr/>
        </p:nvGrpSpPr>
        <p:grpSpPr bwMode="auto">
          <a:xfrm>
            <a:off x="88900" y="1658938"/>
            <a:ext cx="8964613" cy="1770062"/>
            <a:chOff x="0" y="2448"/>
            <a:chExt cx="5758" cy="1115"/>
          </a:xfrm>
        </p:grpSpPr>
        <p:pic>
          <p:nvPicPr>
            <p:cNvPr id="148497"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8"/>
              <a:ext cx="5758" cy="1115"/>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8" name="Rectangle 18"/>
            <p:cNvSpPr>
              <a:spLocks noChangeArrowheads="1"/>
            </p:cNvSpPr>
            <p:nvPr/>
          </p:nvSpPr>
          <p:spPr bwMode="auto">
            <a:xfrm>
              <a:off x="5193" y="2478"/>
              <a:ext cx="227" cy="181"/>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zh-CN" altLang="en-US"/>
            </a:p>
          </p:txBody>
        </p:sp>
      </p:grpSp>
      <p:grpSp>
        <p:nvGrpSpPr>
          <p:cNvPr id="148506" name="Group 26"/>
          <p:cNvGrpSpPr>
            <a:grpSpLocks/>
          </p:cNvGrpSpPr>
          <p:nvPr/>
        </p:nvGrpSpPr>
        <p:grpSpPr bwMode="auto">
          <a:xfrm>
            <a:off x="179388" y="3989388"/>
            <a:ext cx="8453437" cy="1095375"/>
            <a:chOff x="113" y="2314"/>
            <a:chExt cx="5325" cy="690"/>
          </a:xfrm>
        </p:grpSpPr>
        <p:sp>
          <p:nvSpPr>
            <p:cNvPr id="148499" name="Rectangle 19"/>
            <p:cNvSpPr>
              <a:spLocks noChangeArrowheads="1"/>
            </p:cNvSpPr>
            <p:nvPr/>
          </p:nvSpPr>
          <p:spPr bwMode="auto">
            <a:xfrm>
              <a:off x="113" y="2341"/>
              <a:ext cx="1743" cy="663"/>
            </a:xfrm>
            <a:prstGeom prst="rect">
              <a:avLst/>
            </a:prstGeom>
            <a:solidFill>
              <a:srgbClr val="008000"/>
            </a:solidFill>
            <a:ln>
              <a:noFill/>
            </a:ln>
            <a:effectLst>
              <a:outerShdw dist="107763" dir="2700000" algn="ctr" rotWithShape="0">
                <a:srgbClr val="333333"/>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pic>
          <p:nvPicPr>
            <p:cNvPr id="14850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 y="2381"/>
              <a:ext cx="1674" cy="568"/>
            </a:xfrm>
            <a:prstGeom prst="rect">
              <a:avLst/>
            </a:prstGeom>
            <a:noFill/>
            <a:effectLst>
              <a:outerShdw dist="107763"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Lst>
          </p:spPr>
        </p:pic>
        <p:sp>
          <p:nvSpPr>
            <p:cNvPr id="148502" name="AutoShape 22"/>
            <p:cNvSpPr>
              <a:spLocks noChangeArrowheads="1"/>
            </p:cNvSpPr>
            <p:nvPr/>
          </p:nvSpPr>
          <p:spPr bwMode="auto">
            <a:xfrm>
              <a:off x="1973" y="2523"/>
              <a:ext cx="635" cy="227"/>
            </a:xfrm>
            <a:prstGeom prst="rightArrow">
              <a:avLst>
                <a:gd name="adj1" fmla="val 50000"/>
                <a:gd name="adj2" fmla="val 69934"/>
              </a:avLst>
            </a:prstGeom>
            <a:solidFill>
              <a:srgbClr val="BBE0E3"/>
            </a:solidFill>
            <a:ln w="9525">
              <a:solidFill>
                <a:srgbClr val="000000"/>
              </a:solidFill>
              <a:miter lim="800000"/>
              <a:headEnd/>
              <a:tailEnd/>
            </a:ln>
            <a:effectLst>
              <a:outerShdw dist="35921" dir="2700000" algn="ctr" rotWithShape="0">
                <a:srgbClr val="333333"/>
              </a:outerShdw>
            </a:effectLst>
          </p:spPr>
          <p:txBody>
            <a:bodyPr wrap="none" anchor="ctr"/>
            <a:lstStyle/>
            <a:p>
              <a:endParaRPr lang="zh-CN" altLang="en-US"/>
            </a:p>
          </p:txBody>
        </p:sp>
        <p:sp>
          <p:nvSpPr>
            <p:cNvPr id="148503" name="Rectangle 23"/>
            <p:cNvSpPr>
              <a:spLocks noChangeArrowheads="1"/>
            </p:cNvSpPr>
            <p:nvPr/>
          </p:nvSpPr>
          <p:spPr bwMode="auto">
            <a:xfrm>
              <a:off x="2808" y="2314"/>
              <a:ext cx="2630" cy="680"/>
            </a:xfrm>
            <a:prstGeom prst="rect">
              <a:avLst/>
            </a:prstGeom>
            <a:solidFill>
              <a:srgbClr val="CC0000"/>
            </a:solidFill>
            <a:ln>
              <a:noFill/>
            </a:ln>
            <a:effectLst>
              <a:outerShdw dist="107763" dir="2700000" algn="ctr" rotWithShape="0">
                <a:srgbClr val="333333"/>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148504" name="Object 24"/>
            <p:cNvGraphicFramePr>
              <a:graphicFrameLocks noChangeAspect="1"/>
            </p:cNvGraphicFramePr>
            <p:nvPr/>
          </p:nvGraphicFramePr>
          <p:xfrm>
            <a:off x="2855" y="2359"/>
            <a:ext cx="2538" cy="596"/>
          </p:xfrm>
          <a:graphic>
            <a:graphicData uri="http://schemas.openxmlformats.org/presentationml/2006/ole">
              <mc:AlternateContent xmlns:mc="http://schemas.openxmlformats.org/markup-compatibility/2006">
                <mc:Choice xmlns:v="urn:schemas-microsoft-com:vml" Requires="v">
                  <p:oleObj spid="_x0000_s148626" name="公式" r:id="rId5" imgW="1676160" imgH="393480" progId="Equation.3">
                    <p:embed/>
                  </p:oleObj>
                </mc:Choice>
                <mc:Fallback>
                  <p:oleObj name="公式" r:id="rId5" imgW="1676160" imgH="393480"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 y="2359"/>
                          <a:ext cx="2538" cy="596"/>
                        </a:xfrm>
                        <a:prstGeom prst="rect">
                          <a:avLst/>
                        </a:prstGeom>
                        <a:solidFill>
                          <a:srgbClr val="FFFF99"/>
                        </a:solidFill>
                        <a:ln>
                          <a:noFill/>
                        </a:ln>
                        <a:effectLst>
                          <a:outerShdw dist="107763" dir="2700000" algn="ctr" rotWithShape="0">
                            <a:srgbClr val="333333">
                              <a:alpha val="50000"/>
                            </a:srgb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48508" name="Oval 28"/>
          <p:cNvSpPr>
            <a:spLocks noChangeArrowheads="1"/>
          </p:cNvSpPr>
          <p:nvPr/>
        </p:nvSpPr>
        <p:spPr bwMode="auto">
          <a:xfrm>
            <a:off x="7262813" y="2408238"/>
            <a:ext cx="693737" cy="379412"/>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i="1">
                <a:solidFill>
                  <a:schemeClr val="bg1"/>
                </a:solidFill>
                <a:effectLst/>
                <a:latin typeface="Times New Roman" pitchFamily="18" charset="0"/>
                <a:ea typeface="宋体" pitchFamily="2" charset="-122"/>
              </a:rPr>
              <a:t>b</a:t>
            </a:r>
            <a:r>
              <a:rPr lang="en-US" altLang="zh-CN" sz="1600" b="1" i="1" baseline="-25000">
                <a:solidFill>
                  <a:schemeClr val="bg1"/>
                </a:solidFill>
                <a:effectLst/>
                <a:latin typeface="Times New Roman" pitchFamily="18" charset="0"/>
                <a:ea typeface="宋体" pitchFamily="2" charset="-122"/>
              </a:rPr>
              <a:t>i</a:t>
            </a:r>
            <a:endParaRPr lang="en-US" altLang="zh-CN" sz="1600" b="1">
              <a:effectLst/>
              <a:ea typeface="宋体" pitchFamily="2" charset="-122"/>
            </a:endParaRPr>
          </a:p>
        </p:txBody>
      </p:sp>
      <p:sp>
        <p:nvSpPr>
          <p:cNvPr id="148509" name="Oval 29"/>
          <p:cNvSpPr>
            <a:spLocks noChangeArrowheads="1"/>
          </p:cNvSpPr>
          <p:nvPr/>
        </p:nvSpPr>
        <p:spPr bwMode="auto">
          <a:xfrm>
            <a:off x="8054975" y="2403475"/>
            <a:ext cx="693738" cy="379413"/>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b="1" i="1">
                <a:solidFill>
                  <a:schemeClr val="bg1"/>
                </a:solidFill>
                <a:effectLst/>
                <a:latin typeface="Times New Roman" pitchFamily="18" charset="0"/>
                <a:ea typeface="宋体" pitchFamily="2" charset="-122"/>
              </a:rPr>
              <a:t>b</a:t>
            </a:r>
            <a:r>
              <a:rPr lang="en-US" altLang="zh-CN" sz="1600" b="1" i="1" baseline="-25000">
                <a:solidFill>
                  <a:schemeClr val="bg1"/>
                </a:solidFill>
                <a:effectLst/>
                <a:latin typeface="Times New Roman" pitchFamily="18" charset="0"/>
                <a:ea typeface="宋体" pitchFamily="2" charset="-122"/>
              </a:rPr>
              <a:t>n-i-</a:t>
            </a:r>
            <a:r>
              <a:rPr lang="en-US" altLang="zh-CN" sz="1600" b="1" baseline="-25000">
                <a:solidFill>
                  <a:schemeClr val="bg1"/>
                </a:solidFill>
                <a:effectLst/>
                <a:latin typeface="Times New Roman" pitchFamily="18" charset="0"/>
                <a:ea typeface="宋体" pitchFamily="2" charset="-122"/>
              </a:rPr>
              <a:t>1</a:t>
            </a:r>
            <a:endParaRPr lang="en-US" altLang="zh-CN" sz="1600" b="1">
              <a:effectLst/>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48506"/>
                                        </p:tgtEl>
                                        <p:attrNameLst>
                                          <p:attrName>style.visibility</p:attrName>
                                        </p:attrNameLst>
                                      </p:cBhvr>
                                      <p:to>
                                        <p:strVal val="visible"/>
                                      </p:to>
                                    </p:set>
                                    <p:anim calcmode="lin" valueType="num">
                                      <p:cBhvr additive="base">
                                        <p:cTn id="7" dur="500" fill="hold"/>
                                        <p:tgtEl>
                                          <p:spTgt spid="148506"/>
                                        </p:tgtEl>
                                        <p:attrNameLst>
                                          <p:attrName>ppt_x</p:attrName>
                                        </p:attrNameLst>
                                      </p:cBhvr>
                                      <p:tavLst>
                                        <p:tav tm="0">
                                          <p:val>
                                            <p:strVal val="1+#ppt_w/2"/>
                                          </p:val>
                                        </p:tav>
                                        <p:tav tm="100000">
                                          <p:val>
                                            <p:strVal val="#ppt_x"/>
                                          </p:val>
                                        </p:tav>
                                      </p:tavLst>
                                    </p:anim>
                                    <p:anim calcmode="lin" valueType="num">
                                      <p:cBhvr additive="base">
                                        <p:cTn id="8" dur="500" fill="hold"/>
                                        <p:tgtEl>
                                          <p:spTgt spid="148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页脚占位符 4"/>
          <p:cNvSpPr>
            <a:spLocks noGrp="1"/>
          </p:cNvSpPr>
          <p:nvPr>
            <p:ph type="ftr" sz="quarter" idx="11"/>
          </p:nvPr>
        </p:nvSpPr>
        <p:spPr/>
        <p:txBody>
          <a:bodyPr/>
          <a:lstStyle/>
          <a:p>
            <a:endParaRPr lang="en-US" altLang="zh-CN"/>
          </a:p>
          <a:p>
            <a:r>
              <a:rPr lang="en-US" altLang="zh-CN"/>
              <a:t>Prof. Q. Wang</a:t>
            </a:r>
          </a:p>
        </p:txBody>
      </p:sp>
      <p:grpSp>
        <p:nvGrpSpPr>
          <p:cNvPr id="234500" name="Group 4"/>
          <p:cNvGrpSpPr>
            <a:grpSpLocks/>
          </p:cNvGrpSpPr>
          <p:nvPr/>
        </p:nvGrpSpPr>
        <p:grpSpPr bwMode="auto">
          <a:xfrm>
            <a:off x="179388" y="44450"/>
            <a:ext cx="8453437" cy="1095375"/>
            <a:chOff x="113" y="2314"/>
            <a:chExt cx="5325" cy="690"/>
          </a:xfrm>
        </p:grpSpPr>
        <p:sp>
          <p:nvSpPr>
            <p:cNvPr id="234501" name="Rectangle 5"/>
            <p:cNvSpPr>
              <a:spLocks noChangeArrowheads="1"/>
            </p:cNvSpPr>
            <p:nvPr/>
          </p:nvSpPr>
          <p:spPr bwMode="auto">
            <a:xfrm>
              <a:off x="113" y="2341"/>
              <a:ext cx="1743" cy="663"/>
            </a:xfrm>
            <a:prstGeom prst="rect">
              <a:avLst/>
            </a:prstGeom>
            <a:solidFill>
              <a:srgbClr val="008000"/>
            </a:solidFill>
            <a:ln>
              <a:noFill/>
            </a:ln>
            <a:effectLst>
              <a:outerShdw dist="107763" dir="2700000" algn="ctr" rotWithShape="0">
                <a:srgbClr val="333333"/>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pic>
          <p:nvPicPr>
            <p:cNvPr id="2345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 y="2381"/>
              <a:ext cx="1674" cy="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34503" name="AutoShape 7"/>
            <p:cNvSpPr>
              <a:spLocks noChangeArrowheads="1"/>
            </p:cNvSpPr>
            <p:nvPr/>
          </p:nvSpPr>
          <p:spPr bwMode="auto">
            <a:xfrm>
              <a:off x="1973" y="2523"/>
              <a:ext cx="635" cy="227"/>
            </a:xfrm>
            <a:prstGeom prst="rightArrow">
              <a:avLst>
                <a:gd name="adj1" fmla="val 50000"/>
                <a:gd name="adj2" fmla="val 69934"/>
              </a:avLst>
            </a:prstGeom>
            <a:solidFill>
              <a:srgbClr val="BBE0E3"/>
            </a:solidFill>
            <a:ln w="9525">
              <a:solidFill>
                <a:srgbClr val="000000"/>
              </a:solidFill>
              <a:miter lim="800000"/>
              <a:headEnd/>
              <a:tailEnd/>
            </a:ln>
            <a:effectLst>
              <a:outerShdw dist="35921" dir="2700000" algn="ctr" rotWithShape="0">
                <a:srgbClr val="333333"/>
              </a:outerShdw>
            </a:effectLst>
          </p:spPr>
          <p:txBody>
            <a:bodyPr wrap="none" anchor="ctr"/>
            <a:lstStyle/>
            <a:p>
              <a:endParaRPr lang="zh-CN" altLang="en-US"/>
            </a:p>
          </p:txBody>
        </p:sp>
        <p:sp>
          <p:nvSpPr>
            <p:cNvPr id="234504" name="Rectangle 8"/>
            <p:cNvSpPr>
              <a:spLocks noChangeArrowheads="1"/>
            </p:cNvSpPr>
            <p:nvPr/>
          </p:nvSpPr>
          <p:spPr bwMode="auto">
            <a:xfrm>
              <a:off x="2808" y="2314"/>
              <a:ext cx="2630" cy="680"/>
            </a:xfrm>
            <a:prstGeom prst="rect">
              <a:avLst/>
            </a:prstGeom>
            <a:solidFill>
              <a:srgbClr val="CC0000"/>
            </a:solidFill>
            <a:ln>
              <a:noFill/>
            </a:ln>
            <a:effectLst>
              <a:outerShdw dist="107763" dir="2700000" algn="ctr" rotWithShape="0">
                <a:srgbClr val="333333"/>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graphicFrame>
          <p:nvGraphicFramePr>
            <p:cNvPr id="234505" name="Object 9"/>
            <p:cNvGraphicFramePr>
              <a:graphicFrameLocks noChangeAspect="1"/>
            </p:cNvGraphicFramePr>
            <p:nvPr/>
          </p:nvGraphicFramePr>
          <p:xfrm>
            <a:off x="2855" y="2359"/>
            <a:ext cx="2538" cy="596"/>
          </p:xfrm>
          <a:graphic>
            <a:graphicData uri="http://schemas.openxmlformats.org/presentationml/2006/ole">
              <mc:AlternateContent xmlns:mc="http://schemas.openxmlformats.org/markup-compatibility/2006">
                <mc:Choice xmlns:v="urn:schemas-microsoft-com:vml" Requires="v">
                  <p:oleObj spid="_x0000_s253091" name="公式" r:id="rId4" imgW="1676160" imgH="393480" progId="Equation.3">
                    <p:embed/>
                  </p:oleObj>
                </mc:Choice>
                <mc:Fallback>
                  <p:oleObj name="公式" r:id="rId4" imgW="1676160" imgH="3934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 y="2359"/>
                          <a:ext cx="2538" cy="596"/>
                        </a:xfrm>
                        <a:prstGeom prst="rect">
                          <a:avLst/>
                        </a:prstGeom>
                        <a:solidFill>
                          <a:srgbClr val="FFFF99"/>
                        </a:solidFill>
                        <a:ln>
                          <a:noFill/>
                        </a:ln>
                        <a:effectLst>
                          <a:outerShdw dist="107763" dir="2700000" algn="ctr" rotWithShape="0">
                            <a:srgbClr val="333333">
                              <a:alpha val="50000"/>
                            </a:srgb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aphicFrame>
        <p:nvGraphicFramePr>
          <p:cNvPr id="234506" name="Object 10"/>
          <p:cNvGraphicFramePr>
            <a:graphicFrameLocks noChangeAspect="1"/>
          </p:cNvGraphicFramePr>
          <p:nvPr/>
        </p:nvGraphicFramePr>
        <p:xfrm>
          <a:off x="250825" y="1341438"/>
          <a:ext cx="2339975" cy="1144587"/>
        </p:xfrm>
        <a:graphic>
          <a:graphicData uri="http://schemas.openxmlformats.org/presentationml/2006/ole">
            <mc:AlternateContent xmlns:mc="http://schemas.openxmlformats.org/markup-compatibility/2006">
              <mc:Choice xmlns:v="urn:schemas-microsoft-com:vml" Requires="v">
                <p:oleObj spid="_x0000_s253092" name="Equation" r:id="rId6" imgW="1168200" imgH="571320" progId="Equation.DSMT4">
                  <p:embed/>
                </p:oleObj>
              </mc:Choice>
              <mc:Fallback>
                <p:oleObj name="Equation" r:id="rId6" imgW="1168200" imgH="57132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341438"/>
                        <a:ext cx="2339975"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07" name="Object 11"/>
          <p:cNvGraphicFramePr>
            <a:graphicFrameLocks noChangeAspect="1"/>
          </p:cNvGraphicFramePr>
          <p:nvPr/>
        </p:nvGraphicFramePr>
        <p:xfrm>
          <a:off x="3635375" y="1628775"/>
          <a:ext cx="1525588" cy="381000"/>
        </p:xfrm>
        <a:graphic>
          <a:graphicData uri="http://schemas.openxmlformats.org/presentationml/2006/ole">
            <mc:AlternateContent xmlns:mc="http://schemas.openxmlformats.org/markup-compatibility/2006">
              <mc:Choice xmlns:v="urn:schemas-microsoft-com:vml" Requires="v">
                <p:oleObj spid="_x0000_s253093" name="Equation" r:id="rId8" imgW="761760" imgH="190440" progId="Equation.DSMT4">
                  <p:embed/>
                </p:oleObj>
              </mc:Choice>
              <mc:Fallback>
                <p:oleObj name="Equation" r:id="rId8" imgW="761760" imgH="19044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375" y="1628775"/>
                        <a:ext cx="152558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4508" name="Text Box 12"/>
          <p:cNvSpPr txBox="1">
            <a:spLocks noChangeArrowheads="1"/>
          </p:cNvSpPr>
          <p:nvPr/>
        </p:nvSpPr>
        <p:spPr bwMode="auto">
          <a:xfrm>
            <a:off x="200025" y="2689225"/>
            <a:ext cx="170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effectLst/>
              </a:rPr>
              <a:t>定义生成函数</a:t>
            </a:r>
          </a:p>
        </p:txBody>
      </p:sp>
      <p:graphicFrame>
        <p:nvGraphicFramePr>
          <p:cNvPr id="234512" name="Object 16"/>
          <p:cNvGraphicFramePr>
            <a:graphicFrameLocks noChangeAspect="1"/>
          </p:cNvGraphicFramePr>
          <p:nvPr/>
        </p:nvGraphicFramePr>
        <p:xfrm>
          <a:off x="1042988" y="3860800"/>
          <a:ext cx="5597525" cy="1247775"/>
        </p:xfrm>
        <a:graphic>
          <a:graphicData uri="http://schemas.openxmlformats.org/presentationml/2006/ole">
            <mc:AlternateContent xmlns:mc="http://schemas.openxmlformats.org/markup-compatibility/2006">
              <mc:Choice xmlns:v="urn:schemas-microsoft-com:vml" Requires="v">
                <p:oleObj spid="_x0000_s253094" name="Equation" r:id="rId10" imgW="2793960" imgH="622080" progId="Equation.DSMT4">
                  <p:embed/>
                </p:oleObj>
              </mc:Choice>
              <mc:Fallback>
                <p:oleObj name="Equation" r:id="rId10" imgW="2793960" imgH="622080" progId="Equation.DSMT4">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2988" y="3860800"/>
                        <a:ext cx="5597525"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14" name="Object 18"/>
          <p:cNvGraphicFramePr>
            <a:graphicFrameLocks noChangeAspect="1"/>
          </p:cNvGraphicFramePr>
          <p:nvPr/>
        </p:nvGraphicFramePr>
        <p:xfrm>
          <a:off x="1084263" y="5232400"/>
          <a:ext cx="1831975" cy="407988"/>
        </p:xfrm>
        <a:graphic>
          <a:graphicData uri="http://schemas.openxmlformats.org/presentationml/2006/ole">
            <mc:AlternateContent xmlns:mc="http://schemas.openxmlformats.org/markup-compatibility/2006">
              <mc:Choice xmlns:v="urn:schemas-microsoft-com:vml" Requires="v">
                <p:oleObj spid="_x0000_s253095" name="Equation" r:id="rId12" imgW="914400" imgH="203040" progId="Equation.DSMT4">
                  <p:embed/>
                </p:oleObj>
              </mc:Choice>
              <mc:Fallback>
                <p:oleObj name="Equation" r:id="rId12" imgW="914400" imgH="203040" progId="Equation.DSMT4">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4263" y="5232400"/>
                        <a:ext cx="183197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15" name="Object 19"/>
          <p:cNvGraphicFramePr>
            <a:graphicFrameLocks noChangeAspect="1"/>
          </p:cNvGraphicFramePr>
          <p:nvPr/>
        </p:nvGraphicFramePr>
        <p:xfrm>
          <a:off x="3321050" y="5232400"/>
          <a:ext cx="2187575" cy="407988"/>
        </p:xfrm>
        <a:graphic>
          <a:graphicData uri="http://schemas.openxmlformats.org/presentationml/2006/ole">
            <mc:AlternateContent xmlns:mc="http://schemas.openxmlformats.org/markup-compatibility/2006">
              <mc:Choice xmlns:v="urn:schemas-microsoft-com:vml" Requires="v">
                <p:oleObj spid="_x0000_s253096" name="Equation" r:id="rId14" imgW="1091880" imgH="203040" progId="Equation.DSMT4">
                  <p:embed/>
                </p:oleObj>
              </mc:Choice>
              <mc:Fallback>
                <p:oleObj name="Equation" r:id="rId14" imgW="1091880" imgH="203040" progId="Equation.DSMT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1050" y="5232400"/>
                        <a:ext cx="2187575"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16" name="Object 20"/>
          <p:cNvGraphicFramePr>
            <a:graphicFrameLocks noChangeAspect="1"/>
          </p:cNvGraphicFramePr>
          <p:nvPr/>
        </p:nvGraphicFramePr>
        <p:xfrm>
          <a:off x="6742113" y="5065713"/>
          <a:ext cx="1933575" cy="739775"/>
        </p:xfrm>
        <a:graphic>
          <a:graphicData uri="http://schemas.openxmlformats.org/presentationml/2006/ole">
            <mc:AlternateContent xmlns:mc="http://schemas.openxmlformats.org/markup-compatibility/2006">
              <mc:Choice xmlns:v="urn:schemas-microsoft-com:vml" Requires="v">
                <p:oleObj spid="_x0000_s253097" name="Equation" r:id="rId16" imgW="965160" imgH="368280" progId="Equation.DSMT4">
                  <p:embed/>
                </p:oleObj>
              </mc:Choice>
              <mc:Fallback>
                <p:oleObj name="Equation" r:id="rId16" imgW="965160" imgH="368280" progId="Equation.DSMT4">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42113" y="5065713"/>
                        <a:ext cx="193357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4517" name="AutoShape 21"/>
          <p:cNvSpPr>
            <a:spLocks noChangeArrowheads="1"/>
          </p:cNvSpPr>
          <p:nvPr/>
        </p:nvSpPr>
        <p:spPr bwMode="auto">
          <a:xfrm>
            <a:off x="5724525" y="5183188"/>
            <a:ext cx="792163" cy="504825"/>
          </a:xfrm>
          <a:prstGeom prst="rightArrow">
            <a:avLst>
              <a:gd name="adj1" fmla="val 50000"/>
              <a:gd name="adj2" fmla="val 3923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519" name="Text Box 23"/>
          <p:cNvSpPr txBox="1">
            <a:spLocks noChangeArrowheads="1"/>
          </p:cNvSpPr>
          <p:nvPr/>
        </p:nvSpPr>
        <p:spPr bwMode="auto">
          <a:xfrm>
            <a:off x="279400" y="60213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10199"/>
                  </a:outerShdw>
                </a:effectLst>
              </a:rPr>
              <a:t>由于</a:t>
            </a:r>
          </a:p>
        </p:txBody>
      </p:sp>
      <p:graphicFrame>
        <p:nvGraphicFramePr>
          <p:cNvPr id="234520" name="Object 24"/>
          <p:cNvGraphicFramePr>
            <a:graphicFrameLocks noChangeAspect="1"/>
          </p:cNvGraphicFramePr>
          <p:nvPr/>
        </p:nvGraphicFramePr>
        <p:xfrm>
          <a:off x="900113" y="6072188"/>
          <a:ext cx="660400" cy="381000"/>
        </p:xfrm>
        <a:graphic>
          <a:graphicData uri="http://schemas.openxmlformats.org/presentationml/2006/ole">
            <mc:AlternateContent xmlns:mc="http://schemas.openxmlformats.org/markup-compatibility/2006">
              <mc:Choice xmlns:v="urn:schemas-microsoft-com:vml" Requires="v">
                <p:oleObj spid="_x0000_s253098" name="Equation" r:id="rId18" imgW="330120" imgH="190440" progId="Equation.DSMT4">
                  <p:embed/>
                </p:oleObj>
              </mc:Choice>
              <mc:Fallback>
                <p:oleObj name="Equation" r:id="rId18" imgW="330120" imgH="190440" progId="Equation.DSMT4">
                  <p:embed/>
                  <p:pic>
                    <p:nvPicPr>
                      <p:cNvPr id="0"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0113" y="6072188"/>
                        <a:ext cx="660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21" name="Object 25"/>
          <p:cNvGraphicFramePr>
            <a:graphicFrameLocks noChangeAspect="1"/>
          </p:cNvGraphicFramePr>
          <p:nvPr/>
        </p:nvGraphicFramePr>
        <p:xfrm>
          <a:off x="2638425" y="5876925"/>
          <a:ext cx="1933575" cy="739775"/>
        </p:xfrm>
        <a:graphic>
          <a:graphicData uri="http://schemas.openxmlformats.org/presentationml/2006/ole">
            <mc:AlternateContent xmlns:mc="http://schemas.openxmlformats.org/markup-compatibility/2006">
              <mc:Choice xmlns:v="urn:schemas-microsoft-com:vml" Requires="v">
                <p:oleObj spid="_x0000_s253099" name="Equation" r:id="rId20" imgW="965160" imgH="368280" progId="Equation.DSMT4">
                  <p:embed/>
                </p:oleObj>
              </mc:Choice>
              <mc:Fallback>
                <p:oleObj name="Equation" r:id="rId20" imgW="965160" imgH="368280" progId="Equation.DSMT4">
                  <p:embed/>
                  <p:pic>
                    <p:nvPicPr>
                      <p:cNvPr id="0" name="Object 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38425" y="5876925"/>
                        <a:ext cx="193357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对象 1"/>
          <p:cNvGraphicFramePr>
            <a:graphicFrameLocks noChangeAspect="1"/>
          </p:cNvGraphicFramePr>
          <p:nvPr/>
        </p:nvGraphicFramePr>
        <p:xfrm>
          <a:off x="1042988" y="3068638"/>
          <a:ext cx="4808537" cy="738187"/>
        </p:xfrm>
        <a:graphic>
          <a:graphicData uri="http://schemas.openxmlformats.org/presentationml/2006/ole">
            <mc:AlternateContent xmlns:mc="http://schemas.openxmlformats.org/markup-compatibility/2006">
              <mc:Choice xmlns:v="urn:schemas-microsoft-com:vml" Requires="v">
                <p:oleObj spid="_x0000_s253100" name="Equation" r:id="rId22" imgW="2400300" imgH="368300" progId="Equation.DSMT4">
                  <p:embed/>
                </p:oleObj>
              </mc:Choice>
              <mc:Fallback>
                <p:oleObj name="Equation" r:id="rId22" imgW="2400300" imgH="368300" progId="Equation.DSMT4">
                  <p:embed/>
                  <p:pic>
                    <p:nvPicPr>
                      <p:cNvPr id="0" name="Object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2988" y="3068638"/>
                        <a:ext cx="4808537"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5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45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45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45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45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45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45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4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7" grpId="0" animBg="1"/>
      <p:bldP spid="23451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graphicFrame>
        <p:nvGraphicFramePr>
          <p:cNvPr id="235524" name="Object 4"/>
          <p:cNvGraphicFramePr>
            <a:graphicFrameLocks noChangeAspect="1"/>
          </p:cNvGraphicFramePr>
          <p:nvPr/>
        </p:nvGraphicFramePr>
        <p:xfrm>
          <a:off x="673100" y="1254125"/>
          <a:ext cx="6130925" cy="1454150"/>
        </p:xfrm>
        <a:graphic>
          <a:graphicData uri="http://schemas.openxmlformats.org/presentationml/2006/ole">
            <mc:AlternateContent xmlns:mc="http://schemas.openxmlformats.org/markup-compatibility/2006">
              <mc:Choice xmlns:v="urn:schemas-microsoft-com:vml" Requires="v">
                <p:oleObj spid="_x0000_s236110" name="Equation" r:id="rId3" imgW="3060360" imgH="723600" progId="Equation.DSMT4">
                  <p:embed/>
                </p:oleObj>
              </mc:Choice>
              <mc:Fallback>
                <p:oleObj name="Equation" r:id="rId3" imgW="3060360" imgH="723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1254125"/>
                        <a:ext cx="6130925" cy="145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25" name="Object 5"/>
          <p:cNvGraphicFramePr>
            <a:graphicFrameLocks noChangeAspect="1"/>
          </p:cNvGraphicFramePr>
          <p:nvPr/>
        </p:nvGraphicFramePr>
        <p:xfrm>
          <a:off x="611188" y="3644900"/>
          <a:ext cx="7199312" cy="1276350"/>
        </p:xfrm>
        <a:graphic>
          <a:graphicData uri="http://schemas.openxmlformats.org/presentationml/2006/ole">
            <mc:AlternateContent xmlns:mc="http://schemas.openxmlformats.org/markup-compatibility/2006">
              <mc:Choice xmlns:v="urn:schemas-microsoft-com:vml" Requires="v">
                <p:oleObj spid="_x0000_s236111" name="Equation" r:id="rId5" imgW="3593880" imgH="634680" progId="Equation.DSMT4">
                  <p:embed/>
                </p:oleObj>
              </mc:Choice>
              <mc:Fallback>
                <p:oleObj name="Equation" r:id="rId5" imgW="3593880" imgH="6346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644900"/>
                        <a:ext cx="7199312"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26" name="Object 6"/>
          <p:cNvGraphicFramePr>
            <a:graphicFrameLocks noChangeAspect="1"/>
          </p:cNvGraphicFramePr>
          <p:nvPr>
            <p:extLst>
              <p:ext uri="{D42A27DB-BD31-4B8C-83A1-F6EECF244321}">
                <p14:modId xmlns:p14="http://schemas.microsoft.com/office/powerpoint/2010/main" val="3903015203"/>
              </p:ext>
            </p:extLst>
          </p:nvPr>
        </p:nvGraphicFramePr>
        <p:xfrm>
          <a:off x="2339975" y="5229200"/>
          <a:ext cx="4095750" cy="1065213"/>
        </p:xfrm>
        <a:graphic>
          <a:graphicData uri="http://schemas.openxmlformats.org/presentationml/2006/ole">
            <mc:AlternateContent xmlns:mc="http://schemas.openxmlformats.org/markup-compatibility/2006">
              <mc:Choice xmlns:v="urn:schemas-microsoft-com:vml" Requires="v">
                <p:oleObj spid="_x0000_s236112" name="Equation" r:id="rId7" imgW="1371600" imgH="355320" progId="Equation.DSMT4">
                  <p:embed/>
                </p:oleObj>
              </mc:Choice>
              <mc:Fallback>
                <p:oleObj name="Equation" r:id="rId7" imgW="1371600" imgH="35532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5229200"/>
                        <a:ext cx="4095750" cy="1065213"/>
                      </a:xfrm>
                      <a:prstGeom prst="rect">
                        <a:avLst/>
                      </a:prstGeom>
                      <a:solidFill>
                        <a:schemeClr val="bg2">
                          <a:lumMod val="75000"/>
                        </a:schemeClr>
                      </a:solidFill>
                      <a:ln w="38100">
                        <a:solidFill>
                          <a:srgbClr val="FFFF00"/>
                        </a:solidFill>
                        <a:miter lim="800000"/>
                        <a:headEnd/>
                        <a:tailEnd/>
                      </a:ln>
                      <a:effectLst/>
                      <a:extLst/>
                    </p:spPr>
                  </p:pic>
                </p:oleObj>
              </mc:Fallback>
            </mc:AlternateContent>
          </a:graphicData>
        </a:graphic>
      </p:graphicFrame>
      <p:graphicFrame>
        <p:nvGraphicFramePr>
          <p:cNvPr id="235528" name="Object 8"/>
          <p:cNvGraphicFramePr>
            <a:graphicFrameLocks noChangeAspect="1"/>
          </p:cNvGraphicFramePr>
          <p:nvPr/>
        </p:nvGraphicFramePr>
        <p:xfrm>
          <a:off x="673100" y="115888"/>
          <a:ext cx="5853113" cy="1096962"/>
        </p:xfrm>
        <a:graphic>
          <a:graphicData uri="http://schemas.openxmlformats.org/presentationml/2006/ole">
            <mc:AlternateContent xmlns:mc="http://schemas.openxmlformats.org/markup-compatibility/2006">
              <mc:Choice xmlns:v="urn:schemas-microsoft-com:vml" Requires="v">
                <p:oleObj spid="_x0000_s236113" name="Equation" r:id="rId9" imgW="2920680" imgH="545760" progId="Equation.DSMT4">
                  <p:embed/>
                </p:oleObj>
              </mc:Choice>
              <mc:Fallback>
                <p:oleObj name="Equation" r:id="rId9" imgW="2920680" imgH="54576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100" y="115888"/>
                        <a:ext cx="5853113"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对象 1"/>
          <p:cNvGraphicFramePr>
            <a:graphicFrameLocks noChangeAspect="1"/>
          </p:cNvGraphicFramePr>
          <p:nvPr/>
        </p:nvGraphicFramePr>
        <p:xfrm>
          <a:off x="673100" y="2762250"/>
          <a:ext cx="4808538" cy="738188"/>
        </p:xfrm>
        <a:graphic>
          <a:graphicData uri="http://schemas.openxmlformats.org/presentationml/2006/ole">
            <mc:AlternateContent xmlns:mc="http://schemas.openxmlformats.org/markup-compatibility/2006">
              <mc:Choice xmlns:v="urn:schemas-microsoft-com:vml" Requires="v">
                <p:oleObj spid="_x0000_s236114" name="Equation" r:id="rId11" imgW="2400300" imgH="368300" progId="Equation.DSMT4">
                  <p:embed/>
                </p:oleObj>
              </mc:Choice>
              <mc:Fallback>
                <p:oleObj name="Equation" r:id="rId11" imgW="2400300" imgH="3683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100" y="2762250"/>
                        <a:ext cx="4808538" cy="738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mph" presetSubtype="0" repeatCount="3000" fill="hold" nodeType="clickEffect">
                                  <p:stCondLst>
                                    <p:cond delay="0"/>
                                  </p:stCondLst>
                                  <p:childTnLst>
                                    <p:anim calcmode="discrete" valueType="str">
                                      <p:cBhvr>
                                        <p:cTn id="22" dur="1000" fill="hold"/>
                                        <p:tgtEl>
                                          <p:spTgt spid="2355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240642" name="Rectangle 2"/>
          <p:cNvSpPr>
            <a:spLocks noGrp="1" noChangeArrowheads="1"/>
          </p:cNvSpPr>
          <p:nvPr>
            <p:ph type="title"/>
          </p:nvPr>
        </p:nvSpPr>
        <p:spPr/>
        <p:txBody>
          <a:bodyPr/>
          <a:lstStyle/>
          <a:p>
            <a:r>
              <a:rPr lang="en-US" altLang="zh-CN" dirty="0" smtClean="0"/>
              <a:t>Questions</a:t>
            </a:r>
            <a:endParaRPr lang="en-US" altLang="zh-CN" dirty="0"/>
          </a:p>
        </p:txBody>
      </p:sp>
      <p:pic>
        <p:nvPicPr>
          <p:cNvPr id="240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844824"/>
            <a:ext cx="584835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4509120"/>
            <a:ext cx="88201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0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pic>
        <p:nvPicPr>
          <p:cNvPr id="241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556370"/>
            <a:ext cx="90011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321" y="4653136"/>
            <a:ext cx="17811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457200" y="277813"/>
            <a:ext cx="8229600" cy="1139825"/>
          </a:xfrm>
        </p:spPr>
        <p:txBody>
          <a:bodyPr/>
          <a:lstStyle/>
          <a:p>
            <a:r>
              <a:rPr lang="en-US" altLang="zh-CN" dirty="0" smtClean="0"/>
              <a:t>Questions</a:t>
            </a:r>
            <a:endParaRPr lang="en-US" altLang="zh-CN"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13315" name="Text Box 3"/>
          <p:cNvSpPr txBox="1">
            <a:spLocks noChangeArrowheads="1"/>
          </p:cNvSpPr>
          <p:nvPr/>
        </p:nvSpPr>
        <p:spPr bwMode="auto">
          <a:xfrm>
            <a:off x="468313" y="1981200"/>
            <a:ext cx="8280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kumimoji="1" sz="2400">
                <a:solidFill>
                  <a:schemeClr val="tx1"/>
                </a:solidFill>
                <a:latin typeface="Times New Roman" pitchFamily="18" charset="0"/>
                <a:ea typeface="宋体" pitchFamily="2" charset="-122"/>
              </a:defRPr>
            </a:lvl1pPr>
            <a:lvl2pPr marL="190500" algn="l">
              <a:defRPr kumimoji="1" sz="2400">
                <a:solidFill>
                  <a:schemeClr val="tx1"/>
                </a:solidFill>
                <a:latin typeface="Times New Roman" pitchFamily="18" charset="0"/>
                <a:ea typeface="宋体" pitchFamily="2" charset="-122"/>
              </a:defRPr>
            </a:lvl2pPr>
            <a:lvl3pPr marL="1901825" algn="l">
              <a:defRPr kumimoji="1" sz="2400">
                <a:solidFill>
                  <a:schemeClr val="tx1"/>
                </a:solidFill>
                <a:latin typeface="Times New Roman" pitchFamily="18" charset="0"/>
                <a:ea typeface="宋体" pitchFamily="2" charset="-122"/>
              </a:defRPr>
            </a:lvl3pPr>
            <a:lvl4pPr marL="2092325" algn="l">
              <a:defRPr kumimoji="1" sz="2400">
                <a:solidFill>
                  <a:schemeClr val="tx1"/>
                </a:solidFill>
                <a:latin typeface="Times New Roman" pitchFamily="18" charset="0"/>
                <a:ea typeface="宋体" pitchFamily="2" charset="-122"/>
              </a:defRPr>
            </a:lvl4pPr>
            <a:lvl5pPr marL="2282825" algn="l">
              <a:defRPr kumimoji="1" sz="2400">
                <a:solidFill>
                  <a:schemeClr val="tx1"/>
                </a:solidFill>
                <a:latin typeface="Times New Roman" pitchFamily="18" charset="0"/>
                <a:ea typeface="宋体" pitchFamily="2" charset="-122"/>
              </a:defRPr>
            </a:lvl5pPr>
            <a:lvl6pPr marL="2740025" fontAlgn="base">
              <a:spcBef>
                <a:spcPct val="0"/>
              </a:spcBef>
              <a:spcAft>
                <a:spcPct val="0"/>
              </a:spcAft>
              <a:defRPr kumimoji="1" sz="2400">
                <a:solidFill>
                  <a:schemeClr val="tx1"/>
                </a:solidFill>
                <a:latin typeface="Times New Roman" pitchFamily="18" charset="0"/>
                <a:ea typeface="宋体" pitchFamily="2" charset="-122"/>
              </a:defRPr>
            </a:lvl6pPr>
            <a:lvl7pPr marL="3197225" fontAlgn="base">
              <a:spcBef>
                <a:spcPct val="0"/>
              </a:spcBef>
              <a:spcAft>
                <a:spcPct val="0"/>
              </a:spcAft>
              <a:defRPr kumimoji="1" sz="2400">
                <a:solidFill>
                  <a:schemeClr val="tx1"/>
                </a:solidFill>
                <a:latin typeface="Times New Roman" pitchFamily="18" charset="0"/>
                <a:ea typeface="宋体" pitchFamily="2" charset="-122"/>
              </a:defRPr>
            </a:lvl7pPr>
            <a:lvl8pPr marL="3654425" fontAlgn="base">
              <a:spcBef>
                <a:spcPct val="0"/>
              </a:spcBef>
              <a:spcAft>
                <a:spcPct val="0"/>
              </a:spcAft>
              <a:defRPr kumimoji="1" sz="2400">
                <a:solidFill>
                  <a:schemeClr val="tx1"/>
                </a:solidFill>
                <a:latin typeface="Times New Roman" pitchFamily="18" charset="0"/>
                <a:ea typeface="宋体" pitchFamily="2" charset="-122"/>
              </a:defRPr>
            </a:lvl8pPr>
            <a:lvl9pPr marL="4111625" fontAlgn="base">
              <a:spcBef>
                <a:spcPct val="0"/>
              </a:spcBef>
              <a:spcAft>
                <a:spcPct val="0"/>
              </a:spcAft>
              <a:defRPr kumimoji="1" sz="2400">
                <a:solidFill>
                  <a:schemeClr val="tx1"/>
                </a:solidFill>
                <a:latin typeface="Times New Roman" pitchFamily="18" charset="0"/>
                <a:ea typeface="宋体" pitchFamily="2" charset="-122"/>
              </a:defRPr>
            </a:lvl9pPr>
          </a:lstStyle>
          <a:p>
            <a:pPr lvl="1" algn="just"/>
            <a:r>
              <a:rPr lang="en-US" altLang="zh-CN" b="1" dirty="0">
                <a:solidFill>
                  <a:srgbClr val="FFFF00"/>
                </a:solidFill>
                <a:effectLst/>
                <a:ea typeface="幼圆" pitchFamily="49" charset="-122"/>
              </a:rPr>
              <a:t>Traversing Binary Tree </a:t>
            </a:r>
            <a:r>
              <a:rPr lang="en-US" altLang="zh-CN" b="1" dirty="0">
                <a:effectLst/>
                <a:ea typeface="幼圆" pitchFamily="49" charset="-122"/>
              </a:rPr>
              <a:t>(</a:t>
            </a:r>
            <a:r>
              <a:rPr lang="zh-CN" altLang="en-US" b="1" dirty="0">
                <a:effectLst/>
                <a:ea typeface="幼圆" pitchFamily="49" charset="-122"/>
              </a:rPr>
              <a:t>二叉树的遍历</a:t>
            </a:r>
            <a:r>
              <a:rPr lang="en-US" altLang="zh-CN" b="1" dirty="0">
                <a:effectLst/>
                <a:ea typeface="幼圆" pitchFamily="49" charset="-122"/>
              </a:rPr>
              <a:t>)</a:t>
            </a:r>
            <a:r>
              <a:rPr lang="zh-CN" altLang="en-US" b="1" dirty="0">
                <a:effectLst/>
                <a:ea typeface="幼圆" pitchFamily="49" charset="-122"/>
              </a:rPr>
              <a:t>：</a:t>
            </a:r>
            <a:r>
              <a:rPr lang="zh-CN" altLang="en-US" dirty="0">
                <a:effectLst/>
                <a:ea typeface="幼圆" pitchFamily="49" charset="-122"/>
              </a:rPr>
              <a:t>按某条搜索路径访问树中每一个结点，使得每个结点</a:t>
            </a:r>
            <a:r>
              <a:rPr lang="zh-CN" altLang="en-US" b="1" dirty="0">
                <a:solidFill>
                  <a:srgbClr val="FFFF00"/>
                </a:solidFill>
                <a:effectLst/>
                <a:latin typeface="黑体" pitchFamily="49" charset="-122"/>
                <a:ea typeface="黑体" pitchFamily="49" charset="-122"/>
              </a:rPr>
              <a:t>被</a:t>
            </a:r>
            <a:r>
              <a:rPr lang="zh-CN" altLang="en-US" b="1" dirty="0" smtClean="0">
                <a:solidFill>
                  <a:srgbClr val="FFFF00"/>
                </a:solidFill>
                <a:effectLst/>
                <a:latin typeface="黑体" pitchFamily="49" charset="-122"/>
                <a:ea typeface="黑体" pitchFamily="49" charset="-122"/>
              </a:rPr>
              <a:t>访问且</a:t>
            </a:r>
            <a:r>
              <a:rPr lang="zh-CN" altLang="en-US" b="1" dirty="0">
                <a:solidFill>
                  <a:srgbClr val="FFFF00"/>
                </a:solidFill>
                <a:effectLst/>
                <a:latin typeface="黑体" pitchFamily="49" charset="-122"/>
                <a:ea typeface="黑体" pitchFamily="49" charset="-122"/>
              </a:rPr>
              <a:t>仅被访问一次</a:t>
            </a:r>
            <a:r>
              <a:rPr lang="zh-CN" altLang="en-US" dirty="0">
                <a:effectLst/>
                <a:latin typeface="黑体" pitchFamily="49" charset="-122"/>
                <a:ea typeface="黑体" pitchFamily="49" charset="-122"/>
              </a:rPr>
              <a:t> </a:t>
            </a:r>
            <a:r>
              <a:rPr lang="en-US" altLang="zh-CN" dirty="0">
                <a:effectLst/>
                <a:ea typeface="幼圆" pitchFamily="49" charset="-122"/>
              </a:rPr>
              <a:t>(</a:t>
            </a:r>
            <a:r>
              <a:rPr lang="en-US" altLang="zh-CN" b="1" dirty="0">
                <a:solidFill>
                  <a:srgbClr val="FFFF00"/>
                </a:solidFill>
                <a:effectLst/>
                <a:ea typeface="幼圆" pitchFamily="49" charset="-122"/>
              </a:rPr>
              <a:t>once and only once</a:t>
            </a:r>
            <a:r>
              <a:rPr lang="en-US" altLang="zh-CN" dirty="0">
                <a:effectLst/>
                <a:ea typeface="幼圆" pitchFamily="49" charset="-122"/>
              </a:rPr>
              <a:t>)</a:t>
            </a:r>
            <a:r>
              <a:rPr lang="zh-CN" altLang="en-US" dirty="0">
                <a:effectLst/>
                <a:ea typeface="幼圆" pitchFamily="49" charset="-122"/>
              </a:rPr>
              <a:t>。</a:t>
            </a:r>
          </a:p>
          <a:p>
            <a:pPr lvl="1" algn="just"/>
            <a:endParaRPr lang="zh-CN" altLang="en-US" dirty="0">
              <a:effectLst/>
              <a:ea typeface="幼圆" pitchFamily="49" charset="-122"/>
            </a:endParaRPr>
          </a:p>
          <a:p>
            <a:pPr lvl="1" algn="just"/>
            <a:r>
              <a:rPr lang="en-US" altLang="zh-CN" b="1" dirty="0">
                <a:solidFill>
                  <a:srgbClr val="FFFF00"/>
                </a:solidFill>
                <a:effectLst/>
                <a:ea typeface="幼圆" pitchFamily="49" charset="-122"/>
              </a:rPr>
              <a:t>Depth-first</a:t>
            </a:r>
            <a:r>
              <a:rPr lang="en-US" altLang="zh-CN" dirty="0">
                <a:solidFill>
                  <a:srgbClr val="FFFF00"/>
                </a:solidFill>
                <a:effectLst/>
                <a:ea typeface="幼圆" pitchFamily="49" charset="-122"/>
              </a:rPr>
              <a:t> traversal</a:t>
            </a:r>
            <a:r>
              <a:rPr lang="en-US" altLang="zh-CN" dirty="0">
                <a:effectLst/>
                <a:ea typeface="幼圆" pitchFamily="49" charset="-122"/>
              </a:rPr>
              <a:t> (</a:t>
            </a:r>
            <a:r>
              <a:rPr lang="zh-CN" altLang="en-US" dirty="0">
                <a:effectLst/>
                <a:ea typeface="幼圆" pitchFamily="49" charset="-122"/>
              </a:rPr>
              <a:t>深度优先</a:t>
            </a:r>
            <a:r>
              <a:rPr lang="en-US" altLang="zh-CN" dirty="0">
                <a:effectLst/>
                <a:ea typeface="幼圆" pitchFamily="49" charset="-122"/>
              </a:rPr>
              <a:t>)</a:t>
            </a:r>
            <a:r>
              <a:rPr lang="zh-CN" altLang="en-US" dirty="0">
                <a:effectLst/>
                <a:ea typeface="幼圆" pitchFamily="49" charset="-122"/>
              </a:rPr>
              <a:t>：</a:t>
            </a:r>
          </a:p>
          <a:p>
            <a:pPr lvl="1" algn="just"/>
            <a:r>
              <a:rPr lang="zh-CN" altLang="en-US" dirty="0">
                <a:effectLst/>
                <a:ea typeface="幼圆" pitchFamily="49" charset="-122"/>
              </a:rPr>
              <a:t>        由于二叉树是由根结点和左右子树构成的，因此访问时就可以有</a:t>
            </a:r>
            <a:r>
              <a:rPr lang="en-US" altLang="zh-CN" dirty="0">
                <a:effectLst/>
                <a:ea typeface="幼圆" pitchFamily="49" charset="-122"/>
              </a:rPr>
              <a:t>6</a:t>
            </a:r>
            <a:r>
              <a:rPr lang="zh-CN" altLang="en-US" dirty="0">
                <a:effectLst/>
                <a:ea typeface="幼圆" pitchFamily="49" charset="-122"/>
              </a:rPr>
              <a:t>种访问</a:t>
            </a:r>
            <a:r>
              <a:rPr lang="zh-CN" altLang="en-US" dirty="0" smtClean="0">
                <a:effectLst/>
                <a:ea typeface="幼圆" pitchFamily="49" charset="-122"/>
              </a:rPr>
              <a:t>顺序。如果</a:t>
            </a:r>
            <a:r>
              <a:rPr lang="zh-CN" altLang="en-US" dirty="0">
                <a:effectLst/>
                <a:ea typeface="幼圆" pitchFamily="49" charset="-122"/>
              </a:rPr>
              <a:t>限定访问</a:t>
            </a:r>
            <a:r>
              <a:rPr lang="zh-CN" altLang="en-US" b="1" u="sng" dirty="0">
                <a:solidFill>
                  <a:srgbClr val="FFFF00"/>
                </a:solidFill>
                <a:effectLst/>
                <a:ea typeface="幼圆" pitchFamily="49" charset="-122"/>
              </a:rPr>
              <a:t>从左到右</a:t>
            </a:r>
            <a:r>
              <a:rPr lang="zh-CN" altLang="en-US" dirty="0">
                <a:effectLst/>
                <a:ea typeface="幼圆" pitchFamily="49" charset="-122"/>
              </a:rPr>
              <a:t>进行，则只有三种</a:t>
            </a:r>
            <a:r>
              <a:rPr lang="zh-CN" altLang="en-US" dirty="0" smtClean="0">
                <a:effectLst/>
                <a:ea typeface="幼圆" pitchFamily="49" charset="-122"/>
              </a:rPr>
              <a:t>情况，分别</a:t>
            </a:r>
            <a:r>
              <a:rPr lang="zh-CN" altLang="en-US" dirty="0">
                <a:effectLst/>
                <a:ea typeface="幼圆" pitchFamily="49" charset="-122"/>
              </a:rPr>
              <a:t>称为</a:t>
            </a:r>
            <a:r>
              <a:rPr lang="zh-CN" altLang="en-US" b="1" dirty="0">
                <a:solidFill>
                  <a:srgbClr val="FFFF00"/>
                </a:solidFill>
                <a:effectLst/>
                <a:ea typeface="幼圆" pitchFamily="49" charset="-122"/>
              </a:rPr>
              <a:t>先根</a:t>
            </a:r>
            <a:r>
              <a:rPr lang="zh-CN" altLang="en-US" b="1" dirty="0" smtClean="0">
                <a:solidFill>
                  <a:srgbClr val="FFFF00"/>
                </a:solidFill>
                <a:effectLst/>
                <a:ea typeface="幼圆" pitchFamily="49" charset="-122"/>
              </a:rPr>
              <a:t>次序</a:t>
            </a:r>
            <a:r>
              <a:rPr lang="zh-CN" altLang="en-US" dirty="0" smtClean="0">
                <a:effectLst/>
                <a:ea typeface="幼圆" pitchFamily="49" charset="-122"/>
              </a:rPr>
              <a:t> </a:t>
            </a:r>
            <a:r>
              <a:rPr lang="en-US" altLang="zh-CN" dirty="0" smtClean="0">
                <a:effectLst/>
                <a:ea typeface="幼圆" pitchFamily="49" charset="-122"/>
              </a:rPr>
              <a:t>(</a:t>
            </a:r>
            <a:r>
              <a:rPr lang="zh-CN" altLang="en-US" dirty="0" smtClean="0">
                <a:effectLst/>
                <a:ea typeface="幼圆" pitchFamily="49" charset="-122"/>
              </a:rPr>
              <a:t>先序</a:t>
            </a:r>
            <a:r>
              <a:rPr lang="en-US" altLang="zh-CN" dirty="0" smtClean="0">
                <a:effectLst/>
                <a:ea typeface="幼圆" pitchFamily="49" charset="-122"/>
              </a:rPr>
              <a:t>)</a:t>
            </a:r>
            <a:r>
              <a:rPr lang="zh-CN" altLang="en-US" dirty="0" smtClean="0">
                <a:effectLst/>
                <a:ea typeface="幼圆" pitchFamily="49" charset="-122"/>
              </a:rPr>
              <a:t>、</a:t>
            </a:r>
            <a:r>
              <a:rPr lang="zh-CN" altLang="en-US" b="1" dirty="0">
                <a:solidFill>
                  <a:srgbClr val="FFFF00"/>
                </a:solidFill>
                <a:effectLst/>
                <a:ea typeface="幼圆" pitchFamily="49" charset="-122"/>
              </a:rPr>
              <a:t>中根</a:t>
            </a:r>
            <a:r>
              <a:rPr lang="zh-CN" altLang="en-US" b="1" dirty="0" smtClean="0">
                <a:solidFill>
                  <a:srgbClr val="FFFF00"/>
                </a:solidFill>
                <a:effectLst/>
                <a:ea typeface="幼圆" pitchFamily="49" charset="-122"/>
              </a:rPr>
              <a:t>次序 </a:t>
            </a:r>
            <a:r>
              <a:rPr lang="en-US" altLang="zh-CN" dirty="0" smtClean="0">
                <a:effectLst/>
                <a:ea typeface="幼圆" pitchFamily="49" charset="-122"/>
              </a:rPr>
              <a:t>(</a:t>
            </a:r>
            <a:r>
              <a:rPr lang="zh-CN" altLang="en-US" dirty="0" smtClean="0">
                <a:effectLst/>
                <a:ea typeface="幼圆" pitchFamily="49" charset="-122"/>
              </a:rPr>
              <a:t>中序</a:t>
            </a:r>
            <a:r>
              <a:rPr lang="en-US" altLang="zh-CN" dirty="0" smtClean="0">
                <a:effectLst/>
                <a:ea typeface="幼圆" pitchFamily="49" charset="-122"/>
              </a:rPr>
              <a:t>)</a:t>
            </a:r>
            <a:r>
              <a:rPr lang="zh-CN" altLang="en-US" dirty="0" smtClean="0">
                <a:effectLst/>
                <a:ea typeface="幼圆" pitchFamily="49" charset="-122"/>
              </a:rPr>
              <a:t>、</a:t>
            </a:r>
            <a:r>
              <a:rPr lang="zh-CN" altLang="en-US" b="1" dirty="0">
                <a:solidFill>
                  <a:srgbClr val="FFFF00"/>
                </a:solidFill>
                <a:effectLst/>
                <a:ea typeface="幼圆" pitchFamily="49" charset="-122"/>
              </a:rPr>
              <a:t>后根</a:t>
            </a:r>
            <a:r>
              <a:rPr lang="zh-CN" altLang="en-US" b="1" dirty="0" smtClean="0">
                <a:solidFill>
                  <a:srgbClr val="FFFF00"/>
                </a:solidFill>
                <a:effectLst/>
                <a:ea typeface="幼圆" pitchFamily="49" charset="-122"/>
              </a:rPr>
              <a:t>次序 </a:t>
            </a:r>
            <a:r>
              <a:rPr lang="en-US" altLang="zh-CN" dirty="0" smtClean="0">
                <a:effectLst/>
                <a:ea typeface="幼圆" pitchFamily="49" charset="-122"/>
              </a:rPr>
              <a:t>(</a:t>
            </a:r>
            <a:r>
              <a:rPr lang="zh-CN" altLang="en-US" dirty="0" smtClean="0">
                <a:effectLst/>
                <a:ea typeface="幼圆" pitchFamily="49" charset="-122"/>
              </a:rPr>
              <a:t>后序</a:t>
            </a:r>
            <a:r>
              <a:rPr lang="en-US" altLang="zh-CN" dirty="0" smtClean="0">
                <a:effectLst/>
                <a:ea typeface="幼圆" pitchFamily="49" charset="-122"/>
              </a:rPr>
              <a:t>)</a:t>
            </a:r>
            <a:r>
              <a:rPr lang="zh-CN" altLang="en-US" dirty="0" smtClean="0">
                <a:effectLst/>
                <a:ea typeface="幼圆" pitchFamily="49" charset="-122"/>
              </a:rPr>
              <a:t>，</a:t>
            </a:r>
            <a:r>
              <a:rPr lang="zh-CN" altLang="en-US" dirty="0">
                <a:effectLst/>
                <a:ea typeface="幼圆" pitchFamily="49" charset="-122"/>
              </a:rPr>
              <a:t>相应的输出序列称为先序、中序和后序序列。</a:t>
            </a:r>
          </a:p>
          <a:p>
            <a:pPr lvl="1" algn="just"/>
            <a:endParaRPr lang="zh-CN" altLang="en-US" dirty="0">
              <a:effectLst/>
              <a:ea typeface="幼圆" pitchFamily="49" charset="-122"/>
            </a:endParaRPr>
          </a:p>
          <a:p>
            <a:pPr lvl="1" algn="just"/>
            <a:r>
              <a:rPr lang="en-US" altLang="zh-CN" b="1" dirty="0">
                <a:solidFill>
                  <a:srgbClr val="FFFF00"/>
                </a:solidFill>
                <a:effectLst/>
                <a:ea typeface="幼圆" pitchFamily="49" charset="-122"/>
              </a:rPr>
              <a:t>Level-first</a:t>
            </a:r>
            <a:r>
              <a:rPr lang="en-US" altLang="zh-CN" dirty="0">
                <a:solidFill>
                  <a:srgbClr val="FFFF00"/>
                </a:solidFill>
                <a:effectLst/>
                <a:ea typeface="幼圆" pitchFamily="49" charset="-122"/>
              </a:rPr>
              <a:t> traversal</a:t>
            </a:r>
            <a:r>
              <a:rPr lang="en-US" altLang="zh-CN" dirty="0">
                <a:effectLst/>
                <a:ea typeface="幼圆" pitchFamily="49" charset="-122"/>
              </a:rPr>
              <a:t> (</a:t>
            </a:r>
            <a:r>
              <a:rPr lang="zh-CN" altLang="en-US" dirty="0">
                <a:effectLst/>
                <a:ea typeface="幼圆" pitchFamily="49" charset="-122"/>
              </a:rPr>
              <a:t>按层次遍历</a:t>
            </a:r>
            <a:r>
              <a:rPr lang="en-US" altLang="zh-CN" dirty="0">
                <a:effectLst/>
                <a:ea typeface="幼圆" pitchFamily="49" charset="-122"/>
              </a:rPr>
              <a:t>)</a:t>
            </a:r>
            <a:r>
              <a:rPr lang="zh-CN" altLang="en-US" dirty="0">
                <a:effectLst/>
                <a:ea typeface="幼圆" pitchFamily="49" charset="-122"/>
              </a:rPr>
              <a:t>：</a:t>
            </a:r>
          </a:p>
        </p:txBody>
      </p:sp>
      <p:sp>
        <p:nvSpPr>
          <p:cNvPr id="13317" name="Rectangle 5"/>
          <p:cNvSpPr>
            <a:spLocks noChangeArrowheads="1"/>
          </p:cNvSpPr>
          <p:nvPr/>
        </p:nvSpPr>
        <p:spPr bwMode="auto">
          <a:xfrm>
            <a:off x="684213" y="1341438"/>
            <a:ext cx="454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rPr>
              <a:t>6.4.1 Definition of Traversal</a:t>
            </a:r>
          </a:p>
        </p:txBody>
      </p:sp>
      <p:sp>
        <p:nvSpPr>
          <p:cNvPr id="13318" name="Rectangle 6"/>
          <p:cNvSpPr>
            <a:spLocks noGrp="1" noChangeArrowheads="1"/>
          </p:cNvSpPr>
          <p:nvPr>
            <p:ph type="title"/>
          </p:nvPr>
        </p:nvSpPr>
        <p:spPr/>
        <p:txBody>
          <a:bodyPr/>
          <a:lstStyle/>
          <a:p>
            <a:r>
              <a:rPr lang="en-US" altLang="zh-CN"/>
              <a:t>6.4 Traversal of binary tree</a:t>
            </a:r>
          </a:p>
        </p:txBody>
      </p:sp>
    </p:spTree>
    <p:extLst>
      <p:ext uri="{BB962C8B-B14F-4D97-AF65-F5344CB8AC3E}">
        <p14:creationId xmlns:p14="http://schemas.microsoft.com/office/powerpoint/2010/main" val="328930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页脚占位符 4"/>
          <p:cNvSpPr>
            <a:spLocks noGrp="1"/>
          </p:cNvSpPr>
          <p:nvPr>
            <p:ph type="ftr" sz="quarter" idx="11"/>
          </p:nvPr>
        </p:nvSpPr>
        <p:spPr/>
        <p:txBody>
          <a:bodyPr/>
          <a:lstStyle/>
          <a:p>
            <a:endParaRPr lang="en-US" altLang="zh-CN"/>
          </a:p>
          <a:p>
            <a:r>
              <a:rPr lang="en-US" altLang="zh-CN"/>
              <a:t>Prof. Q. Wang</a:t>
            </a:r>
          </a:p>
        </p:txBody>
      </p:sp>
      <p:sp>
        <p:nvSpPr>
          <p:cNvPr id="141333" name="Rectangle 21"/>
          <p:cNvSpPr>
            <a:spLocks noChangeArrowheads="1"/>
          </p:cNvSpPr>
          <p:nvPr/>
        </p:nvSpPr>
        <p:spPr bwMode="auto">
          <a:xfrm>
            <a:off x="684213" y="2276475"/>
            <a:ext cx="7991475" cy="3600450"/>
          </a:xfrm>
          <a:prstGeom prst="rect">
            <a:avLst/>
          </a:prstGeom>
          <a:solidFill>
            <a:schemeClr val="tx1"/>
          </a:solidFill>
          <a:ln w="9525">
            <a:solidFill>
              <a:schemeClr val="tx1"/>
            </a:solidFill>
            <a:miter lim="800000"/>
            <a:headEnd/>
            <a:tailEnd/>
          </a:ln>
          <a:effectLst>
            <a:outerShdw dist="107763" dir="2700000" algn="ctr" rotWithShape="0">
              <a:schemeClr val="tx2">
                <a:alpha val="50000"/>
              </a:schemeClr>
            </a:outerShdw>
          </a:effectLst>
        </p:spPr>
        <p:txBody>
          <a:bodyPr wrap="none" anchor="ctr"/>
          <a:lstStyle/>
          <a:p>
            <a:endParaRPr lang="zh-CN" altLang="en-US"/>
          </a:p>
        </p:txBody>
      </p:sp>
      <p:grpSp>
        <p:nvGrpSpPr>
          <p:cNvPr id="141334" name="Group 22"/>
          <p:cNvGrpSpPr>
            <a:grpSpLocks/>
          </p:cNvGrpSpPr>
          <p:nvPr/>
        </p:nvGrpSpPr>
        <p:grpSpPr bwMode="auto">
          <a:xfrm>
            <a:off x="1219200" y="2590800"/>
            <a:ext cx="3124200" cy="1752600"/>
            <a:chOff x="768" y="1632"/>
            <a:chExt cx="1968" cy="1104"/>
          </a:xfrm>
        </p:grpSpPr>
        <p:sp>
          <p:nvSpPr>
            <p:cNvPr id="141316" name="Line 4"/>
            <p:cNvSpPr>
              <a:spLocks noChangeShapeType="1"/>
            </p:cNvSpPr>
            <p:nvPr/>
          </p:nvSpPr>
          <p:spPr bwMode="auto">
            <a:xfrm>
              <a:off x="1824" y="1920"/>
              <a:ext cx="288" cy="38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24" name="Line 12"/>
            <p:cNvSpPr>
              <a:spLocks noChangeShapeType="1"/>
            </p:cNvSpPr>
            <p:nvPr/>
          </p:nvSpPr>
          <p:spPr bwMode="auto">
            <a:xfrm flipH="1">
              <a:off x="1344" y="1920"/>
              <a:ext cx="288" cy="38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21" name="Oval 9"/>
            <p:cNvSpPr>
              <a:spLocks noChangeArrowheads="1"/>
            </p:cNvSpPr>
            <p:nvPr/>
          </p:nvSpPr>
          <p:spPr bwMode="auto">
            <a:xfrm>
              <a:off x="1536" y="1632"/>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A</a:t>
              </a:r>
              <a:endParaRPr kumimoji="1" lang="en-US" altLang="zh-CN" sz="2400">
                <a:solidFill>
                  <a:srgbClr val="0000FF"/>
                </a:solidFill>
                <a:effectLst/>
                <a:latin typeface="Times New Roman" pitchFamily="18" charset="0"/>
                <a:ea typeface="宋体" pitchFamily="2" charset="-122"/>
              </a:endParaRPr>
            </a:p>
          </p:txBody>
        </p:sp>
        <p:sp>
          <p:nvSpPr>
            <p:cNvPr id="141322" name="Oval 10"/>
            <p:cNvSpPr>
              <a:spLocks noChangeArrowheads="1"/>
            </p:cNvSpPr>
            <p:nvPr/>
          </p:nvSpPr>
          <p:spPr bwMode="auto">
            <a:xfrm>
              <a:off x="768" y="2304"/>
              <a:ext cx="864" cy="432"/>
            </a:xfrm>
            <a:prstGeom prst="ellipse">
              <a:avLst/>
            </a:prstGeom>
            <a:solidFill>
              <a:srgbClr val="FFFF99"/>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EBCD</a:t>
              </a:r>
              <a:endParaRPr kumimoji="1" lang="en-US" altLang="zh-CN" sz="2400">
                <a:solidFill>
                  <a:srgbClr val="0000FF"/>
                </a:solidFill>
                <a:effectLst/>
                <a:latin typeface="Times New Roman" pitchFamily="18" charset="0"/>
                <a:ea typeface="宋体" pitchFamily="2" charset="-122"/>
              </a:endParaRPr>
            </a:p>
          </p:txBody>
        </p:sp>
        <p:sp>
          <p:nvSpPr>
            <p:cNvPr id="141323" name="Oval 11"/>
            <p:cNvSpPr>
              <a:spLocks noChangeArrowheads="1"/>
            </p:cNvSpPr>
            <p:nvPr/>
          </p:nvSpPr>
          <p:spPr bwMode="auto">
            <a:xfrm>
              <a:off x="1776" y="2304"/>
              <a:ext cx="960" cy="432"/>
            </a:xfrm>
            <a:prstGeom prst="ellipse">
              <a:avLst/>
            </a:prstGeom>
            <a:solidFill>
              <a:srgbClr val="FFFF99"/>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FHIGJ</a:t>
              </a:r>
              <a:endParaRPr kumimoji="1" lang="en-US" altLang="zh-CN" sz="2400">
                <a:solidFill>
                  <a:srgbClr val="0000FF"/>
                </a:solidFill>
                <a:effectLst/>
                <a:latin typeface="Times New Roman" pitchFamily="18" charset="0"/>
                <a:ea typeface="宋体" pitchFamily="2" charset="-122"/>
              </a:endParaRPr>
            </a:p>
          </p:txBody>
        </p:sp>
      </p:grpSp>
      <p:grpSp>
        <p:nvGrpSpPr>
          <p:cNvPr id="141335" name="Group 23"/>
          <p:cNvGrpSpPr>
            <a:grpSpLocks/>
          </p:cNvGrpSpPr>
          <p:nvPr/>
        </p:nvGrpSpPr>
        <p:grpSpPr bwMode="auto">
          <a:xfrm>
            <a:off x="4495800" y="2667000"/>
            <a:ext cx="3276600" cy="2438400"/>
            <a:chOff x="2832" y="1680"/>
            <a:chExt cx="2064" cy="1536"/>
          </a:xfrm>
        </p:grpSpPr>
        <p:sp>
          <p:nvSpPr>
            <p:cNvPr id="141317" name="Line 5"/>
            <p:cNvSpPr>
              <a:spLocks noChangeShapeType="1"/>
            </p:cNvSpPr>
            <p:nvPr/>
          </p:nvSpPr>
          <p:spPr bwMode="auto">
            <a:xfrm>
              <a:off x="3944" y="1968"/>
              <a:ext cx="227" cy="34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18" name="Line 6"/>
            <p:cNvSpPr>
              <a:spLocks noChangeShapeType="1"/>
            </p:cNvSpPr>
            <p:nvPr/>
          </p:nvSpPr>
          <p:spPr bwMode="auto">
            <a:xfrm>
              <a:off x="4337" y="2568"/>
              <a:ext cx="223" cy="31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19" name="Line 7"/>
            <p:cNvSpPr>
              <a:spLocks noChangeShapeType="1"/>
            </p:cNvSpPr>
            <p:nvPr/>
          </p:nvSpPr>
          <p:spPr bwMode="auto">
            <a:xfrm flipH="1">
              <a:off x="3072" y="2577"/>
              <a:ext cx="216" cy="30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20" name="Line 8"/>
            <p:cNvSpPr>
              <a:spLocks noChangeShapeType="1"/>
            </p:cNvSpPr>
            <p:nvPr/>
          </p:nvSpPr>
          <p:spPr bwMode="auto">
            <a:xfrm>
              <a:off x="3442" y="2592"/>
              <a:ext cx="206" cy="28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30" name="Line 18"/>
            <p:cNvSpPr>
              <a:spLocks noChangeShapeType="1"/>
            </p:cNvSpPr>
            <p:nvPr/>
          </p:nvSpPr>
          <p:spPr bwMode="auto">
            <a:xfrm flipV="1">
              <a:off x="3504" y="1968"/>
              <a:ext cx="227" cy="36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326" name="Oval 14"/>
            <p:cNvSpPr>
              <a:spLocks noChangeArrowheads="1"/>
            </p:cNvSpPr>
            <p:nvPr/>
          </p:nvSpPr>
          <p:spPr bwMode="auto">
            <a:xfrm>
              <a:off x="3216" y="2256"/>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dirty="0">
                  <a:solidFill>
                    <a:srgbClr val="0000FF"/>
                  </a:solidFill>
                  <a:effectLst/>
                  <a:latin typeface="Times New Roman" pitchFamily="18" charset="0"/>
                  <a:ea typeface="宋体" pitchFamily="2" charset="-122"/>
                </a:rPr>
                <a:t>B</a:t>
              </a:r>
              <a:endParaRPr kumimoji="1" lang="en-US" altLang="zh-CN" sz="2400" b="1" dirty="0">
                <a:solidFill>
                  <a:srgbClr val="0000FF"/>
                </a:solidFill>
                <a:effectLst/>
                <a:latin typeface="Times New Roman" pitchFamily="18" charset="0"/>
                <a:ea typeface="宋体" pitchFamily="2" charset="-122"/>
              </a:endParaRPr>
            </a:p>
          </p:txBody>
        </p:sp>
        <p:sp>
          <p:nvSpPr>
            <p:cNvPr id="141327" name="Oval 15"/>
            <p:cNvSpPr>
              <a:spLocks noChangeArrowheads="1"/>
            </p:cNvSpPr>
            <p:nvPr/>
          </p:nvSpPr>
          <p:spPr bwMode="auto">
            <a:xfrm>
              <a:off x="2832" y="2880"/>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E</a:t>
              </a:r>
              <a:endParaRPr kumimoji="1" lang="en-US" altLang="zh-CN" sz="2400" b="1">
                <a:solidFill>
                  <a:srgbClr val="0000FF"/>
                </a:solidFill>
                <a:effectLst/>
                <a:latin typeface="Times New Roman" pitchFamily="18" charset="0"/>
                <a:ea typeface="宋体" pitchFamily="2" charset="-122"/>
              </a:endParaRPr>
            </a:p>
          </p:txBody>
        </p:sp>
        <p:sp>
          <p:nvSpPr>
            <p:cNvPr id="141328" name="Oval 16"/>
            <p:cNvSpPr>
              <a:spLocks noChangeArrowheads="1"/>
            </p:cNvSpPr>
            <p:nvPr/>
          </p:nvSpPr>
          <p:spPr bwMode="auto">
            <a:xfrm>
              <a:off x="3408" y="2880"/>
              <a:ext cx="528" cy="336"/>
            </a:xfrm>
            <a:prstGeom prst="ellipse">
              <a:avLst/>
            </a:prstGeom>
            <a:solidFill>
              <a:srgbClr val="FFFF99"/>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CD</a:t>
              </a:r>
              <a:endParaRPr kumimoji="1" lang="en-US" altLang="zh-CN" sz="2400" b="1">
                <a:solidFill>
                  <a:srgbClr val="0000FF"/>
                </a:solidFill>
                <a:effectLst/>
                <a:latin typeface="Times New Roman" pitchFamily="18" charset="0"/>
                <a:ea typeface="宋体" pitchFamily="2" charset="-122"/>
              </a:endParaRPr>
            </a:p>
          </p:txBody>
        </p:sp>
        <p:sp>
          <p:nvSpPr>
            <p:cNvPr id="141329" name="Oval 17"/>
            <p:cNvSpPr>
              <a:spLocks noChangeArrowheads="1"/>
            </p:cNvSpPr>
            <p:nvPr/>
          </p:nvSpPr>
          <p:spPr bwMode="auto">
            <a:xfrm>
              <a:off x="4128" y="2880"/>
              <a:ext cx="768" cy="336"/>
            </a:xfrm>
            <a:prstGeom prst="ellipse">
              <a:avLst/>
            </a:prstGeom>
            <a:solidFill>
              <a:srgbClr val="FFFF99"/>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HIGJ</a:t>
              </a:r>
              <a:endParaRPr kumimoji="1" lang="en-US" altLang="zh-CN" sz="2400" b="1">
                <a:solidFill>
                  <a:srgbClr val="0000FF"/>
                </a:solidFill>
                <a:effectLst/>
                <a:latin typeface="Times New Roman" pitchFamily="18" charset="0"/>
                <a:ea typeface="宋体" pitchFamily="2" charset="-122"/>
              </a:endParaRPr>
            </a:p>
          </p:txBody>
        </p:sp>
        <p:sp>
          <p:nvSpPr>
            <p:cNvPr id="141331" name="Oval 19"/>
            <p:cNvSpPr>
              <a:spLocks noChangeArrowheads="1"/>
            </p:cNvSpPr>
            <p:nvPr/>
          </p:nvSpPr>
          <p:spPr bwMode="auto">
            <a:xfrm>
              <a:off x="4080" y="2256"/>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F</a:t>
              </a:r>
              <a:endParaRPr kumimoji="1" lang="en-US" altLang="zh-CN" sz="2400" b="1">
                <a:solidFill>
                  <a:srgbClr val="0000FF"/>
                </a:solidFill>
                <a:effectLst/>
                <a:latin typeface="Times New Roman" pitchFamily="18" charset="0"/>
                <a:ea typeface="宋体" pitchFamily="2" charset="-122"/>
              </a:endParaRPr>
            </a:p>
          </p:txBody>
        </p:sp>
        <p:sp>
          <p:nvSpPr>
            <p:cNvPr id="141325" name="Oval 13"/>
            <p:cNvSpPr>
              <a:spLocks noChangeArrowheads="1"/>
            </p:cNvSpPr>
            <p:nvPr/>
          </p:nvSpPr>
          <p:spPr bwMode="auto">
            <a:xfrm>
              <a:off x="3648" y="1680"/>
              <a:ext cx="336" cy="336"/>
            </a:xfrm>
            <a:prstGeom prst="ellipse">
              <a:avLst/>
            </a:prstGeom>
            <a:solidFill>
              <a:srgbClr val="CCECFF"/>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zh-CN" sz="3200" b="1">
                  <a:solidFill>
                    <a:srgbClr val="0000FF"/>
                  </a:solidFill>
                  <a:effectLst/>
                  <a:latin typeface="Times New Roman" pitchFamily="18" charset="0"/>
                  <a:ea typeface="宋体" pitchFamily="2" charset="-122"/>
                </a:rPr>
                <a:t>A</a:t>
              </a:r>
              <a:endParaRPr kumimoji="1" lang="en-US" altLang="zh-CN" sz="2400" b="1">
                <a:solidFill>
                  <a:srgbClr val="0000FF"/>
                </a:solidFill>
                <a:effectLst/>
                <a:latin typeface="Times New Roman" pitchFamily="18" charset="0"/>
                <a:ea typeface="宋体" pitchFamily="2" charset="-122"/>
              </a:endParaRPr>
            </a:p>
          </p:txBody>
        </p:sp>
      </p:grpSp>
      <p:sp>
        <p:nvSpPr>
          <p:cNvPr id="141332" name="Rectangle 20"/>
          <p:cNvSpPr>
            <a:spLocks noChangeArrowheads="1"/>
          </p:cNvSpPr>
          <p:nvPr/>
        </p:nvSpPr>
        <p:spPr bwMode="auto">
          <a:xfrm>
            <a:off x="395288" y="692150"/>
            <a:ext cx="7092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3600" b="1">
                <a:effectLst/>
                <a:latin typeface="Times New Roman" pitchFamily="18" charset="0"/>
                <a:ea typeface="仿宋_GB2312" pitchFamily="49" charset="-122"/>
              </a:rPr>
              <a:t>Preorder sequence: </a:t>
            </a:r>
            <a:r>
              <a:rPr kumimoji="1" lang="en-US" altLang="zh-CN" sz="3600" b="1" u="sng">
                <a:solidFill>
                  <a:srgbClr val="FFFF00"/>
                </a:solidFill>
                <a:effectLst/>
                <a:latin typeface="Times New Roman" pitchFamily="18" charset="0"/>
                <a:ea typeface="仿宋_GB2312" pitchFamily="49" charset="-122"/>
              </a:rPr>
              <a:t>A</a:t>
            </a:r>
            <a:r>
              <a:rPr kumimoji="1" lang="en-US" altLang="zh-CN" sz="3600" b="1">
                <a:solidFill>
                  <a:schemeClr val="folHlink"/>
                </a:solidFill>
                <a:effectLst/>
                <a:latin typeface="Times New Roman" pitchFamily="18" charset="0"/>
                <a:ea typeface="仿宋_GB2312" pitchFamily="49" charset="-122"/>
              </a:rPr>
              <a:t>BECDFGHIJ</a:t>
            </a:r>
          </a:p>
          <a:p>
            <a:pPr algn="l"/>
            <a:r>
              <a:rPr kumimoji="1" lang="en-US" altLang="zh-CN" sz="3600" b="1">
                <a:effectLst/>
                <a:latin typeface="Times New Roman" pitchFamily="18" charset="0"/>
                <a:ea typeface="仿宋_GB2312" pitchFamily="49" charset="-122"/>
              </a:rPr>
              <a:t>Inorder sequence:   </a:t>
            </a:r>
            <a:r>
              <a:rPr kumimoji="1" lang="en-US" altLang="zh-CN" sz="3600" b="1">
                <a:solidFill>
                  <a:schemeClr val="folHlink"/>
                </a:solidFill>
                <a:effectLst/>
                <a:latin typeface="Times New Roman" pitchFamily="18" charset="0"/>
                <a:ea typeface="仿宋_GB2312" pitchFamily="49" charset="-122"/>
              </a:rPr>
              <a:t>EBCD</a:t>
            </a:r>
            <a:r>
              <a:rPr kumimoji="1" lang="en-US" altLang="zh-CN" sz="3600" b="1" u="sng">
                <a:solidFill>
                  <a:srgbClr val="FFFF00"/>
                </a:solidFill>
                <a:effectLst/>
                <a:latin typeface="Times New Roman" pitchFamily="18" charset="0"/>
                <a:ea typeface="仿宋_GB2312" pitchFamily="49" charset="-122"/>
              </a:rPr>
              <a:t>A</a:t>
            </a:r>
            <a:r>
              <a:rPr kumimoji="1" lang="en-US" altLang="zh-CN" sz="3600" b="1">
                <a:solidFill>
                  <a:schemeClr val="folHlink"/>
                </a:solidFill>
                <a:effectLst/>
                <a:latin typeface="Times New Roman" pitchFamily="18" charset="0"/>
                <a:ea typeface="仿宋_GB2312" pitchFamily="49" charset="-122"/>
              </a:rPr>
              <a:t>FHIGJ</a:t>
            </a:r>
          </a:p>
        </p:txBody>
      </p:sp>
    </p:spTree>
    <p:extLst>
      <p:ext uri="{BB962C8B-B14F-4D97-AF65-F5344CB8AC3E}">
        <p14:creationId xmlns:p14="http://schemas.microsoft.com/office/powerpoint/2010/main" val="157952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9459" name="Text Box 3"/>
          <p:cNvSpPr txBox="1">
            <a:spLocks noChangeArrowheads="1"/>
          </p:cNvSpPr>
          <p:nvPr/>
        </p:nvSpPr>
        <p:spPr bwMode="auto">
          <a:xfrm>
            <a:off x="395288" y="1484313"/>
            <a:ext cx="8167687"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dirty="0">
                <a:effectLst/>
                <a:latin typeface="Times New Roman" pitchFamily="18" charset="0"/>
              </a:rPr>
              <a:t>        </a:t>
            </a:r>
            <a:r>
              <a:rPr kumimoji="1" lang="zh-CN" altLang="en-US" sz="2800" dirty="0">
                <a:effectLst/>
                <a:latin typeface="Times New Roman" pitchFamily="18" charset="0"/>
              </a:rPr>
              <a:t>遍历二叉树是按一定的规则将二叉树中结点排列成一个线性</a:t>
            </a:r>
            <a:r>
              <a:rPr kumimoji="1" lang="zh-CN" altLang="en-US" sz="2800" dirty="0" smtClean="0">
                <a:effectLst/>
                <a:latin typeface="Times New Roman" pitchFamily="18" charset="0"/>
              </a:rPr>
              <a:t>序列</a:t>
            </a:r>
            <a:r>
              <a:rPr kumimoji="1" lang="zh-CN" altLang="en-US" sz="2800" dirty="0">
                <a:effectLst/>
                <a:latin typeface="Times New Roman" pitchFamily="18" charset="0"/>
              </a:rPr>
              <a:t>，</a:t>
            </a:r>
            <a:r>
              <a:rPr kumimoji="1" lang="zh-CN" altLang="en-US" sz="2800" dirty="0" smtClean="0">
                <a:effectLst/>
                <a:latin typeface="Times New Roman" pitchFamily="18" charset="0"/>
              </a:rPr>
              <a:t>这</a:t>
            </a:r>
            <a:r>
              <a:rPr kumimoji="1" lang="zh-CN" altLang="en-US" sz="2800" dirty="0">
                <a:effectLst/>
                <a:latin typeface="Times New Roman" pitchFamily="18" charset="0"/>
              </a:rPr>
              <a:t>实际上是把一个非线性结构进行</a:t>
            </a:r>
            <a:r>
              <a:rPr kumimoji="1" lang="zh-CN" altLang="en-US" sz="2800" dirty="0">
                <a:solidFill>
                  <a:srgbClr val="FFFF00"/>
                </a:solidFill>
                <a:effectLst/>
                <a:latin typeface="Times New Roman" pitchFamily="18" charset="0"/>
              </a:rPr>
              <a:t>线性化</a:t>
            </a:r>
            <a:r>
              <a:rPr kumimoji="1" lang="zh-CN" altLang="en-US" sz="2800" dirty="0">
                <a:effectLst/>
                <a:latin typeface="Times New Roman" pitchFamily="18" charset="0"/>
              </a:rPr>
              <a:t>的操作。</a:t>
            </a:r>
          </a:p>
          <a:p>
            <a:pPr algn="l"/>
            <a:endParaRPr kumimoji="1" lang="zh-CN" altLang="en-US" sz="2800" dirty="0">
              <a:effectLst/>
              <a:latin typeface="Times New Roman" pitchFamily="18" charset="0"/>
            </a:endParaRPr>
          </a:p>
          <a:p>
            <a:pPr algn="l"/>
            <a:r>
              <a:rPr kumimoji="1" lang="zh-CN" altLang="en-US" sz="2800" dirty="0">
                <a:effectLst/>
                <a:latin typeface="Times New Roman" pitchFamily="18" charset="0"/>
              </a:rPr>
              <a:t>        以二叉链表作为存储结构时，对于某个结点只能找到其左右孩子，而</a:t>
            </a:r>
            <a:r>
              <a:rPr kumimoji="1" lang="zh-CN" altLang="en-US" sz="2800" u="sng" dirty="0">
                <a:solidFill>
                  <a:srgbClr val="FFFF00"/>
                </a:solidFill>
                <a:effectLst/>
                <a:latin typeface="Times New Roman" pitchFamily="18" charset="0"/>
              </a:rPr>
              <a:t>不能直接得到结点在任一序列中的前驱或后继</a:t>
            </a:r>
            <a:r>
              <a:rPr kumimoji="1" lang="zh-CN" altLang="en-US" sz="2800" dirty="0">
                <a:effectLst/>
                <a:latin typeface="Times New Roman" pitchFamily="18" charset="0"/>
              </a:rPr>
              <a:t>。要</a:t>
            </a:r>
            <a:r>
              <a:rPr kumimoji="1" lang="zh-CN" altLang="en-US" sz="2800" dirty="0" smtClean="0">
                <a:effectLst/>
                <a:latin typeface="Times New Roman" pitchFamily="18" charset="0"/>
              </a:rPr>
              <a:t>想得到</a:t>
            </a:r>
            <a:r>
              <a:rPr kumimoji="1" lang="zh-CN" altLang="en-US" sz="2800" dirty="0">
                <a:effectLst/>
                <a:latin typeface="Times New Roman" pitchFamily="18" charset="0"/>
              </a:rPr>
              <a:t>，</a:t>
            </a:r>
            <a:r>
              <a:rPr kumimoji="1" lang="zh-CN" altLang="en-US" sz="2800" dirty="0" smtClean="0">
                <a:effectLst/>
                <a:latin typeface="Times New Roman" pitchFamily="18" charset="0"/>
              </a:rPr>
              <a:t>只能</a:t>
            </a:r>
            <a:r>
              <a:rPr kumimoji="1" lang="zh-CN" altLang="en-US" sz="2800" dirty="0">
                <a:effectLst/>
                <a:latin typeface="Times New Roman" pitchFamily="18" charset="0"/>
              </a:rPr>
              <a:t>通过遍历的动态过程才行。</a:t>
            </a:r>
          </a:p>
          <a:p>
            <a:pPr algn="l"/>
            <a:endParaRPr kumimoji="1" lang="zh-CN" altLang="en-US" sz="2800" dirty="0">
              <a:effectLst/>
              <a:latin typeface="Times New Roman" pitchFamily="18" charset="0"/>
            </a:endParaRPr>
          </a:p>
          <a:p>
            <a:pPr algn="l"/>
            <a:r>
              <a:rPr kumimoji="1" lang="zh-CN" altLang="en-US" sz="2400" dirty="0">
                <a:effectLst/>
                <a:latin typeface="Times New Roman" pitchFamily="18" charset="0"/>
              </a:rPr>
              <a:t>        </a:t>
            </a:r>
            <a:r>
              <a:rPr kumimoji="1" lang="zh-CN" altLang="en-US" sz="3200" u="sng" dirty="0">
                <a:solidFill>
                  <a:srgbClr val="FFFF00"/>
                </a:solidFill>
                <a:effectLst/>
                <a:latin typeface="Times New Roman" pitchFamily="18" charset="0"/>
              </a:rPr>
              <a:t>怎样保存遍历过程中得到的信息呢？</a:t>
            </a:r>
          </a:p>
        </p:txBody>
      </p:sp>
      <p:sp>
        <p:nvSpPr>
          <p:cNvPr id="19474" name="Rectangle 18"/>
          <p:cNvSpPr>
            <a:spLocks noGrp="1" noChangeArrowheads="1"/>
          </p:cNvSpPr>
          <p:nvPr>
            <p:ph type="title"/>
          </p:nvPr>
        </p:nvSpPr>
        <p:spPr/>
        <p:txBody>
          <a:bodyPr/>
          <a:lstStyle/>
          <a:p>
            <a:r>
              <a:rPr lang="en-US" altLang="zh-CN"/>
              <a:t>6.5 Threading binary tree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4"/>
          <p:cNvSpPr>
            <a:spLocks noGrp="1"/>
          </p:cNvSpPr>
          <p:nvPr>
            <p:ph type="ftr" sz="quarter" idx="11"/>
          </p:nvPr>
        </p:nvSpPr>
        <p:spPr/>
        <p:txBody>
          <a:bodyPr/>
          <a:lstStyle/>
          <a:p>
            <a:endParaRPr lang="en-US" altLang="zh-CN"/>
          </a:p>
          <a:p>
            <a:r>
              <a:rPr lang="en-US" altLang="zh-CN"/>
              <a:t>Prof. Q. Wang</a:t>
            </a:r>
          </a:p>
        </p:txBody>
      </p:sp>
      <p:sp>
        <p:nvSpPr>
          <p:cNvPr id="107522" name="Rectangle 2"/>
          <p:cNvSpPr>
            <a:spLocks noGrp="1" noChangeArrowheads="1"/>
          </p:cNvSpPr>
          <p:nvPr>
            <p:ph type="title"/>
          </p:nvPr>
        </p:nvSpPr>
        <p:spPr/>
        <p:txBody>
          <a:bodyPr/>
          <a:lstStyle/>
          <a:p>
            <a:r>
              <a:rPr lang="en-US" altLang="zh-CN"/>
              <a:t>Examples</a:t>
            </a:r>
          </a:p>
        </p:txBody>
      </p:sp>
      <p:grpSp>
        <p:nvGrpSpPr>
          <p:cNvPr id="107530" name="Group 10"/>
          <p:cNvGrpSpPr>
            <a:grpSpLocks/>
          </p:cNvGrpSpPr>
          <p:nvPr/>
        </p:nvGrpSpPr>
        <p:grpSpPr bwMode="auto">
          <a:xfrm>
            <a:off x="395288" y="1714500"/>
            <a:ext cx="8351837" cy="3429000"/>
            <a:chOff x="249" y="1080"/>
            <a:chExt cx="5261" cy="2160"/>
          </a:xfrm>
        </p:grpSpPr>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080"/>
              <a:ext cx="5261" cy="216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 Box 5"/>
            <p:cNvSpPr txBox="1">
              <a:spLocks noChangeArrowheads="1"/>
            </p:cNvSpPr>
            <p:nvPr/>
          </p:nvSpPr>
          <p:spPr bwMode="auto">
            <a:xfrm>
              <a:off x="4613" y="1388"/>
              <a:ext cx="182" cy="23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solidFill>
                    <a:schemeClr val="bg1"/>
                  </a:solidFill>
                  <a:effectLst/>
                  <a:latin typeface="Arial Narrow" pitchFamily="34" charset="0"/>
                  <a:ea typeface="宋体" pitchFamily="2" charset="-122"/>
                </a:rPr>
                <a:t>1</a:t>
              </a:r>
            </a:p>
          </p:txBody>
        </p:sp>
        <p:sp>
          <p:nvSpPr>
            <p:cNvPr id="107526" name="Text Box 6"/>
            <p:cNvSpPr txBox="1">
              <a:spLocks noChangeArrowheads="1"/>
            </p:cNvSpPr>
            <p:nvPr/>
          </p:nvSpPr>
          <p:spPr bwMode="auto">
            <a:xfrm>
              <a:off x="4604" y="1840"/>
              <a:ext cx="182" cy="23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solidFill>
                    <a:schemeClr val="bg1"/>
                  </a:solidFill>
                  <a:effectLst/>
                  <a:latin typeface="Arial Narrow" pitchFamily="34" charset="0"/>
                  <a:ea typeface="宋体" pitchFamily="2" charset="-122"/>
                </a:rPr>
                <a:t>2</a:t>
              </a:r>
            </a:p>
          </p:txBody>
        </p:sp>
        <p:sp>
          <p:nvSpPr>
            <p:cNvPr id="107527" name="Text Box 7"/>
            <p:cNvSpPr txBox="1">
              <a:spLocks noChangeArrowheads="1"/>
            </p:cNvSpPr>
            <p:nvPr/>
          </p:nvSpPr>
          <p:spPr bwMode="auto">
            <a:xfrm>
              <a:off x="4604" y="2279"/>
              <a:ext cx="182" cy="23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solidFill>
                    <a:schemeClr val="bg1"/>
                  </a:solidFill>
                  <a:effectLst/>
                  <a:latin typeface="Arial Narrow" pitchFamily="34" charset="0"/>
                  <a:ea typeface="宋体" pitchFamily="2" charset="-122"/>
                </a:rPr>
                <a:t>3</a:t>
              </a:r>
            </a:p>
          </p:txBody>
        </p:sp>
        <p:sp>
          <p:nvSpPr>
            <p:cNvPr id="107528" name="Text Box 8"/>
            <p:cNvSpPr txBox="1">
              <a:spLocks noChangeArrowheads="1"/>
            </p:cNvSpPr>
            <p:nvPr/>
          </p:nvSpPr>
          <p:spPr bwMode="auto">
            <a:xfrm>
              <a:off x="4604" y="2733"/>
              <a:ext cx="182" cy="23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solidFill>
                    <a:schemeClr val="bg1"/>
                  </a:solidFill>
                  <a:effectLst/>
                  <a:latin typeface="Arial Narrow" pitchFamily="34" charset="0"/>
                  <a:ea typeface="宋体" pitchFamily="2" charset="-122"/>
                </a:rPr>
                <a:t>4</a:t>
              </a:r>
            </a:p>
          </p:txBody>
        </p:sp>
        <p:sp>
          <p:nvSpPr>
            <p:cNvPr id="107529" name="Text Box 9"/>
            <p:cNvSpPr txBox="1">
              <a:spLocks noChangeArrowheads="1"/>
            </p:cNvSpPr>
            <p:nvPr/>
          </p:nvSpPr>
          <p:spPr bwMode="auto">
            <a:xfrm>
              <a:off x="5240" y="2069"/>
              <a:ext cx="188" cy="23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800">
                  <a:solidFill>
                    <a:schemeClr val="bg1"/>
                  </a:solidFill>
                  <a:effectLst/>
                  <a:latin typeface="Times New Roman" pitchFamily="18" charset="0"/>
                  <a:ea typeface="宋体" pitchFamily="2" charset="-122"/>
                </a:rPr>
                <a:t>4</a:t>
              </a: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4"/>
          <p:cNvSpPr>
            <a:spLocks noGrp="1"/>
          </p:cNvSpPr>
          <p:nvPr>
            <p:ph type="ftr" sz="quarter" idx="11"/>
          </p:nvPr>
        </p:nvSpPr>
        <p:spPr/>
        <p:txBody>
          <a:bodyPr/>
          <a:lstStyle/>
          <a:p>
            <a:endParaRPr lang="en-US" altLang="zh-CN"/>
          </a:p>
          <a:p>
            <a:r>
              <a:rPr lang="en-US" altLang="zh-CN"/>
              <a:t>Prof. Q. Wang</a:t>
            </a:r>
          </a:p>
        </p:txBody>
      </p:sp>
      <p:grpSp>
        <p:nvGrpSpPr>
          <p:cNvPr id="136202" name="Group 10"/>
          <p:cNvGrpSpPr>
            <a:grpSpLocks/>
          </p:cNvGrpSpPr>
          <p:nvPr/>
        </p:nvGrpSpPr>
        <p:grpSpPr bwMode="auto">
          <a:xfrm>
            <a:off x="503238" y="2230438"/>
            <a:ext cx="8101012" cy="3503612"/>
            <a:chOff x="317" y="482"/>
            <a:chExt cx="5103" cy="2207"/>
          </a:xfrm>
        </p:grpSpPr>
        <p:pic>
          <p:nvPicPr>
            <p:cNvPr id="136196" name="Picture 4" descr="TU6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 y="482"/>
              <a:ext cx="5103" cy="2207"/>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 Box 5"/>
            <p:cNvSpPr txBox="1">
              <a:spLocks noChangeArrowheads="1"/>
            </p:cNvSpPr>
            <p:nvPr/>
          </p:nvSpPr>
          <p:spPr bwMode="auto">
            <a:xfrm>
              <a:off x="612" y="610"/>
              <a:ext cx="907" cy="19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r>
                <a:rPr lang="en-US" altLang="zh-CN" sz="2000" b="1" i="1">
                  <a:solidFill>
                    <a:schemeClr val="bg2"/>
                  </a:solidFill>
                  <a:effectLst/>
                  <a:latin typeface="Times New Roman" pitchFamily="18" charset="0"/>
                  <a:ea typeface="宋体" pitchFamily="2" charset="-122"/>
                  <a:cs typeface="Times New Roman" pitchFamily="18" charset="0"/>
                </a:rPr>
                <a:t>pre</a:t>
              </a:r>
            </a:p>
          </p:txBody>
        </p:sp>
        <p:sp>
          <p:nvSpPr>
            <p:cNvPr id="136198" name="Text Box 6"/>
            <p:cNvSpPr txBox="1">
              <a:spLocks noChangeArrowheads="1"/>
            </p:cNvSpPr>
            <p:nvPr/>
          </p:nvSpPr>
          <p:spPr bwMode="auto">
            <a:xfrm>
              <a:off x="4332" y="610"/>
              <a:ext cx="862" cy="192"/>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r>
                <a:rPr lang="en-US" altLang="zh-CN" sz="2000" b="1" i="1" dirty="0" err="1">
                  <a:solidFill>
                    <a:srgbClr val="00CC00"/>
                  </a:solidFill>
                  <a:effectLst/>
                  <a:latin typeface="Times New Roman" pitchFamily="18" charset="0"/>
                  <a:ea typeface="宋体" pitchFamily="2" charset="-122"/>
                  <a:cs typeface="Times New Roman" pitchFamily="18" charset="0"/>
                </a:rPr>
                <a:t>suc</a:t>
              </a:r>
              <a:endParaRPr lang="en-US" altLang="zh-CN" sz="2000" b="1" i="1" dirty="0">
                <a:solidFill>
                  <a:srgbClr val="00CC00"/>
                </a:solidFill>
                <a:effectLst/>
                <a:latin typeface="Times New Roman" pitchFamily="18" charset="0"/>
                <a:ea typeface="宋体" pitchFamily="2" charset="-122"/>
                <a:cs typeface="Times New Roman" pitchFamily="18" charset="0"/>
              </a:endParaRPr>
            </a:p>
          </p:txBody>
        </p:sp>
        <p:sp>
          <p:nvSpPr>
            <p:cNvPr id="136199" name="Text Box 7"/>
            <p:cNvSpPr txBox="1">
              <a:spLocks noChangeArrowheads="1"/>
            </p:cNvSpPr>
            <p:nvPr/>
          </p:nvSpPr>
          <p:spPr bwMode="auto">
            <a:xfrm>
              <a:off x="3379" y="610"/>
              <a:ext cx="862" cy="192"/>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r>
                <a:rPr lang="en-US" altLang="zh-CN" sz="2000" b="1" i="1">
                  <a:solidFill>
                    <a:schemeClr val="bg1"/>
                  </a:solidFill>
                  <a:effectLst/>
                  <a:latin typeface="Times New Roman" pitchFamily="18" charset="0"/>
                  <a:ea typeface="宋体" pitchFamily="2" charset="-122"/>
                  <a:cs typeface="Times New Roman" pitchFamily="18" charset="0"/>
                </a:rPr>
                <a:t>rchild</a:t>
              </a:r>
            </a:p>
          </p:txBody>
        </p:sp>
        <p:sp>
          <p:nvSpPr>
            <p:cNvPr id="136200" name="Text Box 8"/>
            <p:cNvSpPr txBox="1">
              <a:spLocks noChangeArrowheads="1"/>
            </p:cNvSpPr>
            <p:nvPr/>
          </p:nvSpPr>
          <p:spPr bwMode="auto">
            <a:xfrm>
              <a:off x="1565" y="610"/>
              <a:ext cx="952" cy="19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r>
                <a:rPr lang="en-US" altLang="zh-CN" sz="2000" b="1" i="1">
                  <a:solidFill>
                    <a:schemeClr val="bg1"/>
                  </a:solidFill>
                  <a:effectLst/>
                  <a:latin typeface="Times New Roman" pitchFamily="18" charset="0"/>
                  <a:ea typeface="宋体" pitchFamily="2" charset="-122"/>
                  <a:cs typeface="Times New Roman" pitchFamily="18" charset="0"/>
                </a:rPr>
                <a:t>lchild</a:t>
              </a:r>
            </a:p>
          </p:txBody>
        </p:sp>
        <p:sp>
          <p:nvSpPr>
            <p:cNvPr id="136201" name="Text Box 9"/>
            <p:cNvSpPr txBox="1">
              <a:spLocks noChangeArrowheads="1"/>
            </p:cNvSpPr>
            <p:nvPr/>
          </p:nvSpPr>
          <p:spPr bwMode="auto">
            <a:xfrm>
              <a:off x="2645" y="610"/>
              <a:ext cx="590" cy="19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r>
                <a:rPr lang="en-US" altLang="zh-CN" sz="2000" b="1" i="1">
                  <a:solidFill>
                    <a:srgbClr val="CC0000"/>
                  </a:solidFill>
                  <a:effectLst/>
                  <a:latin typeface="Times New Roman" pitchFamily="18" charset="0"/>
                  <a:ea typeface="宋体" pitchFamily="2" charset="-122"/>
                  <a:cs typeface="Times New Roman" pitchFamily="18" charset="0"/>
                </a:rPr>
                <a:t>info</a:t>
              </a:r>
            </a:p>
          </p:txBody>
        </p:sp>
      </p:grpSp>
      <p:sp>
        <p:nvSpPr>
          <p:cNvPr id="136204" name="Rectangle 12"/>
          <p:cNvSpPr>
            <a:spLocks noChangeArrowheads="1"/>
          </p:cNvSpPr>
          <p:nvPr/>
        </p:nvSpPr>
        <p:spPr bwMode="auto">
          <a:xfrm>
            <a:off x="539750" y="739775"/>
            <a:ext cx="8569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n-US" altLang="zh-CN" sz="2800" dirty="0" smtClean="0">
                <a:effectLst/>
                <a:latin typeface="Times New Roman" pitchFamily="18" charset="0"/>
              </a:rPr>
              <a:t>(1) </a:t>
            </a:r>
            <a:r>
              <a:rPr kumimoji="1" lang="zh-CN" altLang="en-US" sz="2800" dirty="0" smtClean="0">
                <a:effectLst/>
                <a:latin typeface="Times New Roman" pitchFamily="18" charset="0"/>
              </a:rPr>
              <a:t>增加</a:t>
            </a:r>
            <a:r>
              <a:rPr kumimoji="1" lang="zh-CN" altLang="en-US" sz="2800" dirty="0">
                <a:effectLst/>
                <a:latin typeface="Times New Roman" pitchFamily="18" charset="0"/>
              </a:rPr>
              <a:t>两个指针，分别指示其前驱和后继</a:t>
            </a:r>
            <a:r>
              <a:rPr kumimoji="1" lang="zh-CN" altLang="en-US" sz="2800" dirty="0" smtClean="0">
                <a:effectLst/>
                <a:latin typeface="Times New Roman" pitchFamily="18" charset="0"/>
              </a:rPr>
              <a:t>结点</a:t>
            </a:r>
            <a:endParaRPr kumimoji="1" lang="zh-CN" altLang="en-US" sz="2800" dirty="0">
              <a:effectLst/>
              <a:latin typeface="Times New Roman" pitchFamily="18" charset="0"/>
            </a:endParaRPr>
          </a:p>
        </p:txBody>
      </p:sp>
      <p:sp>
        <p:nvSpPr>
          <p:cNvPr id="136205" name="Rectangle 13"/>
          <p:cNvSpPr>
            <a:spLocks noChangeArrowheads="1"/>
          </p:cNvSpPr>
          <p:nvPr/>
        </p:nvSpPr>
        <p:spPr bwMode="auto">
          <a:xfrm>
            <a:off x="955876" y="1828800"/>
            <a:ext cx="14029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en-US" sz="1600" b="1" dirty="0">
                <a:solidFill>
                  <a:srgbClr val="FFFF00"/>
                </a:solidFill>
                <a:effectLst/>
              </a:rPr>
              <a:t>predecessor</a:t>
            </a:r>
            <a:endParaRPr kumimoji="1" lang="en-US" altLang="zh-CN" sz="1600" b="1" dirty="0">
              <a:solidFill>
                <a:srgbClr val="FFFF00"/>
              </a:solidFill>
              <a:effectLst/>
            </a:endParaRPr>
          </a:p>
        </p:txBody>
      </p:sp>
      <p:sp>
        <p:nvSpPr>
          <p:cNvPr id="136206" name="Rectangle 14"/>
          <p:cNvSpPr>
            <a:spLocks noChangeArrowheads="1"/>
          </p:cNvSpPr>
          <p:nvPr/>
        </p:nvSpPr>
        <p:spPr bwMode="auto">
          <a:xfrm>
            <a:off x="7071918" y="1844675"/>
            <a:ext cx="11977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en-US" sz="1600" b="1">
                <a:solidFill>
                  <a:srgbClr val="FFFF00"/>
                </a:solidFill>
                <a:effectLst/>
              </a:rPr>
              <a:t>successor</a:t>
            </a:r>
            <a:endParaRPr kumimoji="1" lang="en-US" altLang="zh-CN" sz="1600" b="1">
              <a:solidFill>
                <a:srgbClr val="FFFF00"/>
              </a:solidFill>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页脚占位符 4"/>
          <p:cNvSpPr>
            <a:spLocks noGrp="1"/>
          </p:cNvSpPr>
          <p:nvPr>
            <p:ph type="ftr" sz="quarter" idx="11"/>
          </p:nvPr>
        </p:nvSpPr>
        <p:spPr/>
        <p:txBody>
          <a:bodyPr/>
          <a:lstStyle/>
          <a:p>
            <a:endParaRPr lang="en-US" altLang="zh-CN"/>
          </a:p>
          <a:p>
            <a:r>
              <a:rPr lang="en-US" altLang="zh-CN"/>
              <a:t>Prof. Q. Wang</a:t>
            </a:r>
          </a:p>
        </p:txBody>
      </p:sp>
      <p:sp>
        <p:nvSpPr>
          <p:cNvPr id="190470" name="Text Box 6"/>
          <p:cNvSpPr txBox="1">
            <a:spLocks noChangeArrowheads="1"/>
          </p:cNvSpPr>
          <p:nvPr/>
        </p:nvSpPr>
        <p:spPr bwMode="auto">
          <a:xfrm>
            <a:off x="107950" y="476250"/>
            <a:ext cx="51117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kumimoji="1" lang="en-US" altLang="zh-CN" sz="2400" dirty="0" err="1">
                <a:effectLst/>
                <a:latin typeface="Times New Roman" pitchFamily="18" charset="0"/>
              </a:rPr>
              <a:t>struct</a:t>
            </a:r>
            <a:r>
              <a:rPr kumimoji="1" lang="en-US" altLang="zh-CN" sz="2400" dirty="0">
                <a:effectLst/>
                <a:latin typeface="Times New Roman" pitchFamily="18" charset="0"/>
              </a:rPr>
              <a:t> </a:t>
            </a:r>
            <a:r>
              <a:rPr kumimoji="1" lang="en-US" altLang="zh-CN" sz="2400" dirty="0" err="1">
                <a:effectLst/>
                <a:latin typeface="Times New Roman" pitchFamily="18" charset="0"/>
              </a:rPr>
              <a:t>ThrTreeNode</a:t>
            </a:r>
            <a:r>
              <a:rPr kumimoji="1" lang="en-US" altLang="zh-CN" sz="2400" dirty="0">
                <a:effectLst/>
                <a:latin typeface="Times New Roman" pitchFamily="18" charset="0"/>
              </a:rPr>
              <a:t>	</a:t>
            </a:r>
          </a:p>
          <a:p>
            <a:pPr algn="just">
              <a:spcBef>
                <a:spcPts val="0"/>
              </a:spcBef>
            </a:pPr>
            <a:r>
              <a:rPr kumimoji="1" lang="en-US" altLang="zh-CN" sz="2400" dirty="0">
                <a:solidFill>
                  <a:srgbClr val="00CC00"/>
                </a:solidFill>
                <a:effectLst/>
                <a:latin typeface="Times New Roman" pitchFamily="18" charset="0"/>
              </a:rPr>
              <a:t>/* </a:t>
            </a:r>
            <a:r>
              <a:rPr kumimoji="1" lang="zh-CN" altLang="en-US" sz="2400" dirty="0">
                <a:solidFill>
                  <a:srgbClr val="00CC00"/>
                </a:solidFill>
                <a:effectLst/>
                <a:latin typeface="Times New Roman" pitchFamily="18" charset="0"/>
              </a:rPr>
              <a:t>线索树中每个结点的结构 *</a:t>
            </a:r>
            <a:r>
              <a:rPr kumimoji="1" lang="en-US" altLang="zh-CN" sz="2400" dirty="0">
                <a:solidFill>
                  <a:srgbClr val="00CC00"/>
                </a:solidFill>
                <a:effectLst/>
                <a:latin typeface="Times New Roman" pitchFamily="18" charset="0"/>
              </a:rPr>
              <a:t>/</a:t>
            </a:r>
          </a:p>
          <a:p>
            <a:pPr algn="just">
              <a:spcBef>
                <a:spcPts val="0"/>
              </a:spcBef>
            </a:pPr>
            <a:r>
              <a:rPr kumimoji="1" lang="en-US" altLang="zh-CN" sz="2400" dirty="0">
                <a:effectLst/>
                <a:latin typeface="Times New Roman" pitchFamily="18" charset="0"/>
              </a:rPr>
              <a:t>{ </a:t>
            </a:r>
          </a:p>
          <a:p>
            <a:pPr algn="just">
              <a:spcBef>
                <a:spcPts val="0"/>
              </a:spcBef>
            </a:pPr>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DataType</a:t>
            </a:r>
            <a:r>
              <a:rPr kumimoji="1" lang="en-US" altLang="zh-CN" sz="2400" dirty="0" smtClean="0">
                <a:effectLst/>
                <a:latin typeface="Times New Roman" pitchFamily="18" charset="0"/>
              </a:rPr>
              <a:t> </a:t>
            </a:r>
            <a:r>
              <a:rPr kumimoji="1" lang="en-US" altLang="zh-CN" sz="2400" dirty="0">
                <a:effectLst/>
                <a:latin typeface="Times New Roman" pitchFamily="18" charset="0"/>
              </a:rPr>
              <a:t>info;</a:t>
            </a:r>
          </a:p>
          <a:p>
            <a:pPr algn="just">
              <a:spcBef>
                <a:spcPts val="0"/>
              </a:spcBef>
            </a:pPr>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struct</a:t>
            </a:r>
            <a:r>
              <a:rPr kumimoji="1" lang="en-US" altLang="zh-CN" sz="2400" dirty="0" smtClean="0">
                <a:effectLst/>
                <a:latin typeface="Times New Roman" pitchFamily="18" charset="0"/>
              </a:rPr>
              <a:t> </a:t>
            </a:r>
            <a:r>
              <a:rPr kumimoji="1" lang="en-US" altLang="zh-CN" sz="2400" dirty="0" err="1">
                <a:effectLst/>
                <a:latin typeface="Times New Roman" pitchFamily="18" charset="0"/>
              </a:rPr>
              <a:t>ThrTreeNode</a:t>
            </a:r>
            <a:r>
              <a:rPr kumimoji="1" lang="en-US" altLang="zh-CN" sz="2400" dirty="0">
                <a:effectLst/>
                <a:latin typeface="Times New Roman" pitchFamily="18" charset="0"/>
              </a:rPr>
              <a:t>  *</a:t>
            </a:r>
            <a:r>
              <a:rPr kumimoji="1" lang="en-US" altLang="zh-CN" sz="2400" dirty="0" err="1">
                <a:effectLst/>
                <a:latin typeface="Times New Roman" pitchFamily="18" charset="0"/>
              </a:rPr>
              <a:t>lchild</a:t>
            </a:r>
            <a:r>
              <a:rPr kumimoji="1" lang="en-US" altLang="zh-CN" sz="2400" dirty="0">
                <a:effectLst/>
                <a:latin typeface="Times New Roman" pitchFamily="18" charset="0"/>
              </a:rPr>
              <a:t>;</a:t>
            </a:r>
          </a:p>
          <a:p>
            <a:pPr algn="just">
              <a:spcBef>
                <a:spcPts val="0"/>
              </a:spcBef>
            </a:pPr>
            <a:r>
              <a:rPr kumimoji="1" lang="en-US" altLang="zh-CN" sz="2400" dirty="0">
                <a:effectLst/>
                <a:latin typeface="Times New Roman" pitchFamily="18" charset="0"/>
              </a:rPr>
              <a:t> </a:t>
            </a: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struct</a:t>
            </a:r>
            <a:r>
              <a:rPr kumimoji="1" lang="en-US" altLang="zh-CN" sz="2400" dirty="0" smtClean="0">
                <a:effectLst/>
                <a:latin typeface="Times New Roman" pitchFamily="18" charset="0"/>
              </a:rPr>
              <a:t> </a:t>
            </a:r>
            <a:r>
              <a:rPr kumimoji="1" lang="en-US" altLang="zh-CN" sz="2400" dirty="0" err="1">
                <a:effectLst/>
                <a:latin typeface="Times New Roman" pitchFamily="18" charset="0"/>
              </a:rPr>
              <a:t>ThrTreeNode</a:t>
            </a:r>
            <a:r>
              <a:rPr kumimoji="1" lang="en-US" altLang="zh-CN" sz="2400" dirty="0">
                <a:effectLst/>
                <a:latin typeface="Times New Roman" pitchFamily="18" charset="0"/>
              </a:rPr>
              <a:t>  *</a:t>
            </a:r>
            <a:r>
              <a:rPr kumimoji="1" lang="en-US" altLang="zh-CN" sz="2400" dirty="0" err="1">
                <a:effectLst/>
                <a:latin typeface="Times New Roman" pitchFamily="18" charset="0"/>
              </a:rPr>
              <a:t>rchild</a:t>
            </a:r>
            <a:r>
              <a:rPr kumimoji="1" lang="en-US" altLang="zh-CN" sz="2400" dirty="0">
                <a:effectLst/>
                <a:latin typeface="Times New Roman" pitchFamily="18" charset="0"/>
              </a:rPr>
              <a:t>;</a:t>
            </a:r>
          </a:p>
          <a:p>
            <a:pPr algn="just">
              <a:spcBef>
                <a:spcPts val="0"/>
              </a:spcBef>
            </a:pPr>
            <a:r>
              <a:rPr kumimoji="1" lang="en-US" altLang="zh-CN" sz="2400" dirty="0">
                <a:solidFill>
                  <a:srgbClr val="FFFF00"/>
                </a:solidFill>
                <a:effectLst/>
                <a:latin typeface="Times New Roman" pitchFamily="18" charset="0"/>
              </a:rPr>
              <a:t> </a:t>
            </a:r>
            <a:r>
              <a:rPr kumimoji="1" lang="en-US" altLang="zh-CN" sz="2400" dirty="0" smtClean="0">
                <a:solidFill>
                  <a:srgbClr val="FFFF00"/>
                </a:solidFill>
                <a:effectLst/>
                <a:latin typeface="Times New Roman" pitchFamily="18" charset="0"/>
              </a:rPr>
              <a:t>   </a:t>
            </a:r>
            <a:r>
              <a:rPr kumimoji="1" lang="en-US" altLang="zh-CN" sz="2400" dirty="0" err="1" smtClean="0">
                <a:solidFill>
                  <a:srgbClr val="FFFF00"/>
                </a:solidFill>
                <a:effectLst/>
                <a:latin typeface="Times New Roman" pitchFamily="18" charset="0"/>
              </a:rPr>
              <a:t>struct</a:t>
            </a:r>
            <a:r>
              <a:rPr kumimoji="1" lang="en-US" altLang="zh-CN" sz="2400" dirty="0" smtClean="0">
                <a:solidFill>
                  <a:srgbClr val="FFFF00"/>
                </a:solidFill>
                <a:effectLst/>
                <a:latin typeface="Times New Roman" pitchFamily="18" charset="0"/>
              </a:rPr>
              <a:t> </a:t>
            </a:r>
            <a:r>
              <a:rPr kumimoji="1" lang="en-US" altLang="zh-CN" sz="2400" dirty="0" err="1">
                <a:solidFill>
                  <a:srgbClr val="FFFF00"/>
                </a:solidFill>
                <a:effectLst/>
                <a:latin typeface="Times New Roman" pitchFamily="18" charset="0"/>
              </a:rPr>
              <a:t>ThrTreeNode</a:t>
            </a:r>
            <a:r>
              <a:rPr kumimoji="1" lang="en-US" altLang="zh-CN" sz="2400" dirty="0">
                <a:solidFill>
                  <a:srgbClr val="FFFF00"/>
                </a:solidFill>
                <a:effectLst/>
                <a:latin typeface="Times New Roman" pitchFamily="18" charset="0"/>
              </a:rPr>
              <a:t>  *pre;</a:t>
            </a:r>
          </a:p>
          <a:p>
            <a:pPr algn="just">
              <a:spcBef>
                <a:spcPts val="0"/>
              </a:spcBef>
            </a:pPr>
            <a:r>
              <a:rPr kumimoji="1" lang="en-US" altLang="zh-CN" sz="2400" dirty="0">
                <a:solidFill>
                  <a:srgbClr val="FFFF00"/>
                </a:solidFill>
                <a:effectLst/>
                <a:latin typeface="Times New Roman" pitchFamily="18" charset="0"/>
              </a:rPr>
              <a:t> </a:t>
            </a:r>
            <a:r>
              <a:rPr kumimoji="1" lang="en-US" altLang="zh-CN" sz="2400" dirty="0" smtClean="0">
                <a:solidFill>
                  <a:srgbClr val="FFFF00"/>
                </a:solidFill>
                <a:effectLst/>
                <a:latin typeface="Times New Roman" pitchFamily="18" charset="0"/>
              </a:rPr>
              <a:t>   </a:t>
            </a:r>
            <a:r>
              <a:rPr kumimoji="1" lang="en-US" altLang="zh-CN" sz="2400" dirty="0" err="1" smtClean="0">
                <a:solidFill>
                  <a:srgbClr val="FFFF00"/>
                </a:solidFill>
                <a:effectLst/>
                <a:latin typeface="Times New Roman" pitchFamily="18" charset="0"/>
              </a:rPr>
              <a:t>struct</a:t>
            </a:r>
            <a:r>
              <a:rPr kumimoji="1" lang="en-US" altLang="zh-CN" sz="2400" dirty="0" smtClean="0">
                <a:solidFill>
                  <a:srgbClr val="FFFF00"/>
                </a:solidFill>
                <a:effectLst/>
                <a:latin typeface="Times New Roman" pitchFamily="18" charset="0"/>
              </a:rPr>
              <a:t> </a:t>
            </a:r>
            <a:r>
              <a:rPr kumimoji="1" lang="en-US" altLang="zh-CN" sz="2400" dirty="0" err="1">
                <a:solidFill>
                  <a:srgbClr val="FFFF00"/>
                </a:solidFill>
                <a:effectLst/>
                <a:latin typeface="Times New Roman" pitchFamily="18" charset="0"/>
              </a:rPr>
              <a:t>ThrTreeNode</a:t>
            </a:r>
            <a:r>
              <a:rPr kumimoji="1" lang="en-US" altLang="zh-CN" sz="2400" dirty="0">
                <a:solidFill>
                  <a:srgbClr val="FFFF00"/>
                </a:solidFill>
                <a:effectLst/>
                <a:latin typeface="Times New Roman" pitchFamily="18" charset="0"/>
              </a:rPr>
              <a:t>  *</a:t>
            </a:r>
            <a:r>
              <a:rPr kumimoji="1" lang="en-US" altLang="zh-CN" sz="2400" dirty="0" err="1">
                <a:solidFill>
                  <a:srgbClr val="FFFF00"/>
                </a:solidFill>
                <a:effectLst/>
                <a:latin typeface="Times New Roman" pitchFamily="18" charset="0"/>
              </a:rPr>
              <a:t>suc</a:t>
            </a:r>
            <a:r>
              <a:rPr kumimoji="1" lang="en-US" altLang="zh-CN" sz="2400" dirty="0">
                <a:solidFill>
                  <a:srgbClr val="FFFF00"/>
                </a:solidFill>
                <a:effectLst/>
                <a:latin typeface="Times New Roman" pitchFamily="18" charset="0"/>
              </a:rPr>
              <a:t>;</a:t>
            </a:r>
          </a:p>
          <a:p>
            <a:pPr algn="just">
              <a:spcBef>
                <a:spcPts val="0"/>
              </a:spcBef>
            </a:pPr>
            <a:r>
              <a:rPr kumimoji="1" lang="en-US" altLang="zh-CN" sz="2400" dirty="0">
                <a:effectLst/>
                <a:latin typeface="Times New Roman" pitchFamily="18" charset="0"/>
              </a:rPr>
              <a:t>}</a:t>
            </a:r>
            <a:r>
              <a:rPr kumimoji="1" lang="en-US" altLang="zh-CN" sz="2400" dirty="0" err="1">
                <a:effectLst/>
                <a:latin typeface="Times New Roman" pitchFamily="18" charset="0"/>
              </a:rPr>
              <a:t>ThrTree</a:t>
            </a:r>
            <a:r>
              <a:rPr kumimoji="1" lang="en-US" altLang="zh-CN" sz="2400" dirty="0">
                <a:effectLst/>
                <a:latin typeface="Times New Roman" pitchFamily="18" charset="0"/>
              </a:rPr>
              <a:t>, *</a:t>
            </a:r>
            <a:r>
              <a:rPr kumimoji="1" lang="en-US" altLang="zh-CN" sz="2400" dirty="0" err="1">
                <a:effectLst/>
                <a:latin typeface="Times New Roman" pitchFamily="18" charset="0"/>
              </a:rPr>
              <a:t>PThrTree</a:t>
            </a:r>
            <a:r>
              <a:rPr kumimoji="1" lang="en-US" altLang="zh-CN" sz="2400" dirty="0">
                <a:effectLst/>
                <a:latin typeface="Times New Roman" pitchFamily="18" charset="0"/>
              </a:rPr>
              <a:t>, *</a:t>
            </a:r>
            <a:r>
              <a:rPr kumimoji="1" lang="en-US" altLang="zh-CN" sz="2400" dirty="0" err="1">
                <a:effectLst/>
                <a:latin typeface="Times New Roman" pitchFamily="18" charset="0"/>
              </a:rPr>
              <a:t>PThrTreeNode</a:t>
            </a:r>
            <a:r>
              <a:rPr kumimoji="1" lang="en-US" altLang="zh-CN" sz="2400" dirty="0">
                <a:effectLst/>
                <a:latin typeface="Times New Roman" pitchFamily="18" charset="0"/>
              </a:rPr>
              <a:t>;</a:t>
            </a:r>
          </a:p>
        </p:txBody>
      </p:sp>
      <p:pic>
        <p:nvPicPr>
          <p:cNvPr id="190472" name="Picture 8" descr="TU615"/>
          <p:cNvPicPr>
            <a:picLocks noChangeAspect="1" noChangeArrowheads="1"/>
          </p:cNvPicPr>
          <p:nvPr/>
        </p:nvPicPr>
        <p:blipFill>
          <a:blip r:embed="rId2">
            <a:extLst>
              <a:ext uri="{28A0092B-C50C-407E-A947-70E740481C1C}">
                <a14:useLocalDpi xmlns:a14="http://schemas.microsoft.com/office/drawing/2010/main" val="0"/>
              </a:ext>
            </a:extLst>
          </a:blip>
          <a:srcRect l="39565" t="21884"/>
          <a:stretch>
            <a:fillRect/>
          </a:stretch>
        </p:blipFill>
        <p:spPr bwMode="auto">
          <a:xfrm>
            <a:off x="4787900" y="404813"/>
            <a:ext cx="4211638" cy="2879725"/>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0506" name="Group 42"/>
          <p:cNvGrpSpPr>
            <a:grpSpLocks/>
          </p:cNvGrpSpPr>
          <p:nvPr/>
        </p:nvGrpSpPr>
        <p:grpSpPr bwMode="auto">
          <a:xfrm>
            <a:off x="250825" y="5000426"/>
            <a:ext cx="1439863" cy="360363"/>
            <a:chOff x="158" y="2886"/>
            <a:chExt cx="907" cy="227"/>
          </a:xfrm>
        </p:grpSpPr>
        <p:sp>
          <p:nvSpPr>
            <p:cNvPr id="190478" name="Rectangle 14"/>
            <p:cNvSpPr>
              <a:spLocks noChangeArrowheads="1"/>
            </p:cNvSpPr>
            <p:nvPr/>
          </p:nvSpPr>
          <p:spPr bwMode="auto">
            <a:xfrm>
              <a:off x="158"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79" name="Rectangle 15"/>
            <p:cNvSpPr>
              <a:spLocks noChangeArrowheads="1"/>
            </p:cNvSpPr>
            <p:nvPr/>
          </p:nvSpPr>
          <p:spPr bwMode="auto">
            <a:xfrm>
              <a:off x="339"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80" name="Rectangle 16"/>
            <p:cNvSpPr>
              <a:spLocks noChangeArrowheads="1"/>
            </p:cNvSpPr>
            <p:nvPr/>
          </p:nvSpPr>
          <p:spPr bwMode="auto">
            <a:xfrm>
              <a:off x="521"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B</a:t>
              </a:r>
            </a:p>
          </p:txBody>
        </p:sp>
        <p:sp>
          <p:nvSpPr>
            <p:cNvPr id="190481" name="Rectangle 17"/>
            <p:cNvSpPr>
              <a:spLocks noChangeArrowheads="1"/>
            </p:cNvSpPr>
            <p:nvPr/>
          </p:nvSpPr>
          <p:spPr bwMode="auto">
            <a:xfrm>
              <a:off x="702"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82" name="Rectangle 18"/>
            <p:cNvSpPr>
              <a:spLocks noChangeArrowheads="1"/>
            </p:cNvSpPr>
            <p:nvPr/>
          </p:nvSpPr>
          <p:spPr bwMode="auto">
            <a:xfrm>
              <a:off x="884"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0507" name="Group 43"/>
          <p:cNvGrpSpPr>
            <a:grpSpLocks/>
          </p:cNvGrpSpPr>
          <p:nvPr/>
        </p:nvGrpSpPr>
        <p:grpSpPr bwMode="auto">
          <a:xfrm>
            <a:off x="2051050" y="5000426"/>
            <a:ext cx="1439863" cy="360363"/>
            <a:chOff x="1337" y="2886"/>
            <a:chExt cx="907" cy="227"/>
          </a:xfrm>
        </p:grpSpPr>
        <p:sp>
          <p:nvSpPr>
            <p:cNvPr id="190483" name="Rectangle 19"/>
            <p:cNvSpPr>
              <a:spLocks noChangeArrowheads="1"/>
            </p:cNvSpPr>
            <p:nvPr/>
          </p:nvSpPr>
          <p:spPr bwMode="auto">
            <a:xfrm>
              <a:off x="1337"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84" name="Rectangle 20"/>
            <p:cNvSpPr>
              <a:spLocks noChangeArrowheads="1"/>
            </p:cNvSpPr>
            <p:nvPr/>
          </p:nvSpPr>
          <p:spPr bwMode="auto">
            <a:xfrm>
              <a:off x="1518"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85" name="Rectangle 21"/>
            <p:cNvSpPr>
              <a:spLocks noChangeArrowheads="1"/>
            </p:cNvSpPr>
            <p:nvPr/>
          </p:nvSpPr>
          <p:spPr bwMode="auto">
            <a:xfrm>
              <a:off x="1700"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D</a:t>
              </a:r>
            </a:p>
          </p:txBody>
        </p:sp>
        <p:sp>
          <p:nvSpPr>
            <p:cNvPr id="190486" name="Rectangle 22"/>
            <p:cNvSpPr>
              <a:spLocks noChangeArrowheads="1"/>
            </p:cNvSpPr>
            <p:nvPr/>
          </p:nvSpPr>
          <p:spPr bwMode="auto">
            <a:xfrm>
              <a:off x="1881"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87" name="Rectangle 23"/>
            <p:cNvSpPr>
              <a:spLocks noChangeArrowheads="1"/>
            </p:cNvSpPr>
            <p:nvPr/>
          </p:nvSpPr>
          <p:spPr bwMode="auto">
            <a:xfrm>
              <a:off x="2063"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0508" name="Group 44"/>
          <p:cNvGrpSpPr>
            <a:grpSpLocks/>
          </p:cNvGrpSpPr>
          <p:nvPr/>
        </p:nvGrpSpPr>
        <p:grpSpPr bwMode="auto">
          <a:xfrm>
            <a:off x="3851275" y="5000426"/>
            <a:ext cx="1439863" cy="360363"/>
            <a:chOff x="2471" y="2886"/>
            <a:chExt cx="907" cy="227"/>
          </a:xfrm>
        </p:grpSpPr>
        <p:sp>
          <p:nvSpPr>
            <p:cNvPr id="190488" name="Rectangle 24"/>
            <p:cNvSpPr>
              <a:spLocks noChangeArrowheads="1"/>
            </p:cNvSpPr>
            <p:nvPr/>
          </p:nvSpPr>
          <p:spPr bwMode="auto">
            <a:xfrm>
              <a:off x="2471"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89" name="Rectangle 25"/>
            <p:cNvSpPr>
              <a:spLocks noChangeArrowheads="1"/>
            </p:cNvSpPr>
            <p:nvPr/>
          </p:nvSpPr>
          <p:spPr bwMode="auto">
            <a:xfrm>
              <a:off x="2652"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90" name="Rectangle 26"/>
            <p:cNvSpPr>
              <a:spLocks noChangeArrowheads="1"/>
            </p:cNvSpPr>
            <p:nvPr/>
          </p:nvSpPr>
          <p:spPr bwMode="auto">
            <a:xfrm>
              <a:off x="2834"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a:t>
              </a:r>
            </a:p>
          </p:txBody>
        </p:sp>
        <p:sp>
          <p:nvSpPr>
            <p:cNvPr id="190491" name="Rectangle 27"/>
            <p:cNvSpPr>
              <a:spLocks noChangeArrowheads="1"/>
            </p:cNvSpPr>
            <p:nvPr/>
          </p:nvSpPr>
          <p:spPr bwMode="auto">
            <a:xfrm>
              <a:off x="3015"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92" name="Rectangle 28"/>
            <p:cNvSpPr>
              <a:spLocks noChangeArrowheads="1"/>
            </p:cNvSpPr>
            <p:nvPr/>
          </p:nvSpPr>
          <p:spPr bwMode="auto">
            <a:xfrm>
              <a:off x="3197"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0509" name="Group 45"/>
          <p:cNvGrpSpPr>
            <a:grpSpLocks/>
          </p:cNvGrpSpPr>
          <p:nvPr/>
        </p:nvGrpSpPr>
        <p:grpSpPr bwMode="auto">
          <a:xfrm>
            <a:off x="5651500" y="5000426"/>
            <a:ext cx="1439863" cy="360363"/>
            <a:chOff x="3605" y="2886"/>
            <a:chExt cx="907" cy="227"/>
          </a:xfrm>
        </p:grpSpPr>
        <p:sp>
          <p:nvSpPr>
            <p:cNvPr id="190493" name="Rectangle 29"/>
            <p:cNvSpPr>
              <a:spLocks noChangeArrowheads="1"/>
            </p:cNvSpPr>
            <p:nvPr/>
          </p:nvSpPr>
          <p:spPr bwMode="auto">
            <a:xfrm>
              <a:off x="3605"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94" name="Rectangle 30"/>
            <p:cNvSpPr>
              <a:spLocks noChangeArrowheads="1"/>
            </p:cNvSpPr>
            <p:nvPr/>
          </p:nvSpPr>
          <p:spPr bwMode="auto">
            <a:xfrm>
              <a:off x="3786"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95" name="Rectangle 31"/>
            <p:cNvSpPr>
              <a:spLocks noChangeArrowheads="1"/>
            </p:cNvSpPr>
            <p:nvPr/>
          </p:nvSpPr>
          <p:spPr bwMode="auto">
            <a:xfrm>
              <a:off x="3968"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E</a:t>
              </a:r>
            </a:p>
          </p:txBody>
        </p:sp>
        <p:sp>
          <p:nvSpPr>
            <p:cNvPr id="190496" name="Rectangle 32"/>
            <p:cNvSpPr>
              <a:spLocks noChangeArrowheads="1"/>
            </p:cNvSpPr>
            <p:nvPr/>
          </p:nvSpPr>
          <p:spPr bwMode="auto">
            <a:xfrm>
              <a:off x="4149"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97" name="Rectangle 33"/>
            <p:cNvSpPr>
              <a:spLocks noChangeArrowheads="1"/>
            </p:cNvSpPr>
            <p:nvPr/>
          </p:nvSpPr>
          <p:spPr bwMode="auto">
            <a:xfrm>
              <a:off x="4331"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0510" name="Group 46"/>
          <p:cNvGrpSpPr>
            <a:grpSpLocks/>
          </p:cNvGrpSpPr>
          <p:nvPr/>
        </p:nvGrpSpPr>
        <p:grpSpPr bwMode="auto">
          <a:xfrm>
            <a:off x="7451725" y="5000426"/>
            <a:ext cx="1439863" cy="360363"/>
            <a:chOff x="4694" y="2886"/>
            <a:chExt cx="907" cy="227"/>
          </a:xfrm>
        </p:grpSpPr>
        <p:sp>
          <p:nvSpPr>
            <p:cNvPr id="190498" name="Rectangle 34"/>
            <p:cNvSpPr>
              <a:spLocks noChangeArrowheads="1"/>
            </p:cNvSpPr>
            <p:nvPr/>
          </p:nvSpPr>
          <p:spPr bwMode="auto">
            <a:xfrm>
              <a:off x="4694"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499" name="Rectangle 35"/>
            <p:cNvSpPr>
              <a:spLocks noChangeArrowheads="1"/>
            </p:cNvSpPr>
            <p:nvPr/>
          </p:nvSpPr>
          <p:spPr bwMode="auto">
            <a:xfrm>
              <a:off x="4875"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500" name="Rectangle 36"/>
            <p:cNvSpPr>
              <a:spLocks noChangeArrowheads="1"/>
            </p:cNvSpPr>
            <p:nvPr/>
          </p:nvSpPr>
          <p:spPr bwMode="auto">
            <a:xfrm>
              <a:off x="5057"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C</a:t>
              </a:r>
            </a:p>
          </p:txBody>
        </p:sp>
        <p:sp>
          <p:nvSpPr>
            <p:cNvPr id="190501" name="Rectangle 37"/>
            <p:cNvSpPr>
              <a:spLocks noChangeArrowheads="1"/>
            </p:cNvSpPr>
            <p:nvPr/>
          </p:nvSpPr>
          <p:spPr bwMode="auto">
            <a:xfrm>
              <a:off x="5238"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502" name="Rectangle 38"/>
            <p:cNvSpPr>
              <a:spLocks noChangeArrowheads="1"/>
            </p:cNvSpPr>
            <p:nvPr/>
          </p:nvSpPr>
          <p:spPr bwMode="auto">
            <a:xfrm>
              <a:off x="5420" y="2886"/>
              <a:ext cx="181" cy="2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cxnSp>
        <p:nvCxnSpPr>
          <p:cNvPr id="190511" name="AutoShape 47"/>
          <p:cNvCxnSpPr>
            <a:cxnSpLocks noChangeShapeType="1"/>
            <a:stCxn id="190524" idx="0"/>
            <a:endCxn id="190485" idx="0"/>
          </p:cNvCxnSpPr>
          <p:nvPr/>
        </p:nvCxnSpPr>
        <p:spPr bwMode="auto">
          <a:xfrm rot="16200000">
            <a:off x="2072481" y="4464645"/>
            <a:ext cx="173038" cy="1225550"/>
          </a:xfrm>
          <a:prstGeom prst="bentConnector3">
            <a:avLst>
              <a:gd name="adj1" fmla="val 226606"/>
            </a:avLst>
          </a:prstGeom>
          <a:noFill/>
          <a:ln w="381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12" name="AutoShape 48"/>
          <p:cNvCxnSpPr>
            <a:cxnSpLocks noChangeShapeType="1"/>
            <a:stCxn id="190525" idx="0"/>
            <a:endCxn id="190490" idx="0"/>
          </p:cNvCxnSpPr>
          <p:nvPr/>
        </p:nvCxnSpPr>
        <p:spPr bwMode="auto">
          <a:xfrm rot="16200000">
            <a:off x="3872706" y="4464645"/>
            <a:ext cx="173038" cy="1225550"/>
          </a:xfrm>
          <a:prstGeom prst="bentConnector3">
            <a:avLst>
              <a:gd name="adj1" fmla="val 226606"/>
            </a:avLst>
          </a:prstGeom>
          <a:noFill/>
          <a:ln w="381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13" name="AutoShape 49"/>
          <p:cNvCxnSpPr>
            <a:cxnSpLocks noChangeShapeType="1"/>
            <a:stCxn id="190526" idx="0"/>
            <a:endCxn id="190495" idx="0"/>
          </p:cNvCxnSpPr>
          <p:nvPr/>
        </p:nvCxnSpPr>
        <p:spPr bwMode="auto">
          <a:xfrm rot="16200000">
            <a:off x="5670550" y="4462264"/>
            <a:ext cx="173038" cy="1230312"/>
          </a:xfrm>
          <a:prstGeom prst="bentConnector3">
            <a:avLst>
              <a:gd name="adj1" fmla="val 226606"/>
            </a:avLst>
          </a:prstGeom>
          <a:noFill/>
          <a:ln w="381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14" name="AutoShape 50"/>
          <p:cNvCxnSpPr>
            <a:cxnSpLocks noChangeShapeType="1"/>
            <a:stCxn id="190527" idx="0"/>
            <a:endCxn id="190500" idx="0"/>
          </p:cNvCxnSpPr>
          <p:nvPr/>
        </p:nvCxnSpPr>
        <p:spPr bwMode="auto">
          <a:xfrm rot="16200000">
            <a:off x="7473156" y="4464645"/>
            <a:ext cx="173038" cy="1225550"/>
          </a:xfrm>
          <a:prstGeom prst="bentConnector3">
            <a:avLst>
              <a:gd name="adj1" fmla="val 226606"/>
            </a:avLst>
          </a:prstGeom>
          <a:noFill/>
          <a:ln w="381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521" name="Text Box 57"/>
          <p:cNvSpPr txBox="1">
            <a:spLocks noChangeArrowheads="1"/>
          </p:cNvSpPr>
          <p:nvPr/>
        </p:nvSpPr>
        <p:spPr bwMode="auto">
          <a:xfrm>
            <a:off x="1600200" y="4300339"/>
            <a:ext cx="5838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dirty="0" err="1">
                <a:effectLst/>
                <a:ea typeface="宋体" pitchFamily="2" charset="-122"/>
              </a:rPr>
              <a:t>s</a:t>
            </a:r>
            <a:r>
              <a:rPr lang="en-US" altLang="zh-CN" sz="2000" dirty="0" err="1" smtClean="0">
                <a:effectLst/>
                <a:ea typeface="宋体" pitchFamily="2" charset="-122"/>
              </a:rPr>
              <a:t>uc</a:t>
            </a:r>
            <a:endParaRPr lang="en-US" altLang="zh-CN" sz="2000" dirty="0">
              <a:effectLst/>
              <a:ea typeface="宋体" pitchFamily="2" charset="-122"/>
            </a:endParaRPr>
          </a:p>
        </p:txBody>
      </p:sp>
      <p:sp>
        <p:nvSpPr>
          <p:cNvPr id="190522" name="Text Box 58"/>
          <p:cNvSpPr txBox="1">
            <a:spLocks noChangeArrowheads="1"/>
          </p:cNvSpPr>
          <p:nvPr/>
        </p:nvSpPr>
        <p:spPr bwMode="auto">
          <a:xfrm>
            <a:off x="6735763" y="5559226"/>
            <a:ext cx="554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000" dirty="0">
                <a:effectLst/>
                <a:ea typeface="宋体" pitchFamily="2" charset="-122"/>
              </a:rPr>
              <a:t>p</a:t>
            </a:r>
            <a:r>
              <a:rPr lang="en-US" altLang="zh-CN" sz="2000" dirty="0" smtClean="0">
                <a:effectLst/>
                <a:ea typeface="宋体" pitchFamily="2" charset="-122"/>
              </a:rPr>
              <a:t>re</a:t>
            </a:r>
            <a:endParaRPr lang="en-US" altLang="zh-CN" sz="2000" dirty="0">
              <a:effectLst/>
              <a:ea typeface="宋体" pitchFamily="2" charset="-122"/>
            </a:endParaRPr>
          </a:p>
        </p:txBody>
      </p:sp>
      <p:sp>
        <p:nvSpPr>
          <p:cNvPr id="190524" name="Oval 60"/>
          <p:cNvSpPr>
            <a:spLocks noChangeArrowheads="1"/>
          </p:cNvSpPr>
          <p:nvPr/>
        </p:nvSpPr>
        <p:spPr bwMode="auto">
          <a:xfrm>
            <a:off x="1509713" y="5163939"/>
            <a:ext cx="71437" cy="730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525" name="Oval 61"/>
          <p:cNvSpPr>
            <a:spLocks noChangeArrowheads="1"/>
          </p:cNvSpPr>
          <p:nvPr/>
        </p:nvSpPr>
        <p:spPr bwMode="auto">
          <a:xfrm>
            <a:off x="3309938" y="5163939"/>
            <a:ext cx="71437" cy="730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526" name="Oval 62"/>
          <p:cNvSpPr>
            <a:spLocks noChangeArrowheads="1"/>
          </p:cNvSpPr>
          <p:nvPr/>
        </p:nvSpPr>
        <p:spPr bwMode="auto">
          <a:xfrm>
            <a:off x="5105400" y="5163939"/>
            <a:ext cx="71438" cy="730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527" name="Oval 63"/>
          <p:cNvSpPr>
            <a:spLocks noChangeArrowheads="1"/>
          </p:cNvSpPr>
          <p:nvPr/>
        </p:nvSpPr>
        <p:spPr bwMode="auto">
          <a:xfrm>
            <a:off x="6910388" y="5163939"/>
            <a:ext cx="71437" cy="730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90530" name="Group 66"/>
          <p:cNvGrpSpPr>
            <a:grpSpLocks/>
          </p:cNvGrpSpPr>
          <p:nvPr/>
        </p:nvGrpSpPr>
        <p:grpSpPr bwMode="auto">
          <a:xfrm>
            <a:off x="8680450" y="5063926"/>
            <a:ext cx="144463" cy="215900"/>
            <a:chOff x="5239" y="3158"/>
            <a:chExt cx="91" cy="136"/>
          </a:xfrm>
        </p:grpSpPr>
        <p:sp>
          <p:nvSpPr>
            <p:cNvPr id="190528" name="Line 64"/>
            <p:cNvSpPr>
              <a:spLocks noChangeShapeType="1"/>
            </p:cNvSpPr>
            <p:nvPr/>
          </p:nvSpPr>
          <p:spPr bwMode="auto">
            <a:xfrm flipV="1">
              <a:off x="5239" y="3158"/>
              <a:ext cx="45" cy="13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0529" name="Line 65"/>
            <p:cNvSpPr>
              <a:spLocks noChangeShapeType="1"/>
            </p:cNvSpPr>
            <p:nvPr/>
          </p:nvSpPr>
          <p:spPr bwMode="auto">
            <a:xfrm flipH="1" flipV="1">
              <a:off x="5284" y="3158"/>
              <a:ext cx="46" cy="13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90531" name="Oval 67"/>
          <p:cNvSpPr>
            <a:spLocks noChangeArrowheads="1"/>
          </p:cNvSpPr>
          <p:nvPr/>
        </p:nvSpPr>
        <p:spPr bwMode="auto">
          <a:xfrm>
            <a:off x="7596188" y="5163939"/>
            <a:ext cx="71437" cy="730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532" name="Oval 68"/>
          <p:cNvSpPr>
            <a:spLocks noChangeArrowheads="1"/>
          </p:cNvSpPr>
          <p:nvPr/>
        </p:nvSpPr>
        <p:spPr bwMode="auto">
          <a:xfrm>
            <a:off x="5795963" y="5163939"/>
            <a:ext cx="71437" cy="730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533" name="Oval 69"/>
          <p:cNvSpPr>
            <a:spLocks noChangeArrowheads="1"/>
          </p:cNvSpPr>
          <p:nvPr/>
        </p:nvSpPr>
        <p:spPr bwMode="auto">
          <a:xfrm>
            <a:off x="3995738" y="5163939"/>
            <a:ext cx="71437" cy="730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534" name="Oval 70"/>
          <p:cNvSpPr>
            <a:spLocks noChangeArrowheads="1"/>
          </p:cNvSpPr>
          <p:nvPr/>
        </p:nvSpPr>
        <p:spPr bwMode="auto">
          <a:xfrm>
            <a:off x="2197100" y="5163939"/>
            <a:ext cx="71438" cy="730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90535" name="Group 71"/>
          <p:cNvGrpSpPr>
            <a:grpSpLocks/>
          </p:cNvGrpSpPr>
          <p:nvPr/>
        </p:nvGrpSpPr>
        <p:grpSpPr bwMode="auto">
          <a:xfrm>
            <a:off x="323850" y="5092501"/>
            <a:ext cx="144463" cy="215900"/>
            <a:chOff x="5239" y="3158"/>
            <a:chExt cx="91" cy="136"/>
          </a:xfrm>
        </p:grpSpPr>
        <p:sp>
          <p:nvSpPr>
            <p:cNvPr id="190536" name="Line 72"/>
            <p:cNvSpPr>
              <a:spLocks noChangeShapeType="1"/>
            </p:cNvSpPr>
            <p:nvPr/>
          </p:nvSpPr>
          <p:spPr bwMode="auto">
            <a:xfrm flipV="1">
              <a:off x="5239" y="3158"/>
              <a:ext cx="45" cy="136"/>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0537" name="Line 73"/>
            <p:cNvSpPr>
              <a:spLocks noChangeShapeType="1"/>
            </p:cNvSpPr>
            <p:nvPr/>
          </p:nvSpPr>
          <p:spPr bwMode="auto">
            <a:xfrm flipH="1" flipV="1">
              <a:off x="5284" y="3158"/>
              <a:ext cx="46" cy="136"/>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cxnSp>
        <p:nvCxnSpPr>
          <p:cNvPr id="190538" name="AutoShape 74"/>
          <p:cNvCxnSpPr>
            <a:cxnSpLocks noChangeShapeType="1"/>
            <a:stCxn id="190489" idx="2"/>
            <a:endCxn id="190480" idx="2"/>
          </p:cNvCxnSpPr>
          <p:nvPr/>
        </p:nvCxnSpPr>
        <p:spPr bwMode="auto">
          <a:xfrm rot="5400000">
            <a:off x="2626519" y="3715345"/>
            <a:ext cx="1587" cy="3311525"/>
          </a:xfrm>
          <a:prstGeom prst="curvedConnector3">
            <a:avLst>
              <a:gd name="adj1" fmla="val 6090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39" name="AutoShape 75"/>
          <p:cNvCxnSpPr>
            <a:cxnSpLocks noChangeShapeType="1"/>
            <a:stCxn id="190481" idx="2"/>
            <a:endCxn id="190485" idx="2"/>
          </p:cNvCxnSpPr>
          <p:nvPr/>
        </p:nvCxnSpPr>
        <p:spPr bwMode="auto">
          <a:xfrm rot="16200000" flipH="1">
            <a:off x="2014538" y="4614664"/>
            <a:ext cx="1587" cy="1512887"/>
          </a:xfrm>
          <a:prstGeom prst="curvedConnector3">
            <a:avLst>
              <a:gd name="adj1" fmla="val 3450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40" name="AutoShape 76"/>
          <p:cNvCxnSpPr>
            <a:cxnSpLocks noChangeShapeType="1"/>
            <a:stCxn id="190491" idx="2"/>
            <a:endCxn id="190500" idx="2"/>
          </p:cNvCxnSpPr>
          <p:nvPr/>
        </p:nvCxnSpPr>
        <p:spPr bwMode="auto">
          <a:xfrm rot="16200000" flipH="1">
            <a:off x="6515100" y="3714552"/>
            <a:ext cx="1587" cy="3313112"/>
          </a:xfrm>
          <a:prstGeom prst="curvedConnector3">
            <a:avLst>
              <a:gd name="adj1" fmla="val 6290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41" name="AutoShape 77"/>
          <p:cNvCxnSpPr>
            <a:cxnSpLocks noChangeShapeType="1"/>
            <a:stCxn id="190499" idx="2"/>
            <a:endCxn id="190495" idx="2"/>
          </p:cNvCxnSpPr>
          <p:nvPr/>
        </p:nvCxnSpPr>
        <p:spPr bwMode="auto">
          <a:xfrm rot="5400000">
            <a:off x="7127081" y="4615458"/>
            <a:ext cx="1587" cy="1511300"/>
          </a:xfrm>
          <a:prstGeom prst="curvedConnector3">
            <a:avLst>
              <a:gd name="adj1" fmla="val 4580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543" name="Freeform 79"/>
          <p:cNvSpPr>
            <a:spLocks/>
          </p:cNvSpPr>
          <p:nvPr/>
        </p:nvSpPr>
        <p:spPr bwMode="auto">
          <a:xfrm>
            <a:off x="4714875" y="4300339"/>
            <a:ext cx="461963" cy="690561"/>
          </a:xfrm>
          <a:custGeom>
            <a:avLst/>
            <a:gdLst>
              <a:gd name="T0" fmla="*/ 0 w 317"/>
              <a:gd name="T1" fmla="*/ 363 h 363"/>
              <a:gd name="T2" fmla="*/ 90 w 317"/>
              <a:gd name="T3" fmla="*/ 272 h 363"/>
              <a:gd name="T4" fmla="*/ 227 w 317"/>
              <a:gd name="T5" fmla="*/ 227 h 363"/>
              <a:gd name="T6" fmla="*/ 317 w 317"/>
              <a:gd name="T7" fmla="*/ 0 h 363"/>
            </a:gdLst>
            <a:ahLst/>
            <a:cxnLst>
              <a:cxn ang="0">
                <a:pos x="T0" y="T1"/>
              </a:cxn>
              <a:cxn ang="0">
                <a:pos x="T2" y="T3"/>
              </a:cxn>
              <a:cxn ang="0">
                <a:pos x="T4" y="T5"/>
              </a:cxn>
              <a:cxn ang="0">
                <a:pos x="T6" y="T7"/>
              </a:cxn>
            </a:cxnLst>
            <a:rect l="0" t="0" r="r" b="b"/>
            <a:pathLst>
              <a:path w="317" h="363">
                <a:moveTo>
                  <a:pt x="0" y="363"/>
                </a:moveTo>
                <a:cubicBezTo>
                  <a:pt x="26" y="329"/>
                  <a:pt x="52" y="295"/>
                  <a:pt x="90" y="272"/>
                </a:cubicBezTo>
                <a:cubicBezTo>
                  <a:pt x="128" y="249"/>
                  <a:pt x="189" y="272"/>
                  <a:pt x="227" y="227"/>
                </a:cubicBezTo>
                <a:cubicBezTo>
                  <a:pt x="265" y="182"/>
                  <a:pt x="302" y="38"/>
                  <a:pt x="317" y="0"/>
                </a:cubicBezTo>
              </a:path>
            </a:pathLst>
          </a:custGeom>
          <a:noFill/>
          <a:ln w="38100"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0544" name="Text Box 80"/>
          <p:cNvSpPr txBox="1">
            <a:spLocks noChangeArrowheads="1"/>
          </p:cNvSpPr>
          <p:nvPr/>
        </p:nvSpPr>
        <p:spPr bwMode="auto">
          <a:xfrm>
            <a:off x="5121275" y="4005064"/>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b="1">
                <a:effectLst/>
              </a:rPr>
              <a:t>root</a:t>
            </a:r>
          </a:p>
        </p:txBody>
      </p:sp>
      <p:cxnSp>
        <p:nvCxnSpPr>
          <p:cNvPr id="190517" name="AutoShape 53"/>
          <p:cNvCxnSpPr>
            <a:cxnSpLocks noChangeShapeType="1"/>
            <a:stCxn id="190531" idx="3"/>
            <a:endCxn id="190495" idx="2"/>
          </p:cNvCxnSpPr>
          <p:nvPr/>
        </p:nvCxnSpPr>
        <p:spPr bwMode="auto">
          <a:xfrm rot="5400000">
            <a:off x="6917531" y="4680545"/>
            <a:ext cx="144463" cy="1235075"/>
          </a:xfrm>
          <a:prstGeom prst="curvedConnector3">
            <a:avLst>
              <a:gd name="adj1" fmla="val 250551"/>
            </a:avLst>
          </a:prstGeom>
          <a:noFill/>
          <a:ln w="381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18" name="AutoShape 54"/>
          <p:cNvCxnSpPr>
            <a:cxnSpLocks noChangeShapeType="1"/>
            <a:stCxn id="190532" idx="3"/>
            <a:endCxn id="190490" idx="2"/>
          </p:cNvCxnSpPr>
          <p:nvPr/>
        </p:nvCxnSpPr>
        <p:spPr bwMode="auto">
          <a:xfrm rot="5400000">
            <a:off x="5117306" y="4680545"/>
            <a:ext cx="144463" cy="1235075"/>
          </a:xfrm>
          <a:prstGeom prst="curvedConnector3">
            <a:avLst>
              <a:gd name="adj1" fmla="val 250551"/>
            </a:avLst>
          </a:prstGeom>
          <a:noFill/>
          <a:ln w="381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19" name="AutoShape 55"/>
          <p:cNvCxnSpPr>
            <a:cxnSpLocks noChangeShapeType="1"/>
            <a:stCxn id="190533" idx="3"/>
            <a:endCxn id="190485" idx="2"/>
          </p:cNvCxnSpPr>
          <p:nvPr/>
        </p:nvCxnSpPr>
        <p:spPr bwMode="auto">
          <a:xfrm rot="5400000">
            <a:off x="3317081" y="4680545"/>
            <a:ext cx="144463" cy="1235075"/>
          </a:xfrm>
          <a:prstGeom prst="curvedConnector3">
            <a:avLst>
              <a:gd name="adj1" fmla="val 250551"/>
            </a:avLst>
          </a:prstGeom>
          <a:noFill/>
          <a:ln w="381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20" name="AutoShape 56"/>
          <p:cNvCxnSpPr>
            <a:cxnSpLocks noChangeShapeType="1"/>
            <a:stCxn id="190534" idx="3"/>
            <a:endCxn id="190480" idx="2"/>
          </p:cNvCxnSpPr>
          <p:nvPr/>
        </p:nvCxnSpPr>
        <p:spPr bwMode="auto">
          <a:xfrm rot="5400000">
            <a:off x="1517650" y="4679751"/>
            <a:ext cx="144463" cy="1236663"/>
          </a:xfrm>
          <a:prstGeom prst="curvedConnector3">
            <a:avLst>
              <a:gd name="adj1" fmla="val 250551"/>
            </a:avLst>
          </a:prstGeom>
          <a:noFill/>
          <a:ln w="381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4"/>
          <p:cNvSpPr>
            <a:spLocks noGrp="1"/>
          </p:cNvSpPr>
          <p:nvPr>
            <p:ph type="ftr" sz="quarter" idx="11"/>
          </p:nvPr>
        </p:nvSpPr>
        <p:spPr/>
        <p:txBody>
          <a:bodyPr/>
          <a:lstStyle/>
          <a:p>
            <a:endParaRPr lang="en-US" altLang="zh-CN"/>
          </a:p>
          <a:p>
            <a:r>
              <a:rPr lang="en-US" altLang="zh-CN"/>
              <a:t>Prof. Q. Wang</a:t>
            </a:r>
          </a:p>
        </p:txBody>
      </p:sp>
      <p:grpSp>
        <p:nvGrpSpPr>
          <p:cNvPr id="137241" name="Group 25"/>
          <p:cNvGrpSpPr>
            <a:grpSpLocks/>
          </p:cNvGrpSpPr>
          <p:nvPr/>
        </p:nvGrpSpPr>
        <p:grpSpPr bwMode="auto">
          <a:xfrm>
            <a:off x="282575" y="2060575"/>
            <a:ext cx="8610600" cy="3816350"/>
            <a:chOff x="178" y="935"/>
            <a:chExt cx="5424" cy="2404"/>
          </a:xfrm>
        </p:grpSpPr>
        <p:pic>
          <p:nvPicPr>
            <p:cNvPr id="137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 y="935"/>
              <a:ext cx="5424" cy="2404"/>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2" name="Text Box 6"/>
            <p:cNvSpPr txBox="1">
              <a:spLocks noChangeArrowheads="1"/>
            </p:cNvSpPr>
            <p:nvPr/>
          </p:nvSpPr>
          <p:spPr bwMode="auto">
            <a:xfrm>
              <a:off x="3134" y="1032"/>
              <a:ext cx="1089" cy="20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r>
                <a:rPr lang="en-US" altLang="zh-CN" sz="2400" b="1" i="1">
                  <a:solidFill>
                    <a:schemeClr val="bg1"/>
                  </a:solidFill>
                  <a:effectLst/>
                  <a:latin typeface="Times New Roman" pitchFamily="18" charset="0"/>
                  <a:ea typeface="宋体" pitchFamily="2" charset="-122"/>
                  <a:cs typeface="Times New Roman" pitchFamily="18" charset="0"/>
                </a:rPr>
                <a:t>rtag</a:t>
              </a:r>
            </a:p>
          </p:txBody>
        </p:sp>
        <p:sp>
          <p:nvSpPr>
            <p:cNvPr id="137223" name="Text Box 7"/>
            <p:cNvSpPr txBox="1">
              <a:spLocks noChangeArrowheads="1"/>
            </p:cNvSpPr>
            <p:nvPr/>
          </p:nvSpPr>
          <p:spPr bwMode="auto">
            <a:xfrm>
              <a:off x="4286" y="1032"/>
              <a:ext cx="1089" cy="20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r>
                <a:rPr lang="en-US" altLang="zh-CN" sz="2400" b="1" i="1">
                  <a:solidFill>
                    <a:schemeClr val="bg1"/>
                  </a:solidFill>
                  <a:effectLst/>
                  <a:latin typeface="Times New Roman" pitchFamily="18" charset="0"/>
                  <a:ea typeface="宋体" pitchFamily="2" charset="-122"/>
                  <a:cs typeface="Times New Roman" pitchFamily="18" charset="0"/>
                </a:rPr>
                <a:t>rchild</a:t>
              </a:r>
            </a:p>
          </p:txBody>
        </p:sp>
        <p:sp>
          <p:nvSpPr>
            <p:cNvPr id="137224" name="Text Box 8"/>
            <p:cNvSpPr txBox="1">
              <a:spLocks noChangeArrowheads="1"/>
            </p:cNvSpPr>
            <p:nvPr/>
          </p:nvSpPr>
          <p:spPr bwMode="auto">
            <a:xfrm>
              <a:off x="279" y="1032"/>
              <a:ext cx="998" cy="20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r>
                <a:rPr lang="en-US" altLang="zh-CN" sz="2400" b="1" i="1">
                  <a:solidFill>
                    <a:schemeClr val="bg1"/>
                  </a:solidFill>
                  <a:effectLst/>
                  <a:latin typeface="Times New Roman" pitchFamily="18" charset="0"/>
                  <a:ea typeface="宋体" pitchFamily="2" charset="-122"/>
                  <a:cs typeface="Times New Roman" pitchFamily="18" charset="0"/>
                </a:rPr>
                <a:t>lchild</a:t>
              </a:r>
            </a:p>
          </p:txBody>
        </p:sp>
        <p:sp>
          <p:nvSpPr>
            <p:cNvPr id="137225" name="Text Box 9"/>
            <p:cNvSpPr txBox="1">
              <a:spLocks noChangeArrowheads="1"/>
            </p:cNvSpPr>
            <p:nvPr/>
          </p:nvSpPr>
          <p:spPr bwMode="auto">
            <a:xfrm>
              <a:off x="2450" y="1032"/>
              <a:ext cx="590" cy="20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r>
                <a:rPr lang="en-US" altLang="zh-CN" sz="2400" b="1" i="1">
                  <a:solidFill>
                    <a:srgbClr val="CC0000"/>
                  </a:solidFill>
                  <a:effectLst/>
                  <a:latin typeface="Times New Roman" pitchFamily="18" charset="0"/>
                  <a:ea typeface="宋体" pitchFamily="2" charset="-122"/>
                  <a:cs typeface="Times New Roman" pitchFamily="18" charset="0"/>
                </a:rPr>
                <a:t>info</a:t>
              </a:r>
            </a:p>
          </p:txBody>
        </p:sp>
        <p:sp>
          <p:nvSpPr>
            <p:cNvPr id="137221" name="Text Box 5"/>
            <p:cNvSpPr txBox="1">
              <a:spLocks noChangeArrowheads="1"/>
            </p:cNvSpPr>
            <p:nvPr/>
          </p:nvSpPr>
          <p:spPr bwMode="auto">
            <a:xfrm>
              <a:off x="1338" y="1032"/>
              <a:ext cx="998" cy="20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p>
              <a:r>
                <a:rPr lang="en-US" altLang="zh-CN" sz="2400" b="1" i="1">
                  <a:solidFill>
                    <a:schemeClr val="bg1"/>
                  </a:solidFill>
                  <a:effectLst/>
                  <a:latin typeface="Times New Roman" pitchFamily="18" charset="0"/>
                  <a:ea typeface="宋体" pitchFamily="2" charset="-122"/>
                  <a:cs typeface="Times New Roman" pitchFamily="18" charset="0"/>
                </a:rPr>
                <a:t>ltag</a:t>
              </a:r>
            </a:p>
          </p:txBody>
        </p:sp>
      </p:grpSp>
      <p:sp>
        <p:nvSpPr>
          <p:cNvPr id="137229" name="Rectangle 13"/>
          <p:cNvSpPr>
            <a:spLocks noChangeArrowheads="1"/>
          </p:cNvSpPr>
          <p:nvPr/>
        </p:nvSpPr>
        <p:spPr bwMode="auto">
          <a:xfrm>
            <a:off x="179388" y="620713"/>
            <a:ext cx="88201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dirty="0" smtClean="0">
                <a:effectLst/>
                <a:latin typeface="Times New Roman" pitchFamily="18" charset="0"/>
              </a:rPr>
              <a:t>(2) </a:t>
            </a:r>
            <a:r>
              <a:rPr kumimoji="1" lang="zh-CN" altLang="en-US" sz="2800" dirty="0" smtClean="0">
                <a:effectLst/>
                <a:latin typeface="Times New Roman" pitchFamily="18" charset="0"/>
              </a:rPr>
              <a:t>利用</a:t>
            </a:r>
            <a:r>
              <a:rPr kumimoji="1" lang="zh-CN" altLang="en-US" sz="2800" dirty="0">
                <a:effectLst/>
                <a:latin typeface="Times New Roman" pitchFamily="18" charset="0"/>
              </a:rPr>
              <a:t>结构中的</a:t>
            </a:r>
            <a:r>
              <a:rPr kumimoji="1" lang="zh-CN" altLang="en-US" sz="2800" dirty="0">
                <a:solidFill>
                  <a:srgbClr val="FFFF00"/>
                </a:solidFill>
                <a:effectLst/>
                <a:latin typeface="Times New Roman" pitchFamily="18" charset="0"/>
              </a:rPr>
              <a:t>空链域</a:t>
            </a:r>
            <a:r>
              <a:rPr kumimoji="1" lang="zh-CN" altLang="en-US" sz="2800" dirty="0">
                <a:effectLst/>
                <a:latin typeface="Times New Roman" pitchFamily="18" charset="0"/>
              </a:rPr>
              <a:t>，并设立</a:t>
            </a:r>
            <a:r>
              <a:rPr kumimoji="1" lang="zh-CN" altLang="en-US" sz="2800" dirty="0" smtClean="0">
                <a:effectLst/>
                <a:latin typeface="Times New Roman" pitchFamily="18" charset="0"/>
              </a:rPr>
              <a:t>标志</a:t>
            </a:r>
            <a:r>
              <a:rPr kumimoji="1" lang="zh-CN" altLang="en-US" sz="2800" dirty="0">
                <a:effectLst/>
                <a:latin typeface="Times New Roman" pitchFamily="18" charset="0"/>
              </a:rPr>
              <a:t>，</a:t>
            </a:r>
            <a:r>
              <a:rPr kumimoji="1" lang="zh-CN" altLang="en-US" sz="2800" dirty="0" smtClean="0">
                <a:effectLst/>
                <a:latin typeface="Times New Roman" pitchFamily="18" charset="0"/>
              </a:rPr>
              <a:t>即</a:t>
            </a:r>
            <a:r>
              <a:rPr kumimoji="1" lang="zh-CN" altLang="en-US" sz="2800" dirty="0">
                <a:effectLst/>
                <a:latin typeface="Times New Roman" pitchFamily="18" charset="0"/>
              </a:rPr>
              <a:t>采用如下的</a:t>
            </a:r>
            <a:r>
              <a:rPr kumimoji="1" lang="zh-CN" altLang="en-US" sz="2800" dirty="0" smtClean="0">
                <a:effectLst/>
                <a:latin typeface="Times New Roman" pitchFamily="18" charset="0"/>
              </a:rPr>
              <a:t>形式</a:t>
            </a:r>
            <a:endParaRPr kumimoji="1" lang="zh-CN" altLang="en-US" sz="2800" dirty="0">
              <a:effectLst/>
              <a:latin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p:txBody>
          <a:bodyPr/>
          <a:lstStyle/>
          <a:p>
            <a:endParaRPr lang="en-US" altLang="zh-CN"/>
          </a:p>
          <a:p>
            <a:r>
              <a:rPr lang="en-US" altLang="zh-CN"/>
              <a:t>Prof. Q. Wang</a:t>
            </a:r>
          </a:p>
        </p:txBody>
      </p:sp>
      <p:sp>
        <p:nvSpPr>
          <p:cNvPr id="79875" name="Text Box 3"/>
          <p:cNvSpPr txBox="1">
            <a:spLocks noChangeArrowheads="1"/>
          </p:cNvSpPr>
          <p:nvPr/>
        </p:nvSpPr>
        <p:spPr bwMode="auto">
          <a:xfrm>
            <a:off x="468313" y="914400"/>
            <a:ext cx="8280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kumimoji="1" lang="en-US" altLang="zh-CN" sz="2400" dirty="0" err="1">
                <a:effectLst/>
                <a:latin typeface="Times New Roman" pitchFamily="18" charset="0"/>
              </a:rPr>
              <a:t>struct</a:t>
            </a:r>
            <a:r>
              <a:rPr kumimoji="1" lang="en-US" altLang="zh-CN" sz="2400" dirty="0">
                <a:effectLst/>
                <a:latin typeface="Times New Roman" pitchFamily="18" charset="0"/>
              </a:rPr>
              <a:t> </a:t>
            </a:r>
            <a:r>
              <a:rPr kumimoji="1" lang="en-US" altLang="zh-CN" sz="2400" dirty="0" err="1">
                <a:effectLst/>
                <a:latin typeface="Times New Roman" pitchFamily="18" charset="0"/>
              </a:rPr>
              <a:t>ThrTreeNode</a:t>
            </a:r>
            <a:r>
              <a:rPr kumimoji="1" lang="en-US" altLang="zh-CN" sz="2400" dirty="0">
                <a:effectLst/>
                <a:latin typeface="Times New Roman" pitchFamily="18" charset="0"/>
              </a:rPr>
              <a:t>	</a:t>
            </a:r>
            <a:r>
              <a:rPr kumimoji="1" lang="en-US" altLang="zh-CN" sz="2400" dirty="0">
                <a:solidFill>
                  <a:srgbClr val="00CC00"/>
                </a:solidFill>
                <a:effectLst/>
                <a:latin typeface="Times New Roman" pitchFamily="18" charset="0"/>
              </a:rPr>
              <a:t>/* </a:t>
            </a:r>
            <a:r>
              <a:rPr kumimoji="1" lang="zh-CN" altLang="en-US" sz="2400" dirty="0">
                <a:solidFill>
                  <a:srgbClr val="00CC00"/>
                </a:solidFill>
                <a:effectLst/>
                <a:latin typeface="Times New Roman" pitchFamily="18" charset="0"/>
              </a:rPr>
              <a:t>线索树中每个结点的结构 *</a:t>
            </a:r>
            <a:r>
              <a:rPr kumimoji="1" lang="en-US" altLang="zh-CN" sz="2400" dirty="0">
                <a:solidFill>
                  <a:srgbClr val="00CC00"/>
                </a:solidFill>
                <a:effectLst/>
                <a:latin typeface="Times New Roman" pitchFamily="18" charset="0"/>
              </a:rPr>
              <a:t>/</a:t>
            </a:r>
          </a:p>
          <a:p>
            <a:pPr algn="just">
              <a:spcBef>
                <a:spcPts val="0"/>
              </a:spcBef>
            </a:pPr>
            <a:r>
              <a:rPr kumimoji="1" lang="en-US" altLang="zh-CN" sz="2400" dirty="0" smtClean="0">
                <a:effectLst/>
                <a:latin typeface="Times New Roman" pitchFamily="18" charset="0"/>
              </a:rPr>
              <a:t>{</a:t>
            </a:r>
            <a:endParaRPr kumimoji="1" lang="en-US" altLang="zh-CN" sz="2400" dirty="0">
              <a:effectLst/>
              <a:latin typeface="Times New Roman" pitchFamily="18" charset="0"/>
            </a:endParaRPr>
          </a:p>
          <a:p>
            <a:pPr algn="just">
              <a:spcBef>
                <a:spcPts val="0"/>
              </a:spcBef>
            </a:pP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DataType</a:t>
            </a:r>
            <a:r>
              <a:rPr kumimoji="1" lang="en-US" altLang="zh-CN" sz="2400" dirty="0" smtClean="0">
                <a:effectLst/>
                <a:latin typeface="Times New Roman" pitchFamily="18" charset="0"/>
              </a:rPr>
              <a:t>  info</a:t>
            </a:r>
            <a:r>
              <a:rPr kumimoji="1" lang="en-US" altLang="zh-CN" sz="2400" dirty="0">
                <a:effectLst/>
                <a:latin typeface="Times New Roman" pitchFamily="18" charset="0"/>
              </a:rPr>
              <a:t>;</a:t>
            </a:r>
          </a:p>
          <a:p>
            <a:pPr algn="just">
              <a:spcBef>
                <a:spcPts val="0"/>
              </a:spcBef>
            </a:pPr>
            <a:r>
              <a:rPr kumimoji="1" lang="en-US" altLang="zh-CN" sz="2400" dirty="0" smtClean="0">
                <a:effectLst/>
                <a:latin typeface="Times New Roman" pitchFamily="18" charset="0"/>
              </a:rPr>
              <a:t>    </a:t>
            </a:r>
            <a:r>
              <a:rPr kumimoji="1" lang="en-US" altLang="zh-CN" sz="2400" dirty="0" err="1" smtClean="0">
                <a:effectLst/>
                <a:latin typeface="Times New Roman" pitchFamily="18" charset="0"/>
              </a:rPr>
              <a:t>struct</a:t>
            </a:r>
            <a:r>
              <a:rPr kumimoji="1" lang="en-US" altLang="zh-CN" sz="2400" dirty="0" smtClean="0">
                <a:effectLst/>
                <a:latin typeface="Times New Roman" pitchFamily="18" charset="0"/>
              </a:rPr>
              <a:t> </a:t>
            </a:r>
            <a:r>
              <a:rPr kumimoji="1" lang="en-US" altLang="zh-CN" sz="2400" dirty="0" err="1">
                <a:effectLst/>
                <a:latin typeface="Times New Roman" pitchFamily="18" charset="0"/>
              </a:rPr>
              <a:t>ThrTreeNode</a:t>
            </a:r>
            <a:r>
              <a:rPr kumimoji="1" lang="en-US" altLang="zh-CN" sz="2400" dirty="0">
                <a:effectLst/>
                <a:latin typeface="Times New Roman" pitchFamily="18" charset="0"/>
              </a:rPr>
              <a:t>  *</a:t>
            </a:r>
            <a:r>
              <a:rPr kumimoji="1" lang="en-US" altLang="zh-CN" sz="2400" dirty="0" err="1">
                <a:effectLst/>
                <a:latin typeface="Times New Roman" pitchFamily="18" charset="0"/>
              </a:rPr>
              <a:t>lchild</a:t>
            </a:r>
            <a:r>
              <a:rPr kumimoji="1" lang="en-US" altLang="zh-CN" sz="2400" dirty="0">
                <a:effectLst/>
                <a:latin typeface="Times New Roman" pitchFamily="18" charset="0"/>
              </a:rPr>
              <a:t>, *</a:t>
            </a:r>
            <a:r>
              <a:rPr kumimoji="1" lang="en-US" altLang="zh-CN" sz="2400" dirty="0" err="1">
                <a:effectLst/>
                <a:latin typeface="Times New Roman" pitchFamily="18" charset="0"/>
              </a:rPr>
              <a:t>rchild</a:t>
            </a:r>
            <a:r>
              <a:rPr kumimoji="1" lang="en-US" altLang="zh-CN" sz="2400" dirty="0">
                <a:effectLst/>
                <a:latin typeface="Times New Roman" pitchFamily="18" charset="0"/>
              </a:rPr>
              <a:t>;</a:t>
            </a:r>
          </a:p>
          <a:p>
            <a:pPr algn="just">
              <a:spcBef>
                <a:spcPts val="0"/>
              </a:spcBef>
            </a:pPr>
            <a:r>
              <a:rPr kumimoji="1" lang="en-US" altLang="zh-CN" sz="2400" dirty="0" smtClean="0">
                <a:solidFill>
                  <a:srgbClr val="FFFF00"/>
                </a:solidFill>
                <a:effectLst/>
                <a:latin typeface="Times New Roman" pitchFamily="18" charset="0"/>
              </a:rPr>
              <a:t>    </a:t>
            </a:r>
            <a:r>
              <a:rPr kumimoji="1" lang="en-US" altLang="zh-CN" sz="2400" dirty="0" err="1" smtClean="0">
                <a:solidFill>
                  <a:srgbClr val="FFFF00"/>
                </a:solidFill>
                <a:effectLst/>
                <a:latin typeface="Times New Roman" pitchFamily="18" charset="0"/>
              </a:rPr>
              <a:t>int</a:t>
            </a:r>
            <a:r>
              <a:rPr kumimoji="1" lang="en-US" altLang="zh-CN" sz="2400" dirty="0" smtClean="0">
                <a:solidFill>
                  <a:srgbClr val="FFFF00"/>
                </a:solidFill>
                <a:effectLst/>
                <a:latin typeface="Times New Roman" pitchFamily="18" charset="0"/>
              </a:rPr>
              <a:t>  </a:t>
            </a:r>
            <a:r>
              <a:rPr kumimoji="1" lang="en-US" altLang="zh-CN" sz="2400" dirty="0" err="1">
                <a:solidFill>
                  <a:srgbClr val="FFFF00"/>
                </a:solidFill>
                <a:effectLst/>
                <a:latin typeface="Times New Roman" pitchFamily="18" charset="0"/>
              </a:rPr>
              <a:t>ltag</a:t>
            </a:r>
            <a:r>
              <a:rPr kumimoji="1" lang="en-US" altLang="zh-CN" sz="2400" dirty="0">
                <a:solidFill>
                  <a:srgbClr val="FFFF00"/>
                </a:solidFill>
                <a:effectLst/>
                <a:latin typeface="Times New Roman" pitchFamily="18" charset="0"/>
              </a:rPr>
              <a:t>, </a:t>
            </a:r>
            <a:r>
              <a:rPr kumimoji="1" lang="en-US" altLang="zh-CN" sz="2400" dirty="0" err="1">
                <a:solidFill>
                  <a:srgbClr val="FFFF00"/>
                </a:solidFill>
                <a:effectLst/>
                <a:latin typeface="Times New Roman" pitchFamily="18" charset="0"/>
              </a:rPr>
              <a:t>rtag</a:t>
            </a:r>
            <a:r>
              <a:rPr kumimoji="1" lang="en-US" altLang="zh-CN" sz="2400" dirty="0">
                <a:solidFill>
                  <a:srgbClr val="FFFF00"/>
                </a:solidFill>
                <a:effectLst/>
                <a:latin typeface="Times New Roman" pitchFamily="18" charset="0"/>
              </a:rPr>
              <a:t>;</a:t>
            </a:r>
          </a:p>
          <a:p>
            <a:pPr algn="just">
              <a:spcBef>
                <a:spcPts val="0"/>
              </a:spcBef>
            </a:pPr>
            <a:r>
              <a:rPr kumimoji="1" lang="en-US" altLang="zh-CN" sz="2400" dirty="0">
                <a:effectLst/>
                <a:latin typeface="Times New Roman" pitchFamily="18" charset="0"/>
              </a:rPr>
              <a:t>}</a:t>
            </a:r>
            <a:r>
              <a:rPr kumimoji="1" lang="en-US" altLang="zh-CN" sz="2400" dirty="0" err="1">
                <a:effectLst/>
                <a:latin typeface="Times New Roman" pitchFamily="18" charset="0"/>
              </a:rPr>
              <a:t>ThrTree</a:t>
            </a:r>
            <a:r>
              <a:rPr kumimoji="1" lang="en-US" altLang="zh-CN" sz="2400" dirty="0">
                <a:effectLst/>
                <a:latin typeface="Times New Roman" pitchFamily="18" charset="0"/>
              </a:rPr>
              <a:t>, *</a:t>
            </a:r>
            <a:r>
              <a:rPr kumimoji="1" lang="en-US" altLang="zh-CN" sz="2400" dirty="0" err="1">
                <a:effectLst/>
                <a:latin typeface="Times New Roman" pitchFamily="18" charset="0"/>
              </a:rPr>
              <a:t>PThrTree</a:t>
            </a:r>
            <a:r>
              <a:rPr kumimoji="1" lang="en-US" altLang="zh-CN" sz="2400" dirty="0">
                <a:effectLst/>
                <a:latin typeface="Times New Roman" pitchFamily="18" charset="0"/>
              </a:rPr>
              <a:t>, *</a:t>
            </a:r>
            <a:r>
              <a:rPr kumimoji="1" lang="en-US" altLang="zh-CN" sz="2400" dirty="0" err="1">
                <a:effectLst/>
                <a:latin typeface="Times New Roman" pitchFamily="18" charset="0"/>
              </a:rPr>
              <a:t>PThrTreeNode</a:t>
            </a:r>
            <a:r>
              <a:rPr kumimoji="1" lang="en-US" altLang="zh-CN" sz="2400" dirty="0">
                <a:effectLst/>
                <a:latin typeface="Times New Roman" pitchFamily="18" charset="0"/>
              </a:rPr>
              <a:t>;</a:t>
            </a:r>
          </a:p>
          <a:p>
            <a:pPr algn="just">
              <a:spcBef>
                <a:spcPts val="0"/>
              </a:spcBef>
            </a:pPr>
            <a:endParaRPr kumimoji="1" lang="en-US" altLang="zh-CN" sz="2400" dirty="0" smtClean="0">
              <a:effectLst/>
              <a:latin typeface="Times New Roman" pitchFamily="18" charset="0"/>
            </a:endParaRPr>
          </a:p>
          <a:p>
            <a:pPr algn="just">
              <a:spcBef>
                <a:spcPts val="0"/>
              </a:spcBef>
            </a:pPr>
            <a:r>
              <a:rPr kumimoji="1" lang="zh-CN" altLang="en-US" sz="2400" dirty="0" smtClean="0">
                <a:effectLst/>
                <a:latin typeface="Times New Roman" pitchFamily="18" charset="0"/>
              </a:rPr>
              <a:t>其中</a:t>
            </a:r>
            <a:r>
              <a:rPr kumimoji="1" lang="zh-CN" altLang="en-US" sz="2400" dirty="0">
                <a:effectLst/>
                <a:latin typeface="Times New Roman" pitchFamily="18" charset="0"/>
              </a:rPr>
              <a:t>当</a:t>
            </a:r>
            <a:r>
              <a:rPr kumimoji="1" lang="en-US" altLang="zh-CN" sz="2400" dirty="0" err="1">
                <a:effectLst/>
                <a:latin typeface="Times New Roman" pitchFamily="18" charset="0"/>
              </a:rPr>
              <a:t>ltag</a:t>
            </a:r>
            <a:r>
              <a:rPr kumimoji="1" lang="zh-CN" altLang="en-US" sz="2400" dirty="0">
                <a:effectLst/>
                <a:latin typeface="Times New Roman" pitchFamily="18" charset="0"/>
              </a:rPr>
              <a:t>或</a:t>
            </a:r>
            <a:r>
              <a:rPr kumimoji="1" lang="en-US" altLang="zh-CN" sz="2400" dirty="0" err="1">
                <a:effectLst/>
                <a:latin typeface="Times New Roman" pitchFamily="18" charset="0"/>
              </a:rPr>
              <a:t>rtag</a:t>
            </a:r>
            <a:r>
              <a:rPr kumimoji="1" lang="zh-CN" altLang="en-US" sz="2400" dirty="0">
                <a:effectLst/>
                <a:latin typeface="Times New Roman" pitchFamily="18" charset="0"/>
              </a:rPr>
              <a:t>为</a:t>
            </a:r>
            <a:r>
              <a:rPr kumimoji="1" lang="en-US" altLang="zh-CN" sz="2400" dirty="0">
                <a:solidFill>
                  <a:srgbClr val="FFFF00"/>
                </a:solidFill>
                <a:effectLst/>
                <a:latin typeface="Times New Roman" pitchFamily="18" charset="0"/>
              </a:rPr>
              <a:t>0</a:t>
            </a:r>
            <a:r>
              <a:rPr kumimoji="1" lang="zh-CN" altLang="en-US" sz="2400" dirty="0" smtClean="0">
                <a:effectLst/>
                <a:latin typeface="Times New Roman" pitchFamily="18" charset="0"/>
              </a:rPr>
              <a:t>时，</a:t>
            </a:r>
            <a:r>
              <a:rPr kumimoji="1" lang="en-US" altLang="zh-CN" sz="2400" dirty="0" err="1" smtClean="0">
                <a:effectLst/>
                <a:latin typeface="Times New Roman" pitchFamily="18" charset="0"/>
              </a:rPr>
              <a:t>llink</a:t>
            </a:r>
            <a:r>
              <a:rPr kumimoji="1" lang="zh-CN" altLang="en-US" sz="2400" dirty="0">
                <a:effectLst/>
                <a:latin typeface="Times New Roman" pitchFamily="18" charset="0"/>
              </a:rPr>
              <a:t>或</a:t>
            </a:r>
            <a:r>
              <a:rPr kumimoji="1" lang="en-US" altLang="zh-CN" sz="2400" dirty="0" err="1">
                <a:effectLst/>
                <a:latin typeface="Times New Roman" pitchFamily="18" charset="0"/>
              </a:rPr>
              <a:t>rlink</a:t>
            </a:r>
            <a:r>
              <a:rPr kumimoji="1" lang="zh-CN" altLang="en-US" sz="2400" dirty="0">
                <a:effectLst/>
                <a:latin typeface="Times New Roman" pitchFamily="18" charset="0"/>
              </a:rPr>
              <a:t>为</a:t>
            </a:r>
            <a:r>
              <a:rPr kumimoji="1" lang="zh-CN" altLang="en-US" sz="2400" b="1" dirty="0" smtClean="0">
                <a:solidFill>
                  <a:srgbClr val="FFFF00"/>
                </a:solidFill>
                <a:effectLst/>
                <a:latin typeface="Times New Roman" pitchFamily="18" charset="0"/>
              </a:rPr>
              <a:t>指针</a:t>
            </a:r>
            <a:r>
              <a:rPr kumimoji="1" lang="zh-CN" altLang="en-US" sz="2400" dirty="0" smtClean="0">
                <a:effectLst/>
                <a:latin typeface="Times New Roman" pitchFamily="18" charset="0"/>
              </a:rPr>
              <a:t>；否则</a:t>
            </a:r>
            <a:r>
              <a:rPr kumimoji="1" lang="zh-CN" altLang="en-US" sz="2400" dirty="0">
                <a:effectLst/>
                <a:latin typeface="Times New Roman" pitchFamily="18" charset="0"/>
              </a:rPr>
              <a:t>为</a:t>
            </a:r>
            <a:r>
              <a:rPr kumimoji="1" lang="en-US" altLang="zh-CN" sz="2400" dirty="0">
                <a:solidFill>
                  <a:srgbClr val="FFFF00"/>
                </a:solidFill>
                <a:effectLst/>
                <a:latin typeface="Times New Roman" pitchFamily="18" charset="0"/>
              </a:rPr>
              <a:t>1</a:t>
            </a:r>
            <a:r>
              <a:rPr kumimoji="1" lang="zh-CN" altLang="en-US" sz="2400" dirty="0" smtClean="0">
                <a:effectLst/>
                <a:latin typeface="Times New Roman" pitchFamily="18" charset="0"/>
              </a:rPr>
              <a:t>时，</a:t>
            </a:r>
            <a:r>
              <a:rPr kumimoji="1" lang="en-US" altLang="zh-CN" sz="2400" dirty="0" err="1">
                <a:effectLst/>
                <a:latin typeface="Times New Roman" pitchFamily="18" charset="0"/>
              </a:rPr>
              <a:t>llink</a:t>
            </a:r>
            <a:r>
              <a:rPr kumimoji="1" lang="zh-CN" altLang="en-US" sz="2400" dirty="0">
                <a:effectLst/>
                <a:latin typeface="Times New Roman" pitchFamily="18" charset="0"/>
              </a:rPr>
              <a:t>或</a:t>
            </a:r>
            <a:r>
              <a:rPr kumimoji="1" lang="en-US" altLang="zh-CN" sz="2400" dirty="0" err="1">
                <a:effectLst/>
                <a:latin typeface="Times New Roman" pitchFamily="18" charset="0"/>
              </a:rPr>
              <a:t>rlink</a:t>
            </a:r>
            <a:r>
              <a:rPr kumimoji="1" lang="zh-CN" altLang="en-US" sz="2400" dirty="0" smtClean="0">
                <a:effectLst/>
                <a:latin typeface="Times New Roman" pitchFamily="18" charset="0"/>
              </a:rPr>
              <a:t>表示</a:t>
            </a:r>
            <a:r>
              <a:rPr kumimoji="1" lang="zh-CN" altLang="en-US" sz="2400" b="1" dirty="0">
                <a:solidFill>
                  <a:srgbClr val="FFFF00"/>
                </a:solidFill>
                <a:effectLst/>
                <a:latin typeface="Times New Roman" pitchFamily="18" charset="0"/>
              </a:rPr>
              <a:t>线索</a:t>
            </a:r>
            <a:r>
              <a:rPr kumimoji="1" lang="zh-CN" altLang="en-US" sz="2400" dirty="0">
                <a:effectLst/>
                <a:latin typeface="Times New Roman" pitchFamily="18" charset="0"/>
              </a:rPr>
              <a: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p:txBody>
          <a:bodyPr/>
          <a:lstStyle/>
          <a:p>
            <a:endParaRPr lang="en-US" altLang="zh-CN"/>
          </a:p>
          <a:p>
            <a:r>
              <a:rPr lang="en-US" altLang="zh-CN"/>
              <a:t>Prof. Q. Wang</a:t>
            </a:r>
          </a:p>
        </p:txBody>
      </p:sp>
      <p:sp>
        <p:nvSpPr>
          <p:cNvPr id="20482" name="Text Box 2"/>
          <p:cNvSpPr txBox="1">
            <a:spLocks noChangeArrowheads="1"/>
          </p:cNvSpPr>
          <p:nvPr/>
        </p:nvSpPr>
        <p:spPr bwMode="auto">
          <a:xfrm>
            <a:off x="323850" y="523875"/>
            <a:ext cx="8640763"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kumimoji="1" lang="zh-CN" altLang="en-US" sz="2400" b="1" dirty="0">
                <a:solidFill>
                  <a:srgbClr val="FFFF00"/>
                </a:solidFill>
                <a:effectLst/>
                <a:latin typeface="Times New Roman" pitchFamily="18" charset="0"/>
              </a:rPr>
              <a:t>线索链表：</a:t>
            </a:r>
            <a:r>
              <a:rPr kumimoji="1" lang="zh-CN" altLang="en-US" sz="2400" dirty="0">
                <a:effectLst/>
                <a:latin typeface="Times New Roman" pitchFamily="18" charset="0"/>
              </a:rPr>
              <a:t>以上面结构构成的二叉链表作为二叉树的存储结构，叫做</a:t>
            </a:r>
            <a:r>
              <a:rPr kumimoji="1" lang="zh-CN" altLang="en-US" sz="2400" b="1" dirty="0">
                <a:solidFill>
                  <a:srgbClr val="FFFF00"/>
                </a:solidFill>
                <a:effectLst/>
                <a:latin typeface="Times New Roman" pitchFamily="18" charset="0"/>
              </a:rPr>
              <a:t>线索链表</a:t>
            </a:r>
            <a:r>
              <a:rPr kumimoji="1" lang="zh-CN" altLang="en-US" sz="2400" dirty="0">
                <a:effectLst/>
                <a:latin typeface="Times New Roman" pitchFamily="18" charset="0"/>
              </a:rPr>
              <a:t>。</a:t>
            </a:r>
          </a:p>
          <a:p>
            <a:pPr algn="l">
              <a:lnSpc>
                <a:spcPct val="130000"/>
              </a:lnSpc>
            </a:pPr>
            <a:r>
              <a:rPr kumimoji="1" lang="zh-CN" altLang="en-US" sz="2400" b="1" dirty="0">
                <a:solidFill>
                  <a:srgbClr val="FFFF00"/>
                </a:solidFill>
                <a:effectLst/>
                <a:latin typeface="Times New Roman" pitchFamily="18" charset="0"/>
              </a:rPr>
              <a:t>线索：</a:t>
            </a:r>
            <a:r>
              <a:rPr kumimoji="1" lang="zh-CN" altLang="en-US" sz="2400" dirty="0">
                <a:effectLst/>
                <a:latin typeface="Times New Roman" pitchFamily="18" charset="0"/>
              </a:rPr>
              <a:t>指向结点前驱或后继的指针叫做</a:t>
            </a:r>
            <a:r>
              <a:rPr kumimoji="1" lang="zh-CN" altLang="en-US" sz="2400" b="1" dirty="0">
                <a:solidFill>
                  <a:srgbClr val="FFFF00"/>
                </a:solidFill>
                <a:effectLst/>
                <a:latin typeface="Times New Roman" pitchFamily="18" charset="0"/>
              </a:rPr>
              <a:t>线索</a:t>
            </a:r>
            <a:r>
              <a:rPr kumimoji="1" lang="zh-CN" altLang="en-US" sz="2400" dirty="0">
                <a:effectLst/>
                <a:latin typeface="Times New Roman" pitchFamily="18" charset="0"/>
              </a:rPr>
              <a:t>。</a:t>
            </a:r>
          </a:p>
          <a:p>
            <a:pPr algn="l">
              <a:lnSpc>
                <a:spcPct val="130000"/>
              </a:lnSpc>
            </a:pPr>
            <a:r>
              <a:rPr kumimoji="1" lang="zh-CN" altLang="en-US" sz="2400" b="1" dirty="0">
                <a:solidFill>
                  <a:srgbClr val="FFFF00"/>
                </a:solidFill>
                <a:effectLst/>
                <a:latin typeface="Times New Roman" pitchFamily="18" charset="0"/>
              </a:rPr>
              <a:t>线索二叉树：</a:t>
            </a:r>
            <a:r>
              <a:rPr kumimoji="1" lang="zh-CN" altLang="en-US" sz="2400" dirty="0">
                <a:effectLst/>
                <a:latin typeface="Times New Roman" pitchFamily="18" charset="0"/>
              </a:rPr>
              <a:t>加上线索的二叉树叫</a:t>
            </a:r>
            <a:r>
              <a:rPr kumimoji="1" lang="zh-CN" altLang="en-US" sz="2400" b="1" dirty="0">
                <a:solidFill>
                  <a:srgbClr val="FFFF00"/>
                </a:solidFill>
                <a:effectLst/>
                <a:latin typeface="Times New Roman" pitchFamily="18" charset="0"/>
              </a:rPr>
              <a:t>线索二叉树</a:t>
            </a:r>
            <a:r>
              <a:rPr kumimoji="1" lang="zh-CN" altLang="en-US" sz="2400" dirty="0">
                <a:effectLst/>
                <a:latin typeface="Times New Roman" pitchFamily="18" charset="0"/>
              </a:rPr>
              <a:t>。</a:t>
            </a:r>
          </a:p>
          <a:p>
            <a:pPr algn="l">
              <a:lnSpc>
                <a:spcPct val="130000"/>
              </a:lnSpc>
            </a:pPr>
            <a:r>
              <a:rPr kumimoji="1" lang="zh-CN" altLang="en-US" sz="2400" b="1" dirty="0">
                <a:solidFill>
                  <a:srgbClr val="FFFF00"/>
                </a:solidFill>
                <a:effectLst/>
                <a:latin typeface="Times New Roman" pitchFamily="18" charset="0"/>
              </a:rPr>
              <a:t>线索化</a:t>
            </a:r>
            <a:r>
              <a:rPr kumimoji="1" lang="zh-CN" altLang="en-US" sz="2400" b="1" dirty="0">
                <a:effectLst/>
                <a:latin typeface="Times New Roman" pitchFamily="18" charset="0"/>
              </a:rPr>
              <a:t>：</a:t>
            </a:r>
            <a:r>
              <a:rPr kumimoji="1" lang="zh-CN" altLang="en-US" sz="2400" dirty="0">
                <a:effectLst/>
                <a:latin typeface="Times New Roman" pitchFamily="18" charset="0"/>
              </a:rPr>
              <a:t>对二叉树以某种次序遍历使其变为线索二叉树的过程叫做线索化。</a:t>
            </a:r>
          </a:p>
        </p:txBody>
      </p:sp>
      <p:pic>
        <p:nvPicPr>
          <p:cNvPr id="20490" name="Picture 10"/>
          <p:cNvPicPr>
            <a:picLocks noChangeAspect="1" noChangeArrowheads="1"/>
          </p:cNvPicPr>
          <p:nvPr/>
        </p:nvPicPr>
        <p:blipFill>
          <a:blip r:embed="rId2">
            <a:extLst>
              <a:ext uri="{28A0092B-C50C-407E-A947-70E740481C1C}">
                <a14:useLocalDpi xmlns:a14="http://schemas.microsoft.com/office/drawing/2010/main" val="0"/>
              </a:ext>
            </a:extLst>
          </a:blip>
          <a:srcRect t="22672"/>
          <a:stretch>
            <a:fillRect/>
          </a:stretch>
        </p:blipFill>
        <p:spPr bwMode="auto">
          <a:xfrm>
            <a:off x="282575" y="3573463"/>
            <a:ext cx="8610600" cy="2951162"/>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226306" name="Rectangle 2"/>
          <p:cNvSpPr>
            <a:spLocks noGrp="1" noChangeArrowheads="1"/>
          </p:cNvSpPr>
          <p:nvPr>
            <p:ph type="title"/>
          </p:nvPr>
        </p:nvSpPr>
        <p:spPr/>
        <p:txBody>
          <a:bodyPr/>
          <a:lstStyle/>
          <a:p>
            <a:r>
              <a:rPr lang="en-US" altLang="zh-CN" dirty="0" smtClean="0"/>
              <a:t>Question (1)</a:t>
            </a:r>
            <a:endParaRPr lang="en-US" altLang="zh-CN" dirty="0"/>
          </a:p>
        </p:txBody>
      </p:sp>
      <p:sp>
        <p:nvSpPr>
          <p:cNvPr id="226307" name="Rectangle 3"/>
          <p:cNvSpPr>
            <a:spLocks noGrp="1" noChangeArrowheads="1"/>
          </p:cNvSpPr>
          <p:nvPr>
            <p:ph type="body" idx="1"/>
          </p:nvPr>
        </p:nvSpPr>
        <p:spPr/>
        <p:txBody>
          <a:bodyPr/>
          <a:lstStyle/>
          <a:p>
            <a:r>
              <a:rPr lang="en-US" altLang="zh-CN" dirty="0">
                <a:effectLst/>
              </a:rPr>
              <a:t>In </a:t>
            </a:r>
            <a:r>
              <a:rPr lang="en-US" altLang="zh-CN" dirty="0" smtClean="0">
                <a:effectLst/>
              </a:rPr>
              <a:t>an </a:t>
            </a:r>
            <a:r>
              <a:rPr lang="en-US" altLang="zh-CN" dirty="0" err="1" smtClean="0">
                <a:effectLst/>
              </a:rPr>
              <a:t>InOrderThreading</a:t>
            </a:r>
            <a:r>
              <a:rPr lang="en-US" altLang="zh-CN" dirty="0" smtClean="0">
                <a:effectLst/>
              </a:rPr>
              <a:t> </a:t>
            </a:r>
            <a:r>
              <a:rPr lang="en-US" altLang="zh-CN" dirty="0">
                <a:effectLst/>
              </a:rPr>
              <a:t>binary </a:t>
            </a:r>
            <a:r>
              <a:rPr lang="en-US" altLang="zh-CN" dirty="0" smtClean="0">
                <a:effectLst/>
              </a:rPr>
              <a:t>tree, where is </a:t>
            </a:r>
            <a:endParaRPr lang="en-US" altLang="zh-CN" dirty="0">
              <a:effectLst/>
            </a:endParaRPr>
          </a:p>
          <a:p>
            <a:pPr lvl="1"/>
            <a:r>
              <a:rPr lang="en-US" altLang="zh-CN" dirty="0">
                <a:effectLst/>
              </a:rPr>
              <a:t>The predecessor of </a:t>
            </a:r>
            <a:r>
              <a:rPr lang="en-US" altLang="zh-CN" dirty="0" smtClean="0">
                <a:effectLst/>
              </a:rPr>
              <a:t>a given </a:t>
            </a:r>
            <a:r>
              <a:rPr lang="en-US" altLang="zh-CN" dirty="0">
                <a:effectLst/>
              </a:rPr>
              <a:t>node</a:t>
            </a:r>
          </a:p>
          <a:p>
            <a:pPr lvl="1"/>
            <a:r>
              <a:rPr lang="en-US" altLang="zh-CN" dirty="0">
                <a:effectLst/>
              </a:rPr>
              <a:t>The successor of </a:t>
            </a:r>
            <a:r>
              <a:rPr lang="en-US" altLang="zh-CN" dirty="0" smtClean="0">
                <a:effectLst/>
              </a:rPr>
              <a:t>a given </a:t>
            </a:r>
            <a:r>
              <a:rPr lang="en-US" altLang="zh-CN" dirty="0">
                <a:effectLst/>
              </a:rPr>
              <a:t>node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页脚占位符 2"/>
          <p:cNvSpPr>
            <a:spLocks noGrp="1"/>
          </p:cNvSpPr>
          <p:nvPr>
            <p:ph type="ftr" sz="quarter" idx="11"/>
          </p:nvPr>
        </p:nvSpPr>
        <p:spPr/>
        <p:txBody>
          <a:bodyPr/>
          <a:lstStyle/>
          <a:p>
            <a:endParaRPr lang="en-US" altLang="zh-CN"/>
          </a:p>
          <a:p>
            <a:r>
              <a:rPr lang="en-US" altLang="zh-CN"/>
              <a:t>Prof. Q. Wang</a:t>
            </a:r>
          </a:p>
        </p:txBody>
      </p:sp>
      <p:sp>
        <p:nvSpPr>
          <p:cNvPr id="182275" name="Rectangle 3"/>
          <p:cNvSpPr>
            <a:spLocks noChangeArrowheads="1"/>
          </p:cNvSpPr>
          <p:nvPr/>
        </p:nvSpPr>
        <p:spPr bwMode="auto">
          <a:xfrm>
            <a:off x="406400" y="401638"/>
            <a:ext cx="6480175" cy="579437"/>
          </a:xfrm>
          <a:prstGeom prst="rect">
            <a:avLst/>
          </a:prstGeom>
          <a:solidFill>
            <a:srgbClr val="000099"/>
          </a:solidFill>
          <a:ln>
            <a:noFill/>
          </a:ln>
          <a:effectLst>
            <a:outerShdw dist="71842" dir="2700000" algn="ctr"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kumimoji="1" lang="zh-CN" altLang="en-US" sz="3200" dirty="0">
                <a:effectLst/>
                <a:latin typeface="Times New Roman" pitchFamily="18" charset="0"/>
              </a:rPr>
              <a:t>在中序线索二叉树中找结点的</a:t>
            </a:r>
            <a:r>
              <a:rPr kumimoji="1" lang="zh-CN" altLang="en-US" sz="3200" b="1" dirty="0">
                <a:solidFill>
                  <a:srgbClr val="FFFF00"/>
                </a:solidFill>
                <a:effectLst/>
                <a:latin typeface="Times New Roman" pitchFamily="18" charset="0"/>
              </a:rPr>
              <a:t>后继</a:t>
            </a:r>
            <a:endParaRPr kumimoji="1" lang="zh-CN" altLang="en-US" sz="3200" dirty="0">
              <a:effectLst/>
              <a:latin typeface="Times New Roman" pitchFamily="18" charset="0"/>
            </a:endParaRPr>
          </a:p>
        </p:txBody>
      </p:sp>
      <p:sp>
        <p:nvSpPr>
          <p:cNvPr id="182276" name="Text Box 4"/>
          <p:cNvSpPr txBox="1">
            <a:spLocks noChangeArrowheads="1"/>
          </p:cNvSpPr>
          <p:nvPr/>
        </p:nvSpPr>
        <p:spPr bwMode="auto">
          <a:xfrm>
            <a:off x="323851" y="1268760"/>
            <a:ext cx="43921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kumimoji="1" lang="zh-CN" altLang="en-US" sz="3200" dirty="0">
                <a:effectLst/>
              </a:rPr>
              <a:t>在中序线索树中找结点</a:t>
            </a:r>
            <a:r>
              <a:rPr kumimoji="1" lang="zh-CN" altLang="en-US" sz="3200" b="1" dirty="0">
                <a:solidFill>
                  <a:srgbClr val="FFFF00"/>
                </a:solidFill>
                <a:effectLst/>
                <a:latin typeface="Times New Roman" pitchFamily="18" charset="0"/>
              </a:rPr>
              <a:t>后继</a:t>
            </a:r>
            <a:r>
              <a:rPr kumimoji="1" lang="zh-CN" altLang="en-US" sz="3200" dirty="0">
                <a:effectLst/>
              </a:rPr>
              <a:t>的规律是： </a:t>
            </a:r>
          </a:p>
          <a:p>
            <a:pPr algn="l"/>
            <a:r>
              <a:rPr kumimoji="1" lang="en-US" altLang="zh-CN" sz="3200" dirty="0" smtClean="0">
                <a:effectLst/>
              </a:rPr>
              <a:t>1) </a:t>
            </a:r>
            <a:r>
              <a:rPr kumimoji="1" lang="zh-CN" altLang="en-US" sz="3200" dirty="0">
                <a:effectLst/>
              </a:rPr>
              <a:t>若右标志是</a:t>
            </a:r>
            <a:r>
              <a:rPr kumimoji="1" lang="en-US" altLang="zh-CN" sz="3200" dirty="0">
                <a:effectLst/>
              </a:rPr>
              <a:t>1</a:t>
            </a:r>
            <a:r>
              <a:rPr kumimoji="1" lang="zh-CN" altLang="en-US" sz="3200" dirty="0">
                <a:effectLst/>
              </a:rPr>
              <a:t>，则右链为线索，指示其后继；</a:t>
            </a:r>
          </a:p>
          <a:p>
            <a:pPr algn="l"/>
            <a:endParaRPr kumimoji="1" lang="zh-CN" altLang="en-US" sz="3200" dirty="0">
              <a:effectLst/>
            </a:endParaRPr>
          </a:p>
          <a:p>
            <a:pPr algn="l"/>
            <a:r>
              <a:rPr kumimoji="1" lang="en-US" altLang="zh-CN" sz="3200" dirty="0" smtClean="0">
                <a:effectLst/>
              </a:rPr>
              <a:t>2) </a:t>
            </a:r>
            <a:r>
              <a:rPr kumimoji="1" lang="zh-CN" altLang="en-US" sz="3200" dirty="0">
                <a:effectLst/>
              </a:rPr>
              <a:t>否则，遍历该结点的右子树时访问的第一个结点</a:t>
            </a:r>
            <a:r>
              <a:rPr kumimoji="1" lang="en-US" altLang="zh-CN" sz="3200" dirty="0">
                <a:effectLst/>
              </a:rPr>
              <a:t>(</a:t>
            </a:r>
            <a:r>
              <a:rPr kumimoji="1" lang="zh-CN" altLang="en-US" sz="3200" dirty="0">
                <a:effectLst/>
              </a:rPr>
              <a:t>右子树中最左下的结点</a:t>
            </a:r>
            <a:r>
              <a:rPr kumimoji="1" lang="en-US" altLang="zh-CN" sz="3200" dirty="0">
                <a:effectLst/>
              </a:rPr>
              <a:t>)</a:t>
            </a:r>
            <a:r>
              <a:rPr kumimoji="1" lang="zh-CN" altLang="en-US" sz="3200" dirty="0">
                <a:effectLst/>
              </a:rPr>
              <a:t>为其后继。</a:t>
            </a:r>
          </a:p>
        </p:txBody>
      </p:sp>
      <p:sp>
        <p:nvSpPr>
          <p:cNvPr id="182279" name="Oval 7"/>
          <p:cNvSpPr>
            <a:spLocks noChangeArrowheads="1"/>
          </p:cNvSpPr>
          <p:nvPr/>
        </p:nvSpPr>
        <p:spPr bwMode="auto">
          <a:xfrm>
            <a:off x="6950075" y="1773238"/>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82280" name="Oval 8"/>
          <p:cNvSpPr>
            <a:spLocks noChangeArrowheads="1"/>
          </p:cNvSpPr>
          <p:nvPr/>
        </p:nvSpPr>
        <p:spPr bwMode="auto">
          <a:xfrm>
            <a:off x="6229350" y="256540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82281" name="Oval 9"/>
          <p:cNvSpPr>
            <a:spLocks noChangeArrowheads="1"/>
          </p:cNvSpPr>
          <p:nvPr/>
        </p:nvSpPr>
        <p:spPr bwMode="auto">
          <a:xfrm>
            <a:off x="5726113" y="353695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182282" name="Oval 10"/>
          <p:cNvSpPr>
            <a:spLocks noChangeArrowheads="1"/>
          </p:cNvSpPr>
          <p:nvPr/>
        </p:nvSpPr>
        <p:spPr bwMode="auto">
          <a:xfrm>
            <a:off x="6589713" y="353695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82283" name="Oval 11"/>
          <p:cNvSpPr>
            <a:spLocks noChangeArrowheads="1"/>
          </p:cNvSpPr>
          <p:nvPr/>
        </p:nvSpPr>
        <p:spPr bwMode="auto">
          <a:xfrm>
            <a:off x="6157913" y="4652963"/>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182284" name="Oval 12"/>
          <p:cNvSpPr>
            <a:spLocks noChangeArrowheads="1"/>
          </p:cNvSpPr>
          <p:nvPr/>
        </p:nvSpPr>
        <p:spPr bwMode="auto">
          <a:xfrm>
            <a:off x="7021513" y="4652963"/>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82285" name="Oval 13"/>
          <p:cNvSpPr>
            <a:spLocks noChangeArrowheads="1"/>
          </p:cNvSpPr>
          <p:nvPr/>
        </p:nvSpPr>
        <p:spPr bwMode="auto">
          <a:xfrm>
            <a:off x="6589713" y="573405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182286" name="Oval 14"/>
          <p:cNvSpPr>
            <a:spLocks noChangeArrowheads="1"/>
          </p:cNvSpPr>
          <p:nvPr/>
        </p:nvSpPr>
        <p:spPr bwMode="auto">
          <a:xfrm>
            <a:off x="7453313" y="573405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182287" name="Oval 15"/>
          <p:cNvSpPr>
            <a:spLocks noChangeArrowheads="1"/>
          </p:cNvSpPr>
          <p:nvPr/>
        </p:nvSpPr>
        <p:spPr bwMode="auto">
          <a:xfrm>
            <a:off x="7742238" y="256540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82288" name="Oval 16"/>
          <p:cNvSpPr>
            <a:spLocks noChangeArrowheads="1"/>
          </p:cNvSpPr>
          <p:nvPr/>
        </p:nvSpPr>
        <p:spPr bwMode="auto">
          <a:xfrm>
            <a:off x="7381875" y="353695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182289" name="Oval 17"/>
          <p:cNvSpPr>
            <a:spLocks noChangeArrowheads="1"/>
          </p:cNvSpPr>
          <p:nvPr/>
        </p:nvSpPr>
        <p:spPr bwMode="auto">
          <a:xfrm>
            <a:off x="8174038" y="353695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182290" name="AutoShape 18"/>
          <p:cNvCxnSpPr>
            <a:cxnSpLocks noChangeShapeType="1"/>
            <a:stCxn id="182279" idx="3"/>
            <a:endCxn id="182280" idx="7"/>
          </p:cNvCxnSpPr>
          <p:nvPr/>
        </p:nvCxnSpPr>
        <p:spPr bwMode="auto">
          <a:xfrm flipH="1">
            <a:off x="6597650" y="2141538"/>
            <a:ext cx="415925" cy="4873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1" name="AutoShape 19"/>
          <p:cNvCxnSpPr>
            <a:cxnSpLocks noChangeShapeType="1"/>
            <a:stCxn id="182279" idx="5"/>
            <a:endCxn id="182287" idx="1"/>
          </p:cNvCxnSpPr>
          <p:nvPr/>
        </p:nvCxnSpPr>
        <p:spPr bwMode="auto">
          <a:xfrm>
            <a:off x="7318375" y="2141538"/>
            <a:ext cx="487363" cy="4873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2" name="AutoShape 20"/>
          <p:cNvCxnSpPr>
            <a:cxnSpLocks noChangeShapeType="1"/>
            <a:stCxn id="182280" idx="3"/>
            <a:endCxn id="182281" idx="0"/>
          </p:cNvCxnSpPr>
          <p:nvPr/>
        </p:nvCxnSpPr>
        <p:spPr bwMode="auto">
          <a:xfrm flipH="1">
            <a:off x="5942013" y="2933700"/>
            <a:ext cx="350837" cy="6032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3" name="AutoShape 21"/>
          <p:cNvCxnSpPr>
            <a:cxnSpLocks noChangeShapeType="1"/>
            <a:stCxn id="182280" idx="5"/>
            <a:endCxn id="182282" idx="0"/>
          </p:cNvCxnSpPr>
          <p:nvPr/>
        </p:nvCxnSpPr>
        <p:spPr bwMode="auto">
          <a:xfrm>
            <a:off x="6597650" y="2933700"/>
            <a:ext cx="207963" cy="6032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4" name="AutoShape 22"/>
          <p:cNvCxnSpPr>
            <a:cxnSpLocks noChangeShapeType="1"/>
            <a:stCxn id="182287" idx="3"/>
            <a:endCxn id="182288" idx="0"/>
          </p:cNvCxnSpPr>
          <p:nvPr/>
        </p:nvCxnSpPr>
        <p:spPr bwMode="auto">
          <a:xfrm flipH="1">
            <a:off x="7597775" y="2933700"/>
            <a:ext cx="207963" cy="6032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5" name="AutoShape 23"/>
          <p:cNvCxnSpPr>
            <a:cxnSpLocks noChangeShapeType="1"/>
            <a:stCxn id="182287" idx="5"/>
            <a:endCxn id="182289" idx="0"/>
          </p:cNvCxnSpPr>
          <p:nvPr/>
        </p:nvCxnSpPr>
        <p:spPr bwMode="auto">
          <a:xfrm>
            <a:off x="8110538" y="2933700"/>
            <a:ext cx="279400" cy="6032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6" name="AutoShape 24"/>
          <p:cNvCxnSpPr>
            <a:cxnSpLocks noChangeShapeType="1"/>
            <a:stCxn id="182282" idx="3"/>
            <a:endCxn id="182283" idx="0"/>
          </p:cNvCxnSpPr>
          <p:nvPr/>
        </p:nvCxnSpPr>
        <p:spPr bwMode="auto">
          <a:xfrm flipH="1">
            <a:off x="6373813" y="3905250"/>
            <a:ext cx="279400" cy="747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7" name="AutoShape 25"/>
          <p:cNvCxnSpPr>
            <a:cxnSpLocks noChangeShapeType="1"/>
            <a:stCxn id="182282" idx="5"/>
            <a:endCxn id="182284" idx="0"/>
          </p:cNvCxnSpPr>
          <p:nvPr/>
        </p:nvCxnSpPr>
        <p:spPr bwMode="auto">
          <a:xfrm>
            <a:off x="6958013" y="3905250"/>
            <a:ext cx="279400" cy="747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8" name="AutoShape 26"/>
          <p:cNvCxnSpPr>
            <a:cxnSpLocks noChangeShapeType="1"/>
            <a:stCxn id="182284" idx="3"/>
            <a:endCxn id="182285" idx="0"/>
          </p:cNvCxnSpPr>
          <p:nvPr/>
        </p:nvCxnSpPr>
        <p:spPr bwMode="auto">
          <a:xfrm flipH="1">
            <a:off x="6805613" y="5021263"/>
            <a:ext cx="279400" cy="7127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299" name="AutoShape 27"/>
          <p:cNvCxnSpPr>
            <a:cxnSpLocks noChangeShapeType="1"/>
            <a:stCxn id="182284" idx="5"/>
            <a:endCxn id="182286" idx="0"/>
          </p:cNvCxnSpPr>
          <p:nvPr/>
        </p:nvCxnSpPr>
        <p:spPr bwMode="auto">
          <a:xfrm>
            <a:off x="7389813" y="5021263"/>
            <a:ext cx="279400" cy="7127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00" name="AutoShape 28"/>
          <p:cNvCxnSpPr>
            <a:cxnSpLocks noChangeShapeType="1"/>
            <a:stCxn id="182281" idx="5"/>
            <a:endCxn id="182312" idx="2"/>
          </p:cNvCxnSpPr>
          <p:nvPr/>
        </p:nvCxnSpPr>
        <p:spPr bwMode="auto">
          <a:xfrm rot="5400000" flipH="1" flipV="1">
            <a:off x="5807075" y="3340101"/>
            <a:ext cx="852487" cy="277812"/>
          </a:xfrm>
          <a:prstGeom prst="curvedConnector4">
            <a:avLst>
              <a:gd name="adj1" fmla="val -34264"/>
              <a:gd name="adj2" fmla="val 6171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01" name="AutoShape 29"/>
          <p:cNvCxnSpPr>
            <a:cxnSpLocks noChangeShapeType="1"/>
            <a:stCxn id="182283" idx="3"/>
            <a:endCxn id="182312" idx="5"/>
          </p:cNvCxnSpPr>
          <p:nvPr/>
        </p:nvCxnSpPr>
        <p:spPr bwMode="auto">
          <a:xfrm rot="5400000" flipH="1" flipV="1">
            <a:off x="5378451" y="3933825"/>
            <a:ext cx="1930400" cy="244475"/>
          </a:xfrm>
          <a:prstGeom prst="curvedConnector5">
            <a:avLst>
              <a:gd name="adj1" fmla="val -15130"/>
              <a:gd name="adj2" fmla="val -119481"/>
              <a:gd name="adj3" fmla="val 30097"/>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02" name="AutoShape 30"/>
          <p:cNvCxnSpPr>
            <a:cxnSpLocks noChangeShapeType="1"/>
            <a:stCxn id="182283" idx="5"/>
            <a:endCxn id="182313" idx="2"/>
          </p:cNvCxnSpPr>
          <p:nvPr/>
        </p:nvCxnSpPr>
        <p:spPr bwMode="auto">
          <a:xfrm rot="5400000" flipH="1" flipV="1">
            <a:off x="6158707" y="4428331"/>
            <a:ext cx="960438" cy="225425"/>
          </a:xfrm>
          <a:prstGeom prst="curvedConnector4">
            <a:avLst>
              <a:gd name="adj1" fmla="val -30412"/>
              <a:gd name="adj2" fmla="val 6408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03" name="AutoShape 31"/>
          <p:cNvCxnSpPr>
            <a:cxnSpLocks noChangeShapeType="1"/>
            <a:stCxn id="182285" idx="3"/>
            <a:endCxn id="182313" idx="5"/>
          </p:cNvCxnSpPr>
          <p:nvPr/>
        </p:nvCxnSpPr>
        <p:spPr bwMode="auto">
          <a:xfrm rot="5400000" flipH="1" flipV="1">
            <a:off x="5747544" y="5004594"/>
            <a:ext cx="2003425" cy="192087"/>
          </a:xfrm>
          <a:prstGeom prst="curvedConnector5">
            <a:avLst>
              <a:gd name="adj1" fmla="val -14579"/>
              <a:gd name="adj2" fmla="val -152065"/>
              <a:gd name="adj3" fmla="val 24324"/>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04" name="AutoShape 32"/>
          <p:cNvCxnSpPr>
            <a:cxnSpLocks noChangeShapeType="1"/>
            <a:stCxn id="182285" idx="5"/>
            <a:endCxn id="182314" idx="2"/>
          </p:cNvCxnSpPr>
          <p:nvPr/>
        </p:nvCxnSpPr>
        <p:spPr bwMode="auto">
          <a:xfrm rot="5400000" flipH="1" flipV="1">
            <a:off x="6589713" y="5508625"/>
            <a:ext cx="962025" cy="225425"/>
          </a:xfrm>
          <a:prstGeom prst="curvedConnector4">
            <a:avLst>
              <a:gd name="adj1" fmla="val -30361"/>
              <a:gd name="adj2" fmla="val 6408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05" name="AutoShape 33"/>
          <p:cNvCxnSpPr>
            <a:cxnSpLocks noChangeShapeType="1"/>
            <a:stCxn id="182286" idx="3"/>
            <a:endCxn id="182314" idx="6"/>
          </p:cNvCxnSpPr>
          <p:nvPr/>
        </p:nvCxnSpPr>
        <p:spPr bwMode="auto">
          <a:xfrm rot="16200000" flipV="1">
            <a:off x="6923881" y="5509419"/>
            <a:ext cx="962025" cy="223838"/>
          </a:xfrm>
          <a:prstGeom prst="curvedConnector4">
            <a:avLst>
              <a:gd name="adj1" fmla="val -30361"/>
              <a:gd name="adj2" fmla="val 64537"/>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06" name="AutoShape 34"/>
          <p:cNvCxnSpPr>
            <a:cxnSpLocks noChangeShapeType="1"/>
            <a:stCxn id="182288" idx="3"/>
            <a:endCxn id="182318" idx="6"/>
          </p:cNvCxnSpPr>
          <p:nvPr/>
        </p:nvCxnSpPr>
        <p:spPr bwMode="auto">
          <a:xfrm rot="16200000" flipV="1">
            <a:off x="6527007" y="2986881"/>
            <a:ext cx="1631950" cy="204787"/>
          </a:xfrm>
          <a:prstGeom prst="curvedConnector4">
            <a:avLst>
              <a:gd name="adj1" fmla="val -17898"/>
              <a:gd name="adj2" fmla="val 65894"/>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07" name="AutoShape 35"/>
          <p:cNvCxnSpPr>
            <a:cxnSpLocks noChangeShapeType="1"/>
            <a:stCxn id="182288" idx="5"/>
            <a:endCxn id="182319" idx="2"/>
          </p:cNvCxnSpPr>
          <p:nvPr/>
        </p:nvCxnSpPr>
        <p:spPr bwMode="auto">
          <a:xfrm rot="5400000" flipH="1" flipV="1">
            <a:off x="7406481" y="3396457"/>
            <a:ext cx="852487" cy="165100"/>
          </a:xfrm>
          <a:prstGeom prst="curvedConnector4">
            <a:avLst>
              <a:gd name="adj1" fmla="val -34264"/>
              <a:gd name="adj2" fmla="val 69231"/>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08" name="AutoShape 36"/>
          <p:cNvCxnSpPr>
            <a:cxnSpLocks noChangeShapeType="1"/>
            <a:stCxn id="182289" idx="3"/>
            <a:endCxn id="182319" idx="5"/>
          </p:cNvCxnSpPr>
          <p:nvPr/>
        </p:nvCxnSpPr>
        <p:spPr bwMode="auto">
          <a:xfrm rot="16200000" flipV="1">
            <a:off x="7716044" y="3383757"/>
            <a:ext cx="814387" cy="228600"/>
          </a:xfrm>
          <a:prstGeom prst="curvedConnector3">
            <a:avLst>
              <a:gd name="adj1" fmla="val -35866"/>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09" name="AutoShape 37"/>
          <p:cNvCxnSpPr>
            <a:cxnSpLocks noChangeShapeType="1"/>
            <a:stCxn id="182289" idx="4"/>
          </p:cNvCxnSpPr>
          <p:nvPr/>
        </p:nvCxnSpPr>
        <p:spPr bwMode="auto">
          <a:xfrm rot="5400000" flipH="1" flipV="1">
            <a:off x="8083550" y="3230563"/>
            <a:ext cx="1044575" cy="431800"/>
          </a:xfrm>
          <a:prstGeom prst="curvedConnector3">
            <a:avLst>
              <a:gd name="adj1" fmla="val -21884"/>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10" name="AutoShape 38"/>
          <p:cNvCxnSpPr>
            <a:cxnSpLocks noChangeShapeType="1"/>
            <a:stCxn id="182281" idx="3"/>
          </p:cNvCxnSpPr>
          <p:nvPr/>
        </p:nvCxnSpPr>
        <p:spPr bwMode="auto">
          <a:xfrm rot="16200000" flipV="1">
            <a:off x="5014913" y="3130550"/>
            <a:ext cx="1052512" cy="496888"/>
          </a:xfrm>
          <a:prstGeom prst="curvedConnector3">
            <a:avLst>
              <a:gd name="adj1" fmla="val -27755"/>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311" name="AutoShape 39"/>
          <p:cNvCxnSpPr>
            <a:cxnSpLocks noChangeShapeType="1"/>
            <a:stCxn id="182286" idx="5"/>
            <a:endCxn id="182318" idx="3"/>
          </p:cNvCxnSpPr>
          <p:nvPr/>
        </p:nvCxnSpPr>
        <p:spPr bwMode="auto">
          <a:xfrm rot="16200000" flipV="1">
            <a:off x="5588794" y="3869531"/>
            <a:ext cx="3790950" cy="674688"/>
          </a:xfrm>
          <a:prstGeom prst="curvedConnector3">
            <a:avLst>
              <a:gd name="adj1" fmla="val 36681"/>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2312" name="Oval 40"/>
          <p:cNvSpPr>
            <a:spLocks noChangeArrowheads="1"/>
          </p:cNvSpPr>
          <p:nvPr/>
        </p:nvSpPr>
        <p:spPr bwMode="auto">
          <a:xfrm>
            <a:off x="6372225" y="2998788"/>
            <a:ext cx="109538" cy="107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2313" name="Oval 41"/>
          <p:cNvSpPr>
            <a:spLocks noChangeArrowheads="1"/>
          </p:cNvSpPr>
          <p:nvPr/>
        </p:nvSpPr>
        <p:spPr bwMode="auto">
          <a:xfrm>
            <a:off x="6751638" y="4006850"/>
            <a:ext cx="109537" cy="107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2314" name="Oval 42"/>
          <p:cNvSpPr>
            <a:spLocks noChangeArrowheads="1"/>
          </p:cNvSpPr>
          <p:nvPr/>
        </p:nvSpPr>
        <p:spPr bwMode="auto">
          <a:xfrm>
            <a:off x="7183438" y="5086350"/>
            <a:ext cx="109537" cy="107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2318" name="Oval 46"/>
          <p:cNvSpPr>
            <a:spLocks noChangeArrowheads="1"/>
          </p:cNvSpPr>
          <p:nvPr/>
        </p:nvSpPr>
        <p:spPr bwMode="auto">
          <a:xfrm>
            <a:off x="7131050" y="2219325"/>
            <a:ext cx="109538" cy="107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2319" name="Oval 47"/>
          <p:cNvSpPr>
            <a:spLocks noChangeArrowheads="1"/>
          </p:cNvSpPr>
          <p:nvPr/>
        </p:nvSpPr>
        <p:spPr bwMode="auto">
          <a:xfrm>
            <a:off x="7915275" y="2998788"/>
            <a:ext cx="109538" cy="107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2320" name="Text Box 48"/>
          <p:cNvSpPr txBox="1">
            <a:spLocks noChangeArrowheads="1"/>
          </p:cNvSpPr>
          <p:nvPr/>
        </p:nvSpPr>
        <p:spPr bwMode="auto">
          <a:xfrm>
            <a:off x="4984750" y="2463800"/>
            <a:ext cx="70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NULL</a:t>
            </a:r>
          </a:p>
        </p:txBody>
      </p:sp>
      <p:sp>
        <p:nvSpPr>
          <p:cNvPr id="182321" name="Text Box 49"/>
          <p:cNvSpPr txBox="1">
            <a:spLocks noChangeArrowheads="1"/>
          </p:cNvSpPr>
          <p:nvPr/>
        </p:nvSpPr>
        <p:spPr bwMode="auto">
          <a:xfrm>
            <a:off x="8388350" y="2565400"/>
            <a:ext cx="70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NULL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1000" fill="hold"/>
                                        <p:tgtEl>
                                          <p:spTgt spid="182275"/>
                                        </p:tgtEl>
                                        <p:attrNameLst>
                                          <p:attrName>ppt_x</p:attrName>
                                        </p:attrNameLst>
                                      </p:cBhvr>
                                      <p:tavLst>
                                        <p:tav tm="0">
                                          <p:val>
                                            <p:strVal val="#ppt_x-.2"/>
                                          </p:val>
                                        </p:tav>
                                        <p:tav tm="100000">
                                          <p:val>
                                            <p:strVal val="#ppt_x"/>
                                          </p:val>
                                        </p:tav>
                                      </p:tavLst>
                                    </p:anim>
                                    <p:anim calcmode="lin" valueType="num">
                                      <p:cBhvr>
                                        <p:cTn id="8" dur="1000" fill="hold"/>
                                        <p:tgtEl>
                                          <p:spTgt spid="1822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227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82276">
                                            <p:txEl>
                                              <p:pRg st="0" end="0"/>
                                            </p:txEl>
                                          </p:spTgt>
                                        </p:tgtEl>
                                        <p:attrNameLst>
                                          <p:attrName>style.visibility</p:attrName>
                                        </p:attrNameLst>
                                      </p:cBhvr>
                                      <p:to>
                                        <p:strVal val="visible"/>
                                      </p:to>
                                    </p:set>
                                    <p:anim calcmode="lin" valueType="num">
                                      <p:cBhvr additive="base">
                                        <p:cTn id="14" dur="500" fill="hold"/>
                                        <p:tgtEl>
                                          <p:spTgt spid="18227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82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182276">
                                            <p:txEl>
                                              <p:pRg st="1" end="1"/>
                                            </p:txEl>
                                          </p:spTgt>
                                        </p:tgtEl>
                                        <p:attrNameLst>
                                          <p:attrName>style.visibility</p:attrName>
                                        </p:attrNameLst>
                                      </p:cBhvr>
                                      <p:to>
                                        <p:strVal val="visible"/>
                                      </p:to>
                                    </p:set>
                                    <p:anim calcmode="lin" valueType="num">
                                      <p:cBhvr additive="base">
                                        <p:cTn id="20" dur="500" fill="hold"/>
                                        <p:tgtEl>
                                          <p:spTgt spid="182276">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82276">
                                            <p:txEl>
                                              <p:pRg st="1" end="1"/>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
                            </p:stCondLst>
                            <p:childTnLst>
                              <p:par>
                                <p:cTn id="23" presetID="35" presetClass="emph" presetSubtype="0" repeatCount="3000" fill="hold" nodeType="afterEffect">
                                  <p:stCondLst>
                                    <p:cond delay="0"/>
                                  </p:stCondLst>
                                  <p:childTnLst>
                                    <p:anim calcmode="discrete" valueType="str">
                                      <p:cBhvr>
                                        <p:cTn id="24" dur="1000" fill="hold"/>
                                        <p:tgtEl>
                                          <p:spTgt spid="182300"/>
                                        </p:tgtEl>
                                        <p:attrNameLst>
                                          <p:attrName>style.visibility</p:attrName>
                                        </p:attrNameLst>
                                      </p:cBhvr>
                                      <p:tavLst>
                                        <p:tav tm="0">
                                          <p:val>
                                            <p:strVal val="hidden"/>
                                          </p:val>
                                        </p:tav>
                                        <p:tav tm="50000">
                                          <p:val>
                                            <p:strVal val="visible"/>
                                          </p:val>
                                        </p:tav>
                                      </p:tavLst>
                                    </p:anim>
                                  </p:childTnLst>
                                </p:cTn>
                              </p:par>
                              <p:par>
                                <p:cTn id="25" presetID="35" presetClass="emph" presetSubtype="0" repeatCount="3000" fill="hold" nodeType="withEffect">
                                  <p:stCondLst>
                                    <p:cond delay="0"/>
                                  </p:stCondLst>
                                  <p:childTnLst>
                                    <p:anim calcmode="discrete" valueType="str">
                                      <p:cBhvr>
                                        <p:cTn id="26" dur="1000" fill="hold"/>
                                        <p:tgtEl>
                                          <p:spTgt spid="182302"/>
                                        </p:tgtEl>
                                        <p:attrNameLst>
                                          <p:attrName>style.visibility</p:attrName>
                                        </p:attrNameLst>
                                      </p:cBhvr>
                                      <p:tavLst>
                                        <p:tav tm="0">
                                          <p:val>
                                            <p:strVal val="hidden"/>
                                          </p:val>
                                        </p:tav>
                                        <p:tav tm="50000">
                                          <p:val>
                                            <p:strVal val="visible"/>
                                          </p:val>
                                        </p:tav>
                                      </p:tavLst>
                                    </p:anim>
                                  </p:childTnLst>
                                </p:cTn>
                              </p:par>
                              <p:par>
                                <p:cTn id="27" presetID="35" presetClass="emph" presetSubtype="0" repeatCount="3000" fill="hold" nodeType="withEffect">
                                  <p:stCondLst>
                                    <p:cond delay="0"/>
                                  </p:stCondLst>
                                  <p:childTnLst>
                                    <p:anim calcmode="discrete" valueType="str">
                                      <p:cBhvr>
                                        <p:cTn id="28" dur="1000" fill="hold"/>
                                        <p:tgtEl>
                                          <p:spTgt spid="182304"/>
                                        </p:tgtEl>
                                        <p:attrNameLst>
                                          <p:attrName>style.visibility</p:attrName>
                                        </p:attrNameLst>
                                      </p:cBhvr>
                                      <p:tavLst>
                                        <p:tav tm="0">
                                          <p:val>
                                            <p:strVal val="hidden"/>
                                          </p:val>
                                        </p:tav>
                                        <p:tav tm="50000">
                                          <p:val>
                                            <p:strVal val="visible"/>
                                          </p:val>
                                        </p:tav>
                                      </p:tavLst>
                                    </p:anim>
                                  </p:childTnLst>
                                </p:cTn>
                              </p:par>
                              <p:par>
                                <p:cTn id="29" presetID="35" presetClass="emph" presetSubtype="0" repeatCount="3000" fill="hold" nodeType="withEffect">
                                  <p:stCondLst>
                                    <p:cond delay="0"/>
                                  </p:stCondLst>
                                  <p:childTnLst>
                                    <p:anim calcmode="discrete" valueType="str">
                                      <p:cBhvr>
                                        <p:cTn id="30" dur="1000" fill="hold"/>
                                        <p:tgtEl>
                                          <p:spTgt spid="182311"/>
                                        </p:tgtEl>
                                        <p:attrNameLst>
                                          <p:attrName>style.visibility</p:attrName>
                                        </p:attrNameLst>
                                      </p:cBhvr>
                                      <p:tavLst>
                                        <p:tav tm="0">
                                          <p:val>
                                            <p:strVal val="hidden"/>
                                          </p:val>
                                        </p:tav>
                                        <p:tav tm="50000">
                                          <p:val>
                                            <p:strVal val="visible"/>
                                          </p:val>
                                        </p:tav>
                                      </p:tavLst>
                                    </p:anim>
                                  </p:childTnLst>
                                </p:cTn>
                              </p:par>
                              <p:par>
                                <p:cTn id="31" presetID="35" presetClass="emph" presetSubtype="0" repeatCount="3000" fill="hold" nodeType="withEffect">
                                  <p:stCondLst>
                                    <p:cond delay="0"/>
                                  </p:stCondLst>
                                  <p:childTnLst>
                                    <p:anim calcmode="discrete" valueType="str">
                                      <p:cBhvr>
                                        <p:cTn id="32" dur="1000" fill="hold"/>
                                        <p:tgtEl>
                                          <p:spTgt spid="182307"/>
                                        </p:tgtEl>
                                        <p:attrNameLst>
                                          <p:attrName>style.visibility</p:attrName>
                                        </p:attrNameLst>
                                      </p:cBhvr>
                                      <p:tavLst>
                                        <p:tav tm="0">
                                          <p:val>
                                            <p:strVal val="hidden"/>
                                          </p:val>
                                        </p:tav>
                                        <p:tav tm="50000">
                                          <p:val>
                                            <p:strVal val="visible"/>
                                          </p:val>
                                        </p:tav>
                                      </p:tavLst>
                                    </p:anim>
                                  </p:childTnLst>
                                </p:cTn>
                              </p:par>
                              <p:par>
                                <p:cTn id="33" presetID="35" presetClass="emph" presetSubtype="0" repeatCount="3000" fill="hold" nodeType="withEffect">
                                  <p:stCondLst>
                                    <p:cond delay="0"/>
                                  </p:stCondLst>
                                  <p:childTnLst>
                                    <p:anim calcmode="discrete" valueType="str">
                                      <p:cBhvr>
                                        <p:cTn id="34" dur="1000" fill="hold"/>
                                        <p:tgtEl>
                                          <p:spTgt spid="182309"/>
                                        </p:tgtEl>
                                        <p:attrNameLst>
                                          <p:attrName>style.visibility</p:attrName>
                                        </p:attrNameLst>
                                      </p:cBhvr>
                                      <p:tavLst>
                                        <p:tav tm="0">
                                          <p:val>
                                            <p:strVal val="hidden"/>
                                          </p:val>
                                        </p:tav>
                                        <p:tav tm="50000">
                                          <p:val>
                                            <p:strVal val="visible"/>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82276">
                                            <p:txEl>
                                              <p:pRg st="3" end="3"/>
                                            </p:txEl>
                                          </p:spTgt>
                                        </p:tgtEl>
                                        <p:attrNameLst>
                                          <p:attrName>style.visibility</p:attrName>
                                        </p:attrNameLst>
                                      </p:cBhvr>
                                      <p:to>
                                        <p:strVal val="visible"/>
                                      </p:to>
                                    </p:set>
                                    <p:anim calcmode="lin" valueType="num">
                                      <p:cBhvr additive="base">
                                        <p:cTn id="39" dur="500" fill="hold"/>
                                        <p:tgtEl>
                                          <p:spTgt spid="182276">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227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页脚占位符 2"/>
          <p:cNvSpPr>
            <a:spLocks noGrp="1"/>
          </p:cNvSpPr>
          <p:nvPr>
            <p:ph type="ftr" sz="quarter" idx="11"/>
          </p:nvPr>
        </p:nvSpPr>
        <p:spPr/>
        <p:txBody>
          <a:bodyPr/>
          <a:lstStyle/>
          <a:p>
            <a:endParaRPr lang="en-US" altLang="zh-CN"/>
          </a:p>
          <a:p>
            <a:r>
              <a:rPr lang="en-US" altLang="zh-CN"/>
              <a:t>Prof. Q. Wang</a:t>
            </a:r>
          </a:p>
        </p:txBody>
      </p:sp>
      <p:sp>
        <p:nvSpPr>
          <p:cNvPr id="191490" name="Rectangle 2"/>
          <p:cNvSpPr>
            <a:spLocks noChangeArrowheads="1"/>
          </p:cNvSpPr>
          <p:nvPr/>
        </p:nvSpPr>
        <p:spPr bwMode="auto">
          <a:xfrm>
            <a:off x="406400" y="401638"/>
            <a:ext cx="6397625" cy="579437"/>
          </a:xfrm>
          <a:prstGeom prst="rect">
            <a:avLst/>
          </a:prstGeom>
          <a:solidFill>
            <a:srgbClr val="000099"/>
          </a:solidFill>
          <a:ln>
            <a:noFill/>
          </a:ln>
          <a:effectLst>
            <a:outerShdw dist="71842" dir="2700000" algn="ctr"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kumimoji="1" lang="zh-CN" altLang="en-US" sz="3200">
                <a:effectLst/>
                <a:latin typeface="Times New Roman" pitchFamily="18" charset="0"/>
              </a:rPr>
              <a:t>在中序线索二叉树中找结点的</a:t>
            </a:r>
            <a:r>
              <a:rPr kumimoji="1" lang="zh-CN" altLang="en-US" sz="3200" b="1">
                <a:solidFill>
                  <a:srgbClr val="FFFF00"/>
                </a:solidFill>
                <a:effectLst/>
                <a:latin typeface="Times New Roman" pitchFamily="18" charset="0"/>
              </a:rPr>
              <a:t>前驱</a:t>
            </a:r>
            <a:endParaRPr kumimoji="1" lang="zh-CN" altLang="en-US" sz="3200">
              <a:effectLst/>
              <a:latin typeface="Times New Roman" pitchFamily="18" charset="0"/>
            </a:endParaRPr>
          </a:p>
        </p:txBody>
      </p:sp>
      <p:sp>
        <p:nvSpPr>
          <p:cNvPr id="191492" name="Text Box 4"/>
          <p:cNvSpPr txBox="1">
            <a:spLocks noChangeArrowheads="1"/>
          </p:cNvSpPr>
          <p:nvPr/>
        </p:nvSpPr>
        <p:spPr bwMode="auto">
          <a:xfrm>
            <a:off x="324000" y="1268413"/>
            <a:ext cx="460851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3200" dirty="0">
                <a:effectLst/>
              </a:rPr>
              <a:t>在中序线索树中找结点</a:t>
            </a:r>
            <a:r>
              <a:rPr kumimoji="1" lang="zh-CN" altLang="en-US" sz="3200" b="1" dirty="0">
                <a:solidFill>
                  <a:srgbClr val="FFFF00"/>
                </a:solidFill>
                <a:effectLst/>
              </a:rPr>
              <a:t>前驱</a:t>
            </a:r>
            <a:r>
              <a:rPr kumimoji="1" lang="zh-CN" altLang="en-US" sz="3200" dirty="0">
                <a:effectLst/>
              </a:rPr>
              <a:t>的规律是：</a:t>
            </a:r>
          </a:p>
          <a:p>
            <a:pPr algn="l"/>
            <a:r>
              <a:rPr kumimoji="1" lang="en-US" altLang="zh-CN" sz="3200" dirty="0" smtClean="0">
                <a:effectLst/>
              </a:rPr>
              <a:t>1) </a:t>
            </a:r>
            <a:r>
              <a:rPr kumimoji="1" lang="zh-CN" altLang="en-US" sz="3200" dirty="0">
                <a:effectLst/>
              </a:rPr>
              <a:t>若左标志是</a:t>
            </a:r>
            <a:r>
              <a:rPr kumimoji="1" lang="en-US" altLang="zh-CN" sz="3200" dirty="0">
                <a:effectLst/>
              </a:rPr>
              <a:t>1</a:t>
            </a:r>
            <a:r>
              <a:rPr kumimoji="1" lang="zh-CN" altLang="en-US" sz="3200" dirty="0">
                <a:effectLst/>
              </a:rPr>
              <a:t>，则左链为线索，指示其前驱；</a:t>
            </a:r>
          </a:p>
          <a:p>
            <a:pPr algn="l"/>
            <a:endParaRPr kumimoji="1" lang="zh-CN" altLang="en-US" sz="3200" dirty="0">
              <a:effectLst/>
            </a:endParaRPr>
          </a:p>
          <a:p>
            <a:pPr algn="l"/>
            <a:r>
              <a:rPr kumimoji="1" lang="en-US" altLang="zh-CN" sz="3200" dirty="0" smtClean="0">
                <a:effectLst/>
              </a:rPr>
              <a:t>2) </a:t>
            </a:r>
            <a:r>
              <a:rPr kumimoji="1" lang="zh-CN" altLang="en-US" sz="3200" dirty="0">
                <a:effectLst/>
              </a:rPr>
              <a:t>否则，遍历该结点的左子树时最后访问的结点</a:t>
            </a:r>
            <a:r>
              <a:rPr kumimoji="1" lang="en-US" altLang="zh-CN" sz="3200" dirty="0">
                <a:effectLst/>
              </a:rPr>
              <a:t>(</a:t>
            </a:r>
            <a:r>
              <a:rPr kumimoji="1" lang="zh-CN" altLang="en-US" sz="3200" dirty="0">
                <a:effectLst/>
              </a:rPr>
              <a:t>左子树中最右下的结点</a:t>
            </a:r>
            <a:r>
              <a:rPr kumimoji="1" lang="en-US" altLang="zh-CN" sz="3200" dirty="0">
                <a:effectLst/>
              </a:rPr>
              <a:t>)</a:t>
            </a:r>
            <a:r>
              <a:rPr kumimoji="1" lang="zh-CN" altLang="en-US" sz="3200" dirty="0">
                <a:effectLst/>
              </a:rPr>
              <a:t>为其前驱。</a:t>
            </a:r>
          </a:p>
        </p:txBody>
      </p:sp>
      <p:sp>
        <p:nvSpPr>
          <p:cNvPr id="191493" name="Oval 5"/>
          <p:cNvSpPr>
            <a:spLocks noChangeArrowheads="1"/>
          </p:cNvSpPr>
          <p:nvPr/>
        </p:nvSpPr>
        <p:spPr bwMode="auto">
          <a:xfrm>
            <a:off x="6950075" y="1772691"/>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91494" name="Oval 6"/>
          <p:cNvSpPr>
            <a:spLocks noChangeArrowheads="1"/>
          </p:cNvSpPr>
          <p:nvPr/>
        </p:nvSpPr>
        <p:spPr bwMode="auto">
          <a:xfrm>
            <a:off x="6229350" y="2564854"/>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91495" name="Oval 7"/>
          <p:cNvSpPr>
            <a:spLocks noChangeArrowheads="1"/>
          </p:cNvSpPr>
          <p:nvPr/>
        </p:nvSpPr>
        <p:spPr bwMode="auto">
          <a:xfrm>
            <a:off x="5726113" y="3536404"/>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191496" name="Oval 8"/>
          <p:cNvSpPr>
            <a:spLocks noChangeArrowheads="1"/>
          </p:cNvSpPr>
          <p:nvPr/>
        </p:nvSpPr>
        <p:spPr bwMode="auto">
          <a:xfrm>
            <a:off x="6589713" y="3536404"/>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91497" name="Oval 9"/>
          <p:cNvSpPr>
            <a:spLocks noChangeArrowheads="1"/>
          </p:cNvSpPr>
          <p:nvPr/>
        </p:nvSpPr>
        <p:spPr bwMode="auto">
          <a:xfrm>
            <a:off x="6157913" y="4652416"/>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191498" name="Oval 10"/>
          <p:cNvSpPr>
            <a:spLocks noChangeArrowheads="1"/>
          </p:cNvSpPr>
          <p:nvPr/>
        </p:nvSpPr>
        <p:spPr bwMode="auto">
          <a:xfrm>
            <a:off x="7021513" y="4652416"/>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91499" name="Oval 11"/>
          <p:cNvSpPr>
            <a:spLocks noChangeArrowheads="1"/>
          </p:cNvSpPr>
          <p:nvPr/>
        </p:nvSpPr>
        <p:spPr bwMode="auto">
          <a:xfrm>
            <a:off x="6589713" y="5733504"/>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191500" name="Oval 12"/>
          <p:cNvSpPr>
            <a:spLocks noChangeArrowheads="1"/>
          </p:cNvSpPr>
          <p:nvPr/>
        </p:nvSpPr>
        <p:spPr bwMode="auto">
          <a:xfrm>
            <a:off x="7453313" y="5733504"/>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191501" name="Oval 13"/>
          <p:cNvSpPr>
            <a:spLocks noChangeArrowheads="1"/>
          </p:cNvSpPr>
          <p:nvPr/>
        </p:nvSpPr>
        <p:spPr bwMode="auto">
          <a:xfrm>
            <a:off x="7742238" y="2564854"/>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91502" name="Oval 14"/>
          <p:cNvSpPr>
            <a:spLocks noChangeArrowheads="1"/>
          </p:cNvSpPr>
          <p:nvPr/>
        </p:nvSpPr>
        <p:spPr bwMode="auto">
          <a:xfrm>
            <a:off x="7381875" y="3536404"/>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191503" name="Oval 15"/>
          <p:cNvSpPr>
            <a:spLocks noChangeArrowheads="1"/>
          </p:cNvSpPr>
          <p:nvPr/>
        </p:nvSpPr>
        <p:spPr bwMode="auto">
          <a:xfrm>
            <a:off x="8174038" y="3536404"/>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191504" name="AutoShape 16"/>
          <p:cNvCxnSpPr>
            <a:cxnSpLocks noChangeShapeType="1"/>
            <a:stCxn id="191493" idx="3"/>
            <a:endCxn id="191494" idx="7"/>
          </p:cNvCxnSpPr>
          <p:nvPr/>
        </p:nvCxnSpPr>
        <p:spPr bwMode="auto">
          <a:xfrm flipH="1">
            <a:off x="6597650" y="2140991"/>
            <a:ext cx="415925" cy="487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05" name="AutoShape 17"/>
          <p:cNvCxnSpPr>
            <a:cxnSpLocks noChangeShapeType="1"/>
            <a:stCxn id="191493" idx="5"/>
            <a:endCxn id="191501" idx="1"/>
          </p:cNvCxnSpPr>
          <p:nvPr/>
        </p:nvCxnSpPr>
        <p:spPr bwMode="auto">
          <a:xfrm>
            <a:off x="7318375" y="2140991"/>
            <a:ext cx="487363" cy="487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06" name="AutoShape 18"/>
          <p:cNvCxnSpPr>
            <a:cxnSpLocks noChangeShapeType="1"/>
            <a:stCxn id="191494" idx="3"/>
            <a:endCxn id="191495" idx="0"/>
          </p:cNvCxnSpPr>
          <p:nvPr/>
        </p:nvCxnSpPr>
        <p:spPr bwMode="auto">
          <a:xfrm flipH="1">
            <a:off x="5942013" y="2933154"/>
            <a:ext cx="350837" cy="6032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07" name="AutoShape 19"/>
          <p:cNvCxnSpPr>
            <a:cxnSpLocks noChangeShapeType="1"/>
            <a:stCxn id="191494" idx="5"/>
            <a:endCxn id="191496" idx="0"/>
          </p:cNvCxnSpPr>
          <p:nvPr/>
        </p:nvCxnSpPr>
        <p:spPr bwMode="auto">
          <a:xfrm>
            <a:off x="6597650" y="2933154"/>
            <a:ext cx="207963" cy="6032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08" name="AutoShape 20"/>
          <p:cNvCxnSpPr>
            <a:cxnSpLocks noChangeShapeType="1"/>
            <a:stCxn id="191501" idx="3"/>
            <a:endCxn id="191502" idx="0"/>
          </p:cNvCxnSpPr>
          <p:nvPr/>
        </p:nvCxnSpPr>
        <p:spPr bwMode="auto">
          <a:xfrm flipH="1">
            <a:off x="7597775" y="2933154"/>
            <a:ext cx="207963" cy="6032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09" name="AutoShape 21"/>
          <p:cNvCxnSpPr>
            <a:cxnSpLocks noChangeShapeType="1"/>
            <a:stCxn id="191501" idx="5"/>
            <a:endCxn id="191503" idx="0"/>
          </p:cNvCxnSpPr>
          <p:nvPr/>
        </p:nvCxnSpPr>
        <p:spPr bwMode="auto">
          <a:xfrm>
            <a:off x="8110538" y="2933154"/>
            <a:ext cx="279400" cy="6032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0" name="AutoShape 22"/>
          <p:cNvCxnSpPr>
            <a:cxnSpLocks noChangeShapeType="1"/>
            <a:stCxn id="191496" idx="3"/>
            <a:endCxn id="191497" idx="0"/>
          </p:cNvCxnSpPr>
          <p:nvPr/>
        </p:nvCxnSpPr>
        <p:spPr bwMode="auto">
          <a:xfrm flipH="1">
            <a:off x="6373813" y="3904704"/>
            <a:ext cx="279400" cy="7477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1" name="AutoShape 23"/>
          <p:cNvCxnSpPr>
            <a:cxnSpLocks noChangeShapeType="1"/>
            <a:stCxn id="191496" idx="5"/>
            <a:endCxn id="191498" idx="0"/>
          </p:cNvCxnSpPr>
          <p:nvPr/>
        </p:nvCxnSpPr>
        <p:spPr bwMode="auto">
          <a:xfrm>
            <a:off x="6958013" y="3904704"/>
            <a:ext cx="279400" cy="7477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2" name="AutoShape 24"/>
          <p:cNvCxnSpPr>
            <a:cxnSpLocks noChangeShapeType="1"/>
            <a:stCxn id="191498" idx="3"/>
            <a:endCxn id="191499" idx="0"/>
          </p:cNvCxnSpPr>
          <p:nvPr/>
        </p:nvCxnSpPr>
        <p:spPr bwMode="auto">
          <a:xfrm flipH="1">
            <a:off x="6805613" y="5020716"/>
            <a:ext cx="279400" cy="7127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3" name="AutoShape 25"/>
          <p:cNvCxnSpPr>
            <a:cxnSpLocks noChangeShapeType="1"/>
            <a:stCxn id="191498" idx="5"/>
            <a:endCxn id="191500" idx="0"/>
          </p:cNvCxnSpPr>
          <p:nvPr/>
        </p:nvCxnSpPr>
        <p:spPr bwMode="auto">
          <a:xfrm>
            <a:off x="7389813" y="5020716"/>
            <a:ext cx="279400" cy="7127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4" name="AutoShape 26"/>
          <p:cNvCxnSpPr>
            <a:cxnSpLocks noChangeShapeType="1"/>
            <a:stCxn id="191495" idx="5"/>
            <a:endCxn id="191526" idx="2"/>
          </p:cNvCxnSpPr>
          <p:nvPr/>
        </p:nvCxnSpPr>
        <p:spPr bwMode="auto">
          <a:xfrm rot="5400000" flipH="1" flipV="1">
            <a:off x="5807075" y="3339554"/>
            <a:ext cx="852488" cy="277812"/>
          </a:xfrm>
          <a:prstGeom prst="curvedConnector4">
            <a:avLst>
              <a:gd name="adj1" fmla="val -34264"/>
              <a:gd name="adj2" fmla="val 6171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5" name="AutoShape 27"/>
          <p:cNvCxnSpPr>
            <a:cxnSpLocks noChangeShapeType="1"/>
            <a:stCxn id="191497" idx="3"/>
            <a:endCxn id="191526" idx="5"/>
          </p:cNvCxnSpPr>
          <p:nvPr/>
        </p:nvCxnSpPr>
        <p:spPr bwMode="auto">
          <a:xfrm rot="5400000" flipH="1" flipV="1">
            <a:off x="5378451" y="3933278"/>
            <a:ext cx="1930400" cy="244475"/>
          </a:xfrm>
          <a:prstGeom prst="curvedConnector5">
            <a:avLst>
              <a:gd name="adj1" fmla="val -15130"/>
              <a:gd name="adj2" fmla="val -119481"/>
              <a:gd name="adj3" fmla="val 30097"/>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6" name="AutoShape 28"/>
          <p:cNvCxnSpPr>
            <a:cxnSpLocks noChangeShapeType="1"/>
            <a:stCxn id="191497" idx="5"/>
            <a:endCxn id="191527" idx="2"/>
          </p:cNvCxnSpPr>
          <p:nvPr/>
        </p:nvCxnSpPr>
        <p:spPr bwMode="auto">
          <a:xfrm rot="5400000" flipH="1" flipV="1">
            <a:off x="6158707" y="4427785"/>
            <a:ext cx="960437" cy="225425"/>
          </a:xfrm>
          <a:prstGeom prst="curvedConnector4">
            <a:avLst>
              <a:gd name="adj1" fmla="val -30412"/>
              <a:gd name="adj2" fmla="val 6408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7" name="AutoShape 29"/>
          <p:cNvCxnSpPr>
            <a:cxnSpLocks noChangeShapeType="1"/>
            <a:stCxn id="191499" idx="3"/>
            <a:endCxn id="191527" idx="5"/>
          </p:cNvCxnSpPr>
          <p:nvPr/>
        </p:nvCxnSpPr>
        <p:spPr bwMode="auto">
          <a:xfrm rot="5400000" flipH="1" flipV="1">
            <a:off x="5747544" y="5004048"/>
            <a:ext cx="2003425" cy="192087"/>
          </a:xfrm>
          <a:prstGeom prst="curvedConnector5">
            <a:avLst>
              <a:gd name="adj1" fmla="val -14579"/>
              <a:gd name="adj2" fmla="val -152065"/>
              <a:gd name="adj3" fmla="val 24324"/>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8" name="AutoShape 30"/>
          <p:cNvCxnSpPr>
            <a:cxnSpLocks noChangeShapeType="1"/>
            <a:stCxn id="191499" idx="5"/>
            <a:endCxn id="191528" idx="2"/>
          </p:cNvCxnSpPr>
          <p:nvPr/>
        </p:nvCxnSpPr>
        <p:spPr bwMode="auto">
          <a:xfrm rot="5400000" flipH="1" flipV="1">
            <a:off x="6589713" y="5508079"/>
            <a:ext cx="962025" cy="225425"/>
          </a:xfrm>
          <a:prstGeom prst="curvedConnector4">
            <a:avLst>
              <a:gd name="adj1" fmla="val -30361"/>
              <a:gd name="adj2" fmla="val 6408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9" name="AutoShape 31"/>
          <p:cNvCxnSpPr>
            <a:cxnSpLocks noChangeShapeType="1"/>
            <a:stCxn id="191500" idx="3"/>
            <a:endCxn id="191528" idx="6"/>
          </p:cNvCxnSpPr>
          <p:nvPr/>
        </p:nvCxnSpPr>
        <p:spPr bwMode="auto">
          <a:xfrm rot="16200000" flipV="1">
            <a:off x="6923881" y="5508873"/>
            <a:ext cx="962025" cy="223838"/>
          </a:xfrm>
          <a:prstGeom prst="curvedConnector4">
            <a:avLst>
              <a:gd name="adj1" fmla="val -30361"/>
              <a:gd name="adj2" fmla="val 64537"/>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20" name="AutoShape 32"/>
          <p:cNvCxnSpPr>
            <a:cxnSpLocks noChangeShapeType="1"/>
            <a:stCxn id="191502" idx="3"/>
            <a:endCxn id="191529" idx="6"/>
          </p:cNvCxnSpPr>
          <p:nvPr/>
        </p:nvCxnSpPr>
        <p:spPr bwMode="auto">
          <a:xfrm rot="16200000" flipV="1">
            <a:off x="6527007" y="2986335"/>
            <a:ext cx="1631950" cy="204787"/>
          </a:xfrm>
          <a:prstGeom prst="curvedConnector4">
            <a:avLst>
              <a:gd name="adj1" fmla="val -17898"/>
              <a:gd name="adj2" fmla="val 65894"/>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21" name="AutoShape 33"/>
          <p:cNvCxnSpPr>
            <a:cxnSpLocks noChangeShapeType="1"/>
            <a:stCxn id="191502" idx="5"/>
            <a:endCxn id="191530" idx="2"/>
          </p:cNvCxnSpPr>
          <p:nvPr/>
        </p:nvCxnSpPr>
        <p:spPr bwMode="auto">
          <a:xfrm rot="5400000" flipH="1" flipV="1">
            <a:off x="7406481" y="3395910"/>
            <a:ext cx="852488" cy="165100"/>
          </a:xfrm>
          <a:prstGeom prst="curvedConnector4">
            <a:avLst>
              <a:gd name="adj1" fmla="val -34264"/>
              <a:gd name="adj2" fmla="val 69231"/>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22" name="AutoShape 34"/>
          <p:cNvCxnSpPr>
            <a:cxnSpLocks noChangeShapeType="1"/>
            <a:stCxn id="191503" idx="3"/>
            <a:endCxn id="191530" idx="5"/>
          </p:cNvCxnSpPr>
          <p:nvPr/>
        </p:nvCxnSpPr>
        <p:spPr bwMode="auto">
          <a:xfrm rot="16200000" flipV="1">
            <a:off x="7716044" y="3383210"/>
            <a:ext cx="814388" cy="228600"/>
          </a:xfrm>
          <a:prstGeom prst="curvedConnector3">
            <a:avLst>
              <a:gd name="adj1" fmla="val -35866"/>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23" name="AutoShape 35"/>
          <p:cNvCxnSpPr>
            <a:cxnSpLocks noChangeShapeType="1"/>
            <a:stCxn id="191503" idx="4"/>
          </p:cNvCxnSpPr>
          <p:nvPr/>
        </p:nvCxnSpPr>
        <p:spPr bwMode="auto">
          <a:xfrm rot="5400000" flipH="1" flipV="1">
            <a:off x="8083550" y="3230017"/>
            <a:ext cx="1044575" cy="431800"/>
          </a:xfrm>
          <a:prstGeom prst="curvedConnector3">
            <a:avLst>
              <a:gd name="adj1" fmla="val -21884"/>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24" name="AutoShape 36"/>
          <p:cNvCxnSpPr>
            <a:cxnSpLocks noChangeShapeType="1"/>
            <a:stCxn id="191495" idx="3"/>
          </p:cNvCxnSpPr>
          <p:nvPr/>
        </p:nvCxnSpPr>
        <p:spPr bwMode="auto">
          <a:xfrm rot="16200000" flipV="1">
            <a:off x="5014912" y="3130004"/>
            <a:ext cx="1052513" cy="496888"/>
          </a:xfrm>
          <a:prstGeom prst="curvedConnector3">
            <a:avLst>
              <a:gd name="adj1" fmla="val -27755"/>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25" name="AutoShape 37"/>
          <p:cNvCxnSpPr>
            <a:cxnSpLocks noChangeShapeType="1"/>
            <a:stCxn id="191500" idx="5"/>
            <a:endCxn id="191529" idx="3"/>
          </p:cNvCxnSpPr>
          <p:nvPr/>
        </p:nvCxnSpPr>
        <p:spPr bwMode="auto">
          <a:xfrm rot="16200000" flipV="1">
            <a:off x="5588794" y="3868985"/>
            <a:ext cx="3790950" cy="674688"/>
          </a:xfrm>
          <a:prstGeom prst="curvedConnector3">
            <a:avLst>
              <a:gd name="adj1" fmla="val 36681"/>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526" name="Oval 38"/>
          <p:cNvSpPr>
            <a:spLocks noChangeArrowheads="1"/>
          </p:cNvSpPr>
          <p:nvPr/>
        </p:nvSpPr>
        <p:spPr bwMode="auto">
          <a:xfrm>
            <a:off x="6372225" y="2998241"/>
            <a:ext cx="109538" cy="107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1527" name="Oval 39"/>
          <p:cNvSpPr>
            <a:spLocks noChangeArrowheads="1"/>
          </p:cNvSpPr>
          <p:nvPr/>
        </p:nvSpPr>
        <p:spPr bwMode="auto">
          <a:xfrm>
            <a:off x="6751638" y="4006304"/>
            <a:ext cx="109537" cy="107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1528" name="Oval 40"/>
          <p:cNvSpPr>
            <a:spLocks noChangeArrowheads="1"/>
          </p:cNvSpPr>
          <p:nvPr/>
        </p:nvSpPr>
        <p:spPr bwMode="auto">
          <a:xfrm>
            <a:off x="7183438" y="5085804"/>
            <a:ext cx="109537" cy="107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1529" name="Oval 41"/>
          <p:cNvSpPr>
            <a:spLocks noChangeArrowheads="1"/>
          </p:cNvSpPr>
          <p:nvPr/>
        </p:nvSpPr>
        <p:spPr bwMode="auto">
          <a:xfrm>
            <a:off x="7131050" y="2218779"/>
            <a:ext cx="109538" cy="107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1530" name="Oval 42"/>
          <p:cNvSpPr>
            <a:spLocks noChangeArrowheads="1"/>
          </p:cNvSpPr>
          <p:nvPr/>
        </p:nvSpPr>
        <p:spPr bwMode="auto">
          <a:xfrm>
            <a:off x="7915275" y="2998241"/>
            <a:ext cx="109538" cy="1079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1531" name="Text Box 43"/>
          <p:cNvSpPr txBox="1">
            <a:spLocks noChangeArrowheads="1"/>
          </p:cNvSpPr>
          <p:nvPr/>
        </p:nvSpPr>
        <p:spPr bwMode="auto">
          <a:xfrm>
            <a:off x="4984750" y="2464841"/>
            <a:ext cx="70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NULL</a:t>
            </a:r>
          </a:p>
        </p:txBody>
      </p:sp>
      <p:sp>
        <p:nvSpPr>
          <p:cNvPr id="191532" name="Text Box 44"/>
          <p:cNvSpPr txBox="1">
            <a:spLocks noChangeArrowheads="1"/>
          </p:cNvSpPr>
          <p:nvPr/>
        </p:nvSpPr>
        <p:spPr bwMode="auto">
          <a:xfrm>
            <a:off x="8388350" y="2564854"/>
            <a:ext cx="70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NULL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1490"/>
                                        </p:tgtEl>
                                        <p:attrNameLst>
                                          <p:attrName>style.visibility</p:attrName>
                                        </p:attrNameLst>
                                      </p:cBhvr>
                                      <p:to>
                                        <p:strVal val="visible"/>
                                      </p:to>
                                    </p:set>
                                    <p:anim calcmode="lin" valueType="num">
                                      <p:cBhvr>
                                        <p:cTn id="7" dur="1000" fill="hold"/>
                                        <p:tgtEl>
                                          <p:spTgt spid="191490"/>
                                        </p:tgtEl>
                                        <p:attrNameLst>
                                          <p:attrName>ppt_x</p:attrName>
                                        </p:attrNameLst>
                                      </p:cBhvr>
                                      <p:tavLst>
                                        <p:tav tm="0">
                                          <p:val>
                                            <p:strVal val="#ppt_x-.2"/>
                                          </p:val>
                                        </p:tav>
                                        <p:tav tm="100000">
                                          <p:val>
                                            <p:strVal val="#ppt_x"/>
                                          </p:val>
                                        </p:tav>
                                      </p:tavLst>
                                    </p:anim>
                                    <p:anim calcmode="lin" valueType="num">
                                      <p:cBhvr>
                                        <p:cTn id="8" dur="1000" fill="hold"/>
                                        <p:tgtEl>
                                          <p:spTgt spid="191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149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91492">
                                            <p:txEl>
                                              <p:pRg st="0" end="0"/>
                                            </p:txEl>
                                          </p:spTgt>
                                        </p:tgtEl>
                                        <p:attrNameLst>
                                          <p:attrName>style.visibility</p:attrName>
                                        </p:attrNameLst>
                                      </p:cBhvr>
                                      <p:to>
                                        <p:strVal val="visible"/>
                                      </p:to>
                                    </p:set>
                                    <p:anim calcmode="lin" valueType="num">
                                      <p:cBhvr additive="base">
                                        <p:cTn id="14" dur="500" fill="hold"/>
                                        <p:tgtEl>
                                          <p:spTgt spid="191492">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914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191492">
                                            <p:txEl>
                                              <p:pRg st="1" end="1"/>
                                            </p:txEl>
                                          </p:spTgt>
                                        </p:tgtEl>
                                        <p:attrNameLst>
                                          <p:attrName>style.visibility</p:attrName>
                                        </p:attrNameLst>
                                      </p:cBhvr>
                                      <p:to>
                                        <p:strVal val="visible"/>
                                      </p:to>
                                    </p:set>
                                    <p:anim calcmode="lin" valueType="num">
                                      <p:cBhvr additive="base">
                                        <p:cTn id="20" dur="500" fill="hold"/>
                                        <p:tgtEl>
                                          <p:spTgt spid="191492">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91492">
                                            <p:txEl>
                                              <p:pRg st="1" end="1"/>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
                            </p:stCondLst>
                            <p:childTnLst>
                              <p:par>
                                <p:cTn id="23" presetID="35" presetClass="emph" presetSubtype="0" repeatCount="3000" fill="hold" nodeType="afterEffect">
                                  <p:stCondLst>
                                    <p:cond delay="0"/>
                                  </p:stCondLst>
                                  <p:childTnLst>
                                    <p:anim calcmode="discrete" valueType="str">
                                      <p:cBhvr>
                                        <p:cTn id="24" dur="1000" fill="hold"/>
                                        <p:tgtEl>
                                          <p:spTgt spid="191524"/>
                                        </p:tgtEl>
                                        <p:attrNameLst>
                                          <p:attrName>style.visibility</p:attrName>
                                        </p:attrNameLst>
                                      </p:cBhvr>
                                      <p:tavLst>
                                        <p:tav tm="0">
                                          <p:val>
                                            <p:strVal val="hidden"/>
                                          </p:val>
                                        </p:tav>
                                        <p:tav tm="50000">
                                          <p:val>
                                            <p:strVal val="visible"/>
                                          </p:val>
                                        </p:tav>
                                      </p:tavLst>
                                    </p:anim>
                                  </p:childTnLst>
                                </p:cTn>
                              </p:par>
                              <p:par>
                                <p:cTn id="25" presetID="35" presetClass="emph" presetSubtype="0" repeatCount="3000" fill="hold" nodeType="withEffect">
                                  <p:stCondLst>
                                    <p:cond delay="0"/>
                                  </p:stCondLst>
                                  <p:childTnLst>
                                    <p:anim calcmode="discrete" valueType="str">
                                      <p:cBhvr>
                                        <p:cTn id="26" dur="1000" fill="hold"/>
                                        <p:tgtEl>
                                          <p:spTgt spid="191515"/>
                                        </p:tgtEl>
                                        <p:attrNameLst>
                                          <p:attrName>style.visibility</p:attrName>
                                        </p:attrNameLst>
                                      </p:cBhvr>
                                      <p:tavLst>
                                        <p:tav tm="0">
                                          <p:val>
                                            <p:strVal val="hidden"/>
                                          </p:val>
                                        </p:tav>
                                        <p:tav tm="50000">
                                          <p:val>
                                            <p:strVal val="visible"/>
                                          </p:val>
                                        </p:tav>
                                      </p:tavLst>
                                    </p:anim>
                                  </p:childTnLst>
                                </p:cTn>
                              </p:par>
                              <p:par>
                                <p:cTn id="27" presetID="35" presetClass="emph" presetSubtype="0" repeatCount="3000" fill="hold" nodeType="withEffect">
                                  <p:stCondLst>
                                    <p:cond delay="0"/>
                                  </p:stCondLst>
                                  <p:childTnLst>
                                    <p:anim calcmode="discrete" valueType="str">
                                      <p:cBhvr>
                                        <p:cTn id="28" dur="1000" fill="hold"/>
                                        <p:tgtEl>
                                          <p:spTgt spid="191517"/>
                                        </p:tgtEl>
                                        <p:attrNameLst>
                                          <p:attrName>style.visibility</p:attrName>
                                        </p:attrNameLst>
                                      </p:cBhvr>
                                      <p:tavLst>
                                        <p:tav tm="0">
                                          <p:val>
                                            <p:strVal val="hidden"/>
                                          </p:val>
                                        </p:tav>
                                        <p:tav tm="50000">
                                          <p:val>
                                            <p:strVal val="visible"/>
                                          </p:val>
                                        </p:tav>
                                      </p:tavLst>
                                    </p:anim>
                                  </p:childTnLst>
                                </p:cTn>
                              </p:par>
                              <p:par>
                                <p:cTn id="29" presetID="35" presetClass="emph" presetSubtype="0" repeatCount="3000" fill="hold" nodeType="withEffect">
                                  <p:stCondLst>
                                    <p:cond delay="0"/>
                                  </p:stCondLst>
                                  <p:childTnLst>
                                    <p:anim calcmode="discrete" valueType="str">
                                      <p:cBhvr>
                                        <p:cTn id="30" dur="1000" fill="hold"/>
                                        <p:tgtEl>
                                          <p:spTgt spid="191519"/>
                                        </p:tgtEl>
                                        <p:attrNameLst>
                                          <p:attrName>style.visibility</p:attrName>
                                        </p:attrNameLst>
                                      </p:cBhvr>
                                      <p:tavLst>
                                        <p:tav tm="0">
                                          <p:val>
                                            <p:strVal val="hidden"/>
                                          </p:val>
                                        </p:tav>
                                        <p:tav tm="50000">
                                          <p:val>
                                            <p:strVal val="visible"/>
                                          </p:val>
                                        </p:tav>
                                      </p:tavLst>
                                    </p:anim>
                                  </p:childTnLst>
                                </p:cTn>
                              </p:par>
                              <p:par>
                                <p:cTn id="31" presetID="35" presetClass="emph" presetSubtype="0" repeatCount="3000" fill="hold" nodeType="withEffect">
                                  <p:stCondLst>
                                    <p:cond delay="0"/>
                                  </p:stCondLst>
                                  <p:childTnLst>
                                    <p:anim calcmode="discrete" valueType="str">
                                      <p:cBhvr>
                                        <p:cTn id="32" dur="1000" fill="hold"/>
                                        <p:tgtEl>
                                          <p:spTgt spid="191520"/>
                                        </p:tgtEl>
                                        <p:attrNameLst>
                                          <p:attrName>style.visibility</p:attrName>
                                        </p:attrNameLst>
                                      </p:cBhvr>
                                      <p:tavLst>
                                        <p:tav tm="0">
                                          <p:val>
                                            <p:strVal val="hidden"/>
                                          </p:val>
                                        </p:tav>
                                        <p:tav tm="50000">
                                          <p:val>
                                            <p:strVal val="visible"/>
                                          </p:val>
                                        </p:tav>
                                      </p:tavLst>
                                    </p:anim>
                                  </p:childTnLst>
                                </p:cTn>
                              </p:par>
                              <p:par>
                                <p:cTn id="33" presetID="35" presetClass="emph" presetSubtype="0" repeatCount="3000" fill="hold" nodeType="withEffect">
                                  <p:stCondLst>
                                    <p:cond delay="0"/>
                                  </p:stCondLst>
                                  <p:childTnLst>
                                    <p:anim calcmode="discrete" valueType="str">
                                      <p:cBhvr>
                                        <p:cTn id="34" dur="1000" fill="hold"/>
                                        <p:tgtEl>
                                          <p:spTgt spid="191522"/>
                                        </p:tgtEl>
                                        <p:attrNameLst>
                                          <p:attrName>style.visibility</p:attrName>
                                        </p:attrNameLst>
                                      </p:cBhvr>
                                      <p:tavLst>
                                        <p:tav tm="0">
                                          <p:val>
                                            <p:strVal val="hidden"/>
                                          </p:val>
                                        </p:tav>
                                        <p:tav tm="50000">
                                          <p:val>
                                            <p:strVal val="visible"/>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91492">
                                            <p:txEl>
                                              <p:pRg st="3" end="3"/>
                                            </p:txEl>
                                          </p:spTgt>
                                        </p:tgtEl>
                                        <p:attrNameLst>
                                          <p:attrName>style.visibility</p:attrName>
                                        </p:attrNameLst>
                                      </p:cBhvr>
                                      <p:to>
                                        <p:strVal val="visible"/>
                                      </p:to>
                                    </p:set>
                                    <p:anim calcmode="lin" valueType="num">
                                      <p:cBhvr additive="base">
                                        <p:cTn id="39" dur="500" fill="hold"/>
                                        <p:tgtEl>
                                          <p:spTgt spid="191492">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9149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4"/>
          <p:cNvSpPr>
            <a:spLocks noGrp="1"/>
          </p:cNvSpPr>
          <p:nvPr>
            <p:ph type="ftr" sz="quarter" idx="11"/>
          </p:nvPr>
        </p:nvSpPr>
        <p:spPr/>
        <p:txBody>
          <a:bodyPr/>
          <a:lstStyle/>
          <a:p>
            <a:endParaRPr lang="en-US" altLang="zh-CN"/>
          </a:p>
          <a:p>
            <a:r>
              <a:rPr lang="en-US" altLang="zh-CN"/>
              <a:t>Prof. Q. Wang</a:t>
            </a:r>
          </a:p>
        </p:txBody>
      </p:sp>
      <p:sp>
        <p:nvSpPr>
          <p:cNvPr id="223234" name="Rectangle 2"/>
          <p:cNvSpPr>
            <a:spLocks noGrp="1" noChangeArrowheads="1"/>
          </p:cNvSpPr>
          <p:nvPr>
            <p:ph type="title"/>
          </p:nvPr>
        </p:nvSpPr>
        <p:spPr/>
        <p:txBody>
          <a:bodyPr/>
          <a:lstStyle/>
          <a:p>
            <a:r>
              <a:rPr lang="en-US" altLang="zh-CN" dirty="0"/>
              <a:t>Other </a:t>
            </a:r>
            <a:r>
              <a:rPr lang="en-US" altLang="zh-CN" dirty="0" smtClean="0"/>
              <a:t>questions (2)</a:t>
            </a:r>
            <a:endParaRPr lang="en-US" altLang="zh-CN" dirty="0"/>
          </a:p>
        </p:txBody>
      </p:sp>
      <p:sp>
        <p:nvSpPr>
          <p:cNvPr id="223235" name="Rectangle 3"/>
          <p:cNvSpPr>
            <a:spLocks noGrp="1" noChangeArrowheads="1"/>
          </p:cNvSpPr>
          <p:nvPr>
            <p:ph type="body" idx="1"/>
          </p:nvPr>
        </p:nvSpPr>
        <p:spPr/>
        <p:txBody>
          <a:bodyPr/>
          <a:lstStyle/>
          <a:p>
            <a:r>
              <a:rPr lang="en-US" altLang="zh-CN" dirty="0">
                <a:effectLst/>
              </a:rPr>
              <a:t>In </a:t>
            </a:r>
            <a:r>
              <a:rPr lang="en-US" altLang="zh-CN" dirty="0" err="1">
                <a:effectLst/>
              </a:rPr>
              <a:t>PreOrderThreading</a:t>
            </a:r>
            <a:r>
              <a:rPr lang="en-US" altLang="zh-CN" dirty="0">
                <a:effectLst/>
              </a:rPr>
              <a:t> tree,</a:t>
            </a:r>
          </a:p>
          <a:p>
            <a:pPr lvl="1"/>
            <a:r>
              <a:rPr lang="en-US" altLang="zh-CN" dirty="0">
                <a:effectLst/>
              </a:rPr>
              <a:t>The successor of the given node</a:t>
            </a:r>
          </a:p>
          <a:p>
            <a:pPr lvl="1"/>
            <a:r>
              <a:rPr lang="en-US" altLang="zh-CN" dirty="0">
                <a:effectLst/>
              </a:rPr>
              <a:t>The predecessor of the given node</a:t>
            </a:r>
          </a:p>
          <a:p>
            <a:endParaRPr lang="en-US" altLang="zh-CN" dirty="0">
              <a:effectLst/>
            </a:endParaRPr>
          </a:p>
          <a:p>
            <a:r>
              <a:rPr lang="en-US" altLang="zh-CN" dirty="0">
                <a:effectLst/>
              </a:rPr>
              <a:t>In </a:t>
            </a:r>
            <a:r>
              <a:rPr lang="en-US" altLang="zh-CN" dirty="0" err="1">
                <a:effectLst/>
              </a:rPr>
              <a:t>PostOrderThreading</a:t>
            </a:r>
            <a:r>
              <a:rPr lang="en-US" altLang="zh-CN" dirty="0">
                <a:effectLst/>
              </a:rPr>
              <a:t> tree</a:t>
            </a:r>
          </a:p>
          <a:p>
            <a:pPr lvl="1"/>
            <a:r>
              <a:rPr lang="en-US" altLang="zh-CN" dirty="0">
                <a:effectLst/>
              </a:rPr>
              <a:t>The successor of the given node</a:t>
            </a:r>
          </a:p>
          <a:p>
            <a:pPr lvl="1"/>
            <a:r>
              <a:rPr lang="en-US" altLang="zh-CN" dirty="0">
                <a:effectLst/>
              </a:rPr>
              <a:t>The predecessor of the given node</a:t>
            </a:r>
          </a:p>
        </p:txBody>
      </p:sp>
      <p:sp>
        <p:nvSpPr>
          <p:cNvPr id="223236" name="Text Box 4"/>
          <p:cNvSpPr txBox="1">
            <a:spLocks noChangeArrowheads="1"/>
          </p:cNvSpPr>
          <p:nvPr/>
        </p:nvSpPr>
        <p:spPr bwMode="auto">
          <a:xfrm>
            <a:off x="6084888" y="2029024"/>
            <a:ext cx="7937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800" dirty="0">
                <a:solidFill>
                  <a:srgbClr val="FFFF00"/>
                </a:solidFill>
                <a:effectLst/>
                <a:ea typeface="宋体" pitchFamily="2" charset="-122"/>
                <a:cs typeface="Arial" charset="0"/>
              </a:rPr>
              <a:t>√</a:t>
            </a:r>
          </a:p>
        </p:txBody>
      </p:sp>
      <p:sp>
        <p:nvSpPr>
          <p:cNvPr id="223237" name="Text Box 5"/>
          <p:cNvSpPr txBox="1">
            <a:spLocks noChangeArrowheads="1"/>
          </p:cNvSpPr>
          <p:nvPr/>
        </p:nvSpPr>
        <p:spPr bwMode="auto">
          <a:xfrm>
            <a:off x="6227763" y="4692650"/>
            <a:ext cx="7937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800" dirty="0">
                <a:solidFill>
                  <a:srgbClr val="FFFF00"/>
                </a:solidFill>
                <a:effectLst/>
                <a:ea typeface="宋体" pitchFamily="2" charset="-122"/>
                <a:cs typeface="Arial" charset="0"/>
              </a:rPr>
              <a:t>√</a:t>
            </a:r>
          </a:p>
        </p:txBody>
      </p:sp>
      <p:sp>
        <p:nvSpPr>
          <p:cNvPr id="223238" name="AutoShape 6"/>
          <p:cNvSpPr>
            <a:spLocks noChangeArrowheads="1"/>
          </p:cNvSpPr>
          <p:nvPr/>
        </p:nvSpPr>
        <p:spPr bwMode="auto">
          <a:xfrm flipV="1">
            <a:off x="6300788" y="2924175"/>
            <a:ext cx="790575" cy="863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3239" name="AutoShape 7"/>
          <p:cNvSpPr>
            <a:spLocks noChangeArrowheads="1"/>
          </p:cNvSpPr>
          <p:nvPr/>
        </p:nvSpPr>
        <p:spPr bwMode="auto">
          <a:xfrm flipV="1">
            <a:off x="7453313" y="4510088"/>
            <a:ext cx="790575" cy="863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3240" name="Rectangle 8"/>
          <p:cNvSpPr>
            <a:spLocks noChangeArrowheads="1"/>
          </p:cNvSpPr>
          <p:nvPr/>
        </p:nvSpPr>
        <p:spPr bwMode="auto">
          <a:xfrm>
            <a:off x="6372225" y="4510088"/>
            <a:ext cx="1079500" cy="2873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235">
                                            <p:txEl>
                                              <p:pRg st="6" end="6"/>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232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323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32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3235">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324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3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p:bldP spid="223237" grpId="0"/>
      <p:bldP spid="223238" grpId="0" animBg="1"/>
      <p:bldP spid="223239" grpId="0" animBg="1"/>
      <p:bldP spid="22324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页脚占位符 2"/>
          <p:cNvSpPr>
            <a:spLocks noGrp="1"/>
          </p:cNvSpPr>
          <p:nvPr>
            <p:ph type="ftr" sz="quarter" idx="11"/>
          </p:nvPr>
        </p:nvSpPr>
        <p:spPr/>
        <p:txBody>
          <a:bodyPr/>
          <a:lstStyle/>
          <a:p>
            <a:endParaRPr lang="en-US" altLang="zh-CN"/>
          </a:p>
          <a:p>
            <a:r>
              <a:rPr lang="en-US" altLang="zh-CN"/>
              <a:t>Prof. Q. Wang</a:t>
            </a:r>
          </a:p>
        </p:txBody>
      </p:sp>
      <p:sp>
        <p:nvSpPr>
          <p:cNvPr id="220162" name="Text Box 2"/>
          <p:cNvSpPr txBox="1">
            <a:spLocks noChangeArrowheads="1"/>
          </p:cNvSpPr>
          <p:nvPr/>
        </p:nvSpPr>
        <p:spPr bwMode="auto">
          <a:xfrm>
            <a:off x="311150" y="895350"/>
            <a:ext cx="5184775"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pPr>
            <a:r>
              <a:rPr kumimoji="1" lang="zh-CN" altLang="en-US" sz="2800">
                <a:effectLst/>
                <a:latin typeface="Times New Roman" pitchFamily="18" charset="0"/>
              </a:rPr>
              <a:t>可分三种情况：</a:t>
            </a:r>
          </a:p>
          <a:p>
            <a:pPr algn="l">
              <a:lnSpc>
                <a:spcPct val="110000"/>
              </a:lnSpc>
            </a:pPr>
            <a:r>
              <a:rPr kumimoji="1" lang="en-US" altLang="zh-CN" sz="2800">
                <a:effectLst/>
                <a:latin typeface="Times New Roman" pitchFamily="18" charset="0"/>
              </a:rPr>
              <a:t>(1) </a:t>
            </a:r>
            <a:r>
              <a:rPr kumimoji="1" lang="zh-CN" altLang="en-US" sz="2800">
                <a:effectLst/>
                <a:latin typeface="Times New Roman" pitchFamily="18" charset="0"/>
              </a:rPr>
              <a:t>若结点</a:t>
            </a:r>
            <a:r>
              <a:rPr kumimoji="1" lang="en-US" altLang="zh-CN" sz="2800">
                <a:effectLst/>
                <a:latin typeface="Times New Roman" pitchFamily="18" charset="0"/>
              </a:rPr>
              <a:t>x</a:t>
            </a:r>
            <a:r>
              <a:rPr kumimoji="1" lang="zh-CN" altLang="zh-CN" sz="2800">
                <a:effectLst/>
                <a:latin typeface="Times New Roman" pitchFamily="18" charset="0"/>
              </a:rPr>
              <a:t>是二叉树的根，则其前驱为</a:t>
            </a:r>
            <a:r>
              <a:rPr kumimoji="1" lang="zh-CN" altLang="zh-CN" sz="2800">
                <a:solidFill>
                  <a:srgbClr val="FFFF00"/>
                </a:solidFill>
                <a:effectLst/>
                <a:latin typeface="Times New Roman" pitchFamily="18" charset="0"/>
              </a:rPr>
              <a:t>空</a:t>
            </a:r>
            <a:r>
              <a:rPr kumimoji="1" lang="zh-CN" altLang="zh-CN" sz="2800">
                <a:effectLst/>
                <a:latin typeface="Times New Roman" pitchFamily="18" charset="0"/>
              </a:rPr>
              <a:t>;</a:t>
            </a:r>
          </a:p>
          <a:p>
            <a:pPr algn="l">
              <a:lnSpc>
                <a:spcPct val="110000"/>
              </a:lnSpc>
            </a:pPr>
            <a:r>
              <a:rPr kumimoji="1" lang="en-US" altLang="zh-CN" sz="2800">
                <a:effectLst/>
                <a:latin typeface="Times New Roman" pitchFamily="18" charset="0"/>
              </a:rPr>
              <a:t>(</a:t>
            </a:r>
            <a:r>
              <a:rPr kumimoji="1" lang="zh-CN" altLang="zh-CN" sz="2800">
                <a:effectLst/>
                <a:latin typeface="Times New Roman" pitchFamily="18" charset="0"/>
              </a:rPr>
              <a:t>2</a:t>
            </a:r>
            <a:r>
              <a:rPr kumimoji="1" lang="en-US" altLang="zh-CN" sz="2800">
                <a:effectLst/>
                <a:latin typeface="Times New Roman" pitchFamily="18" charset="0"/>
              </a:rPr>
              <a:t>) </a:t>
            </a:r>
            <a:r>
              <a:rPr kumimoji="1" lang="zh-CN" altLang="zh-CN" sz="2800">
                <a:effectLst/>
                <a:latin typeface="Times New Roman" pitchFamily="18" charset="0"/>
              </a:rPr>
              <a:t>若结点</a:t>
            </a:r>
            <a:r>
              <a:rPr kumimoji="1" lang="en-US" altLang="zh-CN" sz="2800">
                <a:effectLst/>
                <a:latin typeface="Times New Roman" pitchFamily="18" charset="0"/>
              </a:rPr>
              <a:t>x</a:t>
            </a:r>
            <a:r>
              <a:rPr kumimoji="1" lang="zh-CN" altLang="zh-CN" sz="2800">
                <a:effectLst/>
                <a:latin typeface="Times New Roman" pitchFamily="18" charset="0"/>
              </a:rPr>
              <a:t>是其双亲的左孩子或是右孩子且其双亲没有左子树，则其前驱即为</a:t>
            </a:r>
            <a:r>
              <a:rPr kumimoji="1" lang="zh-CN" altLang="zh-CN" sz="2800">
                <a:solidFill>
                  <a:srgbClr val="FFFF00"/>
                </a:solidFill>
                <a:effectLst/>
                <a:latin typeface="Times New Roman" pitchFamily="18" charset="0"/>
              </a:rPr>
              <a:t>双亲</a:t>
            </a:r>
            <a:r>
              <a:rPr kumimoji="1" lang="zh-CN" altLang="zh-CN" sz="2800">
                <a:effectLst/>
                <a:latin typeface="Times New Roman" pitchFamily="18" charset="0"/>
              </a:rPr>
              <a:t>结点。</a:t>
            </a:r>
          </a:p>
          <a:p>
            <a:pPr algn="l">
              <a:lnSpc>
                <a:spcPct val="110000"/>
              </a:lnSpc>
            </a:pPr>
            <a:r>
              <a:rPr kumimoji="1" lang="en-US" altLang="zh-CN" sz="2800">
                <a:effectLst/>
                <a:latin typeface="Times New Roman" pitchFamily="18" charset="0"/>
              </a:rPr>
              <a:t>(3) </a:t>
            </a:r>
            <a:r>
              <a:rPr kumimoji="1" lang="zh-CN" altLang="en-US" sz="2800">
                <a:effectLst/>
                <a:latin typeface="Times New Roman" pitchFamily="18" charset="0"/>
              </a:rPr>
              <a:t>若结点</a:t>
            </a:r>
            <a:r>
              <a:rPr kumimoji="1" lang="en-US" altLang="zh-CN" sz="2800">
                <a:effectLst/>
                <a:latin typeface="Times New Roman" pitchFamily="18" charset="0"/>
              </a:rPr>
              <a:t>x</a:t>
            </a:r>
            <a:r>
              <a:rPr kumimoji="1" lang="zh-CN" altLang="en-US" sz="2800">
                <a:effectLst/>
                <a:latin typeface="Times New Roman" pitchFamily="18" charset="0"/>
              </a:rPr>
              <a:t>是其双亲的右孩子，且其双亲有左子树，则其</a:t>
            </a:r>
            <a:r>
              <a:rPr kumimoji="1" lang="zh-CN" altLang="zh-CN" sz="2800">
                <a:effectLst/>
                <a:latin typeface="Times New Roman" pitchFamily="18" charset="0"/>
              </a:rPr>
              <a:t>前驱</a:t>
            </a:r>
            <a:r>
              <a:rPr kumimoji="1" lang="zh-CN" altLang="en-US" sz="2800">
                <a:effectLst/>
                <a:latin typeface="Times New Roman" pitchFamily="18" charset="0"/>
              </a:rPr>
              <a:t>为双亲的左子树上按先序遍历出的</a:t>
            </a:r>
            <a:r>
              <a:rPr kumimoji="1" lang="zh-CN" altLang="en-US" sz="2800">
                <a:solidFill>
                  <a:srgbClr val="FFFF00"/>
                </a:solidFill>
                <a:effectLst/>
                <a:latin typeface="Times New Roman" pitchFamily="18" charset="0"/>
              </a:rPr>
              <a:t>最后一个</a:t>
            </a:r>
            <a:r>
              <a:rPr kumimoji="1" lang="zh-CN" altLang="en-US" sz="2800">
                <a:effectLst/>
                <a:latin typeface="Times New Roman" pitchFamily="18" charset="0"/>
              </a:rPr>
              <a:t>结点。</a:t>
            </a:r>
          </a:p>
        </p:txBody>
      </p:sp>
      <p:sp>
        <p:nvSpPr>
          <p:cNvPr id="220163" name="Rectangle 3"/>
          <p:cNvSpPr>
            <a:spLocks noChangeArrowheads="1"/>
          </p:cNvSpPr>
          <p:nvPr/>
        </p:nvSpPr>
        <p:spPr bwMode="auto">
          <a:xfrm>
            <a:off x="395288" y="257175"/>
            <a:ext cx="6840537" cy="519113"/>
          </a:xfrm>
          <a:prstGeom prst="rect">
            <a:avLst/>
          </a:prstGeom>
          <a:solidFill>
            <a:srgbClr val="000099"/>
          </a:solidFill>
          <a:ln>
            <a:noFill/>
          </a:ln>
          <a:effectLst>
            <a:outerShdw dist="71842" dir="2700000" algn="ctr"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kumimoji="1" lang="zh-CN" altLang="en-US" sz="2800">
                <a:effectLst/>
                <a:latin typeface="Times New Roman" pitchFamily="18" charset="0"/>
              </a:rPr>
              <a:t>先序线索树中找结点</a:t>
            </a:r>
            <a:r>
              <a:rPr kumimoji="1" lang="en-US" altLang="zh-CN" sz="2800">
                <a:effectLst/>
                <a:latin typeface="Times New Roman" pitchFamily="18" charset="0"/>
              </a:rPr>
              <a:t>x</a:t>
            </a:r>
            <a:r>
              <a:rPr kumimoji="1" lang="zh-CN" altLang="en-US" sz="2800">
                <a:effectLst/>
                <a:latin typeface="Times New Roman" pitchFamily="18" charset="0"/>
              </a:rPr>
              <a:t>的</a:t>
            </a:r>
            <a:r>
              <a:rPr kumimoji="1" lang="zh-CN" altLang="en-US" sz="2800" b="1">
                <a:solidFill>
                  <a:srgbClr val="FFFF00"/>
                </a:solidFill>
                <a:effectLst/>
                <a:latin typeface="Times New Roman" pitchFamily="18" charset="0"/>
              </a:rPr>
              <a:t>前驱，</a:t>
            </a:r>
            <a:r>
              <a:rPr kumimoji="1" lang="zh-CN" altLang="en-US" sz="2800">
                <a:effectLst/>
                <a:latin typeface="Times New Roman" pitchFamily="18" charset="0"/>
              </a:rPr>
              <a:t>较复杂。</a:t>
            </a:r>
          </a:p>
        </p:txBody>
      </p:sp>
      <p:sp>
        <p:nvSpPr>
          <p:cNvPr id="220164" name="Oval 4"/>
          <p:cNvSpPr>
            <a:spLocks noChangeArrowheads="1"/>
          </p:cNvSpPr>
          <p:nvPr/>
        </p:nvSpPr>
        <p:spPr bwMode="auto">
          <a:xfrm>
            <a:off x="6972300" y="112395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H</a:t>
            </a:r>
          </a:p>
        </p:txBody>
      </p:sp>
      <p:sp>
        <p:nvSpPr>
          <p:cNvPr id="220165" name="Oval 5"/>
          <p:cNvSpPr>
            <a:spLocks noChangeArrowheads="1"/>
          </p:cNvSpPr>
          <p:nvPr/>
        </p:nvSpPr>
        <p:spPr bwMode="auto">
          <a:xfrm>
            <a:off x="6157913" y="1916113"/>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220166" name="Oval 6"/>
          <p:cNvSpPr>
            <a:spLocks noChangeArrowheads="1"/>
          </p:cNvSpPr>
          <p:nvPr/>
        </p:nvSpPr>
        <p:spPr bwMode="auto">
          <a:xfrm>
            <a:off x="5726113" y="2905125"/>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cxnSp>
        <p:nvCxnSpPr>
          <p:cNvPr id="220167" name="AutoShape 7"/>
          <p:cNvCxnSpPr>
            <a:cxnSpLocks noChangeShapeType="1"/>
            <a:stCxn id="220164" idx="3"/>
            <a:endCxn id="220165" idx="7"/>
          </p:cNvCxnSpPr>
          <p:nvPr/>
        </p:nvCxnSpPr>
        <p:spPr bwMode="auto">
          <a:xfrm flipH="1">
            <a:off x="6526213" y="1492250"/>
            <a:ext cx="509587" cy="487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68" name="AutoShape 8"/>
          <p:cNvCxnSpPr>
            <a:cxnSpLocks noChangeShapeType="1"/>
            <a:stCxn id="220165" idx="3"/>
            <a:endCxn id="220166" idx="0"/>
          </p:cNvCxnSpPr>
          <p:nvPr/>
        </p:nvCxnSpPr>
        <p:spPr bwMode="auto">
          <a:xfrm flipH="1">
            <a:off x="5942013" y="2284413"/>
            <a:ext cx="279400" cy="6207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69" name="AutoShape 9"/>
          <p:cNvCxnSpPr>
            <a:cxnSpLocks noChangeShapeType="1"/>
            <a:stCxn id="220166" idx="4"/>
            <a:endCxn id="220165" idx="2"/>
          </p:cNvCxnSpPr>
          <p:nvPr/>
        </p:nvCxnSpPr>
        <p:spPr bwMode="auto">
          <a:xfrm rot="5400000" flipH="1" flipV="1">
            <a:off x="5447507" y="2626519"/>
            <a:ext cx="1204912" cy="215900"/>
          </a:xfrm>
          <a:prstGeom prst="curvedConnector4">
            <a:avLst>
              <a:gd name="adj1" fmla="val -18972"/>
              <a:gd name="adj2" fmla="val -205884"/>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170" name="Oval 10"/>
          <p:cNvSpPr>
            <a:spLocks noChangeArrowheads="1"/>
          </p:cNvSpPr>
          <p:nvPr/>
        </p:nvSpPr>
        <p:spPr bwMode="auto">
          <a:xfrm>
            <a:off x="6588125" y="2906713"/>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220171" name="Oval 11"/>
          <p:cNvSpPr>
            <a:spLocks noChangeArrowheads="1"/>
          </p:cNvSpPr>
          <p:nvPr/>
        </p:nvSpPr>
        <p:spPr bwMode="auto">
          <a:xfrm>
            <a:off x="7788275" y="1916113"/>
            <a:ext cx="431800" cy="431800"/>
          </a:xfrm>
          <a:prstGeom prst="ellipse">
            <a:avLst/>
          </a:prstGeom>
          <a:solidFill>
            <a:schemeClr val="bg2"/>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dirty="0">
                <a:solidFill>
                  <a:srgbClr val="00CC00"/>
                </a:solidFill>
                <a:effectLst/>
                <a:ea typeface="宋体" pitchFamily="2" charset="-122"/>
              </a:rPr>
              <a:t>G</a:t>
            </a:r>
          </a:p>
        </p:txBody>
      </p:sp>
      <p:sp>
        <p:nvSpPr>
          <p:cNvPr id="220172" name="Oval 12"/>
          <p:cNvSpPr>
            <a:spLocks noChangeArrowheads="1"/>
          </p:cNvSpPr>
          <p:nvPr/>
        </p:nvSpPr>
        <p:spPr bwMode="auto">
          <a:xfrm>
            <a:off x="7546975" y="2924175"/>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sp>
        <p:nvSpPr>
          <p:cNvPr id="220173" name="Oval 13"/>
          <p:cNvSpPr>
            <a:spLocks noChangeArrowheads="1"/>
          </p:cNvSpPr>
          <p:nvPr/>
        </p:nvSpPr>
        <p:spPr bwMode="auto">
          <a:xfrm>
            <a:off x="8027988" y="386080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cxnSp>
        <p:nvCxnSpPr>
          <p:cNvPr id="220174" name="AutoShape 14"/>
          <p:cNvCxnSpPr>
            <a:cxnSpLocks noChangeShapeType="1"/>
            <a:stCxn id="220165" idx="5"/>
            <a:endCxn id="220170" idx="0"/>
          </p:cNvCxnSpPr>
          <p:nvPr/>
        </p:nvCxnSpPr>
        <p:spPr bwMode="auto">
          <a:xfrm>
            <a:off x="6526213" y="2284413"/>
            <a:ext cx="277812" cy="6223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75" name="AutoShape 15"/>
          <p:cNvCxnSpPr>
            <a:cxnSpLocks noChangeShapeType="1"/>
            <a:stCxn id="220170" idx="5"/>
            <a:endCxn id="220179" idx="0"/>
          </p:cNvCxnSpPr>
          <p:nvPr/>
        </p:nvCxnSpPr>
        <p:spPr bwMode="auto">
          <a:xfrm>
            <a:off x="6956425" y="3275013"/>
            <a:ext cx="327025" cy="566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76" name="AutoShape 16"/>
          <p:cNvCxnSpPr>
            <a:cxnSpLocks noChangeShapeType="1"/>
            <a:stCxn id="220164" idx="5"/>
            <a:endCxn id="220171" idx="1"/>
          </p:cNvCxnSpPr>
          <p:nvPr/>
        </p:nvCxnSpPr>
        <p:spPr bwMode="auto">
          <a:xfrm>
            <a:off x="7340600" y="1492250"/>
            <a:ext cx="511175" cy="4683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77" name="AutoShape 17"/>
          <p:cNvCxnSpPr>
            <a:cxnSpLocks noChangeShapeType="1"/>
            <a:stCxn id="220171" idx="4"/>
            <a:endCxn id="220172" idx="0"/>
          </p:cNvCxnSpPr>
          <p:nvPr/>
        </p:nvCxnSpPr>
        <p:spPr bwMode="auto">
          <a:xfrm flipH="1">
            <a:off x="7762875" y="2366963"/>
            <a:ext cx="241300" cy="5572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78" name="AutoShape 18"/>
          <p:cNvCxnSpPr>
            <a:cxnSpLocks noChangeShapeType="1"/>
            <a:stCxn id="220172" idx="5"/>
            <a:endCxn id="220173" idx="0"/>
          </p:cNvCxnSpPr>
          <p:nvPr/>
        </p:nvCxnSpPr>
        <p:spPr bwMode="auto">
          <a:xfrm>
            <a:off x="7915275" y="3292475"/>
            <a:ext cx="328613"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179" name="Oval 19"/>
          <p:cNvSpPr>
            <a:spLocks noChangeArrowheads="1"/>
          </p:cNvSpPr>
          <p:nvPr/>
        </p:nvSpPr>
        <p:spPr bwMode="auto">
          <a:xfrm>
            <a:off x="7067550" y="3860800"/>
            <a:ext cx="431800" cy="431800"/>
          </a:xfrm>
          <a:prstGeom prst="ellipse">
            <a:avLst/>
          </a:prstGeom>
          <a:solidFill>
            <a:schemeClr val="bg2"/>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cxnSp>
        <p:nvCxnSpPr>
          <p:cNvPr id="220180" name="AutoShape 20"/>
          <p:cNvCxnSpPr>
            <a:cxnSpLocks noChangeShapeType="1"/>
            <a:stCxn id="220170" idx="3"/>
            <a:endCxn id="220166" idx="5"/>
          </p:cNvCxnSpPr>
          <p:nvPr/>
        </p:nvCxnSpPr>
        <p:spPr bwMode="auto">
          <a:xfrm rot="16200000" flipV="1">
            <a:off x="6372225" y="2995613"/>
            <a:ext cx="1588" cy="557212"/>
          </a:xfrm>
          <a:prstGeom prst="curvedConnector3">
            <a:avLst>
              <a:gd name="adj1" fmla="val -18400000"/>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81" name="AutoShape 21"/>
          <p:cNvCxnSpPr>
            <a:cxnSpLocks noChangeShapeType="1"/>
            <a:stCxn id="220179" idx="3"/>
            <a:endCxn id="220170" idx="4"/>
          </p:cNvCxnSpPr>
          <p:nvPr/>
        </p:nvCxnSpPr>
        <p:spPr bwMode="auto">
          <a:xfrm rot="16200000" flipV="1">
            <a:off x="6512719" y="3629819"/>
            <a:ext cx="909637" cy="327025"/>
          </a:xfrm>
          <a:prstGeom prst="curvedConnector3">
            <a:avLst>
              <a:gd name="adj1" fmla="val -30019"/>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82" name="AutoShape 22"/>
          <p:cNvCxnSpPr>
            <a:cxnSpLocks noChangeShapeType="1"/>
            <a:stCxn id="220172" idx="3"/>
            <a:endCxn id="220171" idx="2"/>
          </p:cNvCxnSpPr>
          <p:nvPr/>
        </p:nvCxnSpPr>
        <p:spPr bwMode="auto">
          <a:xfrm rot="5400000" flipH="1" flipV="1">
            <a:off x="7109619" y="2632869"/>
            <a:ext cx="1160462" cy="158750"/>
          </a:xfrm>
          <a:prstGeom prst="curvedConnector4">
            <a:avLst>
              <a:gd name="adj1" fmla="val -25171"/>
              <a:gd name="adj2" fmla="val -184000"/>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183" name="Rectangle 23"/>
          <p:cNvSpPr>
            <a:spLocks noChangeArrowheads="1"/>
          </p:cNvSpPr>
          <p:nvPr/>
        </p:nvSpPr>
        <p:spPr bwMode="auto">
          <a:xfrm>
            <a:off x="311150" y="5661025"/>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800" dirty="0">
                <a:effectLst/>
                <a:latin typeface="Times New Roman" pitchFamily="18" charset="0"/>
              </a:rPr>
              <a:t>由此可见，在</a:t>
            </a:r>
            <a:r>
              <a:rPr kumimoji="1" lang="zh-CN" altLang="en-US" sz="2800" i="1" u="sng" dirty="0">
                <a:effectLst/>
                <a:latin typeface="Times New Roman" pitchFamily="18" charset="0"/>
              </a:rPr>
              <a:t>先序</a:t>
            </a:r>
            <a:r>
              <a:rPr kumimoji="1" lang="zh-CN" altLang="en-US" sz="2800" dirty="0">
                <a:effectLst/>
                <a:latin typeface="Times New Roman" pitchFamily="18" charset="0"/>
              </a:rPr>
              <a:t>线索化树上找</a:t>
            </a:r>
            <a:r>
              <a:rPr kumimoji="1" lang="zh-CN" altLang="zh-CN" sz="2800" i="1" u="sng" dirty="0">
                <a:effectLst/>
                <a:latin typeface="Times New Roman" pitchFamily="18" charset="0"/>
              </a:rPr>
              <a:t>前驱</a:t>
            </a:r>
            <a:r>
              <a:rPr kumimoji="1" lang="zh-CN" altLang="en-US" sz="2800" dirty="0">
                <a:effectLst/>
                <a:latin typeface="Times New Roman" pitchFamily="18" charset="0"/>
              </a:rPr>
              <a:t>时也</a:t>
            </a:r>
            <a:r>
              <a:rPr kumimoji="1" lang="zh-CN" altLang="en-US" sz="2800" b="1" u="sng" dirty="0">
                <a:effectLst/>
                <a:latin typeface="Times New Roman" pitchFamily="18" charset="0"/>
              </a:rPr>
              <a:t>需知道结点的双亲</a:t>
            </a:r>
            <a:r>
              <a:rPr kumimoji="1" lang="zh-CN" altLang="en-US" sz="2800" dirty="0">
                <a:effectLst/>
                <a:latin typeface="Times New Roman" pitchFamily="18" charset="0"/>
              </a:rPr>
              <a:t>，因此</a:t>
            </a:r>
            <a:r>
              <a:rPr kumimoji="1" lang="zh-CN" altLang="en-US" sz="2800" b="1" dirty="0">
                <a:solidFill>
                  <a:srgbClr val="FFFF00"/>
                </a:solidFill>
                <a:effectLst/>
                <a:latin typeface="Times New Roman" pitchFamily="18" charset="0"/>
              </a:rPr>
              <a:t>需要使用三叉链表</a:t>
            </a:r>
            <a:r>
              <a:rPr kumimoji="1" lang="zh-CN" altLang="en-US" sz="2800" dirty="0">
                <a:effectLst/>
                <a:latin typeface="Times New Roman" pitchFamily="18" charset="0"/>
              </a:rPr>
              <a:t>。</a:t>
            </a:r>
          </a:p>
        </p:txBody>
      </p:sp>
      <p:cxnSp>
        <p:nvCxnSpPr>
          <p:cNvPr id="220184" name="AutoShape 24"/>
          <p:cNvCxnSpPr>
            <a:cxnSpLocks noChangeShapeType="1"/>
            <a:stCxn id="220173" idx="3"/>
            <a:endCxn id="220172" idx="4"/>
          </p:cNvCxnSpPr>
          <p:nvPr/>
        </p:nvCxnSpPr>
        <p:spPr bwMode="auto">
          <a:xfrm rot="16200000" flipV="1">
            <a:off x="7490619" y="3628231"/>
            <a:ext cx="873125" cy="328613"/>
          </a:xfrm>
          <a:prstGeom prst="curvedConnector3">
            <a:avLst>
              <a:gd name="adj1" fmla="val -33454"/>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85" name="AutoShape 25"/>
          <p:cNvCxnSpPr>
            <a:cxnSpLocks noChangeShapeType="1"/>
            <a:endCxn id="220164" idx="2"/>
          </p:cNvCxnSpPr>
          <p:nvPr/>
        </p:nvCxnSpPr>
        <p:spPr bwMode="auto">
          <a:xfrm flipV="1">
            <a:off x="5651500" y="1339850"/>
            <a:ext cx="1320800" cy="144463"/>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186" name="Rectangle 26"/>
          <p:cNvSpPr>
            <a:spLocks noChangeArrowheads="1"/>
          </p:cNvSpPr>
          <p:nvPr/>
        </p:nvSpPr>
        <p:spPr bwMode="auto">
          <a:xfrm>
            <a:off x="7308850" y="4724400"/>
            <a:ext cx="1835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800" b="1">
                <a:solidFill>
                  <a:srgbClr val="FFFF00"/>
                </a:solidFill>
                <a:effectLst/>
                <a:latin typeface="Times New Roman" pitchFamily="18" charset="0"/>
              </a:rPr>
              <a:t>前驱线索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0162">
                                            <p:txEl>
                                              <p:pRg st="0" end="0"/>
                                            </p:txEl>
                                          </p:spTgt>
                                        </p:tgtEl>
                                        <p:attrNameLst>
                                          <p:attrName>style.visibility</p:attrName>
                                        </p:attrNameLst>
                                      </p:cBhvr>
                                      <p:to>
                                        <p:strVal val="visible"/>
                                      </p:to>
                                    </p:set>
                                    <p:anim calcmode="lin" valueType="num">
                                      <p:cBhvr>
                                        <p:cTn id="7" dur="1000" fill="hold"/>
                                        <p:tgtEl>
                                          <p:spTgt spid="22016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2016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016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0162">
                                            <p:txEl>
                                              <p:pRg st="1" end="1"/>
                                            </p:txEl>
                                          </p:spTgt>
                                        </p:tgtEl>
                                        <p:attrNameLst>
                                          <p:attrName>style.visibility</p:attrName>
                                        </p:attrNameLst>
                                      </p:cBhvr>
                                      <p:to>
                                        <p:strVal val="visible"/>
                                      </p:to>
                                    </p:set>
                                    <p:anim calcmode="lin" valueType="num">
                                      <p:cBhvr>
                                        <p:cTn id="14" dur="1000" fill="hold"/>
                                        <p:tgtEl>
                                          <p:spTgt spid="22016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2016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016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20162">
                                            <p:txEl>
                                              <p:pRg st="2" end="2"/>
                                            </p:txEl>
                                          </p:spTgt>
                                        </p:tgtEl>
                                        <p:attrNameLst>
                                          <p:attrName>style.visibility</p:attrName>
                                        </p:attrNameLst>
                                      </p:cBhvr>
                                      <p:to>
                                        <p:strVal val="visible"/>
                                      </p:to>
                                    </p:set>
                                    <p:anim calcmode="lin" valueType="num">
                                      <p:cBhvr>
                                        <p:cTn id="21" dur="1000" fill="hold"/>
                                        <p:tgtEl>
                                          <p:spTgt spid="220162">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2016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016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20162">
                                            <p:txEl>
                                              <p:pRg st="3" end="3"/>
                                            </p:txEl>
                                          </p:spTgt>
                                        </p:tgtEl>
                                        <p:attrNameLst>
                                          <p:attrName>style.visibility</p:attrName>
                                        </p:attrNameLst>
                                      </p:cBhvr>
                                      <p:to>
                                        <p:strVal val="visible"/>
                                      </p:to>
                                    </p:set>
                                    <p:anim calcmode="lin" valueType="num">
                                      <p:cBhvr>
                                        <p:cTn id="28" dur="1000" fill="hold"/>
                                        <p:tgtEl>
                                          <p:spTgt spid="220162">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22016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2016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20183"/>
                                        </p:tgtEl>
                                        <p:attrNameLst>
                                          <p:attrName>style.visibility</p:attrName>
                                        </p:attrNameLst>
                                      </p:cBhvr>
                                      <p:to>
                                        <p:strVal val="visible"/>
                                      </p:to>
                                    </p:set>
                                    <p:anim calcmode="lin" valueType="num">
                                      <p:cBhvr additive="base">
                                        <p:cTn id="35" dur="500" fill="hold"/>
                                        <p:tgtEl>
                                          <p:spTgt spid="220183"/>
                                        </p:tgtEl>
                                        <p:attrNameLst>
                                          <p:attrName>ppt_x</p:attrName>
                                        </p:attrNameLst>
                                      </p:cBhvr>
                                      <p:tavLst>
                                        <p:tav tm="0">
                                          <p:val>
                                            <p:strVal val="1+#ppt_w/2"/>
                                          </p:val>
                                        </p:tav>
                                        <p:tav tm="100000">
                                          <p:val>
                                            <p:strVal val="#ppt_x"/>
                                          </p:val>
                                        </p:tav>
                                      </p:tavLst>
                                    </p:anim>
                                    <p:anim calcmode="lin" valueType="num">
                                      <p:cBhvr additive="base">
                                        <p:cTn id="36" dur="500" fill="hold"/>
                                        <p:tgtEl>
                                          <p:spTgt spid="22018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mph" presetSubtype="0" repeatCount="3000" fill="hold" grpId="0" nodeType="clickEffect">
                                  <p:stCondLst>
                                    <p:cond delay="0"/>
                                  </p:stCondLst>
                                  <p:childTnLst>
                                    <p:anim calcmode="discrete" valueType="str">
                                      <p:cBhvr>
                                        <p:cTn id="40" dur="1000" fill="hold"/>
                                        <p:tgtEl>
                                          <p:spTgt spid="220171"/>
                                        </p:tgtEl>
                                        <p:attrNameLst>
                                          <p:attrName>style.visibility</p:attrName>
                                        </p:attrNameLst>
                                      </p:cBhvr>
                                      <p:tavLst>
                                        <p:tav tm="0">
                                          <p:val>
                                            <p:strVal val="hidden"/>
                                          </p:val>
                                        </p:tav>
                                        <p:tav tm="50000">
                                          <p:val>
                                            <p:strVal val="visible"/>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mph" presetSubtype="0" repeatCount="3000" fill="hold" grpId="0" nodeType="clickEffect">
                                  <p:stCondLst>
                                    <p:cond delay="0"/>
                                  </p:stCondLst>
                                  <p:childTnLst>
                                    <p:anim calcmode="discrete" valueType="str">
                                      <p:cBhvr>
                                        <p:cTn id="44" dur="1000" fill="hold"/>
                                        <p:tgtEl>
                                          <p:spTgt spid="22017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uiExpand="1" build="p"/>
      <p:bldP spid="220171" grpId="0" animBg="1"/>
      <p:bldP spid="220179" grpId="0" animBg="1"/>
      <p:bldP spid="2201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2"/>
          <p:cNvSpPr>
            <a:spLocks noGrp="1"/>
          </p:cNvSpPr>
          <p:nvPr>
            <p:ph type="ftr" sz="quarter" idx="11"/>
          </p:nvPr>
        </p:nvSpPr>
        <p:spPr/>
        <p:txBody>
          <a:bodyPr/>
          <a:lstStyle/>
          <a:p>
            <a:endParaRPr lang="en-US" altLang="zh-CN"/>
          </a:p>
          <a:p>
            <a:r>
              <a:rPr lang="en-US" altLang="zh-CN"/>
              <a:t>Prof. Q. Wang</a:t>
            </a:r>
          </a:p>
        </p:txBody>
      </p:sp>
      <p:sp>
        <p:nvSpPr>
          <p:cNvPr id="5122" name="Text Box 2"/>
          <p:cNvSpPr txBox="1">
            <a:spLocks noChangeArrowheads="1"/>
          </p:cNvSpPr>
          <p:nvPr/>
        </p:nvSpPr>
        <p:spPr bwMode="auto">
          <a:xfrm>
            <a:off x="539750" y="836613"/>
            <a:ext cx="835342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400" dirty="0">
                <a:solidFill>
                  <a:srgbClr val="FFFF00"/>
                </a:solidFill>
                <a:effectLst/>
              </a:rPr>
              <a:t>A set of trees. </a:t>
            </a:r>
            <a:r>
              <a:rPr kumimoji="1" lang="zh-CN" altLang="en-US" sz="2400" dirty="0">
                <a:effectLst/>
              </a:rPr>
              <a:t>森林是</a:t>
            </a:r>
            <a:r>
              <a:rPr kumimoji="1" lang="en-US" altLang="zh-CN" sz="2400" dirty="0" smtClean="0">
                <a:effectLst/>
              </a:rPr>
              <a:t>m (m</a:t>
            </a:r>
            <a:r>
              <a:rPr kumimoji="1" lang="en-US" altLang="zh-CN" sz="2400" dirty="0">
                <a:effectLst/>
              </a:rPr>
              <a:t>&gt;=</a:t>
            </a:r>
            <a:r>
              <a:rPr kumimoji="1" lang="en-US" altLang="zh-CN" sz="2400" dirty="0" smtClean="0">
                <a:effectLst/>
              </a:rPr>
              <a:t>0)</a:t>
            </a:r>
            <a:r>
              <a:rPr kumimoji="1" lang="zh-CN" altLang="en-US" sz="2400" dirty="0" smtClean="0">
                <a:effectLst/>
              </a:rPr>
              <a:t>棵</a:t>
            </a:r>
            <a:r>
              <a:rPr kumimoji="1" lang="zh-CN" altLang="en-US" sz="2400" dirty="0">
                <a:effectLst/>
              </a:rPr>
              <a:t>互不相交的树的集合。对树中每个结点而言，其子树的集合即为森林。</a:t>
            </a:r>
          </a:p>
          <a:p>
            <a:pPr algn="l">
              <a:lnSpc>
                <a:spcPct val="50000"/>
              </a:lnSpc>
            </a:pPr>
            <a:endParaRPr kumimoji="1" lang="zh-CN" altLang="en-US" sz="2400" dirty="0">
              <a:effectLst/>
            </a:endParaRPr>
          </a:p>
          <a:p>
            <a:pPr algn="l"/>
            <a:r>
              <a:rPr kumimoji="1" lang="zh-CN" altLang="en-US" sz="2400" dirty="0">
                <a:effectLst/>
              </a:rPr>
              <a:t>就逻辑结构而言，任何一棵树是一个二元组</a:t>
            </a:r>
            <a:r>
              <a:rPr kumimoji="1" lang="en-US" altLang="zh-CN" sz="2400" dirty="0">
                <a:effectLst/>
              </a:rPr>
              <a:t>Tree=(root</a:t>
            </a:r>
            <a:r>
              <a:rPr kumimoji="1" lang="en-US" altLang="zh-CN" sz="2400" dirty="0" smtClean="0">
                <a:effectLst/>
              </a:rPr>
              <a:t>, F</a:t>
            </a:r>
            <a:r>
              <a:rPr kumimoji="1" lang="en-US" altLang="zh-CN" sz="2400" dirty="0">
                <a:effectLst/>
              </a:rPr>
              <a:t>)</a:t>
            </a:r>
            <a:r>
              <a:rPr kumimoji="1" lang="zh-CN" altLang="en-US" sz="2400" dirty="0">
                <a:effectLst/>
              </a:rPr>
              <a:t>，其中</a:t>
            </a:r>
            <a:r>
              <a:rPr kumimoji="1" lang="en-US" altLang="zh-CN" sz="2400" dirty="0">
                <a:effectLst/>
              </a:rPr>
              <a:t>root</a:t>
            </a:r>
            <a:r>
              <a:rPr kumimoji="1" lang="zh-CN" altLang="en-US" sz="2400" dirty="0">
                <a:effectLst/>
              </a:rPr>
              <a:t>称为树的根结点；</a:t>
            </a:r>
            <a:r>
              <a:rPr kumimoji="1" lang="en-US" altLang="zh-CN" sz="2400" dirty="0">
                <a:effectLst/>
              </a:rPr>
              <a:t>F</a:t>
            </a:r>
            <a:r>
              <a:rPr kumimoji="1" lang="zh-CN" altLang="en-US" sz="2400" dirty="0">
                <a:effectLst/>
              </a:rPr>
              <a:t>是</a:t>
            </a:r>
            <a:r>
              <a:rPr kumimoji="1" lang="en-US" altLang="zh-CN" sz="2400" dirty="0" smtClean="0">
                <a:effectLst/>
              </a:rPr>
              <a:t>m (m</a:t>
            </a:r>
            <a:r>
              <a:rPr kumimoji="1" lang="en-US" altLang="zh-CN" sz="2400" dirty="0">
                <a:effectLst/>
              </a:rPr>
              <a:t>&gt;=</a:t>
            </a:r>
            <a:r>
              <a:rPr kumimoji="1" lang="en-US" altLang="zh-CN" sz="2400" dirty="0" smtClean="0">
                <a:effectLst/>
              </a:rPr>
              <a:t>0)</a:t>
            </a:r>
            <a:r>
              <a:rPr kumimoji="1" lang="zh-CN" altLang="en-US" sz="2400" dirty="0" smtClean="0">
                <a:effectLst/>
              </a:rPr>
              <a:t>棵子</a:t>
            </a:r>
            <a:r>
              <a:rPr kumimoji="1" lang="zh-CN" altLang="en-US" sz="2400" dirty="0">
                <a:effectLst/>
              </a:rPr>
              <a:t>树构成的森林，</a:t>
            </a:r>
            <a:r>
              <a:rPr kumimoji="1" lang="en-US" altLang="zh-CN" sz="2400" dirty="0">
                <a:effectLst/>
              </a:rPr>
              <a:t>F=(T</a:t>
            </a:r>
            <a:r>
              <a:rPr kumimoji="1" lang="en-US" altLang="zh-CN" sz="2400" baseline="-25000" dirty="0">
                <a:effectLst/>
              </a:rPr>
              <a:t>1</a:t>
            </a:r>
            <a:r>
              <a:rPr kumimoji="1" lang="en-US" altLang="zh-CN" sz="2400" dirty="0">
                <a:effectLst/>
              </a:rPr>
              <a:t>, T</a:t>
            </a:r>
            <a:r>
              <a:rPr kumimoji="1" lang="en-US" altLang="zh-CN" sz="2400" baseline="-25000" dirty="0">
                <a:effectLst/>
              </a:rPr>
              <a:t>2</a:t>
            </a:r>
            <a:r>
              <a:rPr kumimoji="1" lang="en-US" altLang="zh-CN" sz="2400" dirty="0">
                <a:effectLst/>
              </a:rPr>
              <a:t>,…,T</a:t>
            </a:r>
            <a:r>
              <a:rPr kumimoji="1" lang="en-US" altLang="zh-CN" sz="2400" baseline="-25000" dirty="0">
                <a:effectLst/>
              </a:rPr>
              <a:t>m</a:t>
            </a:r>
            <a:r>
              <a:rPr kumimoji="1" lang="en-US" altLang="zh-CN" sz="2400" dirty="0">
                <a:effectLst/>
              </a:rPr>
              <a:t>), </a:t>
            </a:r>
            <a:r>
              <a:rPr kumimoji="1" lang="zh-CN" altLang="en-US" sz="2400" dirty="0">
                <a:effectLst/>
              </a:rPr>
              <a:t>其中</a:t>
            </a:r>
            <a:r>
              <a:rPr kumimoji="1" lang="en-US" altLang="zh-CN" sz="2400" dirty="0">
                <a:effectLst/>
              </a:rPr>
              <a:t>T</a:t>
            </a:r>
            <a:r>
              <a:rPr kumimoji="1" lang="en-US" altLang="zh-CN" sz="2400" baseline="-25000" dirty="0">
                <a:effectLst/>
              </a:rPr>
              <a:t>i</a:t>
            </a:r>
            <a:r>
              <a:rPr kumimoji="1" lang="en-US" altLang="zh-CN" sz="2400" dirty="0">
                <a:effectLst/>
              </a:rPr>
              <a:t>=(</a:t>
            </a:r>
            <a:r>
              <a:rPr kumimoji="1" lang="en-US" altLang="zh-CN" sz="2400" dirty="0" err="1">
                <a:effectLst/>
              </a:rPr>
              <a:t>r</a:t>
            </a:r>
            <a:r>
              <a:rPr kumimoji="1" lang="en-US" altLang="zh-CN" sz="2400" baseline="-25000" dirty="0" err="1">
                <a:effectLst/>
              </a:rPr>
              <a:t>i</a:t>
            </a:r>
            <a:r>
              <a:rPr kumimoji="1" lang="en-US" altLang="zh-CN" sz="2400" dirty="0" smtClean="0">
                <a:effectLst/>
              </a:rPr>
              <a:t>, F</a:t>
            </a:r>
            <a:r>
              <a:rPr kumimoji="1" lang="en-US" altLang="zh-CN" sz="2400" baseline="-25000" dirty="0" smtClean="0">
                <a:effectLst/>
              </a:rPr>
              <a:t>i</a:t>
            </a:r>
            <a:r>
              <a:rPr kumimoji="1" lang="en-US" altLang="zh-CN" sz="2400" dirty="0">
                <a:effectLst/>
              </a:rPr>
              <a:t>)</a:t>
            </a:r>
            <a:r>
              <a:rPr kumimoji="1" lang="zh-CN" altLang="en-US" sz="2400" dirty="0">
                <a:effectLst/>
              </a:rPr>
              <a:t>称作根</a:t>
            </a:r>
            <a:r>
              <a:rPr kumimoji="1" lang="en-US" altLang="zh-CN" sz="2400" dirty="0">
                <a:effectLst/>
              </a:rPr>
              <a:t>root</a:t>
            </a:r>
            <a:r>
              <a:rPr kumimoji="1" lang="zh-CN" altLang="en-US" sz="2400" dirty="0">
                <a:effectLst/>
              </a:rPr>
              <a:t>的第</a:t>
            </a:r>
            <a:r>
              <a:rPr kumimoji="1" lang="en-US" altLang="zh-CN" sz="2400" dirty="0">
                <a:effectLst/>
              </a:rPr>
              <a:t>i</a:t>
            </a:r>
            <a:r>
              <a:rPr kumimoji="1" lang="zh-CN" altLang="en-US" sz="2400" dirty="0">
                <a:effectLst/>
              </a:rPr>
              <a:t>棵子树；当</a:t>
            </a:r>
            <a:r>
              <a:rPr kumimoji="1" lang="en-US" altLang="zh-CN" sz="2400" dirty="0">
                <a:effectLst/>
              </a:rPr>
              <a:t>m</a:t>
            </a:r>
            <a:r>
              <a:rPr kumimoji="1" lang="en-US" altLang="zh-CN" sz="2400" dirty="0">
                <a:effectLst/>
                <a:sym typeface="Symbol" pitchFamily="18" charset="2"/>
              </a:rPr>
              <a:t></a:t>
            </a:r>
            <a:r>
              <a:rPr kumimoji="1" lang="en-US" altLang="zh-CN" sz="2400" dirty="0">
                <a:effectLst/>
              </a:rPr>
              <a:t>0</a:t>
            </a:r>
            <a:r>
              <a:rPr kumimoji="1" lang="zh-CN" altLang="en-US" sz="2400" dirty="0">
                <a:effectLst/>
              </a:rPr>
              <a:t>时，在树根和其子树森林之间存在下列关系</a:t>
            </a:r>
            <a:r>
              <a:rPr kumimoji="1" lang="en-US" altLang="zh-CN" sz="2400" dirty="0">
                <a:effectLst/>
              </a:rPr>
              <a:t>:</a:t>
            </a:r>
          </a:p>
          <a:p>
            <a:pPr algn="l"/>
            <a:endParaRPr kumimoji="1" lang="en-US" altLang="zh-CN" sz="2400" dirty="0">
              <a:effectLst/>
            </a:endParaRPr>
          </a:p>
          <a:p>
            <a:pPr algn="l"/>
            <a:endParaRPr kumimoji="1" lang="en-US" altLang="zh-CN" sz="2400" dirty="0">
              <a:effectLst/>
            </a:endParaRPr>
          </a:p>
          <a:p>
            <a:pPr algn="l"/>
            <a:r>
              <a:rPr kumimoji="1" lang="zh-CN" altLang="en-US" sz="2400" dirty="0">
                <a:effectLst/>
              </a:rPr>
              <a:t>由这个定义，可以得到森林和二叉树之间转换的递归定义。</a:t>
            </a:r>
          </a:p>
        </p:txBody>
      </p:sp>
      <p:sp>
        <p:nvSpPr>
          <p:cNvPr id="5123" name="Rectangle 3"/>
          <p:cNvSpPr>
            <a:spLocks noGrp="1" noChangeArrowheads="1"/>
          </p:cNvSpPr>
          <p:nvPr>
            <p:ph type="title" idx="4294967295"/>
          </p:nvPr>
        </p:nvSpPr>
        <p:spPr>
          <a:xfrm>
            <a:off x="539750" y="357188"/>
            <a:ext cx="3806825" cy="51911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none" anchor="t" anchorCtr="0">
            <a:spAutoFit/>
          </a:bodyPr>
          <a:lstStyle/>
          <a:p>
            <a:pPr algn="l"/>
            <a:r>
              <a:rPr lang="en-US" altLang="zh-CN" sz="2800" dirty="0"/>
              <a:t>6.1.3 Forest (</a:t>
            </a:r>
            <a:r>
              <a:rPr lang="en-US" altLang="zh-CN" sz="2800" dirty="0" smtClean="0"/>
              <a:t>Orchard)</a:t>
            </a:r>
            <a:endParaRPr lang="en-US" altLang="zh-CN" sz="2800" dirty="0"/>
          </a:p>
        </p:txBody>
      </p:sp>
      <p:sp>
        <p:nvSpPr>
          <p:cNvPr id="5125" name="Rectangle 5"/>
          <p:cNvSpPr>
            <a:spLocks noChangeArrowheads="1"/>
          </p:cNvSpPr>
          <p:nvPr/>
        </p:nvSpPr>
        <p:spPr bwMode="auto">
          <a:xfrm>
            <a:off x="2311400" y="3429000"/>
            <a:ext cx="4421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1" lang="en-US" altLang="zh-CN" sz="2400" dirty="0" err="1">
                <a:solidFill>
                  <a:srgbClr val="FFFF00"/>
                </a:solidFill>
                <a:effectLst/>
                <a:latin typeface="Times New Roman" pitchFamily="18" charset="0"/>
              </a:rPr>
              <a:t>RF</a:t>
            </a:r>
            <a:r>
              <a:rPr kumimoji="1" lang="en-US" altLang="zh-CN" sz="2400" dirty="0">
                <a:solidFill>
                  <a:srgbClr val="FFFF00"/>
                </a:solidFill>
                <a:effectLst/>
                <a:latin typeface="Times New Roman" pitchFamily="18" charset="0"/>
              </a:rPr>
              <a:t>={&lt;root, </a:t>
            </a:r>
            <a:r>
              <a:rPr kumimoji="1" lang="en-US" altLang="zh-CN" sz="2400" dirty="0" err="1">
                <a:solidFill>
                  <a:srgbClr val="FFFF00"/>
                </a:solidFill>
                <a:effectLst/>
                <a:latin typeface="Times New Roman" pitchFamily="18" charset="0"/>
              </a:rPr>
              <a:t>r</a:t>
            </a:r>
            <a:r>
              <a:rPr kumimoji="1" lang="en-US" altLang="zh-CN" sz="2400" baseline="-25000" dirty="0" err="1">
                <a:solidFill>
                  <a:srgbClr val="FFFF00"/>
                </a:solidFill>
                <a:effectLst/>
                <a:latin typeface="Times New Roman" pitchFamily="18" charset="0"/>
              </a:rPr>
              <a:t>i</a:t>
            </a:r>
            <a:r>
              <a:rPr kumimoji="1" lang="en-US" altLang="zh-CN" sz="2400" dirty="0">
                <a:solidFill>
                  <a:srgbClr val="FFFF00"/>
                </a:solidFill>
                <a:effectLst/>
                <a:latin typeface="Times New Roman" pitchFamily="18" charset="0"/>
              </a:rPr>
              <a:t>&gt; | i=1,2,…,m, m&gt;0}</a:t>
            </a: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b="6282"/>
          <a:stretch>
            <a:fillRect/>
          </a:stretch>
        </p:blipFill>
        <p:spPr bwMode="auto">
          <a:xfrm>
            <a:off x="2055813" y="4509120"/>
            <a:ext cx="5030787" cy="1989137"/>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Effect transition="in" filter="fade">
                                      <p:cBhvr>
                                        <p:cTn id="7" dur="1000"/>
                                        <p:tgtEl>
                                          <p:spTgt spid="5122">
                                            <p:txEl>
                                              <p:pRg st="2" end="2"/>
                                            </p:txEl>
                                          </p:spTgt>
                                        </p:tgtEl>
                                      </p:cBhvr>
                                    </p:animEffect>
                                    <p:anim calcmode="lin" valueType="num">
                                      <p:cBhvr>
                                        <p:cTn id="8"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5"/>
                                        </p:tgtEl>
                                        <p:attrNameLst>
                                          <p:attrName>style.visibility</p:attrName>
                                        </p:attrNameLst>
                                      </p:cBhvr>
                                      <p:to>
                                        <p:strVal val="visible"/>
                                      </p:to>
                                    </p:set>
                                    <p:animEffect transition="in" filter="fade">
                                      <p:cBhvr>
                                        <p:cTn id="14" dur="1000"/>
                                        <p:tgtEl>
                                          <p:spTgt spid="5125"/>
                                        </p:tgtEl>
                                      </p:cBhvr>
                                    </p:animEffect>
                                    <p:anim calcmode="lin" valueType="num">
                                      <p:cBhvr>
                                        <p:cTn id="15" dur="1000" fill="hold"/>
                                        <p:tgtEl>
                                          <p:spTgt spid="5125"/>
                                        </p:tgtEl>
                                        <p:attrNameLst>
                                          <p:attrName>ppt_x</p:attrName>
                                        </p:attrNameLst>
                                      </p:cBhvr>
                                      <p:tavLst>
                                        <p:tav tm="0">
                                          <p:val>
                                            <p:strVal val="#ppt_x"/>
                                          </p:val>
                                        </p:tav>
                                        <p:tav tm="100000">
                                          <p:val>
                                            <p:strVal val="#ppt_x"/>
                                          </p:val>
                                        </p:tav>
                                      </p:tavLst>
                                    </p:anim>
                                    <p:anim calcmode="lin" valueType="num">
                                      <p:cBhvr>
                                        <p:cTn id="16"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xEl>
                                              <p:pRg st="5" end="5"/>
                                            </p:txEl>
                                          </p:spTgt>
                                        </p:tgtEl>
                                        <p:attrNameLst>
                                          <p:attrName>style.visibility</p:attrName>
                                        </p:attrNameLst>
                                      </p:cBhvr>
                                      <p:to>
                                        <p:strVal val="visible"/>
                                      </p:to>
                                    </p:set>
                                    <p:animEffect transition="in" filter="fade">
                                      <p:cBhvr>
                                        <p:cTn id="21" dur="1000"/>
                                        <p:tgtEl>
                                          <p:spTgt spid="5122">
                                            <p:txEl>
                                              <p:pRg st="5" end="5"/>
                                            </p:txEl>
                                          </p:spTgt>
                                        </p:tgtEl>
                                      </p:cBhvr>
                                    </p:animEffect>
                                    <p:anim calcmode="lin" valueType="num">
                                      <p:cBhvr>
                                        <p:cTn id="22"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页脚占位符 2"/>
          <p:cNvSpPr>
            <a:spLocks noGrp="1"/>
          </p:cNvSpPr>
          <p:nvPr>
            <p:ph type="ftr" sz="quarter" idx="11"/>
          </p:nvPr>
        </p:nvSpPr>
        <p:spPr/>
        <p:txBody>
          <a:bodyPr/>
          <a:lstStyle/>
          <a:p>
            <a:endParaRPr lang="en-US" altLang="zh-CN"/>
          </a:p>
          <a:p>
            <a:r>
              <a:rPr lang="en-US" altLang="zh-CN"/>
              <a:t>Prof. Q. Wang</a:t>
            </a:r>
          </a:p>
        </p:txBody>
      </p:sp>
      <p:sp>
        <p:nvSpPr>
          <p:cNvPr id="21506" name="Text Box 2"/>
          <p:cNvSpPr txBox="1">
            <a:spLocks noChangeArrowheads="1"/>
          </p:cNvSpPr>
          <p:nvPr/>
        </p:nvSpPr>
        <p:spPr bwMode="auto">
          <a:xfrm>
            <a:off x="311150" y="895350"/>
            <a:ext cx="5184775"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pPr>
            <a:r>
              <a:rPr kumimoji="1" lang="zh-CN" altLang="en-US" sz="2800" dirty="0">
                <a:effectLst/>
                <a:latin typeface="Times New Roman" pitchFamily="18" charset="0"/>
              </a:rPr>
              <a:t>可分三种情况：</a:t>
            </a:r>
          </a:p>
          <a:p>
            <a:pPr algn="l">
              <a:lnSpc>
                <a:spcPct val="110000"/>
              </a:lnSpc>
            </a:pPr>
            <a:r>
              <a:rPr kumimoji="1" lang="en-US" altLang="zh-CN" sz="2800" dirty="0">
                <a:effectLst/>
                <a:latin typeface="Times New Roman" pitchFamily="18" charset="0"/>
              </a:rPr>
              <a:t>(1) </a:t>
            </a:r>
            <a:r>
              <a:rPr kumimoji="1" lang="zh-CN" altLang="en-US" sz="2800" dirty="0">
                <a:effectLst/>
                <a:latin typeface="Times New Roman" pitchFamily="18" charset="0"/>
              </a:rPr>
              <a:t>若结点</a:t>
            </a:r>
            <a:r>
              <a:rPr kumimoji="1" lang="en-US" altLang="zh-CN" sz="2800" dirty="0">
                <a:effectLst/>
                <a:latin typeface="Times New Roman" pitchFamily="18" charset="0"/>
              </a:rPr>
              <a:t>x</a:t>
            </a:r>
            <a:r>
              <a:rPr kumimoji="1" lang="zh-CN" altLang="zh-CN" sz="2800" dirty="0">
                <a:effectLst/>
                <a:latin typeface="Times New Roman" pitchFamily="18" charset="0"/>
              </a:rPr>
              <a:t>是二叉树的根，则其后继为</a:t>
            </a:r>
            <a:r>
              <a:rPr kumimoji="1" lang="zh-CN" altLang="zh-CN" sz="2800" dirty="0">
                <a:solidFill>
                  <a:srgbClr val="FFFF00"/>
                </a:solidFill>
                <a:effectLst/>
                <a:latin typeface="Times New Roman" pitchFamily="18" charset="0"/>
              </a:rPr>
              <a:t>空</a:t>
            </a:r>
            <a:r>
              <a:rPr kumimoji="1" lang="zh-CN" altLang="zh-CN" sz="2800" dirty="0">
                <a:effectLst/>
                <a:latin typeface="Times New Roman" pitchFamily="18" charset="0"/>
              </a:rPr>
              <a:t>;</a:t>
            </a:r>
          </a:p>
          <a:p>
            <a:pPr algn="l">
              <a:lnSpc>
                <a:spcPct val="110000"/>
              </a:lnSpc>
            </a:pPr>
            <a:r>
              <a:rPr kumimoji="1" lang="en-US" altLang="zh-CN" sz="2800" dirty="0">
                <a:effectLst/>
                <a:latin typeface="Times New Roman" pitchFamily="18" charset="0"/>
              </a:rPr>
              <a:t>(</a:t>
            </a:r>
            <a:r>
              <a:rPr kumimoji="1" lang="zh-CN" altLang="zh-CN" sz="2800" dirty="0">
                <a:effectLst/>
                <a:latin typeface="Times New Roman" pitchFamily="18" charset="0"/>
              </a:rPr>
              <a:t>2</a:t>
            </a:r>
            <a:r>
              <a:rPr kumimoji="1" lang="en-US" altLang="zh-CN" sz="2800" dirty="0">
                <a:effectLst/>
                <a:latin typeface="Times New Roman" pitchFamily="18" charset="0"/>
              </a:rPr>
              <a:t>) </a:t>
            </a:r>
            <a:r>
              <a:rPr kumimoji="1" lang="zh-CN" altLang="zh-CN" sz="2800" dirty="0">
                <a:effectLst/>
                <a:latin typeface="Times New Roman" pitchFamily="18" charset="0"/>
              </a:rPr>
              <a:t>若结点</a:t>
            </a:r>
            <a:r>
              <a:rPr kumimoji="1" lang="en-US" altLang="zh-CN" sz="2800" dirty="0">
                <a:effectLst/>
                <a:latin typeface="Times New Roman" pitchFamily="18" charset="0"/>
              </a:rPr>
              <a:t>x</a:t>
            </a:r>
            <a:r>
              <a:rPr kumimoji="1" lang="zh-CN" altLang="zh-CN" sz="2800" dirty="0">
                <a:effectLst/>
                <a:latin typeface="Times New Roman" pitchFamily="18" charset="0"/>
              </a:rPr>
              <a:t>是其双亲的右孩子或是左孩子且其双亲没有右子树，则其后继即为</a:t>
            </a:r>
            <a:r>
              <a:rPr kumimoji="1" lang="zh-CN" altLang="zh-CN" sz="2800" dirty="0">
                <a:solidFill>
                  <a:srgbClr val="FFFF00"/>
                </a:solidFill>
                <a:effectLst/>
                <a:latin typeface="Times New Roman" pitchFamily="18" charset="0"/>
              </a:rPr>
              <a:t>双亲</a:t>
            </a:r>
            <a:r>
              <a:rPr kumimoji="1" lang="zh-CN" altLang="zh-CN" sz="2800" dirty="0">
                <a:effectLst/>
                <a:latin typeface="Times New Roman" pitchFamily="18" charset="0"/>
              </a:rPr>
              <a:t>结点。</a:t>
            </a:r>
          </a:p>
          <a:p>
            <a:pPr algn="l">
              <a:lnSpc>
                <a:spcPct val="110000"/>
              </a:lnSpc>
            </a:pPr>
            <a:r>
              <a:rPr kumimoji="1" lang="en-US" altLang="zh-CN" sz="2800" dirty="0">
                <a:effectLst/>
                <a:latin typeface="Times New Roman" pitchFamily="18" charset="0"/>
              </a:rPr>
              <a:t>(3) </a:t>
            </a:r>
            <a:r>
              <a:rPr kumimoji="1" lang="zh-CN" altLang="en-US" sz="2800" dirty="0">
                <a:effectLst/>
                <a:latin typeface="Times New Roman" pitchFamily="18" charset="0"/>
              </a:rPr>
              <a:t>若结点</a:t>
            </a:r>
            <a:r>
              <a:rPr kumimoji="1" lang="en-US" altLang="zh-CN" sz="2800" dirty="0">
                <a:effectLst/>
                <a:latin typeface="Times New Roman" pitchFamily="18" charset="0"/>
              </a:rPr>
              <a:t>x</a:t>
            </a:r>
            <a:r>
              <a:rPr kumimoji="1" lang="zh-CN" altLang="en-US" sz="2800" dirty="0">
                <a:effectLst/>
                <a:latin typeface="Times New Roman" pitchFamily="18" charset="0"/>
              </a:rPr>
              <a:t>是其双亲的左孩子，且其双亲有右子树，则其后继为双亲的右子树上按后序遍历出的</a:t>
            </a:r>
            <a:r>
              <a:rPr kumimoji="1" lang="zh-CN" altLang="en-US" sz="2800" dirty="0">
                <a:solidFill>
                  <a:srgbClr val="FFFF00"/>
                </a:solidFill>
                <a:effectLst/>
                <a:latin typeface="Times New Roman" pitchFamily="18" charset="0"/>
              </a:rPr>
              <a:t>第一个</a:t>
            </a:r>
            <a:r>
              <a:rPr kumimoji="1" lang="zh-CN" altLang="en-US" sz="2800" dirty="0">
                <a:effectLst/>
                <a:latin typeface="Times New Roman" pitchFamily="18" charset="0"/>
              </a:rPr>
              <a:t>结点。</a:t>
            </a:r>
          </a:p>
        </p:txBody>
      </p:sp>
      <p:sp>
        <p:nvSpPr>
          <p:cNvPr id="21507" name="Rectangle 3"/>
          <p:cNvSpPr>
            <a:spLocks noChangeArrowheads="1"/>
          </p:cNvSpPr>
          <p:nvPr/>
        </p:nvSpPr>
        <p:spPr bwMode="auto">
          <a:xfrm>
            <a:off x="395288" y="257175"/>
            <a:ext cx="6840537" cy="519113"/>
          </a:xfrm>
          <a:prstGeom prst="rect">
            <a:avLst/>
          </a:prstGeom>
          <a:solidFill>
            <a:srgbClr val="000099"/>
          </a:solidFill>
          <a:ln>
            <a:noFill/>
          </a:ln>
          <a:effectLst>
            <a:outerShdw dist="71842" dir="2700000" algn="ctr"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kumimoji="1" lang="zh-CN" altLang="en-US" sz="2800" dirty="0">
                <a:effectLst/>
                <a:latin typeface="Times New Roman" pitchFamily="18" charset="0"/>
              </a:rPr>
              <a:t>后序线索树中找结点</a:t>
            </a:r>
            <a:r>
              <a:rPr kumimoji="1" lang="en-US" altLang="zh-CN" sz="2800" dirty="0">
                <a:effectLst/>
                <a:latin typeface="Times New Roman" pitchFamily="18" charset="0"/>
              </a:rPr>
              <a:t>x</a:t>
            </a:r>
            <a:r>
              <a:rPr kumimoji="1" lang="zh-CN" altLang="en-US" sz="2800" dirty="0">
                <a:effectLst/>
                <a:latin typeface="Times New Roman" pitchFamily="18" charset="0"/>
              </a:rPr>
              <a:t>的</a:t>
            </a:r>
            <a:r>
              <a:rPr kumimoji="1" lang="zh-CN" altLang="en-US" sz="2800" b="1" dirty="0">
                <a:solidFill>
                  <a:srgbClr val="FFFF00"/>
                </a:solidFill>
                <a:effectLst/>
                <a:latin typeface="Times New Roman" pitchFamily="18" charset="0"/>
              </a:rPr>
              <a:t>后继，</a:t>
            </a:r>
            <a:r>
              <a:rPr kumimoji="1" lang="zh-CN" altLang="en-US" sz="2800" dirty="0">
                <a:effectLst/>
                <a:latin typeface="Times New Roman" pitchFamily="18" charset="0"/>
              </a:rPr>
              <a:t>较复杂。</a:t>
            </a:r>
          </a:p>
        </p:txBody>
      </p:sp>
      <p:sp>
        <p:nvSpPr>
          <p:cNvPr id="21508" name="Oval 4"/>
          <p:cNvSpPr>
            <a:spLocks noChangeArrowheads="1"/>
          </p:cNvSpPr>
          <p:nvPr/>
        </p:nvSpPr>
        <p:spPr bwMode="auto">
          <a:xfrm>
            <a:off x="6972300" y="112395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H</a:t>
            </a:r>
          </a:p>
        </p:txBody>
      </p:sp>
      <p:sp>
        <p:nvSpPr>
          <p:cNvPr id="21509" name="Oval 5"/>
          <p:cNvSpPr>
            <a:spLocks noChangeArrowheads="1"/>
          </p:cNvSpPr>
          <p:nvPr/>
        </p:nvSpPr>
        <p:spPr bwMode="auto">
          <a:xfrm>
            <a:off x="6157913" y="1916113"/>
            <a:ext cx="431800" cy="431800"/>
          </a:xfrm>
          <a:prstGeom prst="ellipse">
            <a:avLst/>
          </a:prstGeom>
          <a:solidFill>
            <a:schemeClr val="bg2"/>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00CC00"/>
                </a:solidFill>
                <a:effectLst/>
                <a:ea typeface="宋体" pitchFamily="2" charset="-122"/>
              </a:rPr>
              <a:t>D</a:t>
            </a:r>
          </a:p>
        </p:txBody>
      </p:sp>
      <p:sp>
        <p:nvSpPr>
          <p:cNvPr id="21510" name="Oval 6"/>
          <p:cNvSpPr>
            <a:spLocks noChangeArrowheads="1"/>
          </p:cNvSpPr>
          <p:nvPr/>
        </p:nvSpPr>
        <p:spPr bwMode="auto">
          <a:xfrm>
            <a:off x="5726113" y="2905125"/>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cxnSp>
        <p:nvCxnSpPr>
          <p:cNvPr id="21511" name="AutoShape 7"/>
          <p:cNvCxnSpPr>
            <a:cxnSpLocks noChangeShapeType="1"/>
            <a:stCxn id="21508" idx="3"/>
            <a:endCxn id="21509" idx="7"/>
          </p:cNvCxnSpPr>
          <p:nvPr/>
        </p:nvCxnSpPr>
        <p:spPr bwMode="auto">
          <a:xfrm flipH="1">
            <a:off x="6526213" y="1492250"/>
            <a:ext cx="509587" cy="4683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2" name="AutoShape 8"/>
          <p:cNvCxnSpPr>
            <a:cxnSpLocks noChangeShapeType="1"/>
            <a:stCxn id="21509" idx="3"/>
            <a:endCxn id="21510" idx="0"/>
          </p:cNvCxnSpPr>
          <p:nvPr/>
        </p:nvCxnSpPr>
        <p:spPr bwMode="auto">
          <a:xfrm flipH="1">
            <a:off x="5942013" y="2303463"/>
            <a:ext cx="279400" cy="6016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3" name="AutoShape 9"/>
          <p:cNvCxnSpPr>
            <a:cxnSpLocks noChangeShapeType="1"/>
            <a:stCxn id="21510" idx="5"/>
            <a:endCxn id="21524" idx="2"/>
          </p:cNvCxnSpPr>
          <p:nvPr/>
        </p:nvCxnSpPr>
        <p:spPr bwMode="auto">
          <a:xfrm rot="16200000" flipH="1">
            <a:off x="6179344" y="3188494"/>
            <a:ext cx="803275" cy="973137"/>
          </a:xfrm>
          <a:prstGeom prst="curvedConnector2">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5" name="Oval 11"/>
          <p:cNvSpPr>
            <a:spLocks noChangeArrowheads="1"/>
          </p:cNvSpPr>
          <p:nvPr/>
        </p:nvSpPr>
        <p:spPr bwMode="auto">
          <a:xfrm>
            <a:off x="6588125" y="2906713"/>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21516" name="Oval 12"/>
          <p:cNvSpPr>
            <a:spLocks noChangeArrowheads="1"/>
          </p:cNvSpPr>
          <p:nvPr/>
        </p:nvSpPr>
        <p:spPr bwMode="auto">
          <a:xfrm>
            <a:off x="7788275" y="1916113"/>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G</a:t>
            </a:r>
          </a:p>
        </p:txBody>
      </p:sp>
      <p:sp>
        <p:nvSpPr>
          <p:cNvPr id="21517" name="Oval 13"/>
          <p:cNvSpPr>
            <a:spLocks noChangeArrowheads="1"/>
          </p:cNvSpPr>
          <p:nvPr/>
        </p:nvSpPr>
        <p:spPr bwMode="auto">
          <a:xfrm>
            <a:off x="7546975" y="2924175"/>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sp>
        <p:nvSpPr>
          <p:cNvPr id="21518" name="Oval 14"/>
          <p:cNvSpPr>
            <a:spLocks noChangeArrowheads="1"/>
          </p:cNvSpPr>
          <p:nvPr/>
        </p:nvSpPr>
        <p:spPr bwMode="auto">
          <a:xfrm>
            <a:off x="8027988" y="3860800"/>
            <a:ext cx="431800" cy="431800"/>
          </a:xfrm>
          <a:prstGeom prst="ellipse">
            <a:avLst/>
          </a:prstGeom>
          <a:solidFill>
            <a:schemeClr val="bg2"/>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dirty="0">
                <a:solidFill>
                  <a:srgbClr val="FFFF00"/>
                </a:solidFill>
                <a:effectLst/>
                <a:ea typeface="宋体" pitchFamily="2" charset="-122"/>
              </a:rPr>
              <a:t>E</a:t>
            </a:r>
          </a:p>
        </p:txBody>
      </p:sp>
      <p:cxnSp>
        <p:nvCxnSpPr>
          <p:cNvPr id="21519" name="AutoShape 15"/>
          <p:cNvCxnSpPr>
            <a:cxnSpLocks noChangeShapeType="1"/>
            <a:stCxn id="21509" idx="5"/>
            <a:endCxn id="21515" idx="0"/>
          </p:cNvCxnSpPr>
          <p:nvPr/>
        </p:nvCxnSpPr>
        <p:spPr bwMode="auto">
          <a:xfrm>
            <a:off x="6526213" y="2303463"/>
            <a:ext cx="277812" cy="6032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0" name="AutoShape 16"/>
          <p:cNvCxnSpPr>
            <a:cxnSpLocks noChangeShapeType="1"/>
            <a:stCxn id="21515" idx="5"/>
            <a:endCxn id="21524" idx="0"/>
          </p:cNvCxnSpPr>
          <p:nvPr/>
        </p:nvCxnSpPr>
        <p:spPr bwMode="auto">
          <a:xfrm>
            <a:off x="6956425" y="3275013"/>
            <a:ext cx="327025" cy="5857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1" name="AutoShape 17"/>
          <p:cNvCxnSpPr>
            <a:cxnSpLocks noChangeShapeType="1"/>
            <a:stCxn id="21508" idx="5"/>
            <a:endCxn id="21516" idx="1"/>
          </p:cNvCxnSpPr>
          <p:nvPr/>
        </p:nvCxnSpPr>
        <p:spPr bwMode="auto">
          <a:xfrm>
            <a:off x="7340600" y="1492250"/>
            <a:ext cx="511175" cy="4873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2" name="AutoShape 18"/>
          <p:cNvCxnSpPr>
            <a:cxnSpLocks noChangeShapeType="1"/>
            <a:stCxn id="21516" idx="4"/>
            <a:endCxn id="21517" idx="0"/>
          </p:cNvCxnSpPr>
          <p:nvPr/>
        </p:nvCxnSpPr>
        <p:spPr bwMode="auto">
          <a:xfrm flipH="1">
            <a:off x="7762875" y="2347913"/>
            <a:ext cx="241300" cy="5762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3" name="AutoShape 19"/>
          <p:cNvCxnSpPr>
            <a:cxnSpLocks noChangeShapeType="1"/>
            <a:stCxn id="21517" idx="5"/>
            <a:endCxn id="21518" idx="0"/>
          </p:cNvCxnSpPr>
          <p:nvPr/>
        </p:nvCxnSpPr>
        <p:spPr bwMode="auto">
          <a:xfrm>
            <a:off x="7915275" y="3292475"/>
            <a:ext cx="328613" cy="5492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24" name="Oval 20"/>
          <p:cNvSpPr>
            <a:spLocks noChangeArrowheads="1"/>
          </p:cNvSpPr>
          <p:nvPr/>
        </p:nvSpPr>
        <p:spPr bwMode="auto">
          <a:xfrm>
            <a:off x="7067550" y="3860800"/>
            <a:ext cx="431800" cy="431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cxnSp>
        <p:nvCxnSpPr>
          <p:cNvPr id="21526" name="AutoShape 22"/>
          <p:cNvCxnSpPr>
            <a:cxnSpLocks noChangeShapeType="1"/>
            <a:stCxn id="21524" idx="5"/>
            <a:endCxn id="21515" idx="6"/>
          </p:cNvCxnSpPr>
          <p:nvPr/>
        </p:nvCxnSpPr>
        <p:spPr bwMode="auto">
          <a:xfrm rot="16200000" flipV="1">
            <a:off x="6674644" y="3467894"/>
            <a:ext cx="1106487" cy="415925"/>
          </a:xfrm>
          <a:prstGeom prst="curvedConnector4">
            <a:avLst>
              <a:gd name="adj1" fmla="val -23819"/>
              <a:gd name="adj2" fmla="val -97329"/>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7" name="AutoShape 23"/>
          <p:cNvCxnSpPr>
            <a:cxnSpLocks noChangeShapeType="1"/>
            <a:stCxn id="21518" idx="5"/>
            <a:endCxn id="21517" idx="6"/>
          </p:cNvCxnSpPr>
          <p:nvPr/>
        </p:nvCxnSpPr>
        <p:spPr bwMode="auto">
          <a:xfrm rot="16200000" flipV="1">
            <a:off x="7633494" y="3485356"/>
            <a:ext cx="1108075" cy="417513"/>
          </a:xfrm>
          <a:prstGeom prst="curvedConnector4">
            <a:avLst>
              <a:gd name="adj1" fmla="val -24644"/>
              <a:gd name="adj2" fmla="val -112551"/>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8" name="AutoShape 24"/>
          <p:cNvCxnSpPr>
            <a:cxnSpLocks noChangeShapeType="1"/>
            <a:stCxn id="21516" idx="5"/>
            <a:endCxn id="21508" idx="6"/>
          </p:cNvCxnSpPr>
          <p:nvPr/>
        </p:nvCxnSpPr>
        <p:spPr bwMode="auto">
          <a:xfrm rot="16200000" flipV="1">
            <a:off x="7308056" y="1435894"/>
            <a:ext cx="944563" cy="752475"/>
          </a:xfrm>
          <a:prstGeom prst="curvedConnector4">
            <a:avLst>
              <a:gd name="adj1" fmla="val -30926"/>
              <a:gd name="adj2" fmla="val -56120"/>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30" name="Rectangle 26"/>
          <p:cNvSpPr>
            <a:spLocks noChangeArrowheads="1"/>
          </p:cNvSpPr>
          <p:nvPr/>
        </p:nvSpPr>
        <p:spPr bwMode="auto">
          <a:xfrm>
            <a:off x="311150" y="5661025"/>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800" dirty="0">
                <a:effectLst/>
                <a:latin typeface="Times New Roman" pitchFamily="18" charset="0"/>
              </a:rPr>
              <a:t>由此可见，在</a:t>
            </a:r>
            <a:r>
              <a:rPr kumimoji="1" lang="zh-CN" altLang="en-US" sz="2800" i="1" u="sng" dirty="0">
                <a:effectLst/>
                <a:latin typeface="Times New Roman" pitchFamily="18" charset="0"/>
              </a:rPr>
              <a:t>后序</a:t>
            </a:r>
            <a:r>
              <a:rPr kumimoji="1" lang="zh-CN" altLang="en-US" sz="2800" dirty="0">
                <a:effectLst/>
                <a:latin typeface="Times New Roman" pitchFamily="18" charset="0"/>
              </a:rPr>
              <a:t>线索化树上找</a:t>
            </a:r>
            <a:r>
              <a:rPr kumimoji="1" lang="zh-CN" altLang="en-US" sz="2800" i="1" u="sng" dirty="0">
                <a:effectLst/>
                <a:latin typeface="Times New Roman" pitchFamily="18" charset="0"/>
              </a:rPr>
              <a:t>后继</a:t>
            </a:r>
            <a:r>
              <a:rPr kumimoji="1" lang="zh-CN" altLang="en-US" sz="2800" dirty="0">
                <a:effectLst/>
                <a:latin typeface="Times New Roman" pitchFamily="18" charset="0"/>
              </a:rPr>
              <a:t>时</a:t>
            </a:r>
            <a:r>
              <a:rPr kumimoji="1" lang="zh-CN" altLang="en-US" sz="2800" b="1" u="sng" dirty="0">
                <a:effectLst/>
                <a:latin typeface="Times New Roman" pitchFamily="18" charset="0"/>
              </a:rPr>
              <a:t>需知道结点的双亲</a:t>
            </a:r>
            <a:r>
              <a:rPr kumimoji="1" lang="zh-CN" altLang="en-US" sz="2800" dirty="0">
                <a:effectLst/>
                <a:latin typeface="Times New Roman" pitchFamily="18" charset="0"/>
              </a:rPr>
              <a:t>，因此</a:t>
            </a:r>
            <a:r>
              <a:rPr kumimoji="1" lang="zh-CN" altLang="en-US" sz="2800" b="1" dirty="0">
                <a:solidFill>
                  <a:srgbClr val="FFFF00"/>
                </a:solidFill>
                <a:effectLst/>
                <a:latin typeface="Times New Roman" pitchFamily="18" charset="0"/>
              </a:rPr>
              <a:t>需要使用三叉链表</a:t>
            </a:r>
            <a:r>
              <a:rPr kumimoji="1" lang="zh-CN" altLang="en-US" sz="2800" dirty="0">
                <a:effectLst/>
                <a:latin typeface="Times New Roman" pitchFamily="18" charset="0"/>
              </a:rPr>
              <a:t>。</a:t>
            </a:r>
          </a:p>
        </p:txBody>
      </p:sp>
      <p:sp>
        <p:nvSpPr>
          <p:cNvPr id="21537" name="Rectangle 33"/>
          <p:cNvSpPr>
            <a:spLocks noChangeArrowheads="1"/>
          </p:cNvSpPr>
          <p:nvPr/>
        </p:nvSpPr>
        <p:spPr bwMode="auto">
          <a:xfrm>
            <a:off x="7451725" y="765175"/>
            <a:ext cx="165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800" b="1">
                <a:solidFill>
                  <a:srgbClr val="FFFF00"/>
                </a:solidFill>
                <a:effectLst/>
                <a:latin typeface="Times New Roman" pitchFamily="18" charset="0"/>
              </a:rPr>
              <a:t>后继线索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1000" fill="hold"/>
                                        <p:tgtEl>
                                          <p:spTgt spid="2150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150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1506">
                                            <p:txEl>
                                              <p:pRg st="1" end="1"/>
                                            </p:txEl>
                                          </p:spTgt>
                                        </p:tgtEl>
                                        <p:attrNameLst>
                                          <p:attrName>style.visibility</p:attrName>
                                        </p:attrNameLst>
                                      </p:cBhvr>
                                      <p:to>
                                        <p:strVal val="visible"/>
                                      </p:to>
                                    </p:set>
                                    <p:anim calcmode="lin" valueType="num">
                                      <p:cBhvr>
                                        <p:cTn id="14" dur="1000" fill="hold"/>
                                        <p:tgtEl>
                                          <p:spTgt spid="2150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150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150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506">
                                            <p:txEl>
                                              <p:pRg st="2" end="2"/>
                                            </p:txEl>
                                          </p:spTgt>
                                        </p:tgtEl>
                                        <p:attrNameLst>
                                          <p:attrName>style.visibility</p:attrName>
                                        </p:attrNameLst>
                                      </p:cBhvr>
                                      <p:to>
                                        <p:strVal val="visible"/>
                                      </p:to>
                                    </p:set>
                                    <p:anim calcmode="lin" valueType="num">
                                      <p:cBhvr>
                                        <p:cTn id="21" dur="1000" fill="hold"/>
                                        <p:tgtEl>
                                          <p:spTgt spid="2150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150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506">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1506">
                                            <p:txEl>
                                              <p:pRg st="3" end="3"/>
                                            </p:txEl>
                                          </p:spTgt>
                                        </p:tgtEl>
                                        <p:attrNameLst>
                                          <p:attrName>style.visibility</p:attrName>
                                        </p:attrNameLst>
                                      </p:cBhvr>
                                      <p:to>
                                        <p:strVal val="visible"/>
                                      </p:to>
                                    </p:set>
                                    <p:anim calcmode="lin" valueType="num">
                                      <p:cBhvr>
                                        <p:cTn id="28" dur="1000" fill="hold"/>
                                        <p:tgtEl>
                                          <p:spTgt spid="21506">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2150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1506">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1530"/>
                                        </p:tgtEl>
                                        <p:attrNameLst>
                                          <p:attrName>style.visibility</p:attrName>
                                        </p:attrNameLst>
                                      </p:cBhvr>
                                      <p:to>
                                        <p:strVal val="visible"/>
                                      </p:to>
                                    </p:set>
                                    <p:anim calcmode="lin" valueType="num">
                                      <p:cBhvr additive="base">
                                        <p:cTn id="35" dur="500" fill="hold"/>
                                        <p:tgtEl>
                                          <p:spTgt spid="21530"/>
                                        </p:tgtEl>
                                        <p:attrNameLst>
                                          <p:attrName>ppt_x</p:attrName>
                                        </p:attrNameLst>
                                      </p:cBhvr>
                                      <p:tavLst>
                                        <p:tav tm="0">
                                          <p:val>
                                            <p:strVal val="1+#ppt_w/2"/>
                                          </p:val>
                                        </p:tav>
                                        <p:tav tm="100000">
                                          <p:val>
                                            <p:strVal val="#ppt_x"/>
                                          </p:val>
                                        </p:tav>
                                      </p:tavLst>
                                    </p:anim>
                                    <p:anim calcmode="lin" valueType="num">
                                      <p:cBhvr additive="base">
                                        <p:cTn id="36" dur="500" fill="hold"/>
                                        <p:tgtEl>
                                          <p:spTgt spid="2153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mph" presetSubtype="0" repeatCount="3000" fill="hold" grpId="0" nodeType="clickEffect">
                                  <p:stCondLst>
                                    <p:cond delay="0"/>
                                  </p:stCondLst>
                                  <p:childTnLst>
                                    <p:anim calcmode="discrete" valueType="str">
                                      <p:cBhvr>
                                        <p:cTn id="40" dur="1000" fill="hold"/>
                                        <p:tgtEl>
                                          <p:spTgt spid="21509"/>
                                        </p:tgtEl>
                                        <p:attrNameLst>
                                          <p:attrName>style.visibility</p:attrName>
                                        </p:attrNameLst>
                                      </p:cBhvr>
                                      <p:tavLst>
                                        <p:tav tm="0">
                                          <p:val>
                                            <p:strVal val="hidden"/>
                                          </p:val>
                                        </p:tav>
                                        <p:tav tm="50000">
                                          <p:val>
                                            <p:strVal val="visible"/>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mph" presetSubtype="0" repeatCount="3000" fill="hold" grpId="0" nodeType="clickEffect">
                                  <p:stCondLst>
                                    <p:cond delay="0"/>
                                  </p:stCondLst>
                                  <p:childTnLst>
                                    <p:anim calcmode="discrete" valueType="str">
                                      <p:cBhvr>
                                        <p:cTn id="44" dur="1000" fill="hold"/>
                                        <p:tgtEl>
                                          <p:spTgt spid="215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uiExpand="1" build="p"/>
      <p:bldP spid="21509" grpId="0" animBg="1"/>
      <p:bldP spid="21518" grpId="0" animBg="1"/>
      <p:bldP spid="2153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页脚占位符 2"/>
          <p:cNvSpPr>
            <a:spLocks noGrp="1"/>
          </p:cNvSpPr>
          <p:nvPr>
            <p:ph type="ftr" sz="quarter" idx="11"/>
          </p:nvPr>
        </p:nvSpPr>
        <p:spPr/>
        <p:txBody>
          <a:bodyPr/>
          <a:lstStyle/>
          <a:p>
            <a:endParaRPr lang="en-US" altLang="zh-CN"/>
          </a:p>
          <a:p>
            <a:r>
              <a:rPr lang="en-US" altLang="zh-CN"/>
              <a:t>Prof. Q. Wang</a:t>
            </a:r>
          </a:p>
        </p:txBody>
      </p:sp>
      <p:sp>
        <p:nvSpPr>
          <p:cNvPr id="183298" name="Text Box 2"/>
          <p:cNvSpPr txBox="1">
            <a:spLocks noChangeArrowheads="1"/>
          </p:cNvSpPr>
          <p:nvPr/>
        </p:nvSpPr>
        <p:spPr bwMode="auto">
          <a:xfrm>
            <a:off x="323850" y="652463"/>
            <a:ext cx="84693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400" dirty="0">
                <a:effectLst/>
                <a:latin typeface="Times New Roman" pitchFamily="18" charset="0"/>
              </a:rPr>
              <a:t>可见，在中序线索二叉树上遍历二叉树，虽然时间复杂度也是</a:t>
            </a:r>
            <a:r>
              <a:rPr kumimoji="1" lang="en-US" altLang="zh-CN" sz="2400" dirty="0">
                <a:effectLst/>
                <a:latin typeface="Times New Roman" pitchFamily="18" charset="0"/>
              </a:rPr>
              <a:t>O(</a:t>
            </a:r>
            <a:r>
              <a:rPr kumimoji="1" lang="en-US" altLang="zh-CN" sz="2400" i="1" dirty="0">
                <a:effectLst/>
                <a:latin typeface="Times New Roman" pitchFamily="18" charset="0"/>
              </a:rPr>
              <a:t>n</a:t>
            </a:r>
            <a:r>
              <a:rPr kumimoji="1" lang="en-US" altLang="zh-CN" sz="2400" dirty="0">
                <a:effectLst/>
                <a:latin typeface="Times New Roman" pitchFamily="18" charset="0"/>
              </a:rPr>
              <a:t>)</a:t>
            </a:r>
            <a:r>
              <a:rPr kumimoji="1" lang="zh-CN" altLang="en-US" sz="2400" dirty="0">
                <a:effectLst/>
                <a:latin typeface="Times New Roman" pitchFamily="18" charset="0"/>
              </a:rPr>
              <a:t>，但常数因子小，且不需要设栈，因此若在某程序中需要经常遍历或查找结点在遍历所得线性序列中的前驱和后继，则应采用线索链表作存储结构。</a:t>
            </a:r>
            <a:endParaRPr lang="zh-CN" altLang="en-US" sz="2800" b="1" dirty="0">
              <a:solidFill>
                <a:srgbClr val="FFFF00"/>
              </a:solidFill>
              <a:effectLst/>
              <a:latin typeface="幼圆" pitchFamily="49" charset="-122"/>
            </a:endParaRPr>
          </a:p>
        </p:txBody>
      </p:sp>
      <p:grpSp>
        <p:nvGrpSpPr>
          <p:cNvPr id="183340" name="Group 44"/>
          <p:cNvGrpSpPr>
            <a:grpSpLocks/>
          </p:cNvGrpSpPr>
          <p:nvPr/>
        </p:nvGrpSpPr>
        <p:grpSpPr bwMode="auto">
          <a:xfrm>
            <a:off x="5364163" y="2133600"/>
            <a:ext cx="3811587" cy="3887788"/>
            <a:chOff x="3140" y="708"/>
            <a:chExt cx="2739" cy="2767"/>
          </a:xfrm>
        </p:grpSpPr>
        <p:sp>
          <p:nvSpPr>
            <p:cNvPr id="183300" name="Oval 4"/>
            <p:cNvSpPr>
              <a:spLocks noChangeArrowheads="1"/>
            </p:cNvSpPr>
            <p:nvPr/>
          </p:nvSpPr>
          <p:spPr bwMode="auto">
            <a:xfrm>
              <a:off x="4378" y="708"/>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83301" name="Oval 5"/>
            <p:cNvSpPr>
              <a:spLocks noChangeArrowheads="1"/>
            </p:cNvSpPr>
            <p:nvPr/>
          </p:nvSpPr>
          <p:spPr bwMode="auto">
            <a:xfrm>
              <a:off x="3924" y="1207"/>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83302" name="Oval 6"/>
            <p:cNvSpPr>
              <a:spLocks noChangeArrowheads="1"/>
            </p:cNvSpPr>
            <p:nvPr/>
          </p:nvSpPr>
          <p:spPr bwMode="auto">
            <a:xfrm>
              <a:off x="3607" y="1819"/>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183303" name="Oval 7"/>
            <p:cNvSpPr>
              <a:spLocks noChangeArrowheads="1"/>
            </p:cNvSpPr>
            <p:nvPr/>
          </p:nvSpPr>
          <p:spPr bwMode="auto">
            <a:xfrm>
              <a:off x="4151" y="1819"/>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83304" name="Oval 8"/>
            <p:cNvSpPr>
              <a:spLocks noChangeArrowheads="1"/>
            </p:cNvSpPr>
            <p:nvPr/>
          </p:nvSpPr>
          <p:spPr bwMode="auto">
            <a:xfrm>
              <a:off x="3879" y="2522"/>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183305" name="Oval 9"/>
            <p:cNvSpPr>
              <a:spLocks noChangeArrowheads="1"/>
            </p:cNvSpPr>
            <p:nvPr/>
          </p:nvSpPr>
          <p:spPr bwMode="auto">
            <a:xfrm>
              <a:off x="4423" y="2522"/>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83306" name="Oval 10"/>
            <p:cNvSpPr>
              <a:spLocks noChangeArrowheads="1"/>
            </p:cNvSpPr>
            <p:nvPr/>
          </p:nvSpPr>
          <p:spPr bwMode="auto">
            <a:xfrm>
              <a:off x="4151" y="3203"/>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183307" name="Oval 11"/>
            <p:cNvSpPr>
              <a:spLocks noChangeArrowheads="1"/>
            </p:cNvSpPr>
            <p:nvPr/>
          </p:nvSpPr>
          <p:spPr bwMode="auto">
            <a:xfrm>
              <a:off x="4695" y="3203"/>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183308" name="Oval 12"/>
            <p:cNvSpPr>
              <a:spLocks noChangeArrowheads="1"/>
            </p:cNvSpPr>
            <p:nvPr/>
          </p:nvSpPr>
          <p:spPr bwMode="auto">
            <a:xfrm>
              <a:off x="4877" y="1207"/>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83309" name="Oval 13"/>
            <p:cNvSpPr>
              <a:spLocks noChangeArrowheads="1"/>
            </p:cNvSpPr>
            <p:nvPr/>
          </p:nvSpPr>
          <p:spPr bwMode="auto">
            <a:xfrm>
              <a:off x="4650" y="1819"/>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183310" name="Oval 14"/>
            <p:cNvSpPr>
              <a:spLocks noChangeArrowheads="1"/>
            </p:cNvSpPr>
            <p:nvPr/>
          </p:nvSpPr>
          <p:spPr bwMode="auto">
            <a:xfrm>
              <a:off x="5149" y="1819"/>
              <a:ext cx="272" cy="27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183311" name="AutoShape 15"/>
            <p:cNvCxnSpPr>
              <a:cxnSpLocks noChangeShapeType="1"/>
              <a:stCxn id="183300" idx="3"/>
              <a:endCxn id="183301" idx="7"/>
            </p:cNvCxnSpPr>
            <p:nvPr/>
          </p:nvCxnSpPr>
          <p:spPr bwMode="auto">
            <a:xfrm flipH="1">
              <a:off x="4156" y="940"/>
              <a:ext cx="262" cy="3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2" name="AutoShape 16"/>
            <p:cNvCxnSpPr>
              <a:cxnSpLocks noChangeShapeType="1"/>
              <a:stCxn id="183300" idx="5"/>
              <a:endCxn id="183308" idx="1"/>
            </p:cNvCxnSpPr>
            <p:nvPr/>
          </p:nvCxnSpPr>
          <p:spPr bwMode="auto">
            <a:xfrm>
              <a:off x="4610" y="940"/>
              <a:ext cx="307" cy="3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3" name="AutoShape 17"/>
            <p:cNvCxnSpPr>
              <a:cxnSpLocks noChangeShapeType="1"/>
              <a:stCxn id="183301" idx="3"/>
              <a:endCxn id="183302" idx="0"/>
            </p:cNvCxnSpPr>
            <p:nvPr/>
          </p:nvCxnSpPr>
          <p:spPr bwMode="auto">
            <a:xfrm flipH="1">
              <a:off x="3743" y="1439"/>
              <a:ext cx="221" cy="38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4" name="AutoShape 18"/>
            <p:cNvCxnSpPr>
              <a:cxnSpLocks noChangeShapeType="1"/>
              <a:stCxn id="183301" idx="5"/>
              <a:endCxn id="183303" idx="0"/>
            </p:cNvCxnSpPr>
            <p:nvPr/>
          </p:nvCxnSpPr>
          <p:spPr bwMode="auto">
            <a:xfrm>
              <a:off x="4156" y="1439"/>
              <a:ext cx="131" cy="38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5" name="AutoShape 19"/>
            <p:cNvCxnSpPr>
              <a:cxnSpLocks noChangeShapeType="1"/>
              <a:stCxn id="183308" idx="3"/>
              <a:endCxn id="183309" idx="0"/>
            </p:cNvCxnSpPr>
            <p:nvPr/>
          </p:nvCxnSpPr>
          <p:spPr bwMode="auto">
            <a:xfrm flipH="1">
              <a:off x="4786" y="1439"/>
              <a:ext cx="131" cy="38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6" name="AutoShape 20"/>
            <p:cNvCxnSpPr>
              <a:cxnSpLocks noChangeShapeType="1"/>
              <a:stCxn id="183308" idx="5"/>
              <a:endCxn id="183310" idx="0"/>
            </p:cNvCxnSpPr>
            <p:nvPr/>
          </p:nvCxnSpPr>
          <p:spPr bwMode="auto">
            <a:xfrm>
              <a:off x="5109" y="1439"/>
              <a:ext cx="176" cy="38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7" name="AutoShape 21"/>
            <p:cNvCxnSpPr>
              <a:cxnSpLocks noChangeShapeType="1"/>
              <a:stCxn id="183303" idx="3"/>
              <a:endCxn id="183304" idx="0"/>
            </p:cNvCxnSpPr>
            <p:nvPr/>
          </p:nvCxnSpPr>
          <p:spPr bwMode="auto">
            <a:xfrm flipH="1">
              <a:off x="4015" y="2051"/>
              <a:ext cx="176" cy="47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8" name="AutoShape 22"/>
            <p:cNvCxnSpPr>
              <a:cxnSpLocks noChangeShapeType="1"/>
              <a:stCxn id="183303" idx="5"/>
              <a:endCxn id="183305" idx="0"/>
            </p:cNvCxnSpPr>
            <p:nvPr/>
          </p:nvCxnSpPr>
          <p:spPr bwMode="auto">
            <a:xfrm>
              <a:off x="4383" y="2051"/>
              <a:ext cx="176" cy="47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9" name="AutoShape 23"/>
            <p:cNvCxnSpPr>
              <a:cxnSpLocks noChangeShapeType="1"/>
              <a:stCxn id="183305" idx="3"/>
              <a:endCxn id="183306" idx="0"/>
            </p:cNvCxnSpPr>
            <p:nvPr/>
          </p:nvCxnSpPr>
          <p:spPr bwMode="auto">
            <a:xfrm flipH="1">
              <a:off x="4287" y="2754"/>
              <a:ext cx="176" cy="44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20" name="AutoShape 24"/>
            <p:cNvCxnSpPr>
              <a:cxnSpLocks noChangeShapeType="1"/>
              <a:stCxn id="183305" idx="5"/>
              <a:endCxn id="183307" idx="0"/>
            </p:cNvCxnSpPr>
            <p:nvPr/>
          </p:nvCxnSpPr>
          <p:spPr bwMode="auto">
            <a:xfrm>
              <a:off x="4655" y="2754"/>
              <a:ext cx="176" cy="44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21" name="AutoShape 25"/>
            <p:cNvCxnSpPr>
              <a:cxnSpLocks noChangeShapeType="1"/>
              <a:stCxn id="183302" idx="5"/>
              <a:endCxn id="183333" idx="2"/>
            </p:cNvCxnSpPr>
            <p:nvPr/>
          </p:nvCxnSpPr>
          <p:spPr bwMode="auto">
            <a:xfrm rot="5400000" flipH="1" flipV="1">
              <a:off x="3658" y="1695"/>
              <a:ext cx="537" cy="175"/>
            </a:xfrm>
            <a:prstGeom prst="curvedConnector4">
              <a:avLst>
                <a:gd name="adj1" fmla="val -34264"/>
                <a:gd name="adj2" fmla="val 6171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22" name="AutoShape 26"/>
            <p:cNvCxnSpPr>
              <a:cxnSpLocks noChangeShapeType="1"/>
              <a:stCxn id="183304" idx="3"/>
              <a:endCxn id="183333" idx="5"/>
            </p:cNvCxnSpPr>
            <p:nvPr/>
          </p:nvCxnSpPr>
          <p:spPr bwMode="auto">
            <a:xfrm rot="5400000" flipH="1" flipV="1">
              <a:off x="3388" y="2069"/>
              <a:ext cx="1216" cy="154"/>
            </a:xfrm>
            <a:prstGeom prst="curvedConnector5">
              <a:avLst>
                <a:gd name="adj1" fmla="val -15130"/>
                <a:gd name="adj2" fmla="val -119481"/>
                <a:gd name="adj3" fmla="val 30097"/>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23" name="AutoShape 27"/>
            <p:cNvCxnSpPr>
              <a:cxnSpLocks noChangeShapeType="1"/>
              <a:stCxn id="183304" idx="5"/>
              <a:endCxn id="183334" idx="2"/>
            </p:cNvCxnSpPr>
            <p:nvPr/>
          </p:nvCxnSpPr>
          <p:spPr bwMode="auto">
            <a:xfrm rot="5400000" flipH="1" flipV="1">
              <a:off x="3879" y="2381"/>
              <a:ext cx="605" cy="142"/>
            </a:xfrm>
            <a:prstGeom prst="curvedConnector4">
              <a:avLst>
                <a:gd name="adj1" fmla="val -30412"/>
                <a:gd name="adj2" fmla="val 6408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24" name="AutoShape 28"/>
            <p:cNvCxnSpPr>
              <a:cxnSpLocks noChangeShapeType="1"/>
              <a:stCxn id="183306" idx="3"/>
              <a:endCxn id="183334" idx="5"/>
            </p:cNvCxnSpPr>
            <p:nvPr/>
          </p:nvCxnSpPr>
          <p:spPr bwMode="auto">
            <a:xfrm rot="5400000" flipH="1" flipV="1">
              <a:off x="3621" y="2743"/>
              <a:ext cx="1262" cy="121"/>
            </a:xfrm>
            <a:prstGeom prst="curvedConnector5">
              <a:avLst>
                <a:gd name="adj1" fmla="val -14579"/>
                <a:gd name="adj2" fmla="val -152065"/>
                <a:gd name="adj3" fmla="val 24324"/>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25" name="AutoShape 29"/>
            <p:cNvCxnSpPr>
              <a:cxnSpLocks noChangeShapeType="1"/>
              <a:stCxn id="183306" idx="5"/>
              <a:endCxn id="183335" idx="2"/>
            </p:cNvCxnSpPr>
            <p:nvPr/>
          </p:nvCxnSpPr>
          <p:spPr bwMode="auto">
            <a:xfrm rot="5400000" flipH="1" flipV="1">
              <a:off x="4151" y="3061"/>
              <a:ext cx="606" cy="142"/>
            </a:xfrm>
            <a:prstGeom prst="curvedConnector4">
              <a:avLst>
                <a:gd name="adj1" fmla="val -30361"/>
                <a:gd name="adj2" fmla="val 64083"/>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26" name="AutoShape 30"/>
            <p:cNvCxnSpPr>
              <a:cxnSpLocks noChangeShapeType="1"/>
              <a:stCxn id="183307" idx="3"/>
              <a:endCxn id="183335" idx="6"/>
            </p:cNvCxnSpPr>
            <p:nvPr/>
          </p:nvCxnSpPr>
          <p:spPr bwMode="auto">
            <a:xfrm rot="16200000" flipV="1">
              <a:off x="4362" y="3061"/>
              <a:ext cx="606" cy="141"/>
            </a:xfrm>
            <a:prstGeom prst="curvedConnector4">
              <a:avLst>
                <a:gd name="adj1" fmla="val -30361"/>
                <a:gd name="adj2" fmla="val 64537"/>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27" name="AutoShape 31"/>
            <p:cNvCxnSpPr>
              <a:cxnSpLocks noChangeShapeType="1"/>
              <a:stCxn id="183309" idx="3"/>
              <a:endCxn id="183336" idx="6"/>
            </p:cNvCxnSpPr>
            <p:nvPr/>
          </p:nvCxnSpPr>
          <p:spPr bwMode="auto">
            <a:xfrm rot="16200000" flipV="1">
              <a:off x="4112" y="1472"/>
              <a:ext cx="1028" cy="129"/>
            </a:xfrm>
            <a:prstGeom prst="curvedConnector4">
              <a:avLst>
                <a:gd name="adj1" fmla="val -17898"/>
                <a:gd name="adj2" fmla="val 65894"/>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28" name="AutoShape 32"/>
            <p:cNvCxnSpPr>
              <a:cxnSpLocks noChangeShapeType="1"/>
              <a:stCxn id="183309" idx="5"/>
              <a:endCxn id="183337" idx="2"/>
            </p:cNvCxnSpPr>
            <p:nvPr/>
          </p:nvCxnSpPr>
          <p:spPr bwMode="auto">
            <a:xfrm rot="5400000" flipH="1" flipV="1">
              <a:off x="4665" y="1731"/>
              <a:ext cx="537" cy="104"/>
            </a:xfrm>
            <a:prstGeom prst="curvedConnector4">
              <a:avLst>
                <a:gd name="adj1" fmla="val -34264"/>
                <a:gd name="adj2" fmla="val 69231"/>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29" name="AutoShape 33"/>
            <p:cNvCxnSpPr>
              <a:cxnSpLocks noChangeShapeType="1"/>
              <a:stCxn id="183310" idx="3"/>
              <a:endCxn id="183337" idx="5"/>
            </p:cNvCxnSpPr>
            <p:nvPr/>
          </p:nvCxnSpPr>
          <p:spPr bwMode="auto">
            <a:xfrm rot="16200000" flipV="1">
              <a:off x="4860" y="1723"/>
              <a:ext cx="513" cy="144"/>
            </a:xfrm>
            <a:prstGeom prst="curvedConnector3">
              <a:avLst>
                <a:gd name="adj1" fmla="val -35866"/>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30" name="AutoShape 34"/>
            <p:cNvCxnSpPr>
              <a:cxnSpLocks noChangeShapeType="1"/>
              <a:stCxn id="183310" idx="4"/>
            </p:cNvCxnSpPr>
            <p:nvPr/>
          </p:nvCxnSpPr>
          <p:spPr bwMode="auto">
            <a:xfrm rot="5400000" flipH="1" flipV="1">
              <a:off x="5092" y="1626"/>
              <a:ext cx="658" cy="272"/>
            </a:xfrm>
            <a:prstGeom prst="curvedConnector3">
              <a:avLst>
                <a:gd name="adj1" fmla="val -21884"/>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31" name="AutoShape 35"/>
            <p:cNvCxnSpPr>
              <a:cxnSpLocks noChangeShapeType="1"/>
              <a:stCxn id="183302" idx="3"/>
            </p:cNvCxnSpPr>
            <p:nvPr/>
          </p:nvCxnSpPr>
          <p:spPr bwMode="auto">
            <a:xfrm rot="16200000" flipV="1">
              <a:off x="3159" y="1563"/>
              <a:ext cx="663" cy="313"/>
            </a:xfrm>
            <a:prstGeom prst="curvedConnector3">
              <a:avLst>
                <a:gd name="adj1" fmla="val -27755"/>
              </a:avLst>
            </a:prstGeom>
            <a:noFill/>
            <a:ln w="28575">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32" name="AutoShape 36"/>
            <p:cNvCxnSpPr>
              <a:cxnSpLocks noChangeShapeType="1"/>
              <a:stCxn id="183307" idx="5"/>
              <a:endCxn id="183336" idx="3"/>
            </p:cNvCxnSpPr>
            <p:nvPr/>
          </p:nvCxnSpPr>
          <p:spPr bwMode="auto">
            <a:xfrm rot="16200000" flipV="1">
              <a:off x="3521" y="2028"/>
              <a:ext cx="2388" cy="425"/>
            </a:xfrm>
            <a:prstGeom prst="curvedConnector3">
              <a:avLst>
                <a:gd name="adj1" fmla="val 36681"/>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333" name="Oval 37"/>
            <p:cNvSpPr>
              <a:spLocks noChangeArrowheads="1"/>
            </p:cNvSpPr>
            <p:nvPr/>
          </p:nvSpPr>
          <p:spPr bwMode="auto">
            <a:xfrm>
              <a:off x="4014" y="1480"/>
              <a:ext cx="69" cy="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3334" name="Oval 38"/>
            <p:cNvSpPr>
              <a:spLocks noChangeArrowheads="1"/>
            </p:cNvSpPr>
            <p:nvPr/>
          </p:nvSpPr>
          <p:spPr bwMode="auto">
            <a:xfrm>
              <a:off x="4253" y="2115"/>
              <a:ext cx="69" cy="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3335" name="Oval 39"/>
            <p:cNvSpPr>
              <a:spLocks noChangeArrowheads="1"/>
            </p:cNvSpPr>
            <p:nvPr/>
          </p:nvSpPr>
          <p:spPr bwMode="auto">
            <a:xfrm>
              <a:off x="4525" y="2795"/>
              <a:ext cx="69" cy="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3336" name="Oval 40"/>
            <p:cNvSpPr>
              <a:spLocks noChangeArrowheads="1"/>
            </p:cNvSpPr>
            <p:nvPr/>
          </p:nvSpPr>
          <p:spPr bwMode="auto">
            <a:xfrm>
              <a:off x="4492" y="989"/>
              <a:ext cx="69" cy="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3337" name="Oval 41"/>
            <p:cNvSpPr>
              <a:spLocks noChangeArrowheads="1"/>
            </p:cNvSpPr>
            <p:nvPr/>
          </p:nvSpPr>
          <p:spPr bwMode="auto">
            <a:xfrm>
              <a:off x="4986" y="1480"/>
              <a:ext cx="69" cy="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3338" name="Text Box 42"/>
            <p:cNvSpPr txBox="1">
              <a:spLocks noChangeArrowheads="1"/>
            </p:cNvSpPr>
            <p:nvPr/>
          </p:nvSpPr>
          <p:spPr bwMode="auto">
            <a:xfrm>
              <a:off x="3140" y="1144"/>
              <a:ext cx="50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NULL</a:t>
              </a:r>
            </a:p>
          </p:txBody>
        </p:sp>
        <p:sp>
          <p:nvSpPr>
            <p:cNvPr id="183339" name="Text Box 43"/>
            <p:cNvSpPr txBox="1">
              <a:spLocks noChangeArrowheads="1"/>
            </p:cNvSpPr>
            <p:nvPr/>
          </p:nvSpPr>
          <p:spPr bwMode="auto">
            <a:xfrm>
              <a:off x="5375" y="1207"/>
              <a:ext cx="50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600">
                  <a:effectLst/>
                  <a:ea typeface="宋体" pitchFamily="2" charset="-122"/>
                </a:rPr>
                <a:t>NULL</a:t>
              </a:r>
            </a:p>
          </p:txBody>
        </p:sp>
      </p:grpSp>
      <p:sp>
        <p:nvSpPr>
          <p:cNvPr id="183342" name="Rectangle 46"/>
          <p:cNvSpPr>
            <a:spLocks noChangeArrowheads="1"/>
          </p:cNvSpPr>
          <p:nvPr/>
        </p:nvSpPr>
        <p:spPr bwMode="auto">
          <a:xfrm>
            <a:off x="346075" y="2981325"/>
            <a:ext cx="5233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800" b="1">
                <a:solidFill>
                  <a:srgbClr val="FFFF00"/>
                </a:solidFill>
                <a:effectLst/>
                <a:latin typeface="幼圆" pitchFamily="49" charset="-122"/>
              </a:rPr>
              <a:t>如何中序遍历中序线索二叉树？</a:t>
            </a:r>
          </a:p>
        </p:txBody>
      </p:sp>
      <p:sp>
        <p:nvSpPr>
          <p:cNvPr id="183343" name="AutoShape 47">
            <a:hlinkClick r:id="" action="ppaction://hlinkshowjump?jump=nextslide" highlightClick="1"/>
          </p:cNvPr>
          <p:cNvSpPr>
            <a:spLocks noChangeArrowheads="1"/>
          </p:cNvSpPr>
          <p:nvPr/>
        </p:nvSpPr>
        <p:spPr bwMode="auto">
          <a:xfrm>
            <a:off x="468313" y="2420938"/>
            <a:ext cx="792162" cy="36036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p:cTn id="7" dur="1000" fill="hold"/>
                                        <p:tgtEl>
                                          <p:spTgt spid="18329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8329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3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2"/>
          <p:cNvSpPr>
            <a:spLocks noGrp="1"/>
          </p:cNvSpPr>
          <p:nvPr>
            <p:ph type="ftr" sz="quarter" idx="11"/>
          </p:nvPr>
        </p:nvSpPr>
        <p:spPr/>
        <p:txBody>
          <a:bodyPr/>
          <a:lstStyle/>
          <a:p>
            <a:endParaRPr lang="en-US" altLang="zh-CN"/>
          </a:p>
          <a:p>
            <a:r>
              <a:rPr lang="en-US" altLang="zh-CN"/>
              <a:t>Prof. Q. Wang</a:t>
            </a:r>
          </a:p>
        </p:txBody>
      </p:sp>
      <p:sp>
        <p:nvSpPr>
          <p:cNvPr id="155650" name="Text Box 2"/>
          <p:cNvSpPr txBox="1">
            <a:spLocks noChangeArrowheads="1"/>
          </p:cNvSpPr>
          <p:nvPr/>
        </p:nvSpPr>
        <p:spPr bwMode="auto">
          <a:xfrm>
            <a:off x="325438" y="547688"/>
            <a:ext cx="8567737"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2200" dirty="0">
                <a:effectLst/>
                <a:latin typeface="Times New Roman" pitchFamily="18" charset="0"/>
              </a:rPr>
              <a:t>void </a:t>
            </a:r>
            <a:r>
              <a:rPr kumimoji="1" lang="en-US" altLang="zh-CN" sz="2200" b="1" i="1" dirty="0" err="1">
                <a:solidFill>
                  <a:srgbClr val="FFFF00"/>
                </a:solidFill>
                <a:effectLst/>
                <a:latin typeface="Times New Roman" pitchFamily="18" charset="0"/>
              </a:rPr>
              <a:t>InOrderTravse_Thr</a:t>
            </a:r>
            <a:r>
              <a:rPr kumimoji="1" lang="en-US" altLang="zh-CN" sz="2200" dirty="0">
                <a:effectLst/>
                <a:latin typeface="Times New Roman" pitchFamily="18" charset="0"/>
              </a:rPr>
              <a:t> (</a:t>
            </a:r>
            <a:r>
              <a:rPr kumimoji="1" lang="en-US" altLang="zh-CN" sz="2200" dirty="0" err="1">
                <a:effectLst/>
                <a:latin typeface="Times New Roman" pitchFamily="18" charset="0"/>
              </a:rPr>
              <a:t>PThrTree</a:t>
            </a:r>
            <a:r>
              <a:rPr kumimoji="1" lang="en-US" altLang="zh-CN" sz="2200" dirty="0">
                <a:effectLst/>
                <a:latin typeface="Times New Roman" pitchFamily="18" charset="0"/>
              </a:rPr>
              <a:t> t)  </a:t>
            </a:r>
          </a:p>
          <a:p>
            <a:pPr algn="just"/>
            <a:r>
              <a:rPr kumimoji="1" lang="en-US" altLang="zh-CN" sz="2200" dirty="0">
                <a:effectLst/>
                <a:latin typeface="Times New Roman" pitchFamily="18" charset="0"/>
              </a:rPr>
              <a:t>{</a:t>
            </a:r>
          </a:p>
          <a:p>
            <a:pPr algn="just"/>
            <a:r>
              <a:rPr kumimoji="1" lang="en-US" altLang="zh-CN" sz="2200" dirty="0" smtClean="0">
                <a:effectLst/>
                <a:latin typeface="Times New Roman" pitchFamily="18" charset="0"/>
              </a:rPr>
              <a:t>    </a:t>
            </a:r>
            <a:r>
              <a:rPr kumimoji="1" lang="en-US" altLang="zh-CN" sz="2200" dirty="0" err="1">
                <a:effectLst/>
                <a:latin typeface="Times New Roman" pitchFamily="18" charset="0"/>
              </a:rPr>
              <a:t>PThrTreeNode</a:t>
            </a:r>
            <a:r>
              <a:rPr kumimoji="1" lang="en-US" altLang="zh-CN" sz="2200" dirty="0">
                <a:effectLst/>
                <a:latin typeface="Times New Roman" pitchFamily="18" charset="0"/>
              </a:rPr>
              <a:t>  p;</a:t>
            </a:r>
          </a:p>
          <a:p>
            <a:pPr algn="just"/>
            <a:r>
              <a:rPr kumimoji="1" lang="en-US" altLang="zh-CN" sz="2200" dirty="0" smtClean="0">
                <a:effectLst/>
                <a:latin typeface="Times New Roman" pitchFamily="18" charset="0"/>
              </a:rPr>
              <a:t>    </a:t>
            </a:r>
            <a:r>
              <a:rPr kumimoji="1" lang="en-US" altLang="zh-CN" sz="2200" b="1" dirty="0">
                <a:effectLst/>
                <a:latin typeface="Times New Roman" pitchFamily="18" charset="0"/>
              </a:rPr>
              <a:t>if</a:t>
            </a:r>
            <a:r>
              <a:rPr kumimoji="1" lang="en-US" altLang="zh-CN" sz="2200" dirty="0">
                <a:effectLst/>
                <a:latin typeface="Times New Roman" pitchFamily="18" charset="0"/>
              </a:rPr>
              <a:t> </a:t>
            </a:r>
            <a:r>
              <a:rPr kumimoji="1" lang="en-US" altLang="zh-CN" sz="2200" dirty="0" smtClean="0">
                <a:effectLst/>
                <a:latin typeface="Times New Roman" pitchFamily="18" charset="0"/>
              </a:rPr>
              <a:t>( !t ) </a:t>
            </a:r>
            <a:r>
              <a:rPr kumimoji="1" lang="en-US" altLang="zh-CN" sz="2200" dirty="0">
                <a:effectLst/>
                <a:latin typeface="Times New Roman" pitchFamily="18" charset="0"/>
              </a:rPr>
              <a:t>return ;</a:t>
            </a:r>
          </a:p>
          <a:p>
            <a:pPr algn="just"/>
            <a:r>
              <a:rPr kumimoji="1" lang="en-US" altLang="zh-CN" sz="2200" dirty="0" smtClean="0">
                <a:effectLst/>
                <a:latin typeface="Times New Roman" pitchFamily="18" charset="0"/>
              </a:rPr>
              <a:t>    </a:t>
            </a:r>
            <a:r>
              <a:rPr kumimoji="1" lang="en-US" altLang="zh-CN" sz="2200" dirty="0">
                <a:effectLst/>
                <a:latin typeface="Times New Roman" pitchFamily="18" charset="0"/>
              </a:rPr>
              <a:t>p = *t;</a:t>
            </a:r>
          </a:p>
          <a:p>
            <a:pPr algn="just"/>
            <a:r>
              <a:rPr kumimoji="1" lang="en-US" altLang="zh-CN" sz="2200" dirty="0" smtClean="0">
                <a:effectLst/>
                <a:latin typeface="Times New Roman" pitchFamily="18" charset="0"/>
              </a:rPr>
              <a:t>    </a:t>
            </a:r>
            <a:r>
              <a:rPr kumimoji="1" lang="en-US" altLang="zh-CN" sz="2200" b="1" dirty="0">
                <a:effectLst/>
                <a:latin typeface="Times New Roman" pitchFamily="18" charset="0"/>
              </a:rPr>
              <a:t>while</a:t>
            </a:r>
            <a:r>
              <a:rPr kumimoji="1" lang="en-US" altLang="zh-CN" sz="2200" dirty="0">
                <a:effectLst/>
                <a:latin typeface="Times New Roman" pitchFamily="18" charset="0"/>
              </a:rPr>
              <a:t> (p-&gt;</a:t>
            </a:r>
            <a:r>
              <a:rPr kumimoji="1" lang="en-US" altLang="zh-CN" sz="2200" dirty="0" err="1">
                <a:effectLst/>
                <a:latin typeface="Times New Roman" pitchFamily="18" charset="0"/>
              </a:rPr>
              <a:t>lchild</a:t>
            </a:r>
            <a:r>
              <a:rPr kumimoji="1" lang="en-US" altLang="zh-CN" sz="2200" dirty="0">
                <a:effectLst/>
                <a:latin typeface="Times New Roman" pitchFamily="18" charset="0"/>
              </a:rPr>
              <a:t>!=NULL &amp;&amp; p-&gt;</a:t>
            </a:r>
            <a:r>
              <a:rPr kumimoji="1" lang="en-US" altLang="zh-CN" sz="2200" dirty="0" err="1">
                <a:effectLst/>
                <a:latin typeface="Times New Roman" pitchFamily="18" charset="0"/>
              </a:rPr>
              <a:t>ltag</a:t>
            </a:r>
            <a:r>
              <a:rPr kumimoji="1" lang="en-US" altLang="zh-CN" sz="2200" dirty="0">
                <a:effectLst/>
                <a:latin typeface="Times New Roman" pitchFamily="18" charset="0"/>
              </a:rPr>
              <a:t>==0)	 </a:t>
            </a:r>
            <a:r>
              <a:rPr kumimoji="1" lang="en-US" altLang="zh-CN" sz="2000" dirty="0">
                <a:solidFill>
                  <a:srgbClr val="00CC00"/>
                </a:solidFill>
                <a:effectLst/>
                <a:latin typeface="Times New Roman" pitchFamily="18" charset="0"/>
              </a:rPr>
              <a:t>/* </a:t>
            </a:r>
            <a:r>
              <a:rPr kumimoji="1" lang="zh-CN" altLang="en-US" sz="2000" dirty="0">
                <a:solidFill>
                  <a:srgbClr val="00CC00"/>
                </a:solidFill>
                <a:effectLst/>
                <a:latin typeface="Times New Roman" pitchFamily="18" charset="0"/>
              </a:rPr>
              <a:t>顺左子树一直向下 *</a:t>
            </a:r>
            <a:r>
              <a:rPr kumimoji="1" lang="en-US" altLang="zh-CN" sz="2000" dirty="0">
                <a:solidFill>
                  <a:srgbClr val="00CC00"/>
                </a:solidFill>
                <a:effectLst/>
                <a:latin typeface="Times New Roman" pitchFamily="18" charset="0"/>
              </a:rPr>
              <a:t>/</a:t>
            </a:r>
          </a:p>
          <a:p>
            <a:pPr algn="just"/>
            <a:r>
              <a:rPr kumimoji="1" lang="en-US" altLang="zh-CN" sz="2200" dirty="0" smtClean="0">
                <a:effectLst/>
                <a:latin typeface="Times New Roman" pitchFamily="18" charset="0"/>
              </a:rPr>
              <a:t>        </a:t>
            </a:r>
            <a:r>
              <a:rPr kumimoji="1" lang="en-US" altLang="zh-CN" sz="2200" dirty="0">
                <a:effectLst/>
                <a:latin typeface="Times New Roman" pitchFamily="18" charset="0"/>
              </a:rPr>
              <a:t>p = p-&gt;</a:t>
            </a:r>
            <a:r>
              <a:rPr kumimoji="1" lang="en-US" altLang="zh-CN" sz="2200" dirty="0" err="1">
                <a:effectLst/>
                <a:latin typeface="Times New Roman" pitchFamily="18" charset="0"/>
              </a:rPr>
              <a:t>lchild</a:t>
            </a:r>
            <a:r>
              <a:rPr kumimoji="1" lang="en-US" altLang="zh-CN" sz="2200" dirty="0">
                <a:effectLst/>
                <a:latin typeface="Times New Roman" pitchFamily="18" charset="0"/>
              </a:rPr>
              <a:t>;</a:t>
            </a:r>
          </a:p>
          <a:p>
            <a:pPr algn="just"/>
            <a:r>
              <a:rPr kumimoji="1" lang="en-US" altLang="zh-CN" sz="2200" dirty="0" smtClean="0">
                <a:effectLst/>
                <a:latin typeface="Times New Roman" pitchFamily="18" charset="0"/>
              </a:rPr>
              <a:t>    </a:t>
            </a:r>
            <a:r>
              <a:rPr kumimoji="1" lang="en-US" altLang="zh-CN" sz="2200" b="1" dirty="0">
                <a:effectLst/>
                <a:latin typeface="Times New Roman" pitchFamily="18" charset="0"/>
              </a:rPr>
              <a:t>while</a:t>
            </a:r>
            <a:r>
              <a:rPr kumimoji="1" lang="en-US" altLang="zh-CN" sz="2200" dirty="0">
                <a:effectLst/>
                <a:latin typeface="Times New Roman" pitchFamily="18" charset="0"/>
              </a:rPr>
              <a:t> </a:t>
            </a:r>
            <a:r>
              <a:rPr kumimoji="1" lang="en-US" altLang="zh-CN" sz="2200" dirty="0" smtClean="0">
                <a:effectLst/>
                <a:latin typeface="Times New Roman" pitchFamily="18" charset="0"/>
              </a:rPr>
              <a:t>( !p )  </a:t>
            </a:r>
            <a:r>
              <a:rPr kumimoji="1" lang="en-US" altLang="zh-CN" sz="2200" dirty="0">
                <a:effectLst/>
                <a:latin typeface="Times New Roman" pitchFamily="18" charset="0"/>
              </a:rPr>
              <a:t>{</a:t>
            </a:r>
          </a:p>
          <a:p>
            <a:pPr algn="just"/>
            <a:r>
              <a:rPr kumimoji="1" lang="en-US" altLang="zh-CN" sz="2200" dirty="0" smtClean="0">
                <a:effectLst/>
                <a:latin typeface="Times New Roman" pitchFamily="18" charset="0"/>
              </a:rPr>
              <a:t>        </a:t>
            </a:r>
            <a:r>
              <a:rPr kumimoji="1" lang="en-US" altLang="zh-CN" sz="2200" dirty="0">
                <a:solidFill>
                  <a:srgbClr val="FFFF00"/>
                </a:solidFill>
                <a:effectLst/>
                <a:latin typeface="Times New Roman" pitchFamily="18" charset="0"/>
              </a:rPr>
              <a:t>visit(p); 		</a:t>
            </a:r>
            <a:r>
              <a:rPr kumimoji="1" lang="en-US" altLang="zh-CN" sz="2200" dirty="0" smtClean="0">
                <a:solidFill>
                  <a:srgbClr val="FFFF00"/>
                </a:solidFill>
                <a:effectLst/>
                <a:latin typeface="Times New Roman" pitchFamily="18" charset="0"/>
              </a:rPr>
              <a:t>	</a:t>
            </a:r>
            <a:r>
              <a:rPr kumimoji="1" lang="en-US" altLang="zh-CN" sz="2000" dirty="0" smtClean="0">
                <a:solidFill>
                  <a:srgbClr val="00CC00"/>
                </a:solidFill>
                <a:effectLst/>
                <a:latin typeface="Times New Roman" pitchFamily="18" charset="0"/>
              </a:rPr>
              <a:t>/* </a:t>
            </a:r>
            <a:r>
              <a:rPr kumimoji="1" lang="zh-CN" altLang="en-US" sz="2000" dirty="0">
                <a:solidFill>
                  <a:srgbClr val="00CC00"/>
                </a:solidFill>
                <a:effectLst/>
                <a:latin typeface="Times New Roman" pitchFamily="18" charset="0"/>
              </a:rPr>
              <a:t>访问该结点 ，</a:t>
            </a:r>
            <a:r>
              <a:rPr kumimoji="1" lang="en-US" altLang="zh-CN" sz="2000" dirty="0" err="1">
                <a:solidFill>
                  <a:srgbClr val="00CC00"/>
                </a:solidFill>
                <a:effectLst/>
                <a:latin typeface="Times New Roman" pitchFamily="18" charset="0"/>
              </a:rPr>
              <a:t>printf</a:t>
            </a:r>
            <a:r>
              <a:rPr kumimoji="1" lang="en-US" altLang="zh-CN" sz="2000" dirty="0">
                <a:solidFill>
                  <a:srgbClr val="00CC00"/>
                </a:solidFill>
                <a:effectLst/>
                <a:latin typeface="Times New Roman" pitchFamily="18" charset="0"/>
              </a:rPr>
              <a:t>(p-&gt;info);*/ </a:t>
            </a:r>
            <a:endParaRPr kumimoji="1" lang="en-US" altLang="zh-CN" sz="2200" dirty="0">
              <a:solidFill>
                <a:srgbClr val="FFFF00"/>
              </a:solidFill>
              <a:effectLst/>
              <a:latin typeface="Times New Roman" pitchFamily="18" charset="0"/>
            </a:endParaRPr>
          </a:p>
          <a:p>
            <a:pPr algn="just"/>
            <a:r>
              <a:rPr kumimoji="1" lang="en-US" altLang="zh-CN" sz="2200" dirty="0" smtClean="0">
                <a:effectLst/>
                <a:latin typeface="Times New Roman" pitchFamily="18" charset="0"/>
              </a:rPr>
              <a:t>        </a:t>
            </a:r>
            <a:r>
              <a:rPr kumimoji="1" lang="en-US" altLang="zh-CN" sz="2200" b="1" dirty="0">
                <a:effectLst/>
                <a:latin typeface="Times New Roman" pitchFamily="18" charset="0"/>
              </a:rPr>
              <a:t>if</a:t>
            </a:r>
            <a:r>
              <a:rPr kumimoji="1" lang="en-US" altLang="zh-CN" sz="2200" dirty="0">
                <a:effectLst/>
                <a:latin typeface="Times New Roman" pitchFamily="18" charset="0"/>
              </a:rPr>
              <a:t> </a:t>
            </a:r>
            <a:r>
              <a:rPr kumimoji="1" lang="en-US" altLang="zh-CN" sz="2200" dirty="0" smtClean="0">
                <a:effectLst/>
                <a:latin typeface="Times New Roman" pitchFamily="18" charset="0"/>
              </a:rPr>
              <a:t>( p-</a:t>
            </a:r>
            <a:r>
              <a:rPr kumimoji="1" lang="en-US" altLang="zh-CN" sz="2200" dirty="0">
                <a:effectLst/>
                <a:latin typeface="Times New Roman" pitchFamily="18" charset="0"/>
              </a:rPr>
              <a:t>&gt;</a:t>
            </a:r>
            <a:r>
              <a:rPr kumimoji="1" lang="en-US" altLang="zh-CN" sz="2200" dirty="0" err="1" smtClean="0">
                <a:effectLst/>
                <a:latin typeface="Times New Roman" pitchFamily="18" charset="0"/>
              </a:rPr>
              <a:t>rchild</a:t>
            </a:r>
            <a:r>
              <a:rPr kumimoji="1" lang="en-US" altLang="zh-CN" sz="2200" dirty="0" smtClean="0">
                <a:effectLst/>
                <a:latin typeface="Times New Roman" pitchFamily="18" charset="0"/>
              </a:rPr>
              <a:t> </a:t>
            </a:r>
            <a:r>
              <a:rPr kumimoji="1" lang="en-US" altLang="zh-CN" sz="2200" dirty="0">
                <a:effectLst/>
                <a:latin typeface="Times New Roman" pitchFamily="18" charset="0"/>
              </a:rPr>
              <a:t>&amp;&amp; p-&gt;</a:t>
            </a:r>
            <a:r>
              <a:rPr kumimoji="1" lang="en-US" altLang="zh-CN" sz="2200" dirty="0" err="1">
                <a:effectLst/>
                <a:latin typeface="Times New Roman" pitchFamily="18" charset="0"/>
              </a:rPr>
              <a:t>rtag</a:t>
            </a:r>
            <a:r>
              <a:rPr kumimoji="1" lang="en-US" altLang="zh-CN" sz="2200" dirty="0">
                <a:effectLst/>
                <a:latin typeface="Times New Roman" pitchFamily="18" charset="0"/>
              </a:rPr>
              <a:t>==0) </a:t>
            </a:r>
            <a:r>
              <a:rPr kumimoji="1" lang="en-US" altLang="zh-CN" sz="2000" dirty="0">
                <a:effectLst/>
                <a:latin typeface="Times New Roman" pitchFamily="18" charset="0"/>
              </a:rPr>
              <a:t>{	</a:t>
            </a:r>
            <a:r>
              <a:rPr kumimoji="1" lang="en-US" altLang="zh-CN" sz="2000" dirty="0">
                <a:solidFill>
                  <a:srgbClr val="00CC00"/>
                </a:solidFill>
                <a:effectLst/>
                <a:latin typeface="Times New Roman" pitchFamily="18" charset="0"/>
              </a:rPr>
              <a:t>/* </a:t>
            </a:r>
            <a:r>
              <a:rPr kumimoji="1" lang="zh-CN" altLang="en-US" sz="2000" dirty="0">
                <a:solidFill>
                  <a:srgbClr val="00CC00"/>
                </a:solidFill>
                <a:effectLst/>
                <a:latin typeface="Times New Roman" pitchFamily="18" charset="0"/>
              </a:rPr>
              <a:t>右子树不是线索时 *</a:t>
            </a:r>
            <a:r>
              <a:rPr kumimoji="1" lang="en-US" altLang="zh-CN" sz="2000" dirty="0">
                <a:solidFill>
                  <a:srgbClr val="00CC00"/>
                </a:solidFill>
                <a:effectLst/>
                <a:latin typeface="Times New Roman" pitchFamily="18" charset="0"/>
              </a:rPr>
              <a:t>/ </a:t>
            </a:r>
            <a:endParaRPr kumimoji="1" lang="en-US" altLang="zh-CN" sz="2000" dirty="0">
              <a:effectLst/>
              <a:latin typeface="Times New Roman" pitchFamily="18" charset="0"/>
            </a:endParaRPr>
          </a:p>
          <a:p>
            <a:pPr algn="just"/>
            <a:r>
              <a:rPr kumimoji="1" lang="en-US" altLang="zh-CN" sz="2200" dirty="0" smtClean="0">
                <a:effectLst/>
                <a:latin typeface="Times New Roman" pitchFamily="18" charset="0"/>
              </a:rPr>
              <a:t>            </a:t>
            </a:r>
            <a:r>
              <a:rPr kumimoji="1" lang="en-US" altLang="zh-CN" sz="2200" dirty="0">
                <a:effectLst/>
                <a:latin typeface="Times New Roman" pitchFamily="18" charset="0"/>
              </a:rPr>
              <a:t>p = p-&gt;</a:t>
            </a:r>
            <a:r>
              <a:rPr kumimoji="1" lang="en-US" altLang="zh-CN" sz="2200" dirty="0" err="1">
                <a:effectLst/>
                <a:latin typeface="Times New Roman" pitchFamily="18" charset="0"/>
              </a:rPr>
              <a:t>rchild</a:t>
            </a:r>
            <a:r>
              <a:rPr kumimoji="1" lang="en-US" altLang="zh-CN" sz="2200" dirty="0">
                <a:effectLst/>
                <a:latin typeface="Times New Roman" pitchFamily="18" charset="0"/>
              </a:rPr>
              <a:t>;</a:t>
            </a:r>
          </a:p>
          <a:p>
            <a:pPr algn="just"/>
            <a:r>
              <a:rPr lang="en-US" altLang="zh-CN" sz="2200" dirty="0" smtClean="0">
                <a:effectLst/>
                <a:latin typeface="Times New Roman" pitchFamily="18" charset="0"/>
              </a:rPr>
              <a:t>            </a:t>
            </a:r>
            <a:r>
              <a:rPr lang="en-US" altLang="zh-CN" sz="2200" b="1" dirty="0">
                <a:effectLst/>
                <a:latin typeface="Times New Roman" pitchFamily="18" charset="0"/>
              </a:rPr>
              <a:t>w</a:t>
            </a:r>
            <a:r>
              <a:rPr kumimoji="1" lang="en-US" altLang="zh-CN" sz="2200" b="1" dirty="0">
                <a:effectLst/>
                <a:latin typeface="Times New Roman" pitchFamily="18" charset="0"/>
              </a:rPr>
              <a:t>hile</a:t>
            </a:r>
            <a:r>
              <a:rPr kumimoji="1" lang="en-US" altLang="zh-CN" sz="2200" dirty="0">
                <a:effectLst/>
                <a:latin typeface="Times New Roman" pitchFamily="18" charset="0"/>
              </a:rPr>
              <a:t> </a:t>
            </a:r>
            <a:r>
              <a:rPr kumimoji="1" lang="en-US" altLang="zh-CN" sz="2200" dirty="0" smtClean="0">
                <a:effectLst/>
                <a:latin typeface="Times New Roman" pitchFamily="18" charset="0"/>
              </a:rPr>
              <a:t>( p-</a:t>
            </a:r>
            <a:r>
              <a:rPr kumimoji="1" lang="en-US" altLang="zh-CN" sz="2200" dirty="0">
                <a:effectLst/>
                <a:latin typeface="Times New Roman" pitchFamily="18" charset="0"/>
              </a:rPr>
              <a:t>&gt;</a:t>
            </a:r>
            <a:r>
              <a:rPr kumimoji="1" lang="en-US" altLang="zh-CN" sz="2200" dirty="0" err="1" smtClean="0">
                <a:effectLst/>
                <a:latin typeface="Times New Roman" pitchFamily="18" charset="0"/>
              </a:rPr>
              <a:t>lchild</a:t>
            </a:r>
            <a:r>
              <a:rPr kumimoji="1" lang="en-US" altLang="zh-CN" sz="2200" dirty="0" smtClean="0">
                <a:effectLst/>
                <a:latin typeface="Times New Roman" pitchFamily="18" charset="0"/>
              </a:rPr>
              <a:t> </a:t>
            </a:r>
            <a:r>
              <a:rPr kumimoji="1" lang="en-US" altLang="zh-CN" sz="2200" dirty="0">
                <a:effectLst/>
                <a:latin typeface="Times New Roman" pitchFamily="18" charset="0"/>
              </a:rPr>
              <a:t>&amp;&amp; p-&gt;</a:t>
            </a:r>
            <a:r>
              <a:rPr kumimoji="1" lang="en-US" altLang="zh-CN" sz="2200" dirty="0" err="1">
                <a:effectLst/>
                <a:latin typeface="Times New Roman" pitchFamily="18" charset="0"/>
              </a:rPr>
              <a:t>ltag</a:t>
            </a:r>
            <a:r>
              <a:rPr kumimoji="1" lang="en-US" altLang="zh-CN" sz="2200" dirty="0">
                <a:effectLst/>
                <a:latin typeface="Times New Roman" pitchFamily="18" charset="0"/>
              </a:rPr>
              <a:t>==0)  </a:t>
            </a:r>
          </a:p>
          <a:p>
            <a:pPr algn="just"/>
            <a:r>
              <a:rPr kumimoji="1" lang="en-US" altLang="zh-CN" sz="2200" dirty="0" smtClean="0">
                <a:effectLst/>
                <a:latin typeface="Times New Roman" pitchFamily="18" charset="0"/>
              </a:rPr>
              <a:t>                </a:t>
            </a:r>
            <a:r>
              <a:rPr kumimoji="1" lang="en-US" altLang="zh-CN" sz="2200" dirty="0">
                <a:effectLst/>
                <a:latin typeface="Times New Roman" pitchFamily="18" charset="0"/>
              </a:rPr>
              <a:t>p = p-&gt;</a:t>
            </a:r>
            <a:r>
              <a:rPr kumimoji="1" lang="en-US" altLang="zh-CN" sz="2200" dirty="0" err="1">
                <a:effectLst/>
                <a:latin typeface="Times New Roman" pitchFamily="18" charset="0"/>
              </a:rPr>
              <a:t>lchild</a:t>
            </a:r>
            <a:r>
              <a:rPr kumimoji="1" lang="en-US" altLang="zh-CN" sz="2200" dirty="0">
                <a:effectLst/>
                <a:latin typeface="Times New Roman" pitchFamily="18" charset="0"/>
              </a:rPr>
              <a:t>;    	 </a:t>
            </a:r>
            <a:r>
              <a:rPr kumimoji="1" lang="en-US" altLang="zh-CN" sz="2000" dirty="0">
                <a:solidFill>
                  <a:srgbClr val="00CC00"/>
                </a:solidFill>
                <a:effectLst/>
                <a:latin typeface="Times New Roman" pitchFamily="18" charset="0"/>
              </a:rPr>
              <a:t>/* </a:t>
            </a:r>
            <a:r>
              <a:rPr kumimoji="1" lang="zh-CN" altLang="en-US" sz="2000" dirty="0">
                <a:solidFill>
                  <a:srgbClr val="00CC00"/>
                </a:solidFill>
                <a:effectLst/>
                <a:latin typeface="Times New Roman" pitchFamily="18" charset="0"/>
              </a:rPr>
              <a:t>顺右子树根结点的左子树一直向下 *</a:t>
            </a:r>
            <a:r>
              <a:rPr kumimoji="1" lang="en-US" altLang="zh-CN" sz="2000" dirty="0">
                <a:solidFill>
                  <a:srgbClr val="00CC00"/>
                </a:solidFill>
                <a:effectLst/>
                <a:latin typeface="Times New Roman" pitchFamily="18" charset="0"/>
              </a:rPr>
              <a:t>/</a:t>
            </a:r>
            <a:endParaRPr kumimoji="1" lang="en-US" altLang="zh-CN" sz="2000" dirty="0">
              <a:effectLst/>
              <a:latin typeface="Times New Roman" pitchFamily="18" charset="0"/>
            </a:endParaRPr>
          </a:p>
          <a:p>
            <a:pPr algn="just"/>
            <a:r>
              <a:rPr kumimoji="1" lang="en-US" altLang="zh-CN" sz="2200" dirty="0" smtClean="0">
                <a:effectLst/>
                <a:latin typeface="Times New Roman" pitchFamily="18" charset="0"/>
              </a:rPr>
              <a:t>        </a:t>
            </a:r>
            <a:r>
              <a:rPr kumimoji="1" lang="en-US" altLang="zh-CN" sz="2200" dirty="0">
                <a:effectLst/>
                <a:latin typeface="Times New Roman" pitchFamily="18" charset="0"/>
              </a:rPr>
              <a:t>}</a:t>
            </a:r>
          </a:p>
          <a:p>
            <a:pPr algn="just"/>
            <a:r>
              <a:rPr kumimoji="1" lang="en-US" altLang="zh-CN" sz="2200" dirty="0" smtClean="0">
                <a:effectLst/>
                <a:latin typeface="Times New Roman" pitchFamily="18" charset="0"/>
              </a:rPr>
              <a:t>        </a:t>
            </a:r>
            <a:r>
              <a:rPr kumimoji="1" lang="en-US" altLang="zh-CN" sz="2200" b="1" dirty="0">
                <a:effectLst/>
                <a:latin typeface="Times New Roman" pitchFamily="18" charset="0"/>
              </a:rPr>
              <a:t>else</a:t>
            </a:r>
          </a:p>
          <a:p>
            <a:pPr algn="just"/>
            <a:r>
              <a:rPr kumimoji="1" lang="en-US" altLang="zh-CN" sz="2200" dirty="0" smtClean="0">
                <a:effectLst/>
                <a:latin typeface="Times New Roman" pitchFamily="18" charset="0"/>
              </a:rPr>
              <a:t>            </a:t>
            </a:r>
            <a:r>
              <a:rPr kumimoji="1" lang="en-US" altLang="zh-CN" sz="2200" dirty="0">
                <a:effectLst/>
                <a:latin typeface="Times New Roman" pitchFamily="18" charset="0"/>
              </a:rPr>
              <a:t>p = p-&gt;</a:t>
            </a:r>
            <a:r>
              <a:rPr kumimoji="1" lang="en-US" altLang="zh-CN" sz="2200" dirty="0" err="1">
                <a:effectLst/>
                <a:latin typeface="Times New Roman" pitchFamily="18" charset="0"/>
              </a:rPr>
              <a:t>rchild</a:t>
            </a:r>
            <a:r>
              <a:rPr kumimoji="1" lang="en-US" altLang="zh-CN" sz="2200" dirty="0">
                <a:effectLst/>
                <a:latin typeface="Times New Roman" pitchFamily="18" charset="0"/>
              </a:rPr>
              <a:t>;   	 </a:t>
            </a:r>
            <a:r>
              <a:rPr kumimoji="1" lang="en-US" altLang="zh-CN" sz="2200" dirty="0" smtClean="0">
                <a:effectLst/>
                <a:latin typeface="Times New Roman" pitchFamily="18" charset="0"/>
              </a:rPr>
              <a:t>	</a:t>
            </a:r>
            <a:r>
              <a:rPr kumimoji="1" lang="en-US" altLang="zh-CN" sz="1800" dirty="0" smtClean="0">
                <a:solidFill>
                  <a:srgbClr val="00CC00"/>
                </a:solidFill>
                <a:effectLst/>
                <a:latin typeface="Times New Roman" pitchFamily="18" charset="0"/>
              </a:rPr>
              <a:t>/* </a:t>
            </a:r>
            <a:r>
              <a:rPr kumimoji="1" lang="zh-CN" altLang="en-US" sz="1800" dirty="0">
                <a:solidFill>
                  <a:srgbClr val="00CC00"/>
                </a:solidFill>
                <a:effectLst/>
                <a:latin typeface="Times New Roman" pitchFamily="18" charset="0"/>
              </a:rPr>
              <a:t>顺线索向下 *</a:t>
            </a:r>
            <a:r>
              <a:rPr kumimoji="1" lang="en-US" altLang="zh-CN" sz="1800" dirty="0">
                <a:solidFill>
                  <a:srgbClr val="00CC00"/>
                </a:solidFill>
                <a:effectLst/>
                <a:latin typeface="Times New Roman" pitchFamily="18" charset="0"/>
              </a:rPr>
              <a:t>/</a:t>
            </a:r>
          </a:p>
          <a:p>
            <a:pPr algn="just"/>
            <a:r>
              <a:rPr kumimoji="1" lang="en-US" altLang="zh-CN" sz="2200" dirty="0" smtClean="0">
                <a:effectLst/>
                <a:latin typeface="Times New Roman" pitchFamily="18" charset="0"/>
              </a:rPr>
              <a:t>    </a:t>
            </a:r>
            <a:r>
              <a:rPr kumimoji="1" lang="en-US" altLang="zh-CN" sz="2200" dirty="0">
                <a:effectLst/>
                <a:latin typeface="Times New Roman" pitchFamily="18" charset="0"/>
              </a:rPr>
              <a:t>}</a:t>
            </a:r>
          </a:p>
          <a:p>
            <a:pPr algn="just"/>
            <a:r>
              <a:rPr kumimoji="1" lang="en-US" altLang="zh-CN" sz="2200" dirty="0">
                <a:effectLst/>
                <a:latin typeface="Times New Roman" pitchFamily="18" charset="0"/>
              </a:rPr>
              <a:t>}  </a:t>
            </a:r>
          </a:p>
        </p:txBody>
      </p:sp>
      <p:sp>
        <p:nvSpPr>
          <p:cNvPr id="155651" name="Rectangle 3"/>
          <p:cNvSpPr>
            <a:spLocks noChangeArrowheads="1"/>
          </p:cNvSpPr>
          <p:nvPr/>
        </p:nvSpPr>
        <p:spPr bwMode="auto">
          <a:xfrm>
            <a:off x="377825" y="115888"/>
            <a:ext cx="4049713"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400" b="1">
                <a:solidFill>
                  <a:srgbClr val="FFFF00"/>
                </a:solidFill>
                <a:effectLst/>
                <a:latin typeface="幼圆" pitchFamily="49" charset="-122"/>
              </a:rPr>
              <a:t>中序遍历中序线索二叉树</a:t>
            </a:r>
            <a:endParaRPr lang="zh-CN" altLang="en-US" sz="2400">
              <a:solidFill>
                <a:srgbClr val="FFFF00"/>
              </a:solidFill>
              <a:effectLst/>
              <a:latin typeface="幼圆" pitchFamily="49" charset="-122"/>
            </a:endParaRPr>
          </a:p>
        </p:txBody>
      </p:sp>
      <p:sp>
        <p:nvSpPr>
          <p:cNvPr id="155652" name="AutoShape 4">
            <a:hlinkClick r:id="" action="ppaction://hlinkshowjump?jump=previousslide" highlightClick="1"/>
          </p:cNvPr>
          <p:cNvSpPr>
            <a:spLocks noChangeArrowheads="1"/>
          </p:cNvSpPr>
          <p:nvPr/>
        </p:nvSpPr>
        <p:spPr bwMode="auto">
          <a:xfrm>
            <a:off x="5003800" y="188913"/>
            <a:ext cx="790575" cy="333375"/>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96610" name="Rectangle 2"/>
          <p:cNvSpPr>
            <a:spLocks noGrp="1" noChangeArrowheads="1"/>
          </p:cNvSpPr>
          <p:nvPr>
            <p:ph type="title"/>
          </p:nvPr>
        </p:nvSpPr>
        <p:spPr/>
        <p:txBody>
          <a:bodyPr/>
          <a:lstStyle/>
          <a:p>
            <a:r>
              <a:rPr lang="zh-CN" altLang="en-US"/>
              <a:t>二叉树的中序线索化</a:t>
            </a:r>
          </a:p>
        </p:txBody>
      </p:sp>
      <p:sp>
        <p:nvSpPr>
          <p:cNvPr id="196611" name="Rectangle 3"/>
          <p:cNvSpPr>
            <a:spLocks noGrp="1" noChangeArrowheads="1"/>
          </p:cNvSpPr>
          <p:nvPr>
            <p:ph type="body" idx="1"/>
          </p:nvPr>
        </p:nvSpPr>
        <p:spPr/>
        <p:txBody>
          <a:bodyPr/>
          <a:lstStyle/>
          <a:p>
            <a:r>
              <a:rPr lang="zh-CN" altLang="en-US" dirty="0">
                <a:effectLst/>
              </a:rPr>
              <a:t>原理</a:t>
            </a:r>
          </a:p>
          <a:p>
            <a:pPr lvl="1"/>
            <a:r>
              <a:rPr lang="zh-CN" altLang="en-US" dirty="0">
                <a:effectLst/>
              </a:rPr>
              <a:t>在遍历的过程中，修改二叉树中原有的</a:t>
            </a:r>
            <a:r>
              <a:rPr lang="en-US" altLang="zh-CN" b="1" dirty="0" err="1">
                <a:solidFill>
                  <a:srgbClr val="FFFF00"/>
                </a:solidFill>
                <a:effectLst/>
              </a:rPr>
              <a:t>n+1</a:t>
            </a:r>
            <a:r>
              <a:rPr lang="zh-CN" altLang="en-US" dirty="0">
                <a:effectLst/>
              </a:rPr>
              <a:t>个空</a:t>
            </a:r>
            <a:r>
              <a:rPr lang="zh-CN" altLang="en-US" dirty="0" smtClean="0">
                <a:effectLst/>
              </a:rPr>
              <a:t>指针</a:t>
            </a:r>
            <a:endParaRPr lang="zh-CN" altLang="en-US" dirty="0">
              <a:effectLst/>
            </a:endParaRPr>
          </a:p>
          <a:p>
            <a:pPr lvl="1"/>
            <a:r>
              <a:rPr lang="zh-CN" altLang="en-US" dirty="0">
                <a:effectLst/>
              </a:rPr>
              <a:t>必备的辅助存储，</a:t>
            </a:r>
            <a:r>
              <a:rPr lang="zh-CN" altLang="en-US" b="1" dirty="0">
                <a:solidFill>
                  <a:srgbClr val="FFFF00"/>
                </a:solidFill>
                <a:effectLst/>
              </a:rPr>
              <a:t>设置一个指针*</a:t>
            </a:r>
            <a:r>
              <a:rPr lang="en-US" altLang="zh-CN" b="1" dirty="0">
                <a:solidFill>
                  <a:srgbClr val="FFFF00"/>
                </a:solidFill>
                <a:effectLst/>
              </a:rPr>
              <a:t>pre</a:t>
            </a:r>
            <a:r>
              <a:rPr lang="zh-CN" altLang="en-US" b="1" dirty="0">
                <a:solidFill>
                  <a:srgbClr val="FFFF00"/>
                </a:solidFill>
                <a:effectLst/>
              </a:rPr>
              <a:t>始终指向刚刚访问过的</a:t>
            </a:r>
            <a:r>
              <a:rPr lang="zh-CN" altLang="en-US" b="1" dirty="0" smtClean="0">
                <a:solidFill>
                  <a:srgbClr val="FFFF00"/>
                </a:solidFill>
                <a:effectLst/>
              </a:rPr>
              <a:t>结点</a:t>
            </a:r>
            <a:endParaRPr lang="zh-CN" altLang="en-US" dirty="0">
              <a:effectLst/>
            </a:endParaRPr>
          </a:p>
          <a:p>
            <a:r>
              <a:rPr lang="zh-CN" altLang="en-US" b="1" dirty="0">
                <a:solidFill>
                  <a:srgbClr val="FFFF00"/>
                </a:solidFill>
                <a:effectLst/>
              </a:rPr>
              <a:t>递归算法</a:t>
            </a:r>
          </a:p>
          <a:p>
            <a:r>
              <a:rPr lang="zh-CN" altLang="en-US" dirty="0">
                <a:effectLst/>
              </a:rPr>
              <a:t>非递归算法</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4"/>
          <p:cNvSpPr>
            <a:spLocks noGrp="1"/>
          </p:cNvSpPr>
          <p:nvPr>
            <p:ph type="ftr" sz="quarter" idx="11"/>
          </p:nvPr>
        </p:nvSpPr>
        <p:spPr/>
        <p:txBody>
          <a:bodyPr/>
          <a:lstStyle/>
          <a:p>
            <a:endParaRPr lang="en-US" altLang="zh-CN"/>
          </a:p>
          <a:p>
            <a:r>
              <a:rPr lang="en-US" altLang="zh-CN"/>
              <a:t>Prof. Q. Wang</a:t>
            </a:r>
          </a:p>
        </p:txBody>
      </p:sp>
      <p:sp>
        <p:nvSpPr>
          <p:cNvPr id="199684" name="Rectangle 4"/>
          <p:cNvSpPr>
            <a:spLocks noChangeArrowheads="1"/>
          </p:cNvSpPr>
          <p:nvPr/>
        </p:nvSpPr>
        <p:spPr bwMode="auto">
          <a:xfrm>
            <a:off x="296863" y="3300413"/>
            <a:ext cx="859631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200" dirty="0">
                <a:effectLst/>
                <a:latin typeface="Times New Roman" pitchFamily="18" charset="0"/>
                <a:ea typeface="宋体" pitchFamily="2" charset="-122"/>
              </a:rPr>
              <a:t>void </a:t>
            </a:r>
            <a:r>
              <a:rPr kumimoji="1" lang="en-US" altLang="zh-CN" sz="2200" i="1" dirty="0" err="1">
                <a:solidFill>
                  <a:srgbClr val="FFFF00"/>
                </a:solidFill>
                <a:effectLst/>
                <a:latin typeface="Times New Roman" pitchFamily="18" charset="0"/>
                <a:ea typeface="宋体" pitchFamily="2" charset="-122"/>
              </a:rPr>
              <a:t>InThreading</a:t>
            </a:r>
            <a:r>
              <a:rPr kumimoji="1" lang="en-US" altLang="zh-CN" sz="2200" dirty="0">
                <a:effectLst/>
                <a:latin typeface="Times New Roman" pitchFamily="18" charset="0"/>
                <a:ea typeface="宋体" pitchFamily="2" charset="-122"/>
              </a:rPr>
              <a:t> (</a:t>
            </a:r>
            <a:r>
              <a:rPr kumimoji="1" lang="en-US" altLang="zh-CN" sz="2200" dirty="0" err="1">
                <a:effectLst/>
                <a:latin typeface="Times New Roman" pitchFamily="18" charset="0"/>
                <a:ea typeface="宋体" pitchFamily="2" charset="-122"/>
              </a:rPr>
              <a:t>PThrTree</a:t>
            </a:r>
            <a:r>
              <a:rPr kumimoji="1" lang="en-US" altLang="zh-CN" sz="2200" dirty="0">
                <a:effectLst/>
                <a:latin typeface="Times New Roman" pitchFamily="18" charset="0"/>
                <a:ea typeface="宋体" pitchFamily="2" charset="-122"/>
              </a:rPr>
              <a:t> p, </a:t>
            </a:r>
            <a:r>
              <a:rPr kumimoji="1" lang="en-US" altLang="zh-CN" sz="2200" dirty="0" err="1">
                <a:effectLst/>
                <a:latin typeface="Times New Roman" pitchFamily="18" charset="0"/>
                <a:ea typeface="宋体" pitchFamily="2" charset="-122"/>
              </a:rPr>
              <a:t>PThrTree</a:t>
            </a:r>
            <a:r>
              <a:rPr kumimoji="1" lang="en-US" altLang="zh-CN" sz="2200" dirty="0">
                <a:effectLst/>
                <a:latin typeface="Times New Roman" pitchFamily="18" charset="0"/>
                <a:ea typeface="宋体" pitchFamily="2" charset="-122"/>
              </a:rPr>
              <a:t> *pre)</a:t>
            </a:r>
          </a:p>
          <a:p>
            <a:pPr algn="l"/>
            <a:r>
              <a:rPr kumimoji="1" lang="en-US" altLang="zh-CN" sz="2200" dirty="0">
                <a:effectLst/>
                <a:latin typeface="Times New Roman" pitchFamily="18" charset="0"/>
                <a:ea typeface="宋体" pitchFamily="2" charset="-122"/>
              </a:rPr>
              <a:t>{	</a:t>
            </a:r>
          </a:p>
          <a:p>
            <a:pPr algn="l"/>
            <a:r>
              <a:rPr kumimoji="1" lang="en-US" altLang="zh-CN" sz="2200" dirty="0">
                <a:effectLst/>
                <a:latin typeface="Times New Roman" pitchFamily="18" charset="0"/>
                <a:ea typeface="宋体" pitchFamily="2" charset="-122"/>
              </a:rPr>
              <a:t>      </a:t>
            </a:r>
            <a:r>
              <a:rPr kumimoji="1" lang="en-US" altLang="zh-CN" sz="2200" b="1" dirty="0">
                <a:effectLst/>
                <a:latin typeface="Times New Roman" pitchFamily="18" charset="0"/>
                <a:ea typeface="宋体" pitchFamily="2" charset="-122"/>
              </a:rPr>
              <a:t>if</a:t>
            </a:r>
            <a:r>
              <a:rPr kumimoji="1" lang="en-US" altLang="zh-CN" sz="2200" dirty="0">
                <a:effectLst/>
                <a:latin typeface="Times New Roman" pitchFamily="18" charset="0"/>
                <a:ea typeface="宋体" pitchFamily="2" charset="-122"/>
              </a:rPr>
              <a:t> (p) {</a:t>
            </a:r>
          </a:p>
          <a:p>
            <a:pPr algn="l"/>
            <a:r>
              <a:rPr kumimoji="1" lang="en-US" altLang="zh-CN" sz="2200" dirty="0">
                <a:effectLst/>
                <a:latin typeface="Times New Roman" pitchFamily="18" charset="0"/>
                <a:ea typeface="宋体" pitchFamily="2" charset="-122"/>
              </a:rPr>
              <a:t>	</a:t>
            </a:r>
            <a:r>
              <a:rPr kumimoji="1" lang="en-US" altLang="zh-CN" sz="2200" i="1" dirty="0" err="1">
                <a:solidFill>
                  <a:srgbClr val="FFFF00"/>
                </a:solidFill>
                <a:effectLst/>
                <a:latin typeface="Times New Roman" pitchFamily="18" charset="0"/>
                <a:ea typeface="宋体" pitchFamily="2" charset="-122"/>
              </a:rPr>
              <a:t>InThreading</a:t>
            </a:r>
            <a:r>
              <a:rPr kumimoji="1" lang="en-US" altLang="zh-CN" sz="2200" dirty="0">
                <a:effectLst/>
                <a:latin typeface="Times New Roman" pitchFamily="18" charset="0"/>
                <a:ea typeface="宋体" pitchFamily="2" charset="-122"/>
              </a:rPr>
              <a:t> (p-&gt;</a:t>
            </a:r>
            <a:r>
              <a:rPr kumimoji="1" lang="en-US" altLang="zh-CN" sz="2200" dirty="0" err="1">
                <a:effectLst/>
                <a:latin typeface="Times New Roman" pitchFamily="18" charset="0"/>
                <a:ea typeface="宋体" pitchFamily="2" charset="-122"/>
              </a:rPr>
              <a:t>lchild</a:t>
            </a:r>
            <a:r>
              <a:rPr kumimoji="1" lang="en-US" altLang="zh-CN" sz="2200" dirty="0">
                <a:effectLst/>
                <a:latin typeface="Times New Roman" pitchFamily="18" charset="0"/>
                <a:ea typeface="宋体" pitchFamily="2" charset="-122"/>
              </a:rPr>
              <a:t>, pre);</a:t>
            </a:r>
          </a:p>
          <a:p>
            <a:pPr algn="l"/>
            <a:r>
              <a:rPr kumimoji="1" lang="en-US" altLang="zh-CN" sz="2200" dirty="0">
                <a:effectLst/>
                <a:latin typeface="Times New Roman" pitchFamily="18" charset="0"/>
                <a:ea typeface="宋体" pitchFamily="2" charset="-122"/>
              </a:rPr>
              <a:t>	</a:t>
            </a:r>
            <a:r>
              <a:rPr kumimoji="1" lang="en-US" altLang="zh-CN" sz="2200" b="1" dirty="0">
                <a:effectLst/>
                <a:latin typeface="Times New Roman" pitchFamily="18" charset="0"/>
                <a:ea typeface="宋体" pitchFamily="2" charset="-122"/>
              </a:rPr>
              <a:t>if</a:t>
            </a:r>
            <a:r>
              <a:rPr kumimoji="1" lang="en-US" altLang="zh-CN" sz="2200" dirty="0">
                <a:effectLst/>
                <a:latin typeface="Times New Roman" pitchFamily="18" charset="0"/>
                <a:ea typeface="宋体" pitchFamily="2" charset="-122"/>
              </a:rPr>
              <a:t> (!p-&gt;</a:t>
            </a:r>
            <a:r>
              <a:rPr kumimoji="1" lang="en-US" altLang="zh-CN" sz="2200" dirty="0" err="1">
                <a:effectLst/>
                <a:latin typeface="Times New Roman" pitchFamily="18" charset="0"/>
                <a:ea typeface="宋体" pitchFamily="2" charset="-122"/>
              </a:rPr>
              <a:t>lchild</a:t>
            </a:r>
            <a:r>
              <a:rPr kumimoji="1" lang="en-US" altLang="zh-CN" sz="2200" dirty="0">
                <a:effectLst/>
                <a:latin typeface="Times New Roman" pitchFamily="18" charset="0"/>
                <a:ea typeface="宋体" pitchFamily="2" charset="-122"/>
              </a:rPr>
              <a:t>) {	p-&gt;</a:t>
            </a:r>
            <a:r>
              <a:rPr kumimoji="1" lang="en-US" altLang="zh-CN" sz="2200" dirty="0" err="1">
                <a:effectLst/>
                <a:latin typeface="Times New Roman" pitchFamily="18" charset="0"/>
                <a:ea typeface="宋体" pitchFamily="2" charset="-122"/>
              </a:rPr>
              <a:t>ltag</a:t>
            </a:r>
            <a:r>
              <a:rPr kumimoji="1" lang="en-US" altLang="zh-CN" sz="2200" dirty="0">
                <a:effectLst/>
                <a:latin typeface="Times New Roman" pitchFamily="18" charset="0"/>
                <a:ea typeface="宋体" pitchFamily="2" charset="-122"/>
              </a:rPr>
              <a:t> = 1;   p-&gt;</a:t>
            </a:r>
            <a:r>
              <a:rPr kumimoji="1" lang="en-US" altLang="zh-CN" sz="2200" dirty="0" err="1">
                <a:effectLst/>
                <a:latin typeface="Times New Roman" pitchFamily="18" charset="0"/>
                <a:ea typeface="宋体" pitchFamily="2" charset="-122"/>
              </a:rPr>
              <a:t>lchild</a:t>
            </a:r>
            <a:r>
              <a:rPr kumimoji="1" lang="en-US" altLang="zh-CN" sz="2200" dirty="0">
                <a:effectLst/>
                <a:latin typeface="Times New Roman" pitchFamily="18" charset="0"/>
                <a:ea typeface="宋体" pitchFamily="2" charset="-122"/>
              </a:rPr>
              <a:t> = *pre;}</a:t>
            </a:r>
          </a:p>
          <a:p>
            <a:pPr algn="l"/>
            <a:r>
              <a:rPr kumimoji="1" lang="en-US" altLang="zh-CN" sz="2200" dirty="0">
                <a:effectLst/>
                <a:latin typeface="Times New Roman" pitchFamily="18" charset="0"/>
                <a:ea typeface="宋体" pitchFamily="2" charset="-122"/>
              </a:rPr>
              <a:t>	</a:t>
            </a:r>
            <a:r>
              <a:rPr kumimoji="1" lang="en-US" altLang="zh-CN" sz="2200" b="1" dirty="0">
                <a:effectLst/>
                <a:latin typeface="Times New Roman" pitchFamily="18" charset="0"/>
                <a:ea typeface="宋体" pitchFamily="2" charset="-122"/>
              </a:rPr>
              <a:t>if</a:t>
            </a:r>
            <a:r>
              <a:rPr kumimoji="1" lang="en-US" altLang="zh-CN" sz="2200" dirty="0">
                <a:effectLst/>
                <a:latin typeface="Times New Roman" pitchFamily="18" charset="0"/>
                <a:ea typeface="宋体" pitchFamily="2" charset="-122"/>
              </a:rPr>
              <a:t> (!(*pre)-&gt;</a:t>
            </a:r>
            <a:r>
              <a:rPr kumimoji="1" lang="en-US" altLang="zh-CN" sz="2200" dirty="0" err="1">
                <a:effectLst/>
                <a:latin typeface="Times New Roman" pitchFamily="18" charset="0"/>
                <a:ea typeface="宋体" pitchFamily="2" charset="-122"/>
              </a:rPr>
              <a:t>rchild</a:t>
            </a:r>
            <a:r>
              <a:rPr kumimoji="1" lang="en-US" altLang="zh-CN" sz="2200" dirty="0">
                <a:effectLst/>
                <a:latin typeface="Times New Roman" pitchFamily="18" charset="0"/>
                <a:ea typeface="宋体" pitchFamily="2" charset="-122"/>
              </a:rPr>
              <a:t>) {(*pre)-&gt;</a:t>
            </a:r>
            <a:r>
              <a:rPr kumimoji="1" lang="en-US" altLang="zh-CN" sz="2200" dirty="0" err="1">
                <a:effectLst/>
                <a:latin typeface="Times New Roman" pitchFamily="18" charset="0"/>
                <a:ea typeface="宋体" pitchFamily="2" charset="-122"/>
              </a:rPr>
              <a:t>rtag</a:t>
            </a:r>
            <a:r>
              <a:rPr kumimoji="1" lang="en-US" altLang="zh-CN" sz="2200" dirty="0">
                <a:effectLst/>
                <a:latin typeface="Times New Roman" pitchFamily="18" charset="0"/>
                <a:ea typeface="宋体" pitchFamily="2" charset="-122"/>
              </a:rPr>
              <a:t> = 1;   (*pre)-&gt;</a:t>
            </a:r>
            <a:r>
              <a:rPr kumimoji="1" lang="en-US" altLang="zh-CN" sz="2200" dirty="0" err="1">
                <a:effectLst/>
                <a:latin typeface="Times New Roman" pitchFamily="18" charset="0"/>
                <a:ea typeface="宋体" pitchFamily="2" charset="-122"/>
              </a:rPr>
              <a:t>rchild</a:t>
            </a:r>
            <a:r>
              <a:rPr kumimoji="1" lang="en-US" altLang="zh-CN" sz="2200" dirty="0">
                <a:effectLst/>
                <a:latin typeface="Times New Roman" pitchFamily="18" charset="0"/>
                <a:ea typeface="宋体" pitchFamily="2" charset="-122"/>
              </a:rPr>
              <a:t> = p;}</a:t>
            </a:r>
          </a:p>
          <a:p>
            <a:pPr algn="l"/>
            <a:r>
              <a:rPr kumimoji="1" lang="en-US" altLang="zh-CN" sz="2200" dirty="0">
                <a:effectLst/>
                <a:latin typeface="Times New Roman" pitchFamily="18" charset="0"/>
                <a:ea typeface="宋体" pitchFamily="2" charset="-122"/>
              </a:rPr>
              <a:t>	*pre = p;</a:t>
            </a:r>
          </a:p>
          <a:p>
            <a:pPr algn="l"/>
            <a:r>
              <a:rPr kumimoji="1" lang="en-US" altLang="zh-CN" sz="2200" dirty="0">
                <a:effectLst/>
                <a:latin typeface="Times New Roman" pitchFamily="18" charset="0"/>
                <a:ea typeface="宋体" pitchFamily="2" charset="-122"/>
              </a:rPr>
              <a:t>	</a:t>
            </a:r>
            <a:r>
              <a:rPr kumimoji="1" lang="en-US" altLang="zh-CN" sz="2200" i="1" dirty="0" err="1">
                <a:solidFill>
                  <a:srgbClr val="FFFF00"/>
                </a:solidFill>
                <a:effectLst/>
                <a:latin typeface="Times New Roman" pitchFamily="18" charset="0"/>
                <a:ea typeface="宋体" pitchFamily="2" charset="-122"/>
              </a:rPr>
              <a:t>InThreading</a:t>
            </a:r>
            <a:r>
              <a:rPr kumimoji="1" lang="en-US" altLang="zh-CN" sz="2200" dirty="0">
                <a:effectLst/>
                <a:latin typeface="Times New Roman" pitchFamily="18" charset="0"/>
                <a:ea typeface="宋体" pitchFamily="2" charset="-122"/>
              </a:rPr>
              <a:t> (p-&gt;</a:t>
            </a:r>
            <a:r>
              <a:rPr kumimoji="1" lang="en-US" altLang="zh-CN" sz="2200" dirty="0" err="1">
                <a:effectLst/>
                <a:latin typeface="Times New Roman" pitchFamily="18" charset="0"/>
                <a:ea typeface="宋体" pitchFamily="2" charset="-122"/>
              </a:rPr>
              <a:t>rchild</a:t>
            </a:r>
            <a:r>
              <a:rPr kumimoji="1" lang="en-US" altLang="zh-CN" sz="2200" dirty="0">
                <a:effectLst/>
                <a:latin typeface="Times New Roman" pitchFamily="18" charset="0"/>
                <a:ea typeface="宋体" pitchFamily="2" charset="-122"/>
              </a:rPr>
              <a:t>, pre);</a:t>
            </a:r>
          </a:p>
          <a:p>
            <a:pPr algn="l"/>
            <a:r>
              <a:rPr kumimoji="1" lang="en-US" altLang="zh-CN" sz="2200" dirty="0">
                <a:effectLst/>
                <a:latin typeface="Times New Roman" pitchFamily="18" charset="0"/>
                <a:ea typeface="宋体" pitchFamily="2" charset="-122"/>
              </a:rPr>
              <a:t>      }</a:t>
            </a:r>
          </a:p>
          <a:p>
            <a:pPr algn="l"/>
            <a:r>
              <a:rPr kumimoji="1" lang="en-US" altLang="zh-CN" sz="2200" dirty="0">
                <a:effectLst/>
                <a:latin typeface="Times New Roman" pitchFamily="18" charset="0"/>
                <a:ea typeface="宋体" pitchFamily="2" charset="-122"/>
              </a:rPr>
              <a:t>}</a:t>
            </a:r>
          </a:p>
        </p:txBody>
      </p:sp>
      <p:sp>
        <p:nvSpPr>
          <p:cNvPr id="199686" name="Rectangle 6"/>
          <p:cNvSpPr>
            <a:spLocks noChangeArrowheads="1"/>
          </p:cNvSpPr>
          <p:nvPr/>
        </p:nvSpPr>
        <p:spPr bwMode="auto">
          <a:xfrm>
            <a:off x="296863" y="188913"/>
            <a:ext cx="866775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200" dirty="0">
                <a:effectLst/>
                <a:latin typeface="Times New Roman" pitchFamily="18" charset="0"/>
                <a:ea typeface="宋体" pitchFamily="2" charset="-122"/>
              </a:rPr>
              <a:t>Status </a:t>
            </a:r>
            <a:r>
              <a:rPr kumimoji="1" lang="en-US" altLang="zh-CN" sz="2200" dirty="0" err="1">
                <a:solidFill>
                  <a:srgbClr val="FFFF00"/>
                </a:solidFill>
                <a:effectLst/>
                <a:latin typeface="Times New Roman" pitchFamily="18" charset="0"/>
                <a:ea typeface="宋体" pitchFamily="2" charset="-122"/>
              </a:rPr>
              <a:t>InOrderTraverse</a:t>
            </a:r>
            <a:r>
              <a:rPr kumimoji="1" lang="en-US" altLang="zh-CN" sz="2200" dirty="0">
                <a:effectLst/>
                <a:latin typeface="Times New Roman" pitchFamily="18" charset="0"/>
                <a:ea typeface="宋体" pitchFamily="2" charset="-122"/>
              </a:rPr>
              <a:t> (</a:t>
            </a:r>
            <a:r>
              <a:rPr kumimoji="1" lang="en-US" altLang="zh-CN" sz="2200" dirty="0" err="1">
                <a:effectLst/>
                <a:latin typeface="Times New Roman" pitchFamily="18" charset="0"/>
                <a:ea typeface="宋体" pitchFamily="2" charset="-122"/>
              </a:rPr>
              <a:t>PBinTree</a:t>
            </a:r>
            <a:r>
              <a:rPr kumimoji="1" lang="en-US" altLang="zh-CN" sz="2200" dirty="0">
                <a:effectLst/>
                <a:latin typeface="Times New Roman" pitchFamily="18" charset="0"/>
                <a:ea typeface="宋体" pitchFamily="2" charset="-122"/>
              </a:rPr>
              <a:t> T, Status (*Visit)(</a:t>
            </a:r>
            <a:r>
              <a:rPr kumimoji="1" lang="en-US" altLang="zh-CN" sz="2200" dirty="0" err="1">
                <a:effectLst/>
                <a:latin typeface="Times New Roman" pitchFamily="18" charset="0"/>
                <a:ea typeface="宋体" pitchFamily="2" charset="-122"/>
              </a:rPr>
              <a:t>ElemType</a:t>
            </a:r>
            <a:r>
              <a:rPr kumimoji="1" lang="en-US" altLang="zh-CN" sz="2200" dirty="0">
                <a:effectLst/>
                <a:latin typeface="Times New Roman" pitchFamily="18" charset="0"/>
                <a:ea typeface="宋体" pitchFamily="2" charset="-122"/>
              </a:rPr>
              <a:t> e))</a:t>
            </a:r>
          </a:p>
          <a:p>
            <a:pPr algn="l"/>
            <a:r>
              <a:rPr kumimoji="1" lang="en-US" altLang="zh-CN" sz="2200" dirty="0">
                <a:effectLst/>
                <a:latin typeface="Times New Roman" pitchFamily="18" charset="0"/>
                <a:ea typeface="宋体" pitchFamily="2" charset="-122"/>
              </a:rPr>
              <a:t>{</a:t>
            </a:r>
          </a:p>
          <a:p>
            <a:pPr algn="l"/>
            <a:r>
              <a:rPr kumimoji="1" lang="en-US" altLang="zh-CN" sz="2200" dirty="0">
                <a:effectLst/>
                <a:latin typeface="Times New Roman" pitchFamily="18" charset="0"/>
                <a:ea typeface="宋体" pitchFamily="2" charset="-122"/>
              </a:rPr>
              <a:t>    </a:t>
            </a:r>
            <a:r>
              <a:rPr kumimoji="1" lang="en-US" altLang="zh-CN" sz="2200" dirty="0" smtClean="0">
                <a:effectLst/>
                <a:latin typeface="Times New Roman" pitchFamily="18" charset="0"/>
                <a:ea typeface="宋体" pitchFamily="2" charset="-122"/>
              </a:rPr>
              <a:t> </a:t>
            </a:r>
            <a:r>
              <a:rPr kumimoji="1" lang="en-US" altLang="zh-CN" sz="2200" b="1" dirty="0" smtClean="0">
                <a:effectLst/>
                <a:latin typeface="Times New Roman" pitchFamily="18" charset="0"/>
                <a:ea typeface="宋体" pitchFamily="2" charset="-122"/>
              </a:rPr>
              <a:t>if</a:t>
            </a:r>
            <a:r>
              <a:rPr kumimoji="1" lang="en-US" altLang="zh-CN" sz="2200" dirty="0" smtClean="0">
                <a:effectLst/>
                <a:latin typeface="Times New Roman" pitchFamily="18" charset="0"/>
                <a:ea typeface="宋体" pitchFamily="2" charset="-122"/>
              </a:rPr>
              <a:t> </a:t>
            </a:r>
            <a:r>
              <a:rPr kumimoji="1" lang="en-US" altLang="zh-CN" sz="2200" dirty="0">
                <a:effectLst/>
                <a:latin typeface="Times New Roman" pitchFamily="18" charset="0"/>
                <a:ea typeface="宋体" pitchFamily="2" charset="-122"/>
              </a:rPr>
              <a:t>(T){</a:t>
            </a:r>
          </a:p>
          <a:p>
            <a:pPr algn="l"/>
            <a:r>
              <a:rPr kumimoji="1" lang="en-US" altLang="zh-CN" sz="2200" dirty="0" smtClean="0">
                <a:effectLst/>
                <a:latin typeface="Times New Roman" pitchFamily="18" charset="0"/>
                <a:ea typeface="宋体" pitchFamily="2" charset="-122"/>
              </a:rPr>
              <a:t>	</a:t>
            </a:r>
            <a:r>
              <a:rPr kumimoji="1" lang="en-US" altLang="zh-CN" sz="2200" dirty="0" err="1" smtClean="0">
                <a:solidFill>
                  <a:srgbClr val="FFFF00"/>
                </a:solidFill>
                <a:effectLst/>
                <a:latin typeface="Times New Roman" pitchFamily="18" charset="0"/>
                <a:ea typeface="宋体" pitchFamily="2" charset="-122"/>
              </a:rPr>
              <a:t>InOrderTraverse</a:t>
            </a:r>
            <a:r>
              <a:rPr kumimoji="1" lang="en-US" altLang="zh-CN" sz="2200" dirty="0" smtClean="0">
                <a:solidFill>
                  <a:srgbClr val="FFFF00"/>
                </a:solidFill>
                <a:effectLst/>
                <a:latin typeface="Times New Roman" pitchFamily="18" charset="0"/>
                <a:ea typeface="宋体" pitchFamily="2" charset="-122"/>
              </a:rPr>
              <a:t> </a:t>
            </a:r>
            <a:r>
              <a:rPr kumimoji="1" lang="en-US" altLang="zh-CN" sz="2200" dirty="0">
                <a:effectLst/>
                <a:latin typeface="Times New Roman" pitchFamily="18" charset="0"/>
                <a:ea typeface="宋体" pitchFamily="2" charset="-122"/>
              </a:rPr>
              <a:t>(T-&gt;</a:t>
            </a:r>
            <a:r>
              <a:rPr kumimoji="1" lang="en-US" altLang="zh-CN" sz="2200" dirty="0" err="1">
                <a:effectLst/>
                <a:latin typeface="Times New Roman" pitchFamily="18" charset="0"/>
                <a:ea typeface="宋体" pitchFamily="2" charset="-122"/>
              </a:rPr>
              <a:t>lchild</a:t>
            </a:r>
            <a:r>
              <a:rPr kumimoji="1" lang="en-US" altLang="zh-CN" sz="2200" dirty="0">
                <a:effectLst/>
                <a:latin typeface="Times New Roman" pitchFamily="18" charset="0"/>
                <a:ea typeface="宋体" pitchFamily="2" charset="-122"/>
              </a:rPr>
              <a:t>, Visit);</a:t>
            </a:r>
          </a:p>
          <a:p>
            <a:pPr algn="l"/>
            <a:r>
              <a:rPr kumimoji="1" lang="en-US" altLang="zh-CN" sz="2200" dirty="0" smtClean="0">
                <a:effectLst/>
                <a:latin typeface="Times New Roman" pitchFamily="18" charset="0"/>
                <a:ea typeface="宋体" pitchFamily="2" charset="-122"/>
              </a:rPr>
              <a:t>	(*</a:t>
            </a:r>
            <a:r>
              <a:rPr kumimoji="1" lang="en-US" altLang="zh-CN" sz="2200" dirty="0">
                <a:effectLst/>
                <a:latin typeface="Times New Roman" pitchFamily="18" charset="0"/>
                <a:ea typeface="宋体" pitchFamily="2" charset="-122"/>
              </a:rPr>
              <a:t>Visit)(T-&gt; </a:t>
            </a:r>
            <a:r>
              <a:rPr kumimoji="1" lang="en-US" altLang="zh-CN" sz="2200" dirty="0">
                <a:effectLst/>
                <a:latin typeface="Times New Roman" pitchFamily="18" charset="0"/>
              </a:rPr>
              <a:t>info</a:t>
            </a:r>
            <a:r>
              <a:rPr kumimoji="1" lang="en-US" altLang="zh-CN" sz="2200" dirty="0">
                <a:effectLst/>
                <a:latin typeface="Times New Roman" pitchFamily="18" charset="0"/>
                <a:ea typeface="宋体" pitchFamily="2" charset="-122"/>
              </a:rPr>
              <a:t>);</a:t>
            </a:r>
          </a:p>
          <a:p>
            <a:pPr algn="l"/>
            <a:r>
              <a:rPr kumimoji="1" lang="en-US" altLang="zh-CN" sz="2200" dirty="0">
                <a:effectLst/>
                <a:latin typeface="Times New Roman" pitchFamily="18" charset="0"/>
                <a:ea typeface="宋体" pitchFamily="2" charset="-122"/>
              </a:rPr>
              <a:t>	</a:t>
            </a:r>
            <a:r>
              <a:rPr kumimoji="1" lang="en-US" altLang="zh-CN" sz="2200" dirty="0" err="1">
                <a:solidFill>
                  <a:srgbClr val="FFFF00"/>
                </a:solidFill>
                <a:effectLst/>
                <a:latin typeface="Times New Roman" pitchFamily="18" charset="0"/>
                <a:ea typeface="宋体" pitchFamily="2" charset="-122"/>
              </a:rPr>
              <a:t>InOrderTraverse</a:t>
            </a:r>
            <a:r>
              <a:rPr kumimoji="1" lang="en-US" altLang="zh-CN" sz="2200" dirty="0">
                <a:solidFill>
                  <a:srgbClr val="FFFF00"/>
                </a:solidFill>
                <a:effectLst/>
                <a:latin typeface="Times New Roman" pitchFamily="18" charset="0"/>
                <a:ea typeface="宋体" pitchFamily="2" charset="-122"/>
              </a:rPr>
              <a:t> </a:t>
            </a:r>
            <a:r>
              <a:rPr kumimoji="1" lang="en-US" altLang="zh-CN" sz="2200" dirty="0">
                <a:effectLst/>
                <a:latin typeface="Times New Roman" pitchFamily="18" charset="0"/>
                <a:ea typeface="宋体" pitchFamily="2" charset="-122"/>
              </a:rPr>
              <a:t>(T-&gt;</a:t>
            </a:r>
            <a:r>
              <a:rPr kumimoji="1" lang="en-US" altLang="zh-CN" sz="2200" dirty="0" err="1">
                <a:effectLst/>
                <a:latin typeface="Times New Roman" pitchFamily="18" charset="0"/>
                <a:ea typeface="宋体" pitchFamily="2" charset="-122"/>
              </a:rPr>
              <a:t>rchild</a:t>
            </a:r>
            <a:r>
              <a:rPr kumimoji="1" lang="en-US" altLang="zh-CN" sz="2200" dirty="0">
                <a:effectLst/>
                <a:latin typeface="Times New Roman" pitchFamily="18" charset="0"/>
                <a:ea typeface="宋体" pitchFamily="2" charset="-122"/>
              </a:rPr>
              <a:t>, Visit);</a:t>
            </a:r>
          </a:p>
          <a:p>
            <a:pPr algn="l"/>
            <a:r>
              <a:rPr kumimoji="1" lang="en-US" altLang="zh-CN" sz="2200" dirty="0">
                <a:effectLst/>
                <a:latin typeface="Times New Roman" pitchFamily="18" charset="0"/>
                <a:ea typeface="宋体" pitchFamily="2" charset="-122"/>
              </a:rPr>
              <a:t>      }</a:t>
            </a:r>
          </a:p>
          <a:p>
            <a:pPr algn="l"/>
            <a:r>
              <a:rPr kumimoji="1" lang="en-US" altLang="zh-CN" sz="2200" dirty="0">
                <a:effectLst/>
                <a:latin typeface="Times New Roman" pitchFamily="18" charset="0"/>
                <a:ea typeface="宋体" pitchFamily="2" charset="-122"/>
              </a:rPr>
              <a:t>}</a:t>
            </a:r>
          </a:p>
        </p:txBody>
      </p:sp>
      <p:sp>
        <p:nvSpPr>
          <p:cNvPr id="199687" name="Rectangle 7"/>
          <p:cNvSpPr>
            <a:spLocks noChangeArrowheads="1"/>
          </p:cNvSpPr>
          <p:nvPr/>
        </p:nvSpPr>
        <p:spPr bwMode="auto">
          <a:xfrm>
            <a:off x="1116013" y="1558925"/>
            <a:ext cx="2519362" cy="357188"/>
          </a:xfrm>
          <a:prstGeom prst="rect">
            <a:avLst/>
          </a:prstGeom>
          <a:noFill/>
          <a:ln w="2857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199688" name="Rectangle 8"/>
          <p:cNvSpPr>
            <a:spLocks noChangeArrowheads="1"/>
          </p:cNvSpPr>
          <p:nvPr/>
        </p:nvSpPr>
        <p:spPr bwMode="auto">
          <a:xfrm>
            <a:off x="1258888" y="4699000"/>
            <a:ext cx="7273925" cy="1035050"/>
          </a:xfrm>
          <a:prstGeom prst="rect">
            <a:avLst/>
          </a:prstGeom>
          <a:noFill/>
          <a:ln w="2857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cxnSp>
        <p:nvCxnSpPr>
          <p:cNvPr id="199689" name="AutoShape 9"/>
          <p:cNvCxnSpPr>
            <a:cxnSpLocks noChangeShapeType="1"/>
            <a:stCxn id="199687" idx="1"/>
            <a:endCxn id="199688" idx="1"/>
          </p:cNvCxnSpPr>
          <p:nvPr/>
        </p:nvCxnSpPr>
        <p:spPr bwMode="auto">
          <a:xfrm rot="10800000" flipH="1" flipV="1">
            <a:off x="1101725" y="1738313"/>
            <a:ext cx="142875" cy="3478212"/>
          </a:xfrm>
          <a:prstGeom prst="bentConnector3">
            <a:avLst>
              <a:gd name="adj1" fmla="val -630000"/>
            </a:avLst>
          </a:prstGeom>
          <a:noFill/>
          <a:ln w="28575" cap="rnd">
            <a:solidFill>
              <a:schemeClr val="tx1"/>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691" name="Rectangle 11"/>
          <p:cNvSpPr>
            <a:spLocks noChangeArrowheads="1"/>
          </p:cNvSpPr>
          <p:nvPr/>
        </p:nvSpPr>
        <p:spPr bwMode="auto">
          <a:xfrm>
            <a:off x="6300788" y="7397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400" b="1">
                <a:solidFill>
                  <a:srgbClr val="FFFF00"/>
                </a:solidFill>
                <a:effectLst/>
                <a:latin typeface="幼圆" pitchFamily="49" charset="-122"/>
              </a:rPr>
              <a:t>中序遍历</a:t>
            </a:r>
          </a:p>
        </p:txBody>
      </p:sp>
      <p:sp>
        <p:nvSpPr>
          <p:cNvPr id="199692" name="Rectangle 12"/>
          <p:cNvSpPr>
            <a:spLocks noChangeArrowheads="1"/>
          </p:cNvSpPr>
          <p:nvPr/>
        </p:nvSpPr>
        <p:spPr bwMode="auto">
          <a:xfrm>
            <a:off x="6300788" y="3284538"/>
            <a:ext cx="230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400" b="1">
                <a:solidFill>
                  <a:srgbClr val="FFFF00"/>
                </a:solidFill>
                <a:effectLst/>
                <a:latin typeface="幼圆" pitchFamily="49" charset="-122"/>
              </a:rPr>
              <a:t>中序线索化</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页脚占位符 4"/>
          <p:cNvSpPr>
            <a:spLocks noGrp="1"/>
          </p:cNvSpPr>
          <p:nvPr>
            <p:ph type="ftr" sz="quarter" idx="11"/>
          </p:nvPr>
        </p:nvSpPr>
        <p:spPr/>
        <p:txBody>
          <a:bodyPr/>
          <a:lstStyle/>
          <a:p>
            <a:endParaRPr lang="en-US" altLang="zh-CN"/>
          </a:p>
          <a:p>
            <a:r>
              <a:rPr lang="en-US" altLang="zh-CN"/>
              <a:t>Prof. Q. Wang</a:t>
            </a:r>
          </a:p>
        </p:txBody>
      </p:sp>
      <p:sp>
        <p:nvSpPr>
          <p:cNvPr id="200713" name="Rectangle 9"/>
          <p:cNvSpPr>
            <a:spLocks noChangeArrowheads="1"/>
          </p:cNvSpPr>
          <p:nvPr/>
        </p:nvSpPr>
        <p:spPr bwMode="auto">
          <a:xfrm>
            <a:off x="52927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14" name="Rectangle 10"/>
          <p:cNvSpPr>
            <a:spLocks noChangeArrowheads="1"/>
          </p:cNvSpPr>
          <p:nvPr/>
        </p:nvSpPr>
        <p:spPr bwMode="auto">
          <a:xfrm>
            <a:off x="55086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0715" name="Rectangle 11"/>
          <p:cNvSpPr>
            <a:spLocks noChangeArrowheads="1"/>
          </p:cNvSpPr>
          <p:nvPr/>
        </p:nvSpPr>
        <p:spPr bwMode="auto">
          <a:xfrm>
            <a:off x="5724525" y="206057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0716" name="Rectangle 12"/>
          <p:cNvSpPr>
            <a:spLocks noChangeArrowheads="1"/>
          </p:cNvSpPr>
          <p:nvPr/>
        </p:nvSpPr>
        <p:spPr bwMode="auto">
          <a:xfrm>
            <a:off x="61563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0717" name="Rectangle 13"/>
          <p:cNvSpPr>
            <a:spLocks noChangeArrowheads="1"/>
          </p:cNvSpPr>
          <p:nvPr/>
        </p:nvSpPr>
        <p:spPr bwMode="auto">
          <a:xfrm>
            <a:off x="6373813"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22" name="Rectangle 18"/>
          <p:cNvSpPr>
            <a:spLocks noChangeArrowheads="1"/>
          </p:cNvSpPr>
          <p:nvPr/>
        </p:nvSpPr>
        <p:spPr bwMode="auto">
          <a:xfrm>
            <a:off x="39973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23" name="Rectangle 19"/>
          <p:cNvSpPr>
            <a:spLocks noChangeArrowheads="1"/>
          </p:cNvSpPr>
          <p:nvPr/>
        </p:nvSpPr>
        <p:spPr bwMode="auto">
          <a:xfrm>
            <a:off x="42132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0724" name="Rectangle 20"/>
          <p:cNvSpPr>
            <a:spLocks noChangeArrowheads="1"/>
          </p:cNvSpPr>
          <p:nvPr/>
        </p:nvSpPr>
        <p:spPr bwMode="auto">
          <a:xfrm>
            <a:off x="4429125"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0725" name="Rectangle 21"/>
          <p:cNvSpPr>
            <a:spLocks noChangeArrowheads="1"/>
          </p:cNvSpPr>
          <p:nvPr/>
        </p:nvSpPr>
        <p:spPr bwMode="auto">
          <a:xfrm>
            <a:off x="48609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0726" name="Rectangle 22"/>
          <p:cNvSpPr>
            <a:spLocks noChangeArrowheads="1"/>
          </p:cNvSpPr>
          <p:nvPr/>
        </p:nvSpPr>
        <p:spPr bwMode="auto">
          <a:xfrm>
            <a:off x="5078413"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27" name="Rectangle 23"/>
          <p:cNvSpPr>
            <a:spLocks noChangeArrowheads="1"/>
          </p:cNvSpPr>
          <p:nvPr/>
        </p:nvSpPr>
        <p:spPr bwMode="auto">
          <a:xfrm>
            <a:off x="67310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28" name="Rectangle 24"/>
          <p:cNvSpPr>
            <a:spLocks noChangeArrowheads="1"/>
          </p:cNvSpPr>
          <p:nvPr/>
        </p:nvSpPr>
        <p:spPr bwMode="auto">
          <a:xfrm>
            <a:off x="69469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0729" name="Rectangle 25"/>
          <p:cNvSpPr>
            <a:spLocks noChangeArrowheads="1"/>
          </p:cNvSpPr>
          <p:nvPr/>
        </p:nvSpPr>
        <p:spPr bwMode="auto">
          <a:xfrm>
            <a:off x="7162800"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0730" name="Rectangle 26"/>
          <p:cNvSpPr>
            <a:spLocks noChangeArrowheads="1"/>
          </p:cNvSpPr>
          <p:nvPr/>
        </p:nvSpPr>
        <p:spPr bwMode="auto">
          <a:xfrm>
            <a:off x="75946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0731" name="Rectangle 27"/>
          <p:cNvSpPr>
            <a:spLocks noChangeArrowheads="1"/>
          </p:cNvSpPr>
          <p:nvPr/>
        </p:nvSpPr>
        <p:spPr bwMode="auto">
          <a:xfrm>
            <a:off x="7812088"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32" name="Rectangle 28"/>
          <p:cNvSpPr>
            <a:spLocks noChangeArrowheads="1"/>
          </p:cNvSpPr>
          <p:nvPr/>
        </p:nvSpPr>
        <p:spPr bwMode="auto">
          <a:xfrm>
            <a:off x="46434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33" name="Rectangle 29"/>
          <p:cNvSpPr>
            <a:spLocks noChangeArrowheads="1"/>
          </p:cNvSpPr>
          <p:nvPr/>
        </p:nvSpPr>
        <p:spPr bwMode="auto">
          <a:xfrm>
            <a:off x="48593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0734" name="Rectangle 30"/>
          <p:cNvSpPr>
            <a:spLocks noChangeArrowheads="1"/>
          </p:cNvSpPr>
          <p:nvPr/>
        </p:nvSpPr>
        <p:spPr bwMode="auto">
          <a:xfrm>
            <a:off x="5075238"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0735" name="Rectangle 31"/>
          <p:cNvSpPr>
            <a:spLocks noChangeArrowheads="1"/>
          </p:cNvSpPr>
          <p:nvPr/>
        </p:nvSpPr>
        <p:spPr bwMode="auto">
          <a:xfrm>
            <a:off x="55070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0736" name="Rectangle 32"/>
          <p:cNvSpPr>
            <a:spLocks noChangeArrowheads="1"/>
          </p:cNvSpPr>
          <p:nvPr/>
        </p:nvSpPr>
        <p:spPr bwMode="auto">
          <a:xfrm>
            <a:off x="57245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37" name="Rectangle 33"/>
          <p:cNvSpPr>
            <a:spLocks noChangeArrowheads="1"/>
          </p:cNvSpPr>
          <p:nvPr/>
        </p:nvSpPr>
        <p:spPr bwMode="auto">
          <a:xfrm>
            <a:off x="55086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38" name="Rectangle 34"/>
          <p:cNvSpPr>
            <a:spLocks noChangeArrowheads="1"/>
          </p:cNvSpPr>
          <p:nvPr/>
        </p:nvSpPr>
        <p:spPr bwMode="auto">
          <a:xfrm>
            <a:off x="57245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0739" name="Rectangle 35"/>
          <p:cNvSpPr>
            <a:spLocks noChangeArrowheads="1"/>
          </p:cNvSpPr>
          <p:nvPr/>
        </p:nvSpPr>
        <p:spPr bwMode="auto">
          <a:xfrm>
            <a:off x="5940425"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0740" name="Rectangle 36"/>
          <p:cNvSpPr>
            <a:spLocks noChangeArrowheads="1"/>
          </p:cNvSpPr>
          <p:nvPr/>
        </p:nvSpPr>
        <p:spPr bwMode="auto">
          <a:xfrm>
            <a:off x="63722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0741" name="Rectangle 37"/>
          <p:cNvSpPr>
            <a:spLocks noChangeArrowheads="1"/>
          </p:cNvSpPr>
          <p:nvPr/>
        </p:nvSpPr>
        <p:spPr bwMode="auto">
          <a:xfrm>
            <a:off x="6589713"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42" name="Rectangle 38"/>
          <p:cNvSpPr>
            <a:spLocks noChangeArrowheads="1"/>
          </p:cNvSpPr>
          <p:nvPr/>
        </p:nvSpPr>
        <p:spPr bwMode="auto">
          <a:xfrm>
            <a:off x="30607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43" name="Rectangle 39"/>
          <p:cNvSpPr>
            <a:spLocks noChangeArrowheads="1"/>
          </p:cNvSpPr>
          <p:nvPr/>
        </p:nvSpPr>
        <p:spPr bwMode="auto">
          <a:xfrm>
            <a:off x="32766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44" name="Rectangle 40"/>
          <p:cNvSpPr>
            <a:spLocks noChangeArrowheads="1"/>
          </p:cNvSpPr>
          <p:nvPr/>
        </p:nvSpPr>
        <p:spPr bwMode="auto">
          <a:xfrm>
            <a:off x="349250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a:t>
            </a:r>
          </a:p>
        </p:txBody>
      </p:sp>
      <p:sp>
        <p:nvSpPr>
          <p:cNvPr id="200745" name="Rectangle 41"/>
          <p:cNvSpPr>
            <a:spLocks noChangeArrowheads="1"/>
          </p:cNvSpPr>
          <p:nvPr/>
        </p:nvSpPr>
        <p:spPr bwMode="auto">
          <a:xfrm>
            <a:off x="39243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46" name="Rectangle 42"/>
          <p:cNvSpPr>
            <a:spLocks noChangeArrowheads="1"/>
          </p:cNvSpPr>
          <p:nvPr/>
        </p:nvSpPr>
        <p:spPr bwMode="auto">
          <a:xfrm>
            <a:off x="414178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47" name="Rectangle 43"/>
          <p:cNvSpPr>
            <a:spLocks noChangeArrowheads="1"/>
          </p:cNvSpPr>
          <p:nvPr/>
        </p:nvSpPr>
        <p:spPr bwMode="auto">
          <a:xfrm>
            <a:off x="34925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48" name="Rectangle 44"/>
          <p:cNvSpPr>
            <a:spLocks noChangeArrowheads="1"/>
          </p:cNvSpPr>
          <p:nvPr/>
        </p:nvSpPr>
        <p:spPr bwMode="auto">
          <a:xfrm>
            <a:off x="37084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49" name="Rectangle 45"/>
          <p:cNvSpPr>
            <a:spLocks noChangeArrowheads="1"/>
          </p:cNvSpPr>
          <p:nvPr/>
        </p:nvSpPr>
        <p:spPr bwMode="auto">
          <a:xfrm>
            <a:off x="3924300"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b</a:t>
            </a:r>
          </a:p>
        </p:txBody>
      </p:sp>
      <p:sp>
        <p:nvSpPr>
          <p:cNvPr id="200750" name="Rectangle 46"/>
          <p:cNvSpPr>
            <a:spLocks noChangeArrowheads="1"/>
          </p:cNvSpPr>
          <p:nvPr/>
        </p:nvSpPr>
        <p:spPr bwMode="auto">
          <a:xfrm>
            <a:off x="43561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51" name="Rectangle 47"/>
          <p:cNvSpPr>
            <a:spLocks noChangeArrowheads="1"/>
          </p:cNvSpPr>
          <p:nvPr/>
        </p:nvSpPr>
        <p:spPr bwMode="auto">
          <a:xfrm>
            <a:off x="4573588"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52" name="Rectangle 48"/>
          <p:cNvSpPr>
            <a:spLocks noChangeArrowheads="1"/>
          </p:cNvSpPr>
          <p:nvPr/>
        </p:nvSpPr>
        <p:spPr bwMode="auto">
          <a:xfrm>
            <a:off x="44291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53" name="Rectangle 49"/>
          <p:cNvSpPr>
            <a:spLocks noChangeArrowheads="1"/>
          </p:cNvSpPr>
          <p:nvPr/>
        </p:nvSpPr>
        <p:spPr bwMode="auto">
          <a:xfrm>
            <a:off x="46450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54" name="Rectangle 50"/>
          <p:cNvSpPr>
            <a:spLocks noChangeArrowheads="1"/>
          </p:cNvSpPr>
          <p:nvPr/>
        </p:nvSpPr>
        <p:spPr bwMode="auto">
          <a:xfrm>
            <a:off x="4860925"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c</a:t>
            </a:r>
          </a:p>
        </p:txBody>
      </p:sp>
      <p:sp>
        <p:nvSpPr>
          <p:cNvPr id="200755" name="Rectangle 51"/>
          <p:cNvSpPr>
            <a:spLocks noChangeArrowheads="1"/>
          </p:cNvSpPr>
          <p:nvPr/>
        </p:nvSpPr>
        <p:spPr bwMode="auto">
          <a:xfrm>
            <a:off x="52927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56" name="Rectangle 52"/>
          <p:cNvSpPr>
            <a:spLocks noChangeArrowheads="1"/>
          </p:cNvSpPr>
          <p:nvPr/>
        </p:nvSpPr>
        <p:spPr bwMode="auto">
          <a:xfrm>
            <a:off x="55102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57" name="Rectangle 53"/>
          <p:cNvSpPr>
            <a:spLocks noChangeArrowheads="1"/>
          </p:cNvSpPr>
          <p:nvPr/>
        </p:nvSpPr>
        <p:spPr bwMode="auto">
          <a:xfrm>
            <a:off x="63738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58" name="Rectangle 54"/>
          <p:cNvSpPr>
            <a:spLocks noChangeArrowheads="1"/>
          </p:cNvSpPr>
          <p:nvPr/>
        </p:nvSpPr>
        <p:spPr bwMode="auto">
          <a:xfrm>
            <a:off x="65897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59" name="Rectangle 55"/>
          <p:cNvSpPr>
            <a:spLocks noChangeArrowheads="1"/>
          </p:cNvSpPr>
          <p:nvPr/>
        </p:nvSpPr>
        <p:spPr bwMode="auto">
          <a:xfrm>
            <a:off x="6805613"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d</a:t>
            </a:r>
          </a:p>
        </p:txBody>
      </p:sp>
      <p:sp>
        <p:nvSpPr>
          <p:cNvPr id="200760" name="Rectangle 56"/>
          <p:cNvSpPr>
            <a:spLocks noChangeArrowheads="1"/>
          </p:cNvSpPr>
          <p:nvPr/>
        </p:nvSpPr>
        <p:spPr bwMode="auto">
          <a:xfrm>
            <a:off x="72374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61" name="Rectangle 57"/>
          <p:cNvSpPr>
            <a:spLocks noChangeArrowheads="1"/>
          </p:cNvSpPr>
          <p:nvPr/>
        </p:nvSpPr>
        <p:spPr bwMode="auto">
          <a:xfrm>
            <a:off x="7454900"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62" name="Rectangle 58"/>
          <p:cNvSpPr>
            <a:spLocks noChangeArrowheads="1"/>
          </p:cNvSpPr>
          <p:nvPr/>
        </p:nvSpPr>
        <p:spPr bwMode="auto">
          <a:xfrm>
            <a:off x="61563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63" name="Rectangle 59"/>
          <p:cNvSpPr>
            <a:spLocks noChangeArrowheads="1"/>
          </p:cNvSpPr>
          <p:nvPr/>
        </p:nvSpPr>
        <p:spPr bwMode="auto">
          <a:xfrm>
            <a:off x="63722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64" name="Rectangle 60"/>
          <p:cNvSpPr>
            <a:spLocks noChangeArrowheads="1"/>
          </p:cNvSpPr>
          <p:nvPr/>
        </p:nvSpPr>
        <p:spPr bwMode="auto">
          <a:xfrm>
            <a:off x="6588125"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e</a:t>
            </a:r>
          </a:p>
        </p:txBody>
      </p:sp>
      <p:sp>
        <p:nvSpPr>
          <p:cNvPr id="200765" name="Rectangle 61"/>
          <p:cNvSpPr>
            <a:spLocks noChangeArrowheads="1"/>
          </p:cNvSpPr>
          <p:nvPr/>
        </p:nvSpPr>
        <p:spPr bwMode="auto">
          <a:xfrm>
            <a:off x="70199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66" name="Rectangle 62"/>
          <p:cNvSpPr>
            <a:spLocks noChangeArrowheads="1"/>
          </p:cNvSpPr>
          <p:nvPr/>
        </p:nvSpPr>
        <p:spPr bwMode="auto">
          <a:xfrm>
            <a:off x="7237413"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67" name="Rectangle 63"/>
          <p:cNvSpPr>
            <a:spLocks noChangeArrowheads="1"/>
          </p:cNvSpPr>
          <p:nvPr/>
        </p:nvSpPr>
        <p:spPr bwMode="auto">
          <a:xfrm>
            <a:off x="77406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0768" name="Rectangle 64"/>
          <p:cNvSpPr>
            <a:spLocks noChangeArrowheads="1"/>
          </p:cNvSpPr>
          <p:nvPr/>
        </p:nvSpPr>
        <p:spPr bwMode="auto">
          <a:xfrm>
            <a:off x="79565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69" name="Rectangle 65"/>
          <p:cNvSpPr>
            <a:spLocks noChangeArrowheads="1"/>
          </p:cNvSpPr>
          <p:nvPr/>
        </p:nvSpPr>
        <p:spPr bwMode="auto">
          <a:xfrm>
            <a:off x="817245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f</a:t>
            </a:r>
          </a:p>
        </p:txBody>
      </p:sp>
      <p:sp>
        <p:nvSpPr>
          <p:cNvPr id="200770" name="Rectangle 66"/>
          <p:cNvSpPr>
            <a:spLocks noChangeArrowheads="1"/>
          </p:cNvSpPr>
          <p:nvPr/>
        </p:nvSpPr>
        <p:spPr bwMode="auto">
          <a:xfrm>
            <a:off x="86042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0771" name="Rectangle 67"/>
          <p:cNvSpPr>
            <a:spLocks noChangeArrowheads="1"/>
          </p:cNvSpPr>
          <p:nvPr/>
        </p:nvSpPr>
        <p:spPr bwMode="auto">
          <a:xfrm>
            <a:off x="88217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200772" name="AutoShape 68"/>
          <p:cNvCxnSpPr>
            <a:cxnSpLocks noChangeShapeType="1"/>
            <a:endCxn id="200715" idx="0"/>
          </p:cNvCxnSpPr>
          <p:nvPr/>
        </p:nvCxnSpPr>
        <p:spPr bwMode="auto">
          <a:xfrm rot="10800000" flipV="1">
            <a:off x="5940425" y="1341438"/>
            <a:ext cx="792163" cy="71913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777" name="Line 73"/>
          <p:cNvSpPr>
            <a:spLocks noChangeShapeType="1"/>
          </p:cNvSpPr>
          <p:nvPr/>
        </p:nvSpPr>
        <p:spPr bwMode="auto">
          <a:xfrm flipH="1">
            <a:off x="4572000" y="2205038"/>
            <a:ext cx="8636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0778" name="Line 74"/>
          <p:cNvSpPr>
            <a:spLocks noChangeShapeType="1"/>
          </p:cNvSpPr>
          <p:nvPr/>
        </p:nvSpPr>
        <p:spPr bwMode="auto">
          <a:xfrm>
            <a:off x="6443663" y="2205038"/>
            <a:ext cx="865187"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0779" name="Line 75"/>
          <p:cNvSpPr>
            <a:spLocks noChangeShapeType="1"/>
          </p:cNvSpPr>
          <p:nvPr/>
        </p:nvSpPr>
        <p:spPr bwMode="auto">
          <a:xfrm flipH="1">
            <a:off x="3635375" y="3068638"/>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0780" name="Line 76"/>
          <p:cNvSpPr>
            <a:spLocks noChangeShapeType="1"/>
          </p:cNvSpPr>
          <p:nvPr/>
        </p:nvSpPr>
        <p:spPr bwMode="auto">
          <a:xfrm>
            <a:off x="5148263" y="3068638"/>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0781" name="Line 77"/>
          <p:cNvSpPr>
            <a:spLocks noChangeShapeType="1"/>
          </p:cNvSpPr>
          <p:nvPr/>
        </p:nvSpPr>
        <p:spPr bwMode="auto">
          <a:xfrm flipH="1">
            <a:off x="6659563" y="2997200"/>
            <a:ext cx="21748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0782" name="Line 78"/>
          <p:cNvSpPr>
            <a:spLocks noChangeShapeType="1"/>
          </p:cNvSpPr>
          <p:nvPr/>
        </p:nvSpPr>
        <p:spPr bwMode="auto">
          <a:xfrm>
            <a:off x="7885113" y="2997200"/>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0783" name="Line 79"/>
          <p:cNvSpPr>
            <a:spLocks noChangeShapeType="1"/>
          </p:cNvSpPr>
          <p:nvPr/>
        </p:nvSpPr>
        <p:spPr bwMode="auto">
          <a:xfrm flipH="1">
            <a:off x="4219575" y="394811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0784" name="Line 80"/>
          <p:cNvSpPr>
            <a:spLocks noChangeShapeType="1"/>
          </p:cNvSpPr>
          <p:nvPr/>
        </p:nvSpPr>
        <p:spPr bwMode="auto">
          <a:xfrm>
            <a:off x="5853113" y="3948113"/>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0785" name="Line 81"/>
          <p:cNvSpPr>
            <a:spLocks noChangeShapeType="1"/>
          </p:cNvSpPr>
          <p:nvPr/>
        </p:nvSpPr>
        <p:spPr bwMode="auto">
          <a:xfrm flipH="1">
            <a:off x="5075238" y="486886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0786" name="Line 82"/>
          <p:cNvSpPr>
            <a:spLocks noChangeShapeType="1"/>
          </p:cNvSpPr>
          <p:nvPr/>
        </p:nvSpPr>
        <p:spPr bwMode="auto">
          <a:xfrm>
            <a:off x="6659563" y="4868863"/>
            <a:ext cx="2889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cxnSp>
        <p:nvCxnSpPr>
          <p:cNvPr id="200841" name="AutoShape 137"/>
          <p:cNvCxnSpPr>
            <a:cxnSpLocks noChangeShapeType="1"/>
          </p:cNvCxnSpPr>
          <p:nvPr/>
        </p:nvCxnSpPr>
        <p:spPr bwMode="auto">
          <a:xfrm>
            <a:off x="4643438" y="1773238"/>
            <a:ext cx="649287" cy="360362"/>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842" name="Text Box 138"/>
          <p:cNvSpPr txBox="1">
            <a:spLocks noChangeArrowheads="1"/>
          </p:cNvSpPr>
          <p:nvPr/>
        </p:nvSpPr>
        <p:spPr bwMode="auto">
          <a:xfrm>
            <a:off x="4192588" y="1412875"/>
            <a:ext cx="382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a:t>
            </a:r>
          </a:p>
        </p:txBody>
      </p:sp>
      <p:sp>
        <p:nvSpPr>
          <p:cNvPr id="200843" name="Text Box 139"/>
          <p:cNvSpPr txBox="1">
            <a:spLocks noChangeArrowheads="1"/>
          </p:cNvSpPr>
          <p:nvPr/>
        </p:nvSpPr>
        <p:spPr bwMode="auto">
          <a:xfrm>
            <a:off x="4500563" y="908050"/>
            <a:ext cx="1601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effectLst/>
                <a:ea typeface="宋体" pitchFamily="2" charset="-122"/>
              </a:rPr>
              <a:t>*pre=null</a:t>
            </a:r>
          </a:p>
        </p:txBody>
      </p:sp>
      <p:sp>
        <p:nvSpPr>
          <p:cNvPr id="200844" name="Text Box 140"/>
          <p:cNvSpPr txBox="1">
            <a:spLocks noChangeArrowheads="1"/>
          </p:cNvSpPr>
          <p:nvPr/>
        </p:nvSpPr>
        <p:spPr bwMode="auto">
          <a:xfrm>
            <a:off x="6807200" y="1071563"/>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BT</a:t>
            </a:r>
          </a:p>
        </p:txBody>
      </p:sp>
      <p:grpSp>
        <p:nvGrpSpPr>
          <p:cNvPr id="100" name="Group 68"/>
          <p:cNvGrpSpPr>
            <a:grpSpLocks/>
          </p:cNvGrpSpPr>
          <p:nvPr/>
        </p:nvGrpSpPr>
        <p:grpSpPr bwMode="auto">
          <a:xfrm>
            <a:off x="171450" y="260350"/>
            <a:ext cx="2644775" cy="3887788"/>
            <a:chOff x="108" y="164"/>
            <a:chExt cx="1666" cy="2449"/>
          </a:xfrm>
        </p:grpSpPr>
        <p:sp>
          <p:nvSpPr>
            <p:cNvPr id="101" name="Oval 69"/>
            <p:cNvSpPr>
              <a:spLocks noChangeArrowheads="1"/>
            </p:cNvSpPr>
            <p:nvPr/>
          </p:nvSpPr>
          <p:spPr bwMode="auto">
            <a:xfrm>
              <a:off x="784" y="164"/>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02" name="Oval 70"/>
            <p:cNvSpPr>
              <a:spLocks noChangeArrowheads="1"/>
            </p:cNvSpPr>
            <p:nvPr/>
          </p:nvSpPr>
          <p:spPr bwMode="auto">
            <a:xfrm>
              <a:off x="386" y="606"/>
              <a:ext cx="239"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03" name="Oval 71"/>
            <p:cNvSpPr>
              <a:spLocks noChangeArrowheads="1"/>
            </p:cNvSpPr>
            <p:nvPr/>
          </p:nvSpPr>
          <p:spPr bwMode="auto">
            <a:xfrm>
              <a:off x="108"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104" name="Oval 72"/>
            <p:cNvSpPr>
              <a:spLocks noChangeArrowheads="1"/>
            </p:cNvSpPr>
            <p:nvPr/>
          </p:nvSpPr>
          <p:spPr bwMode="auto">
            <a:xfrm>
              <a:off x="585"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05" name="Oval 73"/>
            <p:cNvSpPr>
              <a:spLocks noChangeArrowheads="1"/>
            </p:cNvSpPr>
            <p:nvPr/>
          </p:nvSpPr>
          <p:spPr bwMode="auto">
            <a:xfrm>
              <a:off x="347"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106" name="Oval 74"/>
            <p:cNvSpPr>
              <a:spLocks noChangeArrowheads="1"/>
            </p:cNvSpPr>
            <p:nvPr/>
          </p:nvSpPr>
          <p:spPr bwMode="auto">
            <a:xfrm>
              <a:off x="824"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07" name="Oval 75"/>
            <p:cNvSpPr>
              <a:spLocks noChangeArrowheads="1"/>
            </p:cNvSpPr>
            <p:nvPr/>
          </p:nvSpPr>
          <p:spPr bwMode="auto">
            <a:xfrm>
              <a:off x="585"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108" name="Oval 76"/>
            <p:cNvSpPr>
              <a:spLocks noChangeArrowheads="1"/>
            </p:cNvSpPr>
            <p:nvPr/>
          </p:nvSpPr>
          <p:spPr bwMode="auto">
            <a:xfrm>
              <a:off x="1062"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109" name="Oval 77"/>
            <p:cNvSpPr>
              <a:spLocks noChangeArrowheads="1"/>
            </p:cNvSpPr>
            <p:nvPr/>
          </p:nvSpPr>
          <p:spPr bwMode="auto">
            <a:xfrm>
              <a:off x="1222" y="606"/>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10" name="Oval 78"/>
            <p:cNvSpPr>
              <a:spLocks noChangeArrowheads="1"/>
            </p:cNvSpPr>
            <p:nvPr/>
          </p:nvSpPr>
          <p:spPr bwMode="auto">
            <a:xfrm>
              <a:off x="1023" y="1147"/>
              <a:ext cx="238"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111" name="Oval 79"/>
            <p:cNvSpPr>
              <a:spLocks noChangeArrowheads="1"/>
            </p:cNvSpPr>
            <p:nvPr/>
          </p:nvSpPr>
          <p:spPr bwMode="auto">
            <a:xfrm>
              <a:off x="1460"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112" name="AutoShape 80"/>
            <p:cNvCxnSpPr>
              <a:cxnSpLocks noChangeShapeType="1"/>
              <a:stCxn id="101" idx="3"/>
              <a:endCxn id="102" idx="7"/>
            </p:cNvCxnSpPr>
            <p:nvPr/>
          </p:nvCxnSpPr>
          <p:spPr bwMode="auto">
            <a:xfrm flipH="1">
              <a:off x="590" y="369"/>
              <a:ext cx="22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AutoShape 81"/>
            <p:cNvCxnSpPr>
              <a:cxnSpLocks noChangeShapeType="1"/>
              <a:stCxn id="101" idx="5"/>
              <a:endCxn id="109" idx="1"/>
            </p:cNvCxnSpPr>
            <p:nvPr/>
          </p:nvCxnSpPr>
          <p:spPr bwMode="auto">
            <a:xfrm>
              <a:off x="988" y="369"/>
              <a:ext cx="26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AutoShape 82"/>
            <p:cNvCxnSpPr>
              <a:cxnSpLocks noChangeShapeType="1"/>
              <a:stCxn id="102" idx="3"/>
              <a:endCxn id="103" idx="0"/>
            </p:cNvCxnSpPr>
            <p:nvPr/>
          </p:nvCxnSpPr>
          <p:spPr bwMode="auto">
            <a:xfrm flipH="1">
              <a:off x="228" y="811"/>
              <a:ext cx="193"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AutoShape 83"/>
            <p:cNvCxnSpPr>
              <a:cxnSpLocks noChangeShapeType="1"/>
              <a:stCxn id="102" idx="5"/>
              <a:endCxn id="104" idx="0"/>
            </p:cNvCxnSpPr>
            <p:nvPr/>
          </p:nvCxnSpPr>
          <p:spPr bwMode="auto">
            <a:xfrm>
              <a:off x="590"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AutoShape 84"/>
            <p:cNvCxnSpPr>
              <a:cxnSpLocks noChangeShapeType="1"/>
              <a:stCxn id="109" idx="3"/>
              <a:endCxn id="110" idx="0"/>
            </p:cNvCxnSpPr>
            <p:nvPr/>
          </p:nvCxnSpPr>
          <p:spPr bwMode="auto">
            <a:xfrm flipH="1">
              <a:off x="1142"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AutoShape 85"/>
            <p:cNvCxnSpPr>
              <a:cxnSpLocks noChangeShapeType="1"/>
              <a:stCxn id="109" idx="5"/>
              <a:endCxn id="111" idx="0"/>
            </p:cNvCxnSpPr>
            <p:nvPr/>
          </p:nvCxnSpPr>
          <p:spPr bwMode="auto">
            <a:xfrm>
              <a:off x="1425" y="811"/>
              <a:ext cx="154"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AutoShape 86"/>
            <p:cNvCxnSpPr>
              <a:cxnSpLocks noChangeShapeType="1"/>
              <a:stCxn id="104" idx="3"/>
              <a:endCxn id="105" idx="0"/>
            </p:cNvCxnSpPr>
            <p:nvPr/>
          </p:nvCxnSpPr>
          <p:spPr bwMode="auto">
            <a:xfrm flipH="1">
              <a:off x="466"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AutoShape 87"/>
            <p:cNvCxnSpPr>
              <a:cxnSpLocks noChangeShapeType="1"/>
              <a:stCxn id="104" idx="5"/>
              <a:endCxn id="106" idx="0"/>
            </p:cNvCxnSpPr>
            <p:nvPr/>
          </p:nvCxnSpPr>
          <p:spPr bwMode="auto">
            <a:xfrm>
              <a:off x="789"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AutoShape 88"/>
            <p:cNvCxnSpPr>
              <a:cxnSpLocks noChangeShapeType="1"/>
              <a:stCxn id="106" idx="3"/>
              <a:endCxn id="107" idx="0"/>
            </p:cNvCxnSpPr>
            <p:nvPr/>
          </p:nvCxnSpPr>
          <p:spPr bwMode="auto">
            <a:xfrm flipH="1">
              <a:off x="705"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AutoShape 89"/>
            <p:cNvCxnSpPr>
              <a:cxnSpLocks noChangeShapeType="1"/>
              <a:stCxn id="106" idx="5"/>
              <a:endCxn id="108" idx="0"/>
            </p:cNvCxnSpPr>
            <p:nvPr/>
          </p:nvCxnSpPr>
          <p:spPr bwMode="auto">
            <a:xfrm>
              <a:off x="1027"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Oval 90"/>
            <p:cNvSpPr>
              <a:spLocks noChangeArrowheads="1"/>
            </p:cNvSpPr>
            <p:nvPr/>
          </p:nvSpPr>
          <p:spPr bwMode="auto">
            <a:xfrm>
              <a:off x="465"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 name="Oval 91"/>
            <p:cNvSpPr>
              <a:spLocks noChangeArrowheads="1"/>
            </p:cNvSpPr>
            <p:nvPr/>
          </p:nvSpPr>
          <p:spPr bwMode="auto">
            <a:xfrm>
              <a:off x="675" y="1409"/>
              <a:ext cx="60"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 name="Oval 92"/>
            <p:cNvSpPr>
              <a:spLocks noChangeArrowheads="1"/>
            </p:cNvSpPr>
            <p:nvPr/>
          </p:nvSpPr>
          <p:spPr bwMode="auto">
            <a:xfrm>
              <a:off x="913" y="2011"/>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 name="Oval 93"/>
            <p:cNvSpPr>
              <a:spLocks noChangeArrowheads="1"/>
            </p:cNvSpPr>
            <p:nvPr/>
          </p:nvSpPr>
          <p:spPr bwMode="auto">
            <a:xfrm>
              <a:off x="884" y="413"/>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6" name="Oval 94"/>
            <p:cNvSpPr>
              <a:spLocks noChangeArrowheads="1"/>
            </p:cNvSpPr>
            <p:nvPr/>
          </p:nvSpPr>
          <p:spPr bwMode="auto">
            <a:xfrm>
              <a:off x="1317"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7" name="Text Box 95"/>
            <p:cNvSpPr txBox="1">
              <a:spLocks noChangeArrowheads="1"/>
            </p:cNvSpPr>
            <p:nvPr/>
          </p:nvSpPr>
          <p:spPr bwMode="auto">
            <a:xfrm>
              <a:off x="1658" y="599"/>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zh-CN" altLang="zh-CN" sz="1600">
                <a:effectLst/>
                <a:ea typeface="宋体" pitchFamily="2" charset="-122"/>
              </a:endParaRPr>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页脚占位符 4"/>
          <p:cNvSpPr>
            <a:spLocks noGrp="1"/>
          </p:cNvSpPr>
          <p:nvPr>
            <p:ph type="ftr" sz="quarter" idx="11"/>
          </p:nvPr>
        </p:nvSpPr>
        <p:spPr/>
        <p:txBody>
          <a:bodyPr/>
          <a:lstStyle/>
          <a:p>
            <a:endParaRPr lang="en-US" altLang="zh-CN"/>
          </a:p>
          <a:p>
            <a:r>
              <a:rPr lang="en-US" altLang="zh-CN"/>
              <a:t>Prof. Q. Wang</a:t>
            </a:r>
          </a:p>
        </p:txBody>
      </p:sp>
      <p:sp>
        <p:nvSpPr>
          <p:cNvPr id="201730" name="Rectangle 2"/>
          <p:cNvSpPr>
            <a:spLocks noChangeArrowheads="1"/>
          </p:cNvSpPr>
          <p:nvPr/>
        </p:nvSpPr>
        <p:spPr bwMode="auto">
          <a:xfrm>
            <a:off x="52927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31" name="Rectangle 3"/>
          <p:cNvSpPr>
            <a:spLocks noChangeArrowheads="1"/>
          </p:cNvSpPr>
          <p:nvPr/>
        </p:nvSpPr>
        <p:spPr bwMode="auto">
          <a:xfrm>
            <a:off x="55086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1732" name="Rectangle 4"/>
          <p:cNvSpPr>
            <a:spLocks noChangeArrowheads="1"/>
          </p:cNvSpPr>
          <p:nvPr/>
        </p:nvSpPr>
        <p:spPr bwMode="auto">
          <a:xfrm>
            <a:off x="5724525" y="206057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1733" name="Rectangle 5"/>
          <p:cNvSpPr>
            <a:spLocks noChangeArrowheads="1"/>
          </p:cNvSpPr>
          <p:nvPr/>
        </p:nvSpPr>
        <p:spPr bwMode="auto">
          <a:xfrm>
            <a:off x="61563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1734" name="Rectangle 6"/>
          <p:cNvSpPr>
            <a:spLocks noChangeArrowheads="1"/>
          </p:cNvSpPr>
          <p:nvPr/>
        </p:nvSpPr>
        <p:spPr bwMode="auto">
          <a:xfrm>
            <a:off x="6373813"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35" name="Rectangle 7"/>
          <p:cNvSpPr>
            <a:spLocks noChangeArrowheads="1"/>
          </p:cNvSpPr>
          <p:nvPr/>
        </p:nvSpPr>
        <p:spPr bwMode="auto">
          <a:xfrm>
            <a:off x="39973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36" name="Rectangle 8"/>
          <p:cNvSpPr>
            <a:spLocks noChangeArrowheads="1"/>
          </p:cNvSpPr>
          <p:nvPr/>
        </p:nvSpPr>
        <p:spPr bwMode="auto">
          <a:xfrm>
            <a:off x="42132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1737" name="Rectangle 9"/>
          <p:cNvSpPr>
            <a:spLocks noChangeArrowheads="1"/>
          </p:cNvSpPr>
          <p:nvPr/>
        </p:nvSpPr>
        <p:spPr bwMode="auto">
          <a:xfrm>
            <a:off x="4429125"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1738" name="Rectangle 10"/>
          <p:cNvSpPr>
            <a:spLocks noChangeArrowheads="1"/>
          </p:cNvSpPr>
          <p:nvPr/>
        </p:nvSpPr>
        <p:spPr bwMode="auto">
          <a:xfrm>
            <a:off x="48609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1739" name="Rectangle 11"/>
          <p:cNvSpPr>
            <a:spLocks noChangeArrowheads="1"/>
          </p:cNvSpPr>
          <p:nvPr/>
        </p:nvSpPr>
        <p:spPr bwMode="auto">
          <a:xfrm>
            <a:off x="5078413"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40" name="Rectangle 12"/>
          <p:cNvSpPr>
            <a:spLocks noChangeArrowheads="1"/>
          </p:cNvSpPr>
          <p:nvPr/>
        </p:nvSpPr>
        <p:spPr bwMode="auto">
          <a:xfrm>
            <a:off x="67310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41" name="Rectangle 13"/>
          <p:cNvSpPr>
            <a:spLocks noChangeArrowheads="1"/>
          </p:cNvSpPr>
          <p:nvPr/>
        </p:nvSpPr>
        <p:spPr bwMode="auto">
          <a:xfrm>
            <a:off x="69469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1742" name="Rectangle 14"/>
          <p:cNvSpPr>
            <a:spLocks noChangeArrowheads="1"/>
          </p:cNvSpPr>
          <p:nvPr/>
        </p:nvSpPr>
        <p:spPr bwMode="auto">
          <a:xfrm>
            <a:off x="7162800"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1743" name="Rectangle 15"/>
          <p:cNvSpPr>
            <a:spLocks noChangeArrowheads="1"/>
          </p:cNvSpPr>
          <p:nvPr/>
        </p:nvSpPr>
        <p:spPr bwMode="auto">
          <a:xfrm>
            <a:off x="75946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1744" name="Rectangle 16"/>
          <p:cNvSpPr>
            <a:spLocks noChangeArrowheads="1"/>
          </p:cNvSpPr>
          <p:nvPr/>
        </p:nvSpPr>
        <p:spPr bwMode="auto">
          <a:xfrm>
            <a:off x="7812088"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45" name="Rectangle 17"/>
          <p:cNvSpPr>
            <a:spLocks noChangeArrowheads="1"/>
          </p:cNvSpPr>
          <p:nvPr/>
        </p:nvSpPr>
        <p:spPr bwMode="auto">
          <a:xfrm>
            <a:off x="46434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46" name="Rectangle 18"/>
          <p:cNvSpPr>
            <a:spLocks noChangeArrowheads="1"/>
          </p:cNvSpPr>
          <p:nvPr/>
        </p:nvSpPr>
        <p:spPr bwMode="auto">
          <a:xfrm>
            <a:off x="48593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1747" name="Rectangle 19"/>
          <p:cNvSpPr>
            <a:spLocks noChangeArrowheads="1"/>
          </p:cNvSpPr>
          <p:nvPr/>
        </p:nvSpPr>
        <p:spPr bwMode="auto">
          <a:xfrm>
            <a:off x="5075238"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1748" name="Rectangle 20"/>
          <p:cNvSpPr>
            <a:spLocks noChangeArrowheads="1"/>
          </p:cNvSpPr>
          <p:nvPr/>
        </p:nvSpPr>
        <p:spPr bwMode="auto">
          <a:xfrm>
            <a:off x="55070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1749" name="Rectangle 21"/>
          <p:cNvSpPr>
            <a:spLocks noChangeArrowheads="1"/>
          </p:cNvSpPr>
          <p:nvPr/>
        </p:nvSpPr>
        <p:spPr bwMode="auto">
          <a:xfrm>
            <a:off x="57245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50" name="Rectangle 22"/>
          <p:cNvSpPr>
            <a:spLocks noChangeArrowheads="1"/>
          </p:cNvSpPr>
          <p:nvPr/>
        </p:nvSpPr>
        <p:spPr bwMode="auto">
          <a:xfrm>
            <a:off x="55086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51" name="Rectangle 23"/>
          <p:cNvSpPr>
            <a:spLocks noChangeArrowheads="1"/>
          </p:cNvSpPr>
          <p:nvPr/>
        </p:nvSpPr>
        <p:spPr bwMode="auto">
          <a:xfrm>
            <a:off x="57245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1752" name="Rectangle 24"/>
          <p:cNvSpPr>
            <a:spLocks noChangeArrowheads="1"/>
          </p:cNvSpPr>
          <p:nvPr/>
        </p:nvSpPr>
        <p:spPr bwMode="auto">
          <a:xfrm>
            <a:off x="5940425"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1753" name="Rectangle 25"/>
          <p:cNvSpPr>
            <a:spLocks noChangeArrowheads="1"/>
          </p:cNvSpPr>
          <p:nvPr/>
        </p:nvSpPr>
        <p:spPr bwMode="auto">
          <a:xfrm>
            <a:off x="63722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1754" name="Rectangle 26"/>
          <p:cNvSpPr>
            <a:spLocks noChangeArrowheads="1"/>
          </p:cNvSpPr>
          <p:nvPr/>
        </p:nvSpPr>
        <p:spPr bwMode="auto">
          <a:xfrm>
            <a:off x="6589713"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55" name="Rectangle 27"/>
          <p:cNvSpPr>
            <a:spLocks noChangeArrowheads="1"/>
          </p:cNvSpPr>
          <p:nvPr/>
        </p:nvSpPr>
        <p:spPr bwMode="auto">
          <a:xfrm>
            <a:off x="30607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56" name="Rectangle 28"/>
          <p:cNvSpPr>
            <a:spLocks noChangeArrowheads="1"/>
          </p:cNvSpPr>
          <p:nvPr/>
        </p:nvSpPr>
        <p:spPr bwMode="auto">
          <a:xfrm>
            <a:off x="32766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57" name="Rectangle 29"/>
          <p:cNvSpPr>
            <a:spLocks noChangeArrowheads="1"/>
          </p:cNvSpPr>
          <p:nvPr/>
        </p:nvSpPr>
        <p:spPr bwMode="auto">
          <a:xfrm>
            <a:off x="349250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a:t>
            </a:r>
          </a:p>
        </p:txBody>
      </p:sp>
      <p:sp>
        <p:nvSpPr>
          <p:cNvPr id="201758" name="Rectangle 30"/>
          <p:cNvSpPr>
            <a:spLocks noChangeArrowheads="1"/>
          </p:cNvSpPr>
          <p:nvPr/>
        </p:nvSpPr>
        <p:spPr bwMode="auto">
          <a:xfrm>
            <a:off x="39243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59" name="Rectangle 31"/>
          <p:cNvSpPr>
            <a:spLocks noChangeArrowheads="1"/>
          </p:cNvSpPr>
          <p:nvPr/>
        </p:nvSpPr>
        <p:spPr bwMode="auto">
          <a:xfrm>
            <a:off x="414178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60" name="Rectangle 32"/>
          <p:cNvSpPr>
            <a:spLocks noChangeArrowheads="1"/>
          </p:cNvSpPr>
          <p:nvPr/>
        </p:nvSpPr>
        <p:spPr bwMode="auto">
          <a:xfrm>
            <a:off x="34925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61" name="Rectangle 33"/>
          <p:cNvSpPr>
            <a:spLocks noChangeArrowheads="1"/>
          </p:cNvSpPr>
          <p:nvPr/>
        </p:nvSpPr>
        <p:spPr bwMode="auto">
          <a:xfrm>
            <a:off x="37084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62" name="Rectangle 34"/>
          <p:cNvSpPr>
            <a:spLocks noChangeArrowheads="1"/>
          </p:cNvSpPr>
          <p:nvPr/>
        </p:nvSpPr>
        <p:spPr bwMode="auto">
          <a:xfrm>
            <a:off x="3924300"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b</a:t>
            </a:r>
          </a:p>
        </p:txBody>
      </p:sp>
      <p:sp>
        <p:nvSpPr>
          <p:cNvPr id="201763" name="Rectangle 35"/>
          <p:cNvSpPr>
            <a:spLocks noChangeArrowheads="1"/>
          </p:cNvSpPr>
          <p:nvPr/>
        </p:nvSpPr>
        <p:spPr bwMode="auto">
          <a:xfrm>
            <a:off x="43561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64" name="Rectangle 36"/>
          <p:cNvSpPr>
            <a:spLocks noChangeArrowheads="1"/>
          </p:cNvSpPr>
          <p:nvPr/>
        </p:nvSpPr>
        <p:spPr bwMode="auto">
          <a:xfrm>
            <a:off x="4573588"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65" name="Rectangle 37"/>
          <p:cNvSpPr>
            <a:spLocks noChangeArrowheads="1"/>
          </p:cNvSpPr>
          <p:nvPr/>
        </p:nvSpPr>
        <p:spPr bwMode="auto">
          <a:xfrm>
            <a:off x="44291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66" name="Rectangle 38"/>
          <p:cNvSpPr>
            <a:spLocks noChangeArrowheads="1"/>
          </p:cNvSpPr>
          <p:nvPr/>
        </p:nvSpPr>
        <p:spPr bwMode="auto">
          <a:xfrm>
            <a:off x="46450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67" name="Rectangle 39"/>
          <p:cNvSpPr>
            <a:spLocks noChangeArrowheads="1"/>
          </p:cNvSpPr>
          <p:nvPr/>
        </p:nvSpPr>
        <p:spPr bwMode="auto">
          <a:xfrm>
            <a:off x="4860925"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c</a:t>
            </a:r>
          </a:p>
        </p:txBody>
      </p:sp>
      <p:sp>
        <p:nvSpPr>
          <p:cNvPr id="201768" name="Rectangle 40"/>
          <p:cNvSpPr>
            <a:spLocks noChangeArrowheads="1"/>
          </p:cNvSpPr>
          <p:nvPr/>
        </p:nvSpPr>
        <p:spPr bwMode="auto">
          <a:xfrm>
            <a:off x="52927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69" name="Rectangle 41"/>
          <p:cNvSpPr>
            <a:spLocks noChangeArrowheads="1"/>
          </p:cNvSpPr>
          <p:nvPr/>
        </p:nvSpPr>
        <p:spPr bwMode="auto">
          <a:xfrm>
            <a:off x="55102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70" name="Rectangle 42"/>
          <p:cNvSpPr>
            <a:spLocks noChangeArrowheads="1"/>
          </p:cNvSpPr>
          <p:nvPr/>
        </p:nvSpPr>
        <p:spPr bwMode="auto">
          <a:xfrm>
            <a:off x="63738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71" name="Rectangle 43"/>
          <p:cNvSpPr>
            <a:spLocks noChangeArrowheads="1"/>
          </p:cNvSpPr>
          <p:nvPr/>
        </p:nvSpPr>
        <p:spPr bwMode="auto">
          <a:xfrm>
            <a:off x="65897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72" name="Rectangle 44"/>
          <p:cNvSpPr>
            <a:spLocks noChangeArrowheads="1"/>
          </p:cNvSpPr>
          <p:nvPr/>
        </p:nvSpPr>
        <p:spPr bwMode="auto">
          <a:xfrm>
            <a:off x="6805613"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d</a:t>
            </a:r>
          </a:p>
        </p:txBody>
      </p:sp>
      <p:sp>
        <p:nvSpPr>
          <p:cNvPr id="201773" name="Rectangle 45"/>
          <p:cNvSpPr>
            <a:spLocks noChangeArrowheads="1"/>
          </p:cNvSpPr>
          <p:nvPr/>
        </p:nvSpPr>
        <p:spPr bwMode="auto">
          <a:xfrm>
            <a:off x="72374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74" name="Rectangle 46"/>
          <p:cNvSpPr>
            <a:spLocks noChangeArrowheads="1"/>
          </p:cNvSpPr>
          <p:nvPr/>
        </p:nvSpPr>
        <p:spPr bwMode="auto">
          <a:xfrm>
            <a:off x="7454900"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75" name="Rectangle 47"/>
          <p:cNvSpPr>
            <a:spLocks noChangeArrowheads="1"/>
          </p:cNvSpPr>
          <p:nvPr/>
        </p:nvSpPr>
        <p:spPr bwMode="auto">
          <a:xfrm>
            <a:off x="61563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76" name="Rectangle 48"/>
          <p:cNvSpPr>
            <a:spLocks noChangeArrowheads="1"/>
          </p:cNvSpPr>
          <p:nvPr/>
        </p:nvSpPr>
        <p:spPr bwMode="auto">
          <a:xfrm>
            <a:off x="63722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77" name="Rectangle 49"/>
          <p:cNvSpPr>
            <a:spLocks noChangeArrowheads="1"/>
          </p:cNvSpPr>
          <p:nvPr/>
        </p:nvSpPr>
        <p:spPr bwMode="auto">
          <a:xfrm>
            <a:off x="6588125"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e</a:t>
            </a:r>
          </a:p>
        </p:txBody>
      </p:sp>
      <p:sp>
        <p:nvSpPr>
          <p:cNvPr id="201778" name="Rectangle 50"/>
          <p:cNvSpPr>
            <a:spLocks noChangeArrowheads="1"/>
          </p:cNvSpPr>
          <p:nvPr/>
        </p:nvSpPr>
        <p:spPr bwMode="auto">
          <a:xfrm>
            <a:off x="70199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79" name="Rectangle 51"/>
          <p:cNvSpPr>
            <a:spLocks noChangeArrowheads="1"/>
          </p:cNvSpPr>
          <p:nvPr/>
        </p:nvSpPr>
        <p:spPr bwMode="auto">
          <a:xfrm>
            <a:off x="7237413"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80" name="Rectangle 52"/>
          <p:cNvSpPr>
            <a:spLocks noChangeArrowheads="1"/>
          </p:cNvSpPr>
          <p:nvPr/>
        </p:nvSpPr>
        <p:spPr bwMode="auto">
          <a:xfrm>
            <a:off x="77406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781" name="Rectangle 53"/>
          <p:cNvSpPr>
            <a:spLocks noChangeArrowheads="1"/>
          </p:cNvSpPr>
          <p:nvPr/>
        </p:nvSpPr>
        <p:spPr bwMode="auto">
          <a:xfrm>
            <a:off x="79565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82" name="Rectangle 54"/>
          <p:cNvSpPr>
            <a:spLocks noChangeArrowheads="1"/>
          </p:cNvSpPr>
          <p:nvPr/>
        </p:nvSpPr>
        <p:spPr bwMode="auto">
          <a:xfrm>
            <a:off x="817245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f</a:t>
            </a:r>
          </a:p>
        </p:txBody>
      </p:sp>
      <p:sp>
        <p:nvSpPr>
          <p:cNvPr id="201783" name="Rectangle 55"/>
          <p:cNvSpPr>
            <a:spLocks noChangeArrowheads="1"/>
          </p:cNvSpPr>
          <p:nvPr/>
        </p:nvSpPr>
        <p:spPr bwMode="auto">
          <a:xfrm>
            <a:off x="86042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1784" name="Rectangle 56"/>
          <p:cNvSpPr>
            <a:spLocks noChangeArrowheads="1"/>
          </p:cNvSpPr>
          <p:nvPr/>
        </p:nvSpPr>
        <p:spPr bwMode="auto">
          <a:xfrm>
            <a:off x="88217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201785" name="AutoShape 57"/>
          <p:cNvCxnSpPr>
            <a:cxnSpLocks noChangeShapeType="1"/>
            <a:endCxn id="201732" idx="0"/>
          </p:cNvCxnSpPr>
          <p:nvPr/>
        </p:nvCxnSpPr>
        <p:spPr bwMode="auto">
          <a:xfrm rot="10800000" flipV="1">
            <a:off x="5940425" y="1341438"/>
            <a:ext cx="792163" cy="71913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786" name="Line 58"/>
          <p:cNvSpPr>
            <a:spLocks noChangeShapeType="1"/>
          </p:cNvSpPr>
          <p:nvPr/>
        </p:nvSpPr>
        <p:spPr bwMode="auto">
          <a:xfrm flipH="1">
            <a:off x="4572000" y="2205038"/>
            <a:ext cx="8636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1787" name="Line 59"/>
          <p:cNvSpPr>
            <a:spLocks noChangeShapeType="1"/>
          </p:cNvSpPr>
          <p:nvPr/>
        </p:nvSpPr>
        <p:spPr bwMode="auto">
          <a:xfrm>
            <a:off x="6443663" y="2205038"/>
            <a:ext cx="865187"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1788" name="Line 60"/>
          <p:cNvSpPr>
            <a:spLocks noChangeShapeType="1"/>
          </p:cNvSpPr>
          <p:nvPr/>
        </p:nvSpPr>
        <p:spPr bwMode="auto">
          <a:xfrm flipH="1">
            <a:off x="3635375" y="3068638"/>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1789" name="Line 61"/>
          <p:cNvSpPr>
            <a:spLocks noChangeShapeType="1"/>
          </p:cNvSpPr>
          <p:nvPr/>
        </p:nvSpPr>
        <p:spPr bwMode="auto">
          <a:xfrm>
            <a:off x="5148263" y="3068638"/>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1790" name="Line 62"/>
          <p:cNvSpPr>
            <a:spLocks noChangeShapeType="1"/>
          </p:cNvSpPr>
          <p:nvPr/>
        </p:nvSpPr>
        <p:spPr bwMode="auto">
          <a:xfrm flipH="1">
            <a:off x="6659563" y="2997200"/>
            <a:ext cx="21748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1791" name="Line 63"/>
          <p:cNvSpPr>
            <a:spLocks noChangeShapeType="1"/>
          </p:cNvSpPr>
          <p:nvPr/>
        </p:nvSpPr>
        <p:spPr bwMode="auto">
          <a:xfrm>
            <a:off x="7885113" y="2997200"/>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1792" name="Line 64"/>
          <p:cNvSpPr>
            <a:spLocks noChangeShapeType="1"/>
          </p:cNvSpPr>
          <p:nvPr/>
        </p:nvSpPr>
        <p:spPr bwMode="auto">
          <a:xfrm flipH="1">
            <a:off x="4219575" y="394811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1793" name="Line 65"/>
          <p:cNvSpPr>
            <a:spLocks noChangeShapeType="1"/>
          </p:cNvSpPr>
          <p:nvPr/>
        </p:nvSpPr>
        <p:spPr bwMode="auto">
          <a:xfrm>
            <a:off x="5853113" y="3948113"/>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1794" name="Line 66"/>
          <p:cNvSpPr>
            <a:spLocks noChangeShapeType="1"/>
          </p:cNvSpPr>
          <p:nvPr/>
        </p:nvSpPr>
        <p:spPr bwMode="auto">
          <a:xfrm flipH="1">
            <a:off x="5075238" y="486886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1795" name="Line 67"/>
          <p:cNvSpPr>
            <a:spLocks noChangeShapeType="1"/>
          </p:cNvSpPr>
          <p:nvPr/>
        </p:nvSpPr>
        <p:spPr bwMode="auto">
          <a:xfrm>
            <a:off x="6659563" y="4868863"/>
            <a:ext cx="2889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cxnSp>
        <p:nvCxnSpPr>
          <p:cNvPr id="201823" name="AutoShape 95"/>
          <p:cNvCxnSpPr>
            <a:cxnSpLocks noChangeShapeType="1"/>
          </p:cNvCxnSpPr>
          <p:nvPr/>
        </p:nvCxnSpPr>
        <p:spPr bwMode="auto">
          <a:xfrm>
            <a:off x="3348038" y="2636838"/>
            <a:ext cx="649287" cy="360362"/>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824" name="Text Box 96"/>
          <p:cNvSpPr txBox="1">
            <a:spLocks noChangeArrowheads="1"/>
          </p:cNvSpPr>
          <p:nvPr/>
        </p:nvSpPr>
        <p:spPr bwMode="auto">
          <a:xfrm>
            <a:off x="2897188" y="2276475"/>
            <a:ext cx="382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a:t>
            </a:r>
          </a:p>
        </p:txBody>
      </p:sp>
      <p:sp>
        <p:nvSpPr>
          <p:cNvPr id="201826" name="Text Box 98"/>
          <p:cNvSpPr txBox="1">
            <a:spLocks noChangeArrowheads="1"/>
          </p:cNvSpPr>
          <p:nvPr/>
        </p:nvSpPr>
        <p:spPr bwMode="auto">
          <a:xfrm>
            <a:off x="6807200" y="1071563"/>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BT</a:t>
            </a:r>
          </a:p>
        </p:txBody>
      </p:sp>
      <p:sp>
        <p:nvSpPr>
          <p:cNvPr id="201828" name="Text Box 100"/>
          <p:cNvSpPr txBox="1">
            <a:spLocks noChangeArrowheads="1"/>
          </p:cNvSpPr>
          <p:nvPr/>
        </p:nvSpPr>
        <p:spPr bwMode="auto">
          <a:xfrm>
            <a:off x="4500563" y="908050"/>
            <a:ext cx="1601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effectLst/>
                <a:ea typeface="宋体" pitchFamily="2" charset="-122"/>
              </a:rPr>
              <a:t>*pre=null</a:t>
            </a:r>
          </a:p>
        </p:txBody>
      </p:sp>
      <p:grpSp>
        <p:nvGrpSpPr>
          <p:cNvPr id="126" name="Group 68"/>
          <p:cNvGrpSpPr>
            <a:grpSpLocks/>
          </p:cNvGrpSpPr>
          <p:nvPr/>
        </p:nvGrpSpPr>
        <p:grpSpPr bwMode="auto">
          <a:xfrm>
            <a:off x="171450" y="260350"/>
            <a:ext cx="2644775" cy="3887788"/>
            <a:chOff x="108" y="164"/>
            <a:chExt cx="1666" cy="2449"/>
          </a:xfrm>
        </p:grpSpPr>
        <p:sp>
          <p:nvSpPr>
            <p:cNvPr id="127" name="Oval 69"/>
            <p:cNvSpPr>
              <a:spLocks noChangeArrowheads="1"/>
            </p:cNvSpPr>
            <p:nvPr/>
          </p:nvSpPr>
          <p:spPr bwMode="auto">
            <a:xfrm>
              <a:off x="784" y="164"/>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28" name="Oval 70"/>
            <p:cNvSpPr>
              <a:spLocks noChangeArrowheads="1"/>
            </p:cNvSpPr>
            <p:nvPr/>
          </p:nvSpPr>
          <p:spPr bwMode="auto">
            <a:xfrm>
              <a:off x="386" y="606"/>
              <a:ext cx="239"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dirty="0">
                  <a:solidFill>
                    <a:srgbClr val="FFFF00"/>
                  </a:solidFill>
                  <a:effectLst/>
                  <a:ea typeface="宋体" pitchFamily="2" charset="-122"/>
                </a:rPr>
                <a:t>+</a:t>
              </a:r>
            </a:p>
          </p:txBody>
        </p:sp>
        <p:sp>
          <p:nvSpPr>
            <p:cNvPr id="129" name="Oval 71"/>
            <p:cNvSpPr>
              <a:spLocks noChangeArrowheads="1"/>
            </p:cNvSpPr>
            <p:nvPr/>
          </p:nvSpPr>
          <p:spPr bwMode="auto">
            <a:xfrm>
              <a:off x="108"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130" name="Oval 72"/>
            <p:cNvSpPr>
              <a:spLocks noChangeArrowheads="1"/>
            </p:cNvSpPr>
            <p:nvPr/>
          </p:nvSpPr>
          <p:spPr bwMode="auto">
            <a:xfrm>
              <a:off x="585"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31" name="Oval 73"/>
            <p:cNvSpPr>
              <a:spLocks noChangeArrowheads="1"/>
            </p:cNvSpPr>
            <p:nvPr/>
          </p:nvSpPr>
          <p:spPr bwMode="auto">
            <a:xfrm>
              <a:off x="347"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132" name="Oval 74"/>
            <p:cNvSpPr>
              <a:spLocks noChangeArrowheads="1"/>
            </p:cNvSpPr>
            <p:nvPr/>
          </p:nvSpPr>
          <p:spPr bwMode="auto">
            <a:xfrm>
              <a:off x="824"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33" name="Oval 75"/>
            <p:cNvSpPr>
              <a:spLocks noChangeArrowheads="1"/>
            </p:cNvSpPr>
            <p:nvPr/>
          </p:nvSpPr>
          <p:spPr bwMode="auto">
            <a:xfrm>
              <a:off x="585"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134" name="Oval 76"/>
            <p:cNvSpPr>
              <a:spLocks noChangeArrowheads="1"/>
            </p:cNvSpPr>
            <p:nvPr/>
          </p:nvSpPr>
          <p:spPr bwMode="auto">
            <a:xfrm>
              <a:off x="1062"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135" name="Oval 77"/>
            <p:cNvSpPr>
              <a:spLocks noChangeArrowheads="1"/>
            </p:cNvSpPr>
            <p:nvPr/>
          </p:nvSpPr>
          <p:spPr bwMode="auto">
            <a:xfrm>
              <a:off x="1222" y="606"/>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136" name="Oval 78"/>
            <p:cNvSpPr>
              <a:spLocks noChangeArrowheads="1"/>
            </p:cNvSpPr>
            <p:nvPr/>
          </p:nvSpPr>
          <p:spPr bwMode="auto">
            <a:xfrm>
              <a:off x="1023" y="1147"/>
              <a:ext cx="238"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137" name="Oval 79"/>
            <p:cNvSpPr>
              <a:spLocks noChangeArrowheads="1"/>
            </p:cNvSpPr>
            <p:nvPr/>
          </p:nvSpPr>
          <p:spPr bwMode="auto">
            <a:xfrm>
              <a:off x="1460"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138" name="AutoShape 80"/>
            <p:cNvCxnSpPr>
              <a:cxnSpLocks noChangeShapeType="1"/>
              <a:stCxn id="127" idx="3"/>
              <a:endCxn id="128" idx="7"/>
            </p:cNvCxnSpPr>
            <p:nvPr/>
          </p:nvCxnSpPr>
          <p:spPr bwMode="auto">
            <a:xfrm flipH="1">
              <a:off x="590" y="369"/>
              <a:ext cx="22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AutoShape 81"/>
            <p:cNvCxnSpPr>
              <a:cxnSpLocks noChangeShapeType="1"/>
              <a:stCxn id="127" idx="5"/>
              <a:endCxn id="135" idx="1"/>
            </p:cNvCxnSpPr>
            <p:nvPr/>
          </p:nvCxnSpPr>
          <p:spPr bwMode="auto">
            <a:xfrm>
              <a:off x="988" y="369"/>
              <a:ext cx="26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AutoShape 82"/>
            <p:cNvCxnSpPr>
              <a:cxnSpLocks noChangeShapeType="1"/>
              <a:stCxn id="128" idx="3"/>
              <a:endCxn id="129" idx="0"/>
            </p:cNvCxnSpPr>
            <p:nvPr/>
          </p:nvCxnSpPr>
          <p:spPr bwMode="auto">
            <a:xfrm flipH="1">
              <a:off x="228" y="811"/>
              <a:ext cx="193"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AutoShape 83"/>
            <p:cNvCxnSpPr>
              <a:cxnSpLocks noChangeShapeType="1"/>
              <a:stCxn id="128" idx="5"/>
              <a:endCxn id="130" idx="0"/>
            </p:cNvCxnSpPr>
            <p:nvPr/>
          </p:nvCxnSpPr>
          <p:spPr bwMode="auto">
            <a:xfrm>
              <a:off x="590"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AutoShape 84"/>
            <p:cNvCxnSpPr>
              <a:cxnSpLocks noChangeShapeType="1"/>
              <a:stCxn id="135" idx="3"/>
              <a:endCxn id="136" idx="0"/>
            </p:cNvCxnSpPr>
            <p:nvPr/>
          </p:nvCxnSpPr>
          <p:spPr bwMode="auto">
            <a:xfrm flipH="1">
              <a:off x="1142"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AutoShape 85"/>
            <p:cNvCxnSpPr>
              <a:cxnSpLocks noChangeShapeType="1"/>
              <a:stCxn id="135" idx="5"/>
              <a:endCxn id="137" idx="0"/>
            </p:cNvCxnSpPr>
            <p:nvPr/>
          </p:nvCxnSpPr>
          <p:spPr bwMode="auto">
            <a:xfrm>
              <a:off x="1425" y="811"/>
              <a:ext cx="154"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86"/>
            <p:cNvCxnSpPr>
              <a:cxnSpLocks noChangeShapeType="1"/>
              <a:stCxn id="130" idx="3"/>
              <a:endCxn id="131" idx="0"/>
            </p:cNvCxnSpPr>
            <p:nvPr/>
          </p:nvCxnSpPr>
          <p:spPr bwMode="auto">
            <a:xfrm flipH="1">
              <a:off x="466"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AutoShape 87"/>
            <p:cNvCxnSpPr>
              <a:cxnSpLocks noChangeShapeType="1"/>
              <a:stCxn id="130" idx="5"/>
              <a:endCxn id="132" idx="0"/>
            </p:cNvCxnSpPr>
            <p:nvPr/>
          </p:nvCxnSpPr>
          <p:spPr bwMode="auto">
            <a:xfrm>
              <a:off x="789"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AutoShape 88"/>
            <p:cNvCxnSpPr>
              <a:cxnSpLocks noChangeShapeType="1"/>
              <a:stCxn id="132" idx="3"/>
              <a:endCxn id="133" idx="0"/>
            </p:cNvCxnSpPr>
            <p:nvPr/>
          </p:nvCxnSpPr>
          <p:spPr bwMode="auto">
            <a:xfrm flipH="1">
              <a:off x="705"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AutoShape 89"/>
            <p:cNvCxnSpPr>
              <a:cxnSpLocks noChangeShapeType="1"/>
              <a:stCxn id="132" idx="5"/>
              <a:endCxn id="134" idx="0"/>
            </p:cNvCxnSpPr>
            <p:nvPr/>
          </p:nvCxnSpPr>
          <p:spPr bwMode="auto">
            <a:xfrm>
              <a:off x="1027"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Oval 90"/>
            <p:cNvSpPr>
              <a:spLocks noChangeArrowheads="1"/>
            </p:cNvSpPr>
            <p:nvPr/>
          </p:nvSpPr>
          <p:spPr bwMode="auto">
            <a:xfrm>
              <a:off x="465"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9" name="Oval 91"/>
            <p:cNvSpPr>
              <a:spLocks noChangeArrowheads="1"/>
            </p:cNvSpPr>
            <p:nvPr/>
          </p:nvSpPr>
          <p:spPr bwMode="auto">
            <a:xfrm>
              <a:off x="675" y="1409"/>
              <a:ext cx="60"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 name="Oval 92"/>
            <p:cNvSpPr>
              <a:spLocks noChangeArrowheads="1"/>
            </p:cNvSpPr>
            <p:nvPr/>
          </p:nvSpPr>
          <p:spPr bwMode="auto">
            <a:xfrm>
              <a:off x="913" y="2011"/>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 name="Oval 93"/>
            <p:cNvSpPr>
              <a:spLocks noChangeArrowheads="1"/>
            </p:cNvSpPr>
            <p:nvPr/>
          </p:nvSpPr>
          <p:spPr bwMode="auto">
            <a:xfrm>
              <a:off x="884" y="413"/>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2" name="Oval 94"/>
            <p:cNvSpPr>
              <a:spLocks noChangeArrowheads="1"/>
            </p:cNvSpPr>
            <p:nvPr/>
          </p:nvSpPr>
          <p:spPr bwMode="auto">
            <a:xfrm>
              <a:off x="1317"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 name="Text Box 95"/>
            <p:cNvSpPr txBox="1">
              <a:spLocks noChangeArrowheads="1"/>
            </p:cNvSpPr>
            <p:nvPr/>
          </p:nvSpPr>
          <p:spPr bwMode="auto">
            <a:xfrm>
              <a:off x="1658" y="599"/>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zh-CN" altLang="zh-CN" sz="1600">
                <a:effectLst/>
                <a:ea typeface="宋体" pitchFamily="2" charset="-122"/>
              </a:endParaRPr>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页脚占位符 4"/>
          <p:cNvSpPr>
            <a:spLocks noGrp="1"/>
          </p:cNvSpPr>
          <p:nvPr>
            <p:ph type="ftr" sz="quarter" idx="11"/>
          </p:nvPr>
        </p:nvSpPr>
        <p:spPr/>
        <p:txBody>
          <a:bodyPr/>
          <a:lstStyle/>
          <a:p>
            <a:endParaRPr lang="en-US" altLang="zh-CN"/>
          </a:p>
          <a:p>
            <a:r>
              <a:rPr lang="en-US" altLang="zh-CN"/>
              <a:t>Prof. Q. Wang</a:t>
            </a:r>
          </a:p>
        </p:txBody>
      </p:sp>
      <p:sp>
        <p:nvSpPr>
          <p:cNvPr id="202754" name="Rectangle 2"/>
          <p:cNvSpPr>
            <a:spLocks noChangeArrowheads="1"/>
          </p:cNvSpPr>
          <p:nvPr/>
        </p:nvSpPr>
        <p:spPr bwMode="auto">
          <a:xfrm>
            <a:off x="52927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55" name="Rectangle 3"/>
          <p:cNvSpPr>
            <a:spLocks noChangeArrowheads="1"/>
          </p:cNvSpPr>
          <p:nvPr/>
        </p:nvSpPr>
        <p:spPr bwMode="auto">
          <a:xfrm>
            <a:off x="55086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2756" name="Rectangle 4"/>
          <p:cNvSpPr>
            <a:spLocks noChangeArrowheads="1"/>
          </p:cNvSpPr>
          <p:nvPr/>
        </p:nvSpPr>
        <p:spPr bwMode="auto">
          <a:xfrm>
            <a:off x="5724525" y="206057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2757" name="Rectangle 5"/>
          <p:cNvSpPr>
            <a:spLocks noChangeArrowheads="1"/>
          </p:cNvSpPr>
          <p:nvPr/>
        </p:nvSpPr>
        <p:spPr bwMode="auto">
          <a:xfrm>
            <a:off x="61563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2758" name="Rectangle 6"/>
          <p:cNvSpPr>
            <a:spLocks noChangeArrowheads="1"/>
          </p:cNvSpPr>
          <p:nvPr/>
        </p:nvSpPr>
        <p:spPr bwMode="auto">
          <a:xfrm>
            <a:off x="6373813"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59" name="Rectangle 7"/>
          <p:cNvSpPr>
            <a:spLocks noChangeArrowheads="1"/>
          </p:cNvSpPr>
          <p:nvPr/>
        </p:nvSpPr>
        <p:spPr bwMode="auto">
          <a:xfrm>
            <a:off x="39973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60" name="Rectangle 8"/>
          <p:cNvSpPr>
            <a:spLocks noChangeArrowheads="1"/>
          </p:cNvSpPr>
          <p:nvPr/>
        </p:nvSpPr>
        <p:spPr bwMode="auto">
          <a:xfrm>
            <a:off x="42132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2761" name="Rectangle 9"/>
          <p:cNvSpPr>
            <a:spLocks noChangeArrowheads="1"/>
          </p:cNvSpPr>
          <p:nvPr/>
        </p:nvSpPr>
        <p:spPr bwMode="auto">
          <a:xfrm>
            <a:off x="4429125"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2762" name="Rectangle 10"/>
          <p:cNvSpPr>
            <a:spLocks noChangeArrowheads="1"/>
          </p:cNvSpPr>
          <p:nvPr/>
        </p:nvSpPr>
        <p:spPr bwMode="auto">
          <a:xfrm>
            <a:off x="48609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2763" name="Rectangle 11"/>
          <p:cNvSpPr>
            <a:spLocks noChangeArrowheads="1"/>
          </p:cNvSpPr>
          <p:nvPr/>
        </p:nvSpPr>
        <p:spPr bwMode="auto">
          <a:xfrm>
            <a:off x="5078413"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64" name="Rectangle 12"/>
          <p:cNvSpPr>
            <a:spLocks noChangeArrowheads="1"/>
          </p:cNvSpPr>
          <p:nvPr/>
        </p:nvSpPr>
        <p:spPr bwMode="auto">
          <a:xfrm>
            <a:off x="67310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65" name="Rectangle 13"/>
          <p:cNvSpPr>
            <a:spLocks noChangeArrowheads="1"/>
          </p:cNvSpPr>
          <p:nvPr/>
        </p:nvSpPr>
        <p:spPr bwMode="auto">
          <a:xfrm>
            <a:off x="69469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2766" name="Rectangle 14"/>
          <p:cNvSpPr>
            <a:spLocks noChangeArrowheads="1"/>
          </p:cNvSpPr>
          <p:nvPr/>
        </p:nvSpPr>
        <p:spPr bwMode="auto">
          <a:xfrm>
            <a:off x="7162800"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2767" name="Rectangle 15"/>
          <p:cNvSpPr>
            <a:spLocks noChangeArrowheads="1"/>
          </p:cNvSpPr>
          <p:nvPr/>
        </p:nvSpPr>
        <p:spPr bwMode="auto">
          <a:xfrm>
            <a:off x="75946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2768" name="Rectangle 16"/>
          <p:cNvSpPr>
            <a:spLocks noChangeArrowheads="1"/>
          </p:cNvSpPr>
          <p:nvPr/>
        </p:nvSpPr>
        <p:spPr bwMode="auto">
          <a:xfrm>
            <a:off x="7812088"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69" name="Rectangle 17"/>
          <p:cNvSpPr>
            <a:spLocks noChangeArrowheads="1"/>
          </p:cNvSpPr>
          <p:nvPr/>
        </p:nvSpPr>
        <p:spPr bwMode="auto">
          <a:xfrm>
            <a:off x="46434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70" name="Rectangle 18"/>
          <p:cNvSpPr>
            <a:spLocks noChangeArrowheads="1"/>
          </p:cNvSpPr>
          <p:nvPr/>
        </p:nvSpPr>
        <p:spPr bwMode="auto">
          <a:xfrm>
            <a:off x="48593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2771" name="Rectangle 19"/>
          <p:cNvSpPr>
            <a:spLocks noChangeArrowheads="1"/>
          </p:cNvSpPr>
          <p:nvPr/>
        </p:nvSpPr>
        <p:spPr bwMode="auto">
          <a:xfrm>
            <a:off x="5075238"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2772" name="Rectangle 20"/>
          <p:cNvSpPr>
            <a:spLocks noChangeArrowheads="1"/>
          </p:cNvSpPr>
          <p:nvPr/>
        </p:nvSpPr>
        <p:spPr bwMode="auto">
          <a:xfrm>
            <a:off x="55070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2773" name="Rectangle 21"/>
          <p:cNvSpPr>
            <a:spLocks noChangeArrowheads="1"/>
          </p:cNvSpPr>
          <p:nvPr/>
        </p:nvSpPr>
        <p:spPr bwMode="auto">
          <a:xfrm>
            <a:off x="57245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74" name="Rectangle 22"/>
          <p:cNvSpPr>
            <a:spLocks noChangeArrowheads="1"/>
          </p:cNvSpPr>
          <p:nvPr/>
        </p:nvSpPr>
        <p:spPr bwMode="auto">
          <a:xfrm>
            <a:off x="55086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75" name="Rectangle 23"/>
          <p:cNvSpPr>
            <a:spLocks noChangeArrowheads="1"/>
          </p:cNvSpPr>
          <p:nvPr/>
        </p:nvSpPr>
        <p:spPr bwMode="auto">
          <a:xfrm>
            <a:off x="57245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2776" name="Rectangle 24"/>
          <p:cNvSpPr>
            <a:spLocks noChangeArrowheads="1"/>
          </p:cNvSpPr>
          <p:nvPr/>
        </p:nvSpPr>
        <p:spPr bwMode="auto">
          <a:xfrm>
            <a:off x="5940425"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2777" name="Rectangle 25"/>
          <p:cNvSpPr>
            <a:spLocks noChangeArrowheads="1"/>
          </p:cNvSpPr>
          <p:nvPr/>
        </p:nvSpPr>
        <p:spPr bwMode="auto">
          <a:xfrm>
            <a:off x="63722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2778" name="Rectangle 26"/>
          <p:cNvSpPr>
            <a:spLocks noChangeArrowheads="1"/>
          </p:cNvSpPr>
          <p:nvPr/>
        </p:nvSpPr>
        <p:spPr bwMode="auto">
          <a:xfrm>
            <a:off x="6589713"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79" name="Rectangle 27"/>
          <p:cNvSpPr>
            <a:spLocks noChangeArrowheads="1"/>
          </p:cNvSpPr>
          <p:nvPr/>
        </p:nvSpPr>
        <p:spPr bwMode="auto">
          <a:xfrm>
            <a:off x="30607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80" name="Rectangle 28"/>
          <p:cNvSpPr>
            <a:spLocks noChangeArrowheads="1"/>
          </p:cNvSpPr>
          <p:nvPr/>
        </p:nvSpPr>
        <p:spPr bwMode="auto">
          <a:xfrm>
            <a:off x="32766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781" name="Rectangle 29"/>
          <p:cNvSpPr>
            <a:spLocks noChangeArrowheads="1"/>
          </p:cNvSpPr>
          <p:nvPr/>
        </p:nvSpPr>
        <p:spPr bwMode="auto">
          <a:xfrm>
            <a:off x="349250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a:t>
            </a:r>
          </a:p>
        </p:txBody>
      </p:sp>
      <p:sp>
        <p:nvSpPr>
          <p:cNvPr id="202782" name="Rectangle 30"/>
          <p:cNvSpPr>
            <a:spLocks noChangeArrowheads="1"/>
          </p:cNvSpPr>
          <p:nvPr/>
        </p:nvSpPr>
        <p:spPr bwMode="auto">
          <a:xfrm>
            <a:off x="39243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783" name="Rectangle 31"/>
          <p:cNvSpPr>
            <a:spLocks noChangeArrowheads="1"/>
          </p:cNvSpPr>
          <p:nvPr/>
        </p:nvSpPr>
        <p:spPr bwMode="auto">
          <a:xfrm>
            <a:off x="414178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84" name="Rectangle 32"/>
          <p:cNvSpPr>
            <a:spLocks noChangeArrowheads="1"/>
          </p:cNvSpPr>
          <p:nvPr/>
        </p:nvSpPr>
        <p:spPr bwMode="auto">
          <a:xfrm>
            <a:off x="34925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85" name="Rectangle 33"/>
          <p:cNvSpPr>
            <a:spLocks noChangeArrowheads="1"/>
          </p:cNvSpPr>
          <p:nvPr/>
        </p:nvSpPr>
        <p:spPr bwMode="auto">
          <a:xfrm>
            <a:off x="37084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786" name="Rectangle 34"/>
          <p:cNvSpPr>
            <a:spLocks noChangeArrowheads="1"/>
          </p:cNvSpPr>
          <p:nvPr/>
        </p:nvSpPr>
        <p:spPr bwMode="auto">
          <a:xfrm>
            <a:off x="3924300"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b</a:t>
            </a:r>
          </a:p>
        </p:txBody>
      </p:sp>
      <p:sp>
        <p:nvSpPr>
          <p:cNvPr id="202787" name="Rectangle 35"/>
          <p:cNvSpPr>
            <a:spLocks noChangeArrowheads="1"/>
          </p:cNvSpPr>
          <p:nvPr/>
        </p:nvSpPr>
        <p:spPr bwMode="auto">
          <a:xfrm>
            <a:off x="43561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788" name="Rectangle 36"/>
          <p:cNvSpPr>
            <a:spLocks noChangeArrowheads="1"/>
          </p:cNvSpPr>
          <p:nvPr/>
        </p:nvSpPr>
        <p:spPr bwMode="auto">
          <a:xfrm>
            <a:off x="4573588"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89" name="Rectangle 37"/>
          <p:cNvSpPr>
            <a:spLocks noChangeArrowheads="1"/>
          </p:cNvSpPr>
          <p:nvPr/>
        </p:nvSpPr>
        <p:spPr bwMode="auto">
          <a:xfrm>
            <a:off x="44291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90" name="Rectangle 38"/>
          <p:cNvSpPr>
            <a:spLocks noChangeArrowheads="1"/>
          </p:cNvSpPr>
          <p:nvPr/>
        </p:nvSpPr>
        <p:spPr bwMode="auto">
          <a:xfrm>
            <a:off x="46450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791" name="Rectangle 39"/>
          <p:cNvSpPr>
            <a:spLocks noChangeArrowheads="1"/>
          </p:cNvSpPr>
          <p:nvPr/>
        </p:nvSpPr>
        <p:spPr bwMode="auto">
          <a:xfrm>
            <a:off x="4860925"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c</a:t>
            </a:r>
          </a:p>
        </p:txBody>
      </p:sp>
      <p:sp>
        <p:nvSpPr>
          <p:cNvPr id="202792" name="Rectangle 40"/>
          <p:cNvSpPr>
            <a:spLocks noChangeArrowheads="1"/>
          </p:cNvSpPr>
          <p:nvPr/>
        </p:nvSpPr>
        <p:spPr bwMode="auto">
          <a:xfrm>
            <a:off x="52927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793" name="Rectangle 41"/>
          <p:cNvSpPr>
            <a:spLocks noChangeArrowheads="1"/>
          </p:cNvSpPr>
          <p:nvPr/>
        </p:nvSpPr>
        <p:spPr bwMode="auto">
          <a:xfrm>
            <a:off x="55102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94" name="Rectangle 42"/>
          <p:cNvSpPr>
            <a:spLocks noChangeArrowheads="1"/>
          </p:cNvSpPr>
          <p:nvPr/>
        </p:nvSpPr>
        <p:spPr bwMode="auto">
          <a:xfrm>
            <a:off x="63738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95" name="Rectangle 43"/>
          <p:cNvSpPr>
            <a:spLocks noChangeArrowheads="1"/>
          </p:cNvSpPr>
          <p:nvPr/>
        </p:nvSpPr>
        <p:spPr bwMode="auto">
          <a:xfrm>
            <a:off x="65897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796" name="Rectangle 44"/>
          <p:cNvSpPr>
            <a:spLocks noChangeArrowheads="1"/>
          </p:cNvSpPr>
          <p:nvPr/>
        </p:nvSpPr>
        <p:spPr bwMode="auto">
          <a:xfrm>
            <a:off x="6805613"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d</a:t>
            </a:r>
          </a:p>
        </p:txBody>
      </p:sp>
      <p:sp>
        <p:nvSpPr>
          <p:cNvPr id="202797" name="Rectangle 45"/>
          <p:cNvSpPr>
            <a:spLocks noChangeArrowheads="1"/>
          </p:cNvSpPr>
          <p:nvPr/>
        </p:nvSpPr>
        <p:spPr bwMode="auto">
          <a:xfrm>
            <a:off x="72374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798" name="Rectangle 46"/>
          <p:cNvSpPr>
            <a:spLocks noChangeArrowheads="1"/>
          </p:cNvSpPr>
          <p:nvPr/>
        </p:nvSpPr>
        <p:spPr bwMode="auto">
          <a:xfrm>
            <a:off x="7454900"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799" name="Rectangle 47"/>
          <p:cNvSpPr>
            <a:spLocks noChangeArrowheads="1"/>
          </p:cNvSpPr>
          <p:nvPr/>
        </p:nvSpPr>
        <p:spPr bwMode="auto">
          <a:xfrm>
            <a:off x="61563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800" name="Rectangle 48"/>
          <p:cNvSpPr>
            <a:spLocks noChangeArrowheads="1"/>
          </p:cNvSpPr>
          <p:nvPr/>
        </p:nvSpPr>
        <p:spPr bwMode="auto">
          <a:xfrm>
            <a:off x="63722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801" name="Rectangle 49"/>
          <p:cNvSpPr>
            <a:spLocks noChangeArrowheads="1"/>
          </p:cNvSpPr>
          <p:nvPr/>
        </p:nvSpPr>
        <p:spPr bwMode="auto">
          <a:xfrm>
            <a:off x="6588125"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e</a:t>
            </a:r>
          </a:p>
        </p:txBody>
      </p:sp>
      <p:sp>
        <p:nvSpPr>
          <p:cNvPr id="202802" name="Rectangle 50"/>
          <p:cNvSpPr>
            <a:spLocks noChangeArrowheads="1"/>
          </p:cNvSpPr>
          <p:nvPr/>
        </p:nvSpPr>
        <p:spPr bwMode="auto">
          <a:xfrm>
            <a:off x="70199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803" name="Rectangle 51"/>
          <p:cNvSpPr>
            <a:spLocks noChangeArrowheads="1"/>
          </p:cNvSpPr>
          <p:nvPr/>
        </p:nvSpPr>
        <p:spPr bwMode="auto">
          <a:xfrm>
            <a:off x="7237413"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804" name="Rectangle 52"/>
          <p:cNvSpPr>
            <a:spLocks noChangeArrowheads="1"/>
          </p:cNvSpPr>
          <p:nvPr/>
        </p:nvSpPr>
        <p:spPr bwMode="auto">
          <a:xfrm>
            <a:off x="77406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805" name="Rectangle 53"/>
          <p:cNvSpPr>
            <a:spLocks noChangeArrowheads="1"/>
          </p:cNvSpPr>
          <p:nvPr/>
        </p:nvSpPr>
        <p:spPr bwMode="auto">
          <a:xfrm>
            <a:off x="79565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806" name="Rectangle 54"/>
          <p:cNvSpPr>
            <a:spLocks noChangeArrowheads="1"/>
          </p:cNvSpPr>
          <p:nvPr/>
        </p:nvSpPr>
        <p:spPr bwMode="auto">
          <a:xfrm>
            <a:off x="817245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f</a:t>
            </a:r>
          </a:p>
        </p:txBody>
      </p:sp>
      <p:sp>
        <p:nvSpPr>
          <p:cNvPr id="202807" name="Rectangle 55"/>
          <p:cNvSpPr>
            <a:spLocks noChangeArrowheads="1"/>
          </p:cNvSpPr>
          <p:nvPr/>
        </p:nvSpPr>
        <p:spPr bwMode="auto">
          <a:xfrm>
            <a:off x="86042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2808" name="Rectangle 56"/>
          <p:cNvSpPr>
            <a:spLocks noChangeArrowheads="1"/>
          </p:cNvSpPr>
          <p:nvPr/>
        </p:nvSpPr>
        <p:spPr bwMode="auto">
          <a:xfrm>
            <a:off x="88217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202809" name="AutoShape 57"/>
          <p:cNvCxnSpPr>
            <a:cxnSpLocks noChangeShapeType="1"/>
            <a:endCxn id="202756" idx="0"/>
          </p:cNvCxnSpPr>
          <p:nvPr/>
        </p:nvCxnSpPr>
        <p:spPr bwMode="auto">
          <a:xfrm rot="10800000" flipV="1">
            <a:off x="5940425" y="1341438"/>
            <a:ext cx="792163" cy="71913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810" name="Line 58"/>
          <p:cNvSpPr>
            <a:spLocks noChangeShapeType="1"/>
          </p:cNvSpPr>
          <p:nvPr/>
        </p:nvSpPr>
        <p:spPr bwMode="auto">
          <a:xfrm flipH="1">
            <a:off x="4572000" y="2205038"/>
            <a:ext cx="8636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2811" name="Line 59"/>
          <p:cNvSpPr>
            <a:spLocks noChangeShapeType="1"/>
          </p:cNvSpPr>
          <p:nvPr/>
        </p:nvSpPr>
        <p:spPr bwMode="auto">
          <a:xfrm>
            <a:off x="6443663" y="2205038"/>
            <a:ext cx="865187"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2812" name="Line 60"/>
          <p:cNvSpPr>
            <a:spLocks noChangeShapeType="1"/>
          </p:cNvSpPr>
          <p:nvPr/>
        </p:nvSpPr>
        <p:spPr bwMode="auto">
          <a:xfrm flipH="1">
            <a:off x="3635375" y="3068638"/>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2813" name="Line 61"/>
          <p:cNvSpPr>
            <a:spLocks noChangeShapeType="1"/>
          </p:cNvSpPr>
          <p:nvPr/>
        </p:nvSpPr>
        <p:spPr bwMode="auto">
          <a:xfrm>
            <a:off x="5148263" y="3068638"/>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2814" name="Line 62"/>
          <p:cNvSpPr>
            <a:spLocks noChangeShapeType="1"/>
          </p:cNvSpPr>
          <p:nvPr/>
        </p:nvSpPr>
        <p:spPr bwMode="auto">
          <a:xfrm flipH="1">
            <a:off x="6659563" y="2997200"/>
            <a:ext cx="21748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2815" name="Line 63"/>
          <p:cNvSpPr>
            <a:spLocks noChangeShapeType="1"/>
          </p:cNvSpPr>
          <p:nvPr/>
        </p:nvSpPr>
        <p:spPr bwMode="auto">
          <a:xfrm>
            <a:off x="7885113" y="2997200"/>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2816" name="Line 64"/>
          <p:cNvSpPr>
            <a:spLocks noChangeShapeType="1"/>
          </p:cNvSpPr>
          <p:nvPr/>
        </p:nvSpPr>
        <p:spPr bwMode="auto">
          <a:xfrm flipH="1">
            <a:off x="4219575" y="394811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2817" name="Line 65"/>
          <p:cNvSpPr>
            <a:spLocks noChangeShapeType="1"/>
          </p:cNvSpPr>
          <p:nvPr/>
        </p:nvSpPr>
        <p:spPr bwMode="auto">
          <a:xfrm>
            <a:off x="5853113" y="3948113"/>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2818" name="Line 66"/>
          <p:cNvSpPr>
            <a:spLocks noChangeShapeType="1"/>
          </p:cNvSpPr>
          <p:nvPr/>
        </p:nvSpPr>
        <p:spPr bwMode="auto">
          <a:xfrm flipH="1">
            <a:off x="5075238" y="486886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2819" name="Line 67"/>
          <p:cNvSpPr>
            <a:spLocks noChangeShapeType="1"/>
          </p:cNvSpPr>
          <p:nvPr/>
        </p:nvSpPr>
        <p:spPr bwMode="auto">
          <a:xfrm>
            <a:off x="6659563" y="4868863"/>
            <a:ext cx="2889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2853" name="Group 101"/>
          <p:cNvGrpSpPr>
            <a:grpSpLocks/>
          </p:cNvGrpSpPr>
          <p:nvPr/>
        </p:nvGrpSpPr>
        <p:grpSpPr bwMode="auto">
          <a:xfrm>
            <a:off x="171450" y="260350"/>
            <a:ext cx="2644775" cy="3887788"/>
            <a:chOff x="108" y="164"/>
            <a:chExt cx="1666" cy="2449"/>
          </a:xfrm>
        </p:grpSpPr>
        <p:sp>
          <p:nvSpPr>
            <p:cNvPr id="202820" name="Oval 68"/>
            <p:cNvSpPr>
              <a:spLocks noChangeArrowheads="1"/>
            </p:cNvSpPr>
            <p:nvPr/>
          </p:nvSpPr>
          <p:spPr bwMode="auto">
            <a:xfrm>
              <a:off x="784" y="164"/>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2821" name="Oval 69"/>
            <p:cNvSpPr>
              <a:spLocks noChangeArrowheads="1"/>
            </p:cNvSpPr>
            <p:nvPr/>
          </p:nvSpPr>
          <p:spPr bwMode="auto">
            <a:xfrm>
              <a:off x="386" y="606"/>
              <a:ext cx="239"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2822" name="Oval 70"/>
            <p:cNvSpPr>
              <a:spLocks noChangeArrowheads="1"/>
            </p:cNvSpPr>
            <p:nvPr/>
          </p:nvSpPr>
          <p:spPr bwMode="auto">
            <a:xfrm>
              <a:off x="108"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202823" name="Oval 71"/>
            <p:cNvSpPr>
              <a:spLocks noChangeArrowheads="1"/>
            </p:cNvSpPr>
            <p:nvPr/>
          </p:nvSpPr>
          <p:spPr bwMode="auto">
            <a:xfrm>
              <a:off x="585"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2824" name="Oval 72"/>
            <p:cNvSpPr>
              <a:spLocks noChangeArrowheads="1"/>
            </p:cNvSpPr>
            <p:nvPr/>
          </p:nvSpPr>
          <p:spPr bwMode="auto">
            <a:xfrm>
              <a:off x="347"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202825" name="Oval 73"/>
            <p:cNvSpPr>
              <a:spLocks noChangeArrowheads="1"/>
            </p:cNvSpPr>
            <p:nvPr/>
          </p:nvSpPr>
          <p:spPr bwMode="auto">
            <a:xfrm>
              <a:off x="824"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2826" name="Oval 74"/>
            <p:cNvSpPr>
              <a:spLocks noChangeArrowheads="1"/>
            </p:cNvSpPr>
            <p:nvPr/>
          </p:nvSpPr>
          <p:spPr bwMode="auto">
            <a:xfrm>
              <a:off x="585"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202827" name="Oval 75"/>
            <p:cNvSpPr>
              <a:spLocks noChangeArrowheads="1"/>
            </p:cNvSpPr>
            <p:nvPr/>
          </p:nvSpPr>
          <p:spPr bwMode="auto">
            <a:xfrm>
              <a:off x="1062"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202828" name="Oval 76"/>
            <p:cNvSpPr>
              <a:spLocks noChangeArrowheads="1"/>
            </p:cNvSpPr>
            <p:nvPr/>
          </p:nvSpPr>
          <p:spPr bwMode="auto">
            <a:xfrm>
              <a:off x="1222" y="606"/>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2829" name="Oval 77"/>
            <p:cNvSpPr>
              <a:spLocks noChangeArrowheads="1"/>
            </p:cNvSpPr>
            <p:nvPr/>
          </p:nvSpPr>
          <p:spPr bwMode="auto">
            <a:xfrm>
              <a:off x="1023" y="1147"/>
              <a:ext cx="238"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202830" name="Oval 78"/>
            <p:cNvSpPr>
              <a:spLocks noChangeArrowheads="1"/>
            </p:cNvSpPr>
            <p:nvPr/>
          </p:nvSpPr>
          <p:spPr bwMode="auto">
            <a:xfrm>
              <a:off x="1460"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202831" name="AutoShape 79"/>
            <p:cNvCxnSpPr>
              <a:cxnSpLocks noChangeShapeType="1"/>
              <a:stCxn id="202820" idx="3"/>
              <a:endCxn id="202821" idx="7"/>
            </p:cNvCxnSpPr>
            <p:nvPr/>
          </p:nvCxnSpPr>
          <p:spPr bwMode="auto">
            <a:xfrm flipH="1">
              <a:off x="590" y="369"/>
              <a:ext cx="22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32" name="AutoShape 80"/>
            <p:cNvCxnSpPr>
              <a:cxnSpLocks noChangeShapeType="1"/>
              <a:stCxn id="202820" idx="5"/>
              <a:endCxn id="202828" idx="1"/>
            </p:cNvCxnSpPr>
            <p:nvPr/>
          </p:nvCxnSpPr>
          <p:spPr bwMode="auto">
            <a:xfrm>
              <a:off x="988" y="369"/>
              <a:ext cx="26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33" name="AutoShape 81"/>
            <p:cNvCxnSpPr>
              <a:cxnSpLocks noChangeShapeType="1"/>
              <a:stCxn id="202821" idx="3"/>
              <a:endCxn id="202822" idx="0"/>
            </p:cNvCxnSpPr>
            <p:nvPr/>
          </p:nvCxnSpPr>
          <p:spPr bwMode="auto">
            <a:xfrm flipH="1">
              <a:off x="228" y="811"/>
              <a:ext cx="193"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34" name="AutoShape 82"/>
            <p:cNvCxnSpPr>
              <a:cxnSpLocks noChangeShapeType="1"/>
              <a:stCxn id="202821" idx="5"/>
              <a:endCxn id="202823" idx="0"/>
            </p:cNvCxnSpPr>
            <p:nvPr/>
          </p:nvCxnSpPr>
          <p:spPr bwMode="auto">
            <a:xfrm>
              <a:off x="590"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35" name="AutoShape 83"/>
            <p:cNvCxnSpPr>
              <a:cxnSpLocks noChangeShapeType="1"/>
              <a:stCxn id="202828" idx="3"/>
              <a:endCxn id="202829" idx="0"/>
            </p:cNvCxnSpPr>
            <p:nvPr/>
          </p:nvCxnSpPr>
          <p:spPr bwMode="auto">
            <a:xfrm flipH="1">
              <a:off x="1142"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36" name="AutoShape 84"/>
            <p:cNvCxnSpPr>
              <a:cxnSpLocks noChangeShapeType="1"/>
              <a:stCxn id="202828" idx="5"/>
              <a:endCxn id="202830" idx="0"/>
            </p:cNvCxnSpPr>
            <p:nvPr/>
          </p:nvCxnSpPr>
          <p:spPr bwMode="auto">
            <a:xfrm>
              <a:off x="1425" y="811"/>
              <a:ext cx="154"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37" name="AutoShape 85"/>
            <p:cNvCxnSpPr>
              <a:cxnSpLocks noChangeShapeType="1"/>
              <a:stCxn id="202823" idx="3"/>
              <a:endCxn id="202824" idx="0"/>
            </p:cNvCxnSpPr>
            <p:nvPr/>
          </p:nvCxnSpPr>
          <p:spPr bwMode="auto">
            <a:xfrm flipH="1">
              <a:off x="466"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38" name="AutoShape 86"/>
            <p:cNvCxnSpPr>
              <a:cxnSpLocks noChangeShapeType="1"/>
              <a:stCxn id="202823" idx="5"/>
              <a:endCxn id="202825" idx="0"/>
            </p:cNvCxnSpPr>
            <p:nvPr/>
          </p:nvCxnSpPr>
          <p:spPr bwMode="auto">
            <a:xfrm>
              <a:off x="789"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39" name="AutoShape 87"/>
            <p:cNvCxnSpPr>
              <a:cxnSpLocks noChangeShapeType="1"/>
              <a:stCxn id="202825" idx="3"/>
              <a:endCxn id="202826" idx="0"/>
            </p:cNvCxnSpPr>
            <p:nvPr/>
          </p:nvCxnSpPr>
          <p:spPr bwMode="auto">
            <a:xfrm flipH="1">
              <a:off x="705"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840" name="AutoShape 88"/>
            <p:cNvCxnSpPr>
              <a:cxnSpLocks noChangeShapeType="1"/>
              <a:stCxn id="202825" idx="5"/>
              <a:endCxn id="202827" idx="0"/>
            </p:cNvCxnSpPr>
            <p:nvPr/>
          </p:nvCxnSpPr>
          <p:spPr bwMode="auto">
            <a:xfrm>
              <a:off x="1027"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841" name="Oval 89"/>
            <p:cNvSpPr>
              <a:spLocks noChangeArrowheads="1"/>
            </p:cNvSpPr>
            <p:nvPr/>
          </p:nvSpPr>
          <p:spPr bwMode="auto">
            <a:xfrm>
              <a:off x="465"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842" name="Oval 90"/>
            <p:cNvSpPr>
              <a:spLocks noChangeArrowheads="1"/>
            </p:cNvSpPr>
            <p:nvPr/>
          </p:nvSpPr>
          <p:spPr bwMode="auto">
            <a:xfrm>
              <a:off x="675" y="1409"/>
              <a:ext cx="60"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843" name="Oval 91"/>
            <p:cNvSpPr>
              <a:spLocks noChangeArrowheads="1"/>
            </p:cNvSpPr>
            <p:nvPr/>
          </p:nvSpPr>
          <p:spPr bwMode="auto">
            <a:xfrm>
              <a:off x="913" y="2011"/>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844" name="Oval 92"/>
            <p:cNvSpPr>
              <a:spLocks noChangeArrowheads="1"/>
            </p:cNvSpPr>
            <p:nvPr/>
          </p:nvSpPr>
          <p:spPr bwMode="auto">
            <a:xfrm>
              <a:off x="884" y="413"/>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845" name="Oval 93"/>
            <p:cNvSpPr>
              <a:spLocks noChangeArrowheads="1"/>
            </p:cNvSpPr>
            <p:nvPr/>
          </p:nvSpPr>
          <p:spPr bwMode="auto">
            <a:xfrm>
              <a:off x="1317"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846" name="Text Box 94"/>
            <p:cNvSpPr txBox="1">
              <a:spLocks noChangeArrowheads="1"/>
            </p:cNvSpPr>
            <p:nvPr/>
          </p:nvSpPr>
          <p:spPr bwMode="auto">
            <a:xfrm>
              <a:off x="1658" y="599"/>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zh-CN" altLang="zh-CN" sz="1600">
                <a:effectLst/>
                <a:ea typeface="宋体" pitchFamily="2" charset="-122"/>
              </a:endParaRPr>
            </a:p>
          </p:txBody>
        </p:sp>
      </p:grpSp>
      <p:cxnSp>
        <p:nvCxnSpPr>
          <p:cNvPr id="202847" name="AutoShape 95"/>
          <p:cNvCxnSpPr>
            <a:cxnSpLocks noChangeShapeType="1"/>
          </p:cNvCxnSpPr>
          <p:nvPr/>
        </p:nvCxnSpPr>
        <p:spPr bwMode="auto">
          <a:xfrm>
            <a:off x="2339975" y="3573463"/>
            <a:ext cx="649288" cy="360362"/>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848" name="Text Box 96"/>
          <p:cNvSpPr txBox="1">
            <a:spLocks noChangeArrowheads="1"/>
          </p:cNvSpPr>
          <p:nvPr/>
        </p:nvSpPr>
        <p:spPr bwMode="auto">
          <a:xfrm>
            <a:off x="2484438" y="3141663"/>
            <a:ext cx="3825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a:t>
            </a:r>
          </a:p>
        </p:txBody>
      </p:sp>
      <p:sp>
        <p:nvSpPr>
          <p:cNvPr id="202850" name="Text Box 98"/>
          <p:cNvSpPr txBox="1">
            <a:spLocks noChangeArrowheads="1"/>
          </p:cNvSpPr>
          <p:nvPr/>
        </p:nvSpPr>
        <p:spPr bwMode="auto">
          <a:xfrm>
            <a:off x="6807200" y="1071563"/>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BT</a:t>
            </a:r>
          </a:p>
        </p:txBody>
      </p:sp>
      <p:sp>
        <p:nvSpPr>
          <p:cNvPr id="202855" name="Text Box 103"/>
          <p:cNvSpPr txBox="1">
            <a:spLocks noChangeArrowheads="1"/>
          </p:cNvSpPr>
          <p:nvPr/>
        </p:nvSpPr>
        <p:spPr bwMode="auto">
          <a:xfrm>
            <a:off x="4500563" y="908050"/>
            <a:ext cx="1601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effectLst/>
                <a:ea typeface="宋体" pitchFamily="2" charset="-122"/>
              </a:rPr>
              <a:t>*pre=null</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页脚占位符 4"/>
          <p:cNvSpPr>
            <a:spLocks noGrp="1"/>
          </p:cNvSpPr>
          <p:nvPr>
            <p:ph type="ftr" sz="quarter" idx="11"/>
          </p:nvPr>
        </p:nvSpPr>
        <p:spPr/>
        <p:txBody>
          <a:bodyPr/>
          <a:lstStyle/>
          <a:p>
            <a:endParaRPr lang="en-US" altLang="zh-CN"/>
          </a:p>
          <a:p>
            <a:r>
              <a:rPr lang="en-US" altLang="zh-CN"/>
              <a:t>Prof. Q. Wang</a:t>
            </a:r>
          </a:p>
        </p:txBody>
      </p:sp>
      <p:sp>
        <p:nvSpPr>
          <p:cNvPr id="203778" name="Rectangle 2"/>
          <p:cNvSpPr>
            <a:spLocks noChangeArrowheads="1"/>
          </p:cNvSpPr>
          <p:nvPr/>
        </p:nvSpPr>
        <p:spPr bwMode="auto">
          <a:xfrm>
            <a:off x="52927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779" name="Rectangle 3"/>
          <p:cNvSpPr>
            <a:spLocks noChangeArrowheads="1"/>
          </p:cNvSpPr>
          <p:nvPr/>
        </p:nvSpPr>
        <p:spPr bwMode="auto">
          <a:xfrm>
            <a:off x="55086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3780" name="Rectangle 4"/>
          <p:cNvSpPr>
            <a:spLocks noChangeArrowheads="1"/>
          </p:cNvSpPr>
          <p:nvPr/>
        </p:nvSpPr>
        <p:spPr bwMode="auto">
          <a:xfrm>
            <a:off x="5724525" y="206057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3781" name="Rectangle 5"/>
          <p:cNvSpPr>
            <a:spLocks noChangeArrowheads="1"/>
          </p:cNvSpPr>
          <p:nvPr/>
        </p:nvSpPr>
        <p:spPr bwMode="auto">
          <a:xfrm>
            <a:off x="61563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3782" name="Rectangle 6"/>
          <p:cNvSpPr>
            <a:spLocks noChangeArrowheads="1"/>
          </p:cNvSpPr>
          <p:nvPr/>
        </p:nvSpPr>
        <p:spPr bwMode="auto">
          <a:xfrm>
            <a:off x="6373813"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783" name="Rectangle 7"/>
          <p:cNvSpPr>
            <a:spLocks noChangeArrowheads="1"/>
          </p:cNvSpPr>
          <p:nvPr/>
        </p:nvSpPr>
        <p:spPr bwMode="auto">
          <a:xfrm>
            <a:off x="39973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784" name="Rectangle 8"/>
          <p:cNvSpPr>
            <a:spLocks noChangeArrowheads="1"/>
          </p:cNvSpPr>
          <p:nvPr/>
        </p:nvSpPr>
        <p:spPr bwMode="auto">
          <a:xfrm>
            <a:off x="42132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3785" name="Rectangle 9"/>
          <p:cNvSpPr>
            <a:spLocks noChangeArrowheads="1"/>
          </p:cNvSpPr>
          <p:nvPr/>
        </p:nvSpPr>
        <p:spPr bwMode="auto">
          <a:xfrm>
            <a:off x="4429125"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3786" name="Rectangle 10"/>
          <p:cNvSpPr>
            <a:spLocks noChangeArrowheads="1"/>
          </p:cNvSpPr>
          <p:nvPr/>
        </p:nvSpPr>
        <p:spPr bwMode="auto">
          <a:xfrm>
            <a:off x="48609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3787" name="Rectangle 11"/>
          <p:cNvSpPr>
            <a:spLocks noChangeArrowheads="1"/>
          </p:cNvSpPr>
          <p:nvPr/>
        </p:nvSpPr>
        <p:spPr bwMode="auto">
          <a:xfrm>
            <a:off x="5078413"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788" name="Rectangle 12"/>
          <p:cNvSpPr>
            <a:spLocks noChangeArrowheads="1"/>
          </p:cNvSpPr>
          <p:nvPr/>
        </p:nvSpPr>
        <p:spPr bwMode="auto">
          <a:xfrm>
            <a:off x="67310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789" name="Rectangle 13"/>
          <p:cNvSpPr>
            <a:spLocks noChangeArrowheads="1"/>
          </p:cNvSpPr>
          <p:nvPr/>
        </p:nvSpPr>
        <p:spPr bwMode="auto">
          <a:xfrm>
            <a:off x="69469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3790" name="Rectangle 14"/>
          <p:cNvSpPr>
            <a:spLocks noChangeArrowheads="1"/>
          </p:cNvSpPr>
          <p:nvPr/>
        </p:nvSpPr>
        <p:spPr bwMode="auto">
          <a:xfrm>
            <a:off x="7162800"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3791" name="Rectangle 15"/>
          <p:cNvSpPr>
            <a:spLocks noChangeArrowheads="1"/>
          </p:cNvSpPr>
          <p:nvPr/>
        </p:nvSpPr>
        <p:spPr bwMode="auto">
          <a:xfrm>
            <a:off x="75946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3792" name="Rectangle 16"/>
          <p:cNvSpPr>
            <a:spLocks noChangeArrowheads="1"/>
          </p:cNvSpPr>
          <p:nvPr/>
        </p:nvSpPr>
        <p:spPr bwMode="auto">
          <a:xfrm>
            <a:off x="7812088"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793" name="Rectangle 17"/>
          <p:cNvSpPr>
            <a:spLocks noChangeArrowheads="1"/>
          </p:cNvSpPr>
          <p:nvPr/>
        </p:nvSpPr>
        <p:spPr bwMode="auto">
          <a:xfrm>
            <a:off x="46434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794" name="Rectangle 18"/>
          <p:cNvSpPr>
            <a:spLocks noChangeArrowheads="1"/>
          </p:cNvSpPr>
          <p:nvPr/>
        </p:nvSpPr>
        <p:spPr bwMode="auto">
          <a:xfrm>
            <a:off x="48593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3795" name="Rectangle 19"/>
          <p:cNvSpPr>
            <a:spLocks noChangeArrowheads="1"/>
          </p:cNvSpPr>
          <p:nvPr/>
        </p:nvSpPr>
        <p:spPr bwMode="auto">
          <a:xfrm>
            <a:off x="5075238"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3796" name="Rectangle 20"/>
          <p:cNvSpPr>
            <a:spLocks noChangeArrowheads="1"/>
          </p:cNvSpPr>
          <p:nvPr/>
        </p:nvSpPr>
        <p:spPr bwMode="auto">
          <a:xfrm>
            <a:off x="55070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3797" name="Rectangle 21"/>
          <p:cNvSpPr>
            <a:spLocks noChangeArrowheads="1"/>
          </p:cNvSpPr>
          <p:nvPr/>
        </p:nvSpPr>
        <p:spPr bwMode="auto">
          <a:xfrm>
            <a:off x="57245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798" name="Rectangle 22"/>
          <p:cNvSpPr>
            <a:spLocks noChangeArrowheads="1"/>
          </p:cNvSpPr>
          <p:nvPr/>
        </p:nvSpPr>
        <p:spPr bwMode="auto">
          <a:xfrm>
            <a:off x="55086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799" name="Rectangle 23"/>
          <p:cNvSpPr>
            <a:spLocks noChangeArrowheads="1"/>
          </p:cNvSpPr>
          <p:nvPr/>
        </p:nvSpPr>
        <p:spPr bwMode="auto">
          <a:xfrm>
            <a:off x="57245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3800" name="Rectangle 24"/>
          <p:cNvSpPr>
            <a:spLocks noChangeArrowheads="1"/>
          </p:cNvSpPr>
          <p:nvPr/>
        </p:nvSpPr>
        <p:spPr bwMode="auto">
          <a:xfrm>
            <a:off x="5940425"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3801" name="Rectangle 25"/>
          <p:cNvSpPr>
            <a:spLocks noChangeArrowheads="1"/>
          </p:cNvSpPr>
          <p:nvPr/>
        </p:nvSpPr>
        <p:spPr bwMode="auto">
          <a:xfrm>
            <a:off x="63722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3802" name="Rectangle 26"/>
          <p:cNvSpPr>
            <a:spLocks noChangeArrowheads="1"/>
          </p:cNvSpPr>
          <p:nvPr/>
        </p:nvSpPr>
        <p:spPr bwMode="auto">
          <a:xfrm>
            <a:off x="6589713"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03" name="Rectangle 27"/>
          <p:cNvSpPr>
            <a:spLocks noChangeArrowheads="1"/>
          </p:cNvSpPr>
          <p:nvPr/>
        </p:nvSpPr>
        <p:spPr bwMode="auto">
          <a:xfrm>
            <a:off x="30607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04" name="Rectangle 28"/>
          <p:cNvSpPr>
            <a:spLocks noChangeArrowheads="1"/>
          </p:cNvSpPr>
          <p:nvPr/>
        </p:nvSpPr>
        <p:spPr bwMode="auto">
          <a:xfrm>
            <a:off x="32766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3805" name="Rectangle 29"/>
          <p:cNvSpPr>
            <a:spLocks noChangeArrowheads="1"/>
          </p:cNvSpPr>
          <p:nvPr/>
        </p:nvSpPr>
        <p:spPr bwMode="auto">
          <a:xfrm>
            <a:off x="349250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a:t>
            </a:r>
          </a:p>
        </p:txBody>
      </p:sp>
      <p:sp>
        <p:nvSpPr>
          <p:cNvPr id="203806" name="Rectangle 30"/>
          <p:cNvSpPr>
            <a:spLocks noChangeArrowheads="1"/>
          </p:cNvSpPr>
          <p:nvPr/>
        </p:nvSpPr>
        <p:spPr bwMode="auto">
          <a:xfrm>
            <a:off x="39243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07" name="Rectangle 31"/>
          <p:cNvSpPr>
            <a:spLocks noChangeArrowheads="1"/>
          </p:cNvSpPr>
          <p:nvPr/>
        </p:nvSpPr>
        <p:spPr bwMode="auto">
          <a:xfrm>
            <a:off x="414178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08" name="Rectangle 32"/>
          <p:cNvSpPr>
            <a:spLocks noChangeArrowheads="1"/>
          </p:cNvSpPr>
          <p:nvPr/>
        </p:nvSpPr>
        <p:spPr bwMode="auto">
          <a:xfrm>
            <a:off x="34925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09" name="Rectangle 33"/>
          <p:cNvSpPr>
            <a:spLocks noChangeArrowheads="1"/>
          </p:cNvSpPr>
          <p:nvPr/>
        </p:nvSpPr>
        <p:spPr bwMode="auto">
          <a:xfrm>
            <a:off x="37084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10" name="Rectangle 34"/>
          <p:cNvSpPr>
            <a:spLocks noChangeArrowheads="1"/>
          </p:cNvSpPr>
          <p:nvPr/>
        </p:nvSpPr>
        <p:spPr bwMode="auto">
          <a:xfrm>
            <a:off x="3924300"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b</a:t>
            </a:r>
          </a:p>
        </p:txBody>
      </p:sp>
      <p:sp>
        <p:nvSpPr>
          <p:cNvPr id="203811" name="Rectangle 35"/>
          <p:cNvSpPr>
            <a:spLocks noChangeArrowheads="1"/>
          </p:cNvSpPr>
          <p:nvPr/>
        </p:nvSpPr>
        <p:spPr bwMode="auto">
          <a:xfrm>
            <a:off x="43561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12" name="Rectangle 36"/>
          <p:cNvSpPr>
            <a:spLocks noChangeArrowheads="1"/>
          </p:cNvSpPr>
          <p:nvPr/>
        </p:nvSpPr>
        <p:spPr bwMode="auto">
          <a:xfrm>
            <a:off x="4573588"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13" name="Rectangle 37"/>
          <p:cNvSpPr>
            <a:spLocks noChangeArrowheads="1"/>
          </p:cNvSpPr>
          <p:nvPr/>
        </p:nvSpPr>
        <p:spPr bwMode="auto">
          <a:xfrm>
            <a:off x="44291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14" name="Rectangle 38"/>
          <p:cNvSpPr>
            <a:spLocks noChangeArrowheads="1"/>
          </p:cNvSpPr>
          <p:nvPr/>
        </p:nvSpPr>
        <p:spPr bwMode="auto">
          <a:xfrm>
            <a:off x="46450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15" name="Rectangle 39"/>
          <p:cNvSpPr>
            <a:spLocks noChangeArrowheads="1"/>
          </p:cNvSpPr>
          <p:nvPr/>
        </p:nvSpPr>
        <p:spPr bwMode="auto">
          <a:xfrm>
            <a:off x="4860925"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c</a:t>
            </a:r>
          </a:p>
        </p:txBody>
      </p:sp>
      <p:sp>
        <p:nvSpPr>
          <p:cNvPr id="203816" name="Rectangle 40"/>
          <p:cNvSpPr>
            <a:spLocks noChangeArrowheads="1"/>
          </p:cNvSpPr>
          <p:nvPr/>
        </p:nvSpPr>
        <p:spPr bwMode="auto">
          <a:xfrm>
            <a:off x="52927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17" name="Rectangle 41"/>
          <p:cNvSpPr>
            <a:spLocks noChangeArrowheads="1"/>
          </p:cNvSpPr>
          <p:nvPr/>
        </p:nvSpPr>
        <p:spPr bwMode="auto">
          <a:xfrm>
            <a:off x="55102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18" name="Rectangle 42"/>
          <p:cNvSpPr>
            <a:spLocks noChangeArrowheads="1"/>
          </p:cNvSpPr>
          <p:nvPr/>
        </p:nvSpPr>
        <p:spPr bwMode="auto">
          <a:xfrm>
            <a:off x="63738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19" name="Rectangle 43"/>
          <p:cNvSpPr>
            <a:spLocks noChangeArrowheads="1"/>
          </p:cNvSpPr>
          <p:nvPr/>
        </p:nvSpPr>
        <p:spPr bwMode="auto">
          <a:xfrm>
            <a:off x="65897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20" name="Rectangle 44"/>
          <p:cNvSpPr>
            <a:spLocks noChangeArrowheads="1"/>
          </p:cNvSpPr>
          <p:nvPr/>
        </p:nvSpPr>
        <p:spPr bwMode="auto">
          <a:xfrm>
            <a:off x="6805613"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d</a:t>
            </a:r>
          </a:p>
        </p:txBody>
      </p:sp>
      <p:sp>
        <p:nvSpPr>
          <p:cNvPr id="203821" name="Rectangle 45"/>
          <p:cNvSpPr>
            <a:spLocks noChangeArrowheads="1"/>
          </p:cNvSpPr>
          <p:nvPr/>
        </p:nvSpPr>
        <p:spPr bwMode="auto">
          <a:xfrm>
            <a:off x="72374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22" name="Rectangle 46"/>
          <p:cNvSpPr>
            <a:spLocks noChangeArrowheads="1"/>
          </p:cNvSpPr>
          <p:nvPr/>
        </p:nvSpPr>
        <p:spPr bwMode="auto">
          <a:xfrm>
            <a:off x="7454900"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23" name="Rectangle 47"/>
          <p:cNvSpPr>
            <a:spLocks noChangeArrowheads="1"/>
          </p:cNvSpPr>
          <p:nvPr/>
        </p:nvSpPr>
        <p:spPr bwMode="auto">
          <a:xfrm>
            <a:off x="61563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24" name="Rectangle 48"/>
          <p:cNvSpPr>
            <a:spLocks noChangeArrowheads="1"/>
          </p:cNvSpPr>
          <p:nvPr/>
        </p:nvSpPr>
        <p:spPr bwMode="auto">
          <a:xfrm>
            <a:off x="63722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25" name="Rectangle 49"/>
          <p:cNvSpPr>
            <a:spLocks noChangeArrowheads="1"/>
          </p:cNvSpPr>
          <p:nvPr/>
        </p:nvSpPr>
        <p:spPr bwMode="auto">
          <a:xfrm>
            <a:off x="6588125"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e</a:t>
            </a:r>
          </a:p>
        </p:txBody>
      </p:sp>
      <p:sp>
        <p:nvSpPr>
          <p:cNvPr id="203826" name="Rectangle 50"/>
          <p:cNvSpPr>
            <a:spLocks noChangeArrowheads="1"/>
          </p:cNvSpPr>
          <p:nvPr/>
        </p:nvSpPr>
        <p:spPr bwMode="auto">
          <a:xfrm>
            <a:off x="70199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27" name="Rectangle 51"/>
          <p:cNvSpPr>
            <a:spLocks noChangeArrowheads="1"/>
          </p:cNvSpPr>
          <p:nvPr/>
        </p:nvSpPr>
        <p:spPr bwMode="auto">
          <a:xfrm>
            <a:off x="7237413"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28" name="Rectangle 52"/>
          <p:cNvSpPr>
            <a:spLocks noChangeArrowheads="1"/>
          </p:cNvSpPr>
          <p:nvPr/>
        </p:nvSpPr>
        <p:spPr bwMode="auto">
          <a:xfrm>
            <a:off x="77406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29" name="Rectangle 53"/>
          <p:cNvSpPr>
            <a:spLocks noChangeArrowheads="1"/>
          </p:cNvSpPr>
          <p:nvPr/>
        </p:nvSpPr>
        <p:spPr bwMode="auto">
          <a:xfrm>
            <a:off x="79565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30" name="Rectangle 54"/>
          <p:cNvSpPr>
            <a:spLocks noChangeArrowheads="1"/>
          </p:cNvSpPr>
          <p:nvPr/>
        </p:nvSpPr>
        <p:spPr bwMode="auto">
          <a:xfrm>
            <a:off x="817245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f</a:t>
            </a:r>
          </a:p>
        </p:txBody>
      </p:sp>
      <p:sp>
        <p:nvSpPr>
          <p:cNvPr id="203831" name="Rectangle 55"/>
          <p:cNvSpPr>
            <a:spLocks noChangeArrowheads="1"/>
          </p:cNvSpPr>
          <p:nvPr/>
        </p:nvSpPr>
        <p:spPr bwMode="auto">
          <a:xfrm>
            <a:off x="86042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3832" name="Rectangle 56"/>
          <p:cNvSpPr>
            <a:spLocks noChangeArrowheads="1"/>
          </p:cNvSpPr>
          <p:nvPr/>
        </p:nvSpPr>
        <p:spPr bwMode="auto">
          <a:xfrm>
            <a:off x="88217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203833" name="AutoShape 57"/>
          <p:cNvCxnSpPr>
            <a:cxnSpLocks noChangeShapeType="1"/>
            <a:endCxn id="203780" idx="0"/>
          </p:cNvCxnSpPr>
          <p:nvPr/>
        </p:nvCxnSpPr>
        <p:spPr bwMode="auto">
          <a:xfrm rot="10800000" flipV="1">
            <a:off x="5940425" y="1341438"/>
            <a:ext cx="792163" cy="71913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834" name="Line 58"/>
          <p:cNvSpPr>
            <a:spLocks noChangeShapeType="1"/>
          </p:cNvSpPr>
          <p:nvPr/>
        </p:nvSpPr>
        <p:spPr bwMode="auto">
          <a:xfrm flipH="1">
            <a:off x="4572000" y="2205038"/>
            <a:ext cx="8636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3835" name="Line 59"/>
          <p:cNvSpPr>
            <a:spLocks noChangeShapeType="1"/>
          </p:cNvSpPr>
          <p:nvPr/>
        </p:nvSpPr>
        <p:spPr bwMode="auto">
          <a:xfrm>
            <a:off x="6443663" y="2205038"/>
            <a:ext cx="865187"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3836" name="Line 60"/>
          <p:cNvSpPr>
            <a:spLocks noChangeShapeType="1"/>
          </p:cNvSpPr>
          <p:nvPr/>
        </p:nvSpPr>
        <p:spPr bwMode="auto">
          <a:xfrm flipH="1">
            <a:off x="3635375" y="3068638"/>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3837" name="Line 61"/>
          <p:cNvSpPr>
            <a:spLocks noChangeShapeType="1"/>
          </p:cNvSpPr>
          <p:nvPr/>
        </p:nvSpPr>
        <p:spPr bwMode="auto">
          <a:xfrm>
            <a:off x="5148263" y="3068638"/>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3838" name="Line 62"/>
          <p:cNvSpPr>
            <a:spLocks noChangeShapeType="1"/>
          </p:cNvSpPr>
          <p:nvPr/>
        </p:nvSpPr>
        <p:spPr bwMode="auto">
          <a:xfrm flipH="1">
            <a:off x="6659563" y="2997200"/>
            <a:ext cx="21748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3839" name="Line 63"/>
          <p:cNvSpPr>
            <a:spLocks noChangeShapeType="1"/>
          </p:cNvSpPr>
          <p:nvPr/>
        </p:nvSpPr>
        <p:spPr bwMode="auto">
          <a:xfrm>
            <a:off x="7885113" y="2997200"/>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3840" name="Line 64"/>
          <p:cNvSpPr>
            <a:spLocks noChangeShapeType="1"/>
          </p:cNvSpPr>
          <p:nvPr/>
        </p:nvSpPr>
        <p:spPr bwMode="auto">
          <a:xfrm flipH="1">
            <a:off x="4219575" y="394811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3841" name="Line 65"/>
          <p:cNvSpPr>
            <a:spLocks noChangeShapeType="1"/>
          </p:cNvSpPr>
          <p:nvPr/>
        </p:nvSpPr>
        <p:spPr bwMode="auto">
          <a:xfrm>
            <a:off x="5853113" y="3948113"/>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3842" name="Line 66"/>
          <p:cNvSpPr>
            <a:spLocks noChangeShapeType="1"/>
          </p:cNvSpPr>
          <p:nvPr/>
        </p:nvSpPr>
        <p:spPr bwMode="auto">
          <a:xfrm flipH="1">
            <a:off x="5075238" y="486886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3843" name="Line 67"/>
          <p:cNvSpPr>
            <a:spLocks noChangeShapeType="1"/>
          </p:cNvSpPr>
          <p:nvPr/>
        </p:nvSpPr>
        <p:spPr bwMode="auto">
          <a:xfrm>
            <a:off x="6659563" y="4868863"/>
            <a:ext cx="2889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3844" name="Group 68"/>
          <p:cNvGrpSpPr>
            <a:grpSpLocks/>
          </p:cNvGrpSpPr>
          <p:nvPr/>
        </p:nvGrpSpPr>
        <p:grpSpPr bwMode="auto">
          <a:xfrm>
            <a:off x="171450" y="260350"/>
            <a:ext cx="2644775" cy="3887788"/>
            <a:chOff x="108" y="164"/>
            <a:chExt cx="1666" cy="2449"/>
          </a:xfrm>
        </p:grpSpPr>
        <p:sp>
          <p:nvSpPr>
            <p:cNvPr id="203845" name="Oval 69"/>
            <p:cNvSpPr>
              <a:spLocks noChangeArrowheads="1"/>
            </p:cNvSpPr>
            <p:nvPr/>
          </p:nvSpPr>
          <p:spPr bwMode="auto">
            <a:xfrm>
              <a:off x="784" y="164"/>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3846" name="Oval 70"/>
            <p:cNvSpPr>
              <a:spLocks noChangeArrowheads="1"/>
            </p:cNvSpPr>
            <p:nvPr/>
          </p:nvSpPr>
          <p:spPr bwMode="auto">
            <a:xfrm>
              <a:off x="386" y="606"/>
              <a:ext cx="239"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3847" name="Oval 71"/>
            <p:cNvSpPr>
              <a:spLocks noChangeArrowheads="1"/>
            </p:cNvSpPr>
            <p:nvPr/>
          </p:nvSpPr>
          <p:spPr bwMode="auto">
            <a:xfrm>
              <a:off x="108"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203848" name="Oval 72"/>
            <p:cNvSpPr>
              <a:spLocks noChangeArrowheads="1"/>
            </p:cNvSpPr>
            <p:nvPr/>
          </p:nvSpPr>
          <p:spPr bwMode="auto">
            <a:xfrm>
              <a:off x="585"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3849" name="Oval 73"/>
            <p:cNvSpPr>
              <a:spLocks noChangeArrowheads="1"/>
            </p:cNvSpPr>
            <p:nvPr/>
          </p:nvSpPr>
          <p:spPr bwMode="auto">
            <a:xfrm>
              <a:off x="347"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203850" name="Oval 74"/>
            <p:cNvSpPr>
              <a:spLocks noChangeArrowheads="1"/>
            </p:cNvSpPr>
            <p:nvPr/>
          </p:nvSpPr>
          <p:spPr bwMode="auto">
            <a:xfrm>
              <a:off x="824"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3851" name="Oval 75"/>
            <p:cNvSpPr>
              <a:spLocks noChangeArrowheads="1"/>
            </p:cNvSpPr>
            <p:nvPr/>
          </p:nvSpPr>
          <p:spPr bwMode="auto">
            <a:xfrm>
              <a:off x="585"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203852" name="Oval 76"/>
            <p:cNvSpPr>
              <a:spLocks noChangeArrowheads="1"/>
            </p:cNvSpPr>
            <p:nvPr/>
          </p:nvSpPr>
          <p:spPr bwMode="auto">
            <a:xfrm>
              <a:off x="1062"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203853" name="Oval 77"/>
            <p:cNvSpPr>
              <a:spLocks noChangeArrowheads="1"/>
            </p:cNvSpPr>
            <p:nvPr/>
          </p:nvSpPr>
          <p:spPr bwMode="auto">
            <a:xfrm>
              <a:off x="1222" y="606"/>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3854" name="Oval 78"/>
            <p:cNvSpPr>
              <a:spLocks noChangeArrowheads="1"/>
            </p:cNvSpPr>
            <p:nvPr/>
          </p:nvSpPr>
          <p:spPr bwMode="auto">
            <a:xfrm>
              <a:off x="1023" y="1147"/>
              <a:ext cx="238"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203855" name="Oval 79"/>
            <p:cNvSpPr>
              <a:spLocks noChangeArrowheads="1"/>
            </p:cNvSpPr>
            <p:nvPr/>
          </p:nvSpPr>
          <p:spPr bwMode="auto">
            <a:xfrm>
              <a:off x="1460"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203856" name="AutoShape 80"/>
            <p:cNvCxnSpPr>
              <a:cxnSpLocks noChangeShapeType="1"/>
              <a:stCxn id="203845" idx="3"/>
              <a:endCxn id="203846" idx="7"/>
            </p:cNvCxnSpPr>
            <p:nvPr/>
          </p:nvCxnSpPr>
          <p:spPr bwMode="auto">
            <a:xfrm flipH="1">
              <a:off x="590" y="369"/>
              <a:ext cx="22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857" name="AutoShape 81"/>
            <p:cNvCxnSpPr>
              <a:cxnSpLocks noChangeShapeType="1"/>
              <a:stCxn id="203845" idx="5"/>
              <a:endCxn id="203853" idx="1"/>
            </p:cNvCxnSpPr>
            <p:nvPr/>
          </p:nvCxnSpPr>
          <p:spPr bwMode="auto">
            <a:xfrm>
              <a:off x="988" y="369"/>
              <a:ext cx="26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858" name="AutoShape 82"/>
            <p:cNvCxnSpPr>
              <a:cxnSpLocks noChangeShapeType="1"/>
              <a:stCxn id="203846" idx="3"/>
              <a:endCxn id="203847" idx="0"/>
            </p:cNvCxnSpPr>
            <p:nvPr/>
          </p:nvCxnSpPr>
          <p:spPr bwMode="auto">
            <a:xfrm flipH="1">
              <a:off x="228" y="811"/>
              <a:ext cx="193"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859" name="AutoShape 83"/>
            <p:cNvCxnSpPr>
              <a:cxnSpLocks noChangeShapeType="1"/>
              <a:stCxn id="203846" idx="5"/>
              <a:endCxn id="203848" idx="0"/>
            </p:cNvCxnSpPr>
            <p:nvPr/>
          </p:nvCxnSpPr>
          <p:spPr bwMode="auto">
            <a:xfrm>
              <a:off x="590"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860" name="AutoShape 84"/>
            <p:cNvCxnSpPr>
              <a:cxnSpLocks noChangeShapeType="1"/>
              <a:stCxn id="203853" idx="3"/>
              <a:endCxn id="203854" idx="0"/>
            </p:cNvCxnSpPr>
            <p:nvPr/>
          </p:nvCxnSpPr>
          <p:spPr bwMode="auto">
            <a:xfrm flipH="1">
              <a:off x="1142"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861" name="AutoShape 85"/>
            <p:cNvCxnSpPr>
              <a:cxnSpLocks noChangeShapeType="1"/>
              <a:stCxn id="203853" idx="5"/>
              <a:endCxn id="203855" idx="0"/>
            </p:cNvCxnSpPr>
            <p:nvPr/>
          </p:nvCxnSpPr>
          <p:spPr bwMode="auto">
            <a:xfrm>
              <a:off x="1425" y="811"/>
              <a:ext cx="154"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862" name="AutoShape 86"/>
            <p:cNvCxnSpPr>
              <a:cxnSpLocks noChangeShapeType="1"/>
              <a:stCxn id="203848" idx="3"/>
              <a:endCxn id="203849" idx="0"/>
            </p:cNvCxnSpPr>
            <p:nvPr/>
          </p:nvCxnSpPr>
          <p:spPr bwMode="auto">
            <a:xfrm flipH="1">
              <a:off x="466"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863" name="AutoShape 87"/>
            <p:cNvCxnSpPr>
              <a:cxnSpLocks noChangeShapeType="1"/>
              <a:stCxn id="203848" idx="5"/>
              <a:endCxn id="203850" idx="0"/>
            </p:cNvCxnSpPr>
            <p:nvPr/>
          </p:nvCxnSpPr>
          <p:spPr bwMode="auto">
            <a:xfrm>
              <a:off x="789"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864" name="AutoShape 88"/>
            <p:cNvCxnSpPr>
              <a:cxnSpLocks noChangeShapeType="1"/>
              <a:stCxn id="203850" idx="3"/>
              <a:endCxn id="203851" idx="0"/>
            </p:cNvCxnSpPr>
            <p:nvPr/>
          </p:nvCxnSpPr>
          <p:spPr bwMode="auto">
            <a:xfrm flipH="1">
              <a:off x="705"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865" name="AutoShape 89"/>
            <p:cNvCxnSpPr>
              <a:cxnSpLocks noChangeShapeType="1"/>
              <a:stCxn id="203850" idx="5"/>
              <a:endCxn id="203852" idx="0"/>
            </p:cNvCxnSpPr>
            <p:nvPr/>
          </p:nvCxnSpPr>
          <p:spPr bwMode="auto">
            <a:xfrm>
              <a:off x="1027"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866" name="Oval 90"/>
            <p:cNvSpPr>
              <a:spLocks noChangeArrowheads="1"/>
            </p:cNvSpPr>
            <p:nvPr/>
          </p:nvSpPr>
          <p:spPr bwMode="auto">
            <a:xfrm>
              <a:off x="465"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67" name="Oval 91"/>
            <p:cNvSpPr>
              <a:spLocks noChangeArrowheads="1"/>
            </p:cNvSpPr>
            <p:nvPr/>
          </p:nvSpPr>
          <p:spPr bwMode="auto">
            <a:xfrm>
              <a:off x="675" y="1409"/>
              <a:ext cx="60"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68" name="Oval 92"/>
            <p:cNvSpPr>
              <a:spLocks noChangeArrowheads="1"/>
            </p:cNvSpPr>
            <p:nvPr/>
          </p:nvSpPr>
          <p:spPr bwMode="auto">
            <a:xfrm>
              <a:off x="913" y="2011"/>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69" name="Oval 93"/>
            <p:cNvSpPr>
              <a:spLocks noChangeArrowheads="1"/>
            </p:cNvSpPr>
            <p:nvPr/>
          </p:nvSpPr>
          <p:spPr bwMode="auto">
            <a:xfrm>
              <a:off x="884" y="413"/>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70" name="Oval 94"/>
            <p:cNvSpPr>
              <a:spLocks noChangeArrowheads="1"/>
            </p:cNvSpPr>
            <p:nvPr/>
          </p:nvSpPr>
          <p:spPr bwMode="auto">
            <a:xfrm>
              <a:off x="1317"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871" name="Text Box 95"/>
            <p:cNvSpPr txBox="1">
              <a:spLocks noChangeArrowheads="1"/>
            </p:cNvSpPr>
            <p:nvPr/>
          </p:nvSpPr>
          <p:spPr bwMode="auto">
            <a:xfrm>
              <a:off x="1658" y="599"/>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zh-CN" altLang="zh-CN" sz="1600">
                <a:effectLst/>
                <a:ea typeface="宋体" pitchFamily="2" charset="-122"/>
              </a:endParaRPr>
            </a:p>
          </p:txBody>
        </p:sp>
      </p:grpSp>
      <p:cxnSp>
        <p:nvCxnSpPr>
          <p:cNvPr id="203872" name="AutoShape 96"/>
          <p:cNvCxnSpPr>
            <a:cxnSpLocks noChangeShapeType="1"/>
          </p:cNvCxnSpPr>
          <p:nvPr/>
        </p:nvCxnSpPr>
        <p:spPr bwMode="auto">
          <a:xfrm>
            <a:off x="2339975" y="3573463"/>
            <a:ext cx="649288" cy="360362"/>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873" name="Text Box 97"/>
          <p:cNvSpPr txBox="1">
            <a:spLocks noChangeArrowheads="1"/>
          </p:cNvSpPr>
          <p:nvPr/>
        </p:nvSpPr>
        <p:spPr bwMode="auto">
          <a:xfrm>
            <a:off x="2484438" y="3141663"/>
            <a:ext cx="3825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a:t>
            </a:r>
          </a:p>
        </p:txBody>
      </p:sp>
      <p:sp>
        <p:nvSpPr>
          <p:cNvPr id="203874" name="Text Box 98"/>
          <p:cNvSpPr txBox="1">
            <a:spLocks noChangeArrowheads="1"/>
          </p:cNvSpPr>
          <p:nvPr/>
        </p:nvSpPr>
        <p:spPr bwMode="auto">
          <a:xfrm>
            <a:off x="6807200" y="1071563"/>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BT</a:t>
            </a:r>
          </a:p>
        </p:txBody>
      </p:sp>
      <p:sp>
        <p:nvSpPr>
          <p:cNvPr id="203875" name="Text Box 99"/>
          <p:cNvSpPr txBox="1">
            <a:spLocks noChangeArrowheads="1"/>
          </p:cNvSpPr>
          <p:nvPr/>
        </p:nvSpPr>
        <p:spPr bwMode="auto">
          <a:xfrm>
            <a:off x="1547813" y="4868863"/>
            <a:ext cx="16017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effectLst/>
                <a:ea typeface="宋体" pitchFamily="2" charset="-122"/>
              </a:rPr>
              <a:t>*pre=null</a:t>
            </a:r>
          </a:p>
        </p:txBody>
      </p:sp>
      <p:cxnSp>
        <p:nvCxnSpPr>
          <p:cNvPr id="203876" name="AutoShape 100"/>
          <p:cNvCxnSpPr>
            <a:cxnSpLocks noChangeShapeType="1"/>
            <a:stCxn id="203803" idx="2"/>
          </p:cNvCxnSpPr>
          <p:nvPr/>
        </p:nvCxnSpPr>
        <p:spPr bwMode="auto">
          <a:xfrm rot="5400000">
            <a:off x="2466182" y="4021931"/>
            <a:ext cx="647700" cy="757237"/>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3879" name="Group 103"/>
          <p:cNvGrpSpPr>
            <a:grpSpLocks/>
          </p:cNvGrpSpPr>
          <p:nvPr/>
        </p:nvGrpSpPr>
        <p:grpSpPr bwMode="auto">
          <a:xfrm>
            <a:off x="3106738" y="3860800"/>
            <a:ext cx="144462" cy="144463"/>
            <a:chOff x="1973" y="2432"/>
            <a:chExt cx="91" cy="91"/>
          </a:xfrm>
        </p:grpSpPr>
        <p:sp>
          <p:nvSpPr>
            <p:cNvPr id="203877" name="Line 101"/>
            <p:cNvSpPr>
              <a:spLocks noChangeShapeType="1"/>
            </p:cNvSpPr>
            <p:nvPr/>
          </p:nvSpPr>
          <p:spPr bwMode="auto">
            <a:xfrm flipV="1">
              <a:off x="1973"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3878" name="Line 102"/>
            <p:cNvSpPr>
              <a:spLocks noChangeShapeType="1"/>
            </p:cNvSpPr>
            <p:nvPr/>
          </p:nvSpPr>
          <p:spPr bwMode="auto">
            <a:xfrm flipH="1" flipV="1">
              <a:off x="2019"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页脚占位符 4"/>
          <p:cNvSpPr>
            <a:spLocks noGrp="1"/>
          </p:cNvSpPr>
          <p:nvPr>
            <p:ph type="ftr" sz="quarter" idx="11"/>
          </p:nvPr>
        </p:nvSpPr>
        <p:spPr/>
        <p:txBody>
          <a:bodyPr/>
          <a:lstStyle/>
          <a:p>
            <a:endParaRPr lang="en-US" altLang="zh-CN"/>
          </a:p>
          <a:p>
            <a:r>
              <a:rPr lang="en-US" altLang="zh-CN"/>
              <a:t>Prof. Q. Wang</a:t>
            </a:r>
          </a:p>
        </p:txBody>
      </p:sp>
      <p:sp>
        <p:nvSpPr>
          <p:cNvPr id="204802" name="Rectangle 2"/>
          <p:cNvSpPr>
            <a:spLocks noChangeArrowheads="1"/>
          </p:cNvSpPr>
          <p:nvPr/>
        </p:nvSpPr>
        <p:spPr bwMode="auto">
          <a:xfrm>
            <a:off x="52927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03" name="Rectangle 3"/>
          <p:cNvSpPr>
            <a:spLocks noChangeArrowheads="1"/>
          </p:cNvSpPr>
          <p:nvPr/>
        </p:nvSpPr>
        <p:spPr bwMode="auto">
          <a:xfrm>
            <a:off x="55086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4804" name="Rectangle 4"/>
          <p:cNvSpPr>
            <a:spLocks noChangeArrowheads="1"/>
          </p:cNvSpPr>
          <p:nvPr/>
        </p:nvSpPr>
        <p:spPr bwMode="auto">
          <a:xfrm>
            <a:off x="5724525" y="2060575"/>
            <a:ext cx="4318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4805" name="Rectangle 5"/>
          <p:cNvSpPr>
            <a:spLocks noChangeArrowheads="1"/>
          </p:cNvSpPr>
          <p:nvPr/>
        </p:nvSpPr>
        <p:spPr bwMode="auto">
          <a:xfrm>
            <a:off x="6156325"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4806" name="Rectangle 6"/>
          <p:cNvSpPr>
            <a:spLocks noChangeArrowheads="1"/>
          </p:cNvSpPr>
          <p:nvPr/>
        </p:nvSpPr>
        <p:spPr bwMode="auto">
          <a:xfrm>
            <a:off x="6373813" y="2060575"/>
            <a:ext cx="215900" cy="287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07" name="Rectangle 7"/>
          <p:cNvSpPr>
            <a:spLocks noChangeArrowheads="1"/>
          </p:cNvSpPr>
          <p:nvPr/>
        </p:nvSpPr>
        <p:spPr bwMode="auto">
          <a:xfrm>
            <a:off x="39973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08" name="Rectangle 8"/>
          <p:cNvSpPr>
            <a:spLocks noChangeArrowheads="1"/>
          </p:cNvSpPr>
          <p:nvPr/>
        </p:nvSpPr>
        <p:spPr bwMode="auto">
          <a:xfrm>
            <a:off x="42132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4809" name="Rectangle 9"/>
          <p:cNvSpPr>
            <a:spLocks noChangeArrowheads="1"/>
          </p:cNvSpPr>
          <p:nvPr/>
        </p:nvSpPr>
        <p:spPr bwMode="auto">
          <a:xfrm>
            <a:off x="4429125"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4810" name="Rectangle 10"/>
          <p:cNvSpPr>
            <a:spLocks noChangeArrowheads="1"/>
          </p:cNvSpPr>
          <p:nvPr/>
        </p:nvSpPr>
        <p:spPr bwMode="auto">
          <a:xfrm>
            <a:off x="4860925"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4811" name="Rectangle 11"/>
          <p:cNvSpPr>
            <a:spLocks noChangeArrowheads="1"/>
          </p:cNvSpPr>
          <p:nvPr/>
        </p:nvSpPr>
        <p:spPr bwMode="auto">
          <a:xfrm>
            <a:off x="5078413"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12" name="Rectangle 12"/>
          <p:cNvSpPr>
            <a:spLocks noChangeArrowheads="1"/>
          </p:cNvSpPr>
          <p:nvPr/>
        </p:nvSpPr>
        <p:spPr bwMode="auto">
          <a:xfrm>
            <a:off x="67310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13" name="Rectangle 13"/>
          <p:cNvSpPr>
            <a:spLocks noChangeArrowheads="1"/>
          </p:cNvSpPr>
          <p:nvPr/>
        </p:nvSpPr>
        <p:spPr bwMode="auto">
          <a:xfrm>
            <a:off x="69469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4814" name="Rectangle 14"/>
          <p:cNvSpPr>
            <a:spLocks noChangeArrowheads="1"/>
          </p:cNvSpPr>
          <p:nvPr/>
        </p:nvSpPr>
        <p:spPr bwMode="auto">
          <a:xfrm>
            <a:off x="7162800" y="285273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4815" name="Rectangle 15"/>
          <p:cNvSpPr>
            <a:spLocks noChangeArrowheads="1"/>
          </p:cNvSpPr>
          <p:nvPr/>
        </p:nvSpPr>
        <p:spPr bwMode="auto">
          <a:xfrm>
            <a:off x="7594600"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4816" name="Rectangle 16"/>
          <p:cNvSpPr>
            <a:spLocks noChangeArrowheads="1"/>
          </p:cNvSpPr>
          <p:nvPr/>
        </p:nvSpPr>
        <p:spPr bwMode="auto">
          <a:xfrm>
            <a:off x="7812088" y="285273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17" name="Rectangle 17"/>
          <p:cNvSpPr>
            <a:spLocks noChangeArrowheads="1"/>
          </p:cNvSpPr>
          <p:nvPr/>
        </p:nvSpPr>
        <p:spPr bwMode="auto">
          <a:xfrm>
            <a:off x="46434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18" name="Rectangle 18"/>
          <p:cNvSpPr>
            <a:spLocks noChangeArrowheads="1"/>
          </p:cNvSpPr>
          <p:nvPr/>
        </p:nvSpPr>
        <p:spPr bwMode="auto">
          <a:xfrm>
            <a:off x="48593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4819" name="Rectangle 19"/>
          <p:cNvSpPr>
            <a:spLocks noChangeArrowheads="1"/>
          </p:cNvSpPr>
          <p:nvPr/>
        </p:nvSpPr>
        <p:spPr bwMode="auto">
          <a:xfrm>
            <a:off x="5075238"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4820" name="Rectangle 20"/>
          <p:cNvSpPr>
            <a:spLocks noChangeArrowheads="1"/>
          </p:cNvSpPr>
          <p:nvPr/>
        </p:nvSpPr>
        <p:spPr bwMode="auto">
          <a:xfrm>
            <a:off x="55070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4821" name="Rectangle 21"/>
          <p:cNvSpPr>
            <a:spLocks noChangeArrowheads="1"/>
          </p:cNvSpPr>
          <p:nvPr/>
        </p:nvSpPr>
        <p:spPr bwMode="auto">
          <a:xfrm>
            <a:off x="57245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22" name="Rectangle 22"/>
          <p:cNvSpPr>
            <a:spLocks noChangeArrowheads="1"/>
          </p:cNvSpPr>
          <p:nvPr/>
        </p:nvSpPr>
        <p:spPr bwMode="auto">
          <a:xfrm>
            <a:off x="55086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23" name="Rectangle 23"/>
          <p:cNvSpPr>
            <a:spLocks noChangeArrowheads="1"/>
          </p:cNvSpPr>
          <p:nvPr/>
        </p:nvSpPr>
        <p:spPr bwMode="auto">
          <a:xfrm>
            <a:off x="57245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4824" name="Rectangle 24"/>
          <p:cNvSpPr>
            <a:spLocks noChangeArrowheads="1"/>
          </p:cNvSpPr>
          <p:nvPr/>
        </p:nvSpPr>
        <p:spPr bwMode="auto">
          <a:xfrm>
            <a:off x="5940425"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t>
            </a:r>
          </a:p>
        </p:txBody>
      </p:sp>
      <p:sp>
        <p:nvSpPr>
          <p:cNvPr id="204825" name="Rectangle 25"/>
          <p:cNvSpPr>
            <a:spLocks noChangeArrowheads="1"/>
          </p:cNvSpPr>
          <p:nvPr/>
        </p:nvSpPr>
        <p:spPr bwMode="auto">
          <a:xfrm>
            <a:off x="6372225"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0</a:t>
            </a:r>
          </a:p>
        </p:txBody>
      </p:sp>
      <p:sp>
        <p:nvSpPr>
          <p:cNvPr id="204826" name="Rectangle 26"/>
          <p:cNvSpPr>
            <a:spLocks noChangeArrowheads="1"/>
          </p:cNvSpPr>
          <p:nvPr/>
        </p:nvSpPr>
        <p:spPr bwMode="auto">
          <a:xfrm>
            <a:off x="6589713"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27" name="Rectangle 27"/>
          <p:cNvSpPr>
            <a:spLocks noChangeArrowheads="1"/>
          </p:cNvSpPr>
          <p:nvPr/>
        </p:nvSpPr>
        <p:spPr bwMode="auto">
          <a:xfrm>
            <a:off x="30607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28" name="Rectangle 28"/>
          <p:cNvSpPr>
            <a:spLocks noChangeArrowheads="1"/>
          </p:cNvSpPr>
          <p:nvPr/>
        </p:nvSpPr>
        <p:spPr bwMode="auto">
          <a:xfrm>
            <a:off x="32766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4829" name="Rectangle 29"/>
          <p:cNvSpPr>
            <a:spLocks noChangeArrowheads="1"/>
          </p:cNvSpPr>
          <p:nvPr/>
        </p:nvSpPr>
        <p:spPr bwMode="auto">
          <a:xfrm>
            <a:off x="349250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a</a:t>
            </a:r>
          </a:p>
        </p:txBody>
      </p:sp>
      <p:sp>
        <p:nvSpPr>
          <p:cNvPr id="204830" name="Rectangle 30"/>
          <p:cNvSpPr>
            <a:spLocks noChangeArrowheads="1"/>
          </p:cNvSpPr>
          <p:nvPr/>
        </p:nvSpPr>
        <p:spPr bwMode="auto">
          <a:xfrm>
            <a:off x="392430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solidFill>
                  <a:srgbClr val="FFFF00"/>
                </a:solidFill>
                <a:effectLst/>
                <a:ea typeface="宋体" pitchFamily="2" charset="-122"/>
              </a:rPr>
              <a:t>1</a:t>
            </a:r>
          </a:p>
        </p:txBody>
      </p:sp>
      <p:sp>
        <p:nvSpPr>
          <p:cNvPr id="204831" name="Rectangle 31"/>
          <p:cNvSpPr>
            <a:spLocks noChangeArrowheads="1"/>
          </p:cNvSpPr>
          <p:nvPr/>
        </p:nvSpPr>
        <p:spPr bwMode="auto">
          <a:xfrm>
            <a:off x="414178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32" name="Rectangle 32"/>
          <p:cNvSpPr>
            <a:spLocks noChangeArrowheads="1"/>
          </p:cNvSpPr>
          <p:nvPr/>
        </p:nvSpPr>
        <p:spPr bwMode="auto">
          <a:xfrm>
            <a:off x="34925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33" name="Rectangle 33"/>
          <p:cNvSpPr>
            <a:spLocks noChangeArrowheads="1"/>
          </p:cNvSpPr>
          <p:nvPr/>
        </p:nvSpPr>
        <p:spPr bwMode="auto">
          <a:xfrm>
            <a:off x="37084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4834" name="Rectangle 34"/>
          <p:cNvSpPr>
            <a:spLocks noChangeArrowheads="1"/>
          </p:cNvSpPr>
          <p:nvPr/>
        </p:nvSpPr>
        <p:spPr bwMode="auto">
          <a:xfrm>
            <a:off x="3924300" y="47259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b</a:t>
            </a:r>
          </a:p>
        </p:txBody>
      </p:sp>
      <p:sp>
        <p:nvSpPr>
          <p:cNvPr id="204835" name="Rectangle 35"/>
          <p:cNvSpPr>
            <a:spLocks noChangeArrowheads="1"/>
          </p:cNvSpPr>
          <p:nvPr/>
        </p:nvSpPr>
        <p:spPr bwMode="auto">
          <a:xfrm>
            <a:off x="4356100"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4836" name="Rectangle 36"/>
          <p:cNvSpPr>
            <a:spLocks noChangeArrowheads="1"/>
          </p:cNvSpPr>
          <p:nvPr/>
        </p:nvSpPr>
        <p:spPr bwMode="auto">
          <a:xfrm>
            <a:off x="4573588" y="47259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37" name="Rectangle 37"/>
          <p:cNvSpPr>
            <a:spLocks noChangeArrowheads="1"/>
          </p:cNvSpPr>
          <p:nvPr/>
        </p:nvSpPr>
        <p:spPr bwMode="auto">
          <a:xfrm>
            <a:off x="44291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38" name="Rectangle 38"/>
          <p:cNvSpPr>
            <a:spLocks noChangeArrowheads="1"/>
          </p:cNvSpPr>
          <p:nvPr/>
        </p:nvSpPr>
        <p:spPr bwMode="auto">
          <a:xfrm>
            <a:off x="46450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4839" name="Rectangle 39"/>
          <p:cNvSpPr>
            <a:spLocks noChangeArrowheads="1"/>
          </p:cNvSpPr>
          <p:nvPr/>
        </p:nvSpPr>
        <p:spPr bwMode="auto">
          <a:xfrm>
            <a:off x="4860925"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c</a:t>
            </a:r>
          </a:p>
        </p:txBody>
      </p:sp>
      <p:sp>
        <p:nvSpPr>
          <p:cNvPr id="204840" name="Rectangle 40"/>
          <p:cNvSpPr>
            <a:spLocks noChangeArrowheads="1"/>
          </p:cNvSpPr>
          <p:nvPr/>
        </p:nvSpPr>
        <p:spPr bwMode="auto">
          <a:xfrm>
            <a:off x="5292725"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4841" name="Rectangle 41"/>
          <p:cNvSpPr>
            <a:spLocks noChangeArrowheads="1"/>
          </p:cNvSpPr>
          <p:nvPr/>
        </p:nvSpPr>
        <p:spPr bwMode="auto">
          <a:xfrm>
            <a:off x="55102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42" name="Rectangle 42"/>
          <p:cNvSpPr>
            <a:spLocks noChangeArrowheads="1"/>
          </p:cNvSpPr>
          <p:nvPr/>
        </p:nvSpPr>
        <p:spPr bwMode="auto">
          <a:xfrm>
            <a:off x="63738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43" name="Rectangle 43"/>
          <p:cNvSpPr>
            <a:spLocks noChangeArrowheads="1"/>
          </p:cNvSpPr>
          <p:nvPr/>
        </p:nvSpPr>
        <p:spPr bwMode="auto">
          <a:xfrm>
            <a:off x="65897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4844" name="Rectangle 44"/>
          <p:cNvSpPr>
            <a:spLocks noChangeArrowheads="1"/>
          </p:cNvSpPr>
          <p:nvPr/>
        </p:nvSpPr>
        <p:spPr bwMode="auto">
          <a:xfrm>
            <a:off x="6805613" y="5589588"/>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d</a:t>
            </a:r>
          </a:p>
        </p:txBody>
      </p:sp>
      <p:sp>
        <p:nvSpPr>
          <p:cNvPr id="204845" name="Rectangle 45"/>
          <p:cNvSpPr>
            <a:spLocks noChangeArrowheads="1"/>
          </p:cNvSpPr>
          <p:nvPr/>
        </p:nvSpPr>
        <p:spPr bwMode="auto">
          <a:xfrm>
            <a:off x="7237413"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4846" name="Rectangle 46"/>
          <p:cNvSpPr>
            <a:spLocks noChangeArrowheads="1"/>
          </p:cNvSpPr>
          <p:nvPr/>
        </p:nvSpPr>
        <p:spPr bwMode="auto">
          <a:xfrm>
            <a:off x="7454900" y="5589588"/>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47" name="Rectangle 47"/>
          <p:cNvSpPr>
            <a:spLocks noChangeArrowheads="1"/>
          </p:cNvSpPr>
          <p:nvPr/>
        </p:nvSpPr>
        <p:spPr bwMode="auto">
          <a:xfrm>
            <a:off x="61563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48" name="Rectangle 48"/>
          <p:cNvSpPr>
            <a:spLocks noChangeArrowheads="1"/>
          </p:cNvSpPr>
          <p:nvPr/>
        </p:nvSpPr>
        <p:spPr bwMode="auto">
          <a:xfrm>
            <a:off x="63722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4849" name="Rectangle 49"/>
          <p:cNvSpPr>
            <a:spLocks noChangeArrowheads="1"/>
          </p:cNvSpPr>
          <p:nvPr/>
        </p:nvSpPr>
        <p:spPr bwMode="auto">
          <a:xfrm>
            <a:off x="6588125"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e</a:t>
            </a:r>
          </a:p>
        </p:txBody>
      </p:sp>
      <p:sp>
        <p:nvSpPr>
          <p:cNvPr id="204850" name="Rectangle 50"/>
          <p:cNvSpPr>
            <a:spLocks noChangeArrowheads="1"/>
          </p:cNvSpPr>
          <p:nvPr/>
        </p:nvSpPr>
        <p:spPr bwMode="auto">
          <a:xfrm>
            <a:off x="7019925"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4851" name="Rectangle 51"/>
          <p:cNvSpPr>
            <a:spLocks noChangeArrowheads="1"/>
          </p:cNvSpPr>
          <p:nvPr/>
        </p:nvSpPr>
        <p:spPr bwMode="auto">
          <a:xfrm>
            <a:off x="7237413"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52" name="Rectangle 52"/>
          <p:cNvSpPr>
            <a:spLocks noChangeArrowheads="1"/>
          </p:cNvSpPr>
          <p:nvPr/>
        </p:nvSpPr>
        <p:spPr bwMode="auto">
          <a:xfrm>
            <a:off x="77406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53" name="Rectangle 53"/>
          <p:cNvSpPr>
            <a:spLocks noChangeArrowheads="1"/>
          </p:cNvSpPr>
          <p:nvPr/>
        </p:nvSpPr>
        <p:spPr bwMode="auto">
          <a:xfrm>
            <a:off x="79565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4854" name="Rectangle 54"/>
          <p:cNvSpPr>
            <a:spLocks noChangeArrowheads="1"/>
          </p:cNvSpPr>
          <p:nvPr/>
        </p:nvSpPr>
        <p:spPr bwMode="auto">
          <a:xfrm>
            <a:off x="8172450" y="3789363"/>
            <a:ext cx="4318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600">
                <a:effectLst/>
                <a:ea typeface="宋体" pitchFamily="2" charset="-122"/>
              </a:rPr>
              <a:t>f</a:t>
            </a:r>
          </a:p>
        </p:txBody>
      </p:sp>
      <p:sp>
        <p:nvSpPr>
          <p:cNvPr id="204855" name="Rectangle 55"/>
          <p:cNvSpPr>
            <a:spLocks noChangeArrowheads="1"/>
          </p:cNvSpPr>
          <p:nvPr/>
        </p:nvSpPr>
        <p:spPr bwMode="auto">
          <a:xfrm>
            <a:off x="8604250"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sz="1600">
              <a:effectLst/>
              <a:ea typeface="宋体" pitchFamily="2" charset="-122"/>
            </a:endParaRPr>
          </a:p>
        </p:txBody>
      </p:sp>
      <p:sp>
        <p:nvSpPr>
          <p:cNvPr id="204856" name="Rectangle 56"/>
          <p:cNvSpPr>
            <a:spLocks noChangeArrowheads="1"/>
          </p:cNvSpPr>
          <p:nvPr/>
        </p:nvSpPr>
        <p:spPr bwMode="auto">
          <a:xfrm>
            <a:off x="8821738" y="3789363"/>
            <a:ext cx="215900" cy="28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204857" name="AutoShape 57"/>
          <p:cNvCxnSpPr>
            <a:cxnSpLocks noChangeShapeType="1"/>
            <a:endCxn id="204804" idx="0"/>
          </p:cNvCxnSpPr>
          <p:nvPr/>
        </p:nvCxnSpPr>
        <p:spPr bwMode="auto">
          <a:xfrm rot="10800000" flipV="1">
            <a:off x="5940425" y="1341438"/>
            <a:ext cx="792163" cy="719137"/>
          </a:xfrm>
          <a:prstGeom prst="curvedConnector2">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8" name="Line 58"/>
          <p:cNvSpPr>
            <a:spLocks noChangeShapeType="1"/>
          </p:cNvSpPr>
          <p:nvPr/>
        </p:nvSpPr>
        <p:spPr bwMode="auto">
          <a:xfrm flipH="1">
            <a:off x="4572000" y="2205038"/>
            <a:ext cx="8636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59" name="Line 59"/>
          <p:cNvSpPr>
            <a:spLocks noChangeShapeType="1"/>
          </p:cNvSpPr>
          <p:nvPr/>
        </p:nvSpPr>
        <p:spPr bwMode="auto">
          <a:xfrm>
            <a:off x="6443663" y="2205038"/>
            <a:ext cx="865187"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60" name="Line 60"/>
          <p:cNvSpPr>
            <a:spLocks noChangeShapeType="1"/>
          </p:cNvSpPr>
          <p:nvPr/>
        </p:nvSpPr>
        <p:spPr bwMode="auto">
          <a:xfrm flipH="1">
            <a:off x="3635375" y="3068638"/>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61" name="Line 61"/>
          <p:cNvSpPr>
            <a:spLocks noChangeShapeType="1"/>
          </p:cNvSpPr>
          <p:nvPr/>
        </p:nvSpPr>
        <p:spPr bwMode="auto">
          <a:xfrm>
            <a:off x="5148263" y="3068638"/>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62" name="Line 62"/>
          <p:cNvSpPr>
            <a:spLocks noChangeShapeType="1"/>
          </p:cNvSpPr>
          <p:nvPr/>
        </p:nvSpPr>
        <p:spPr bwMode="auto">
          <a:xfrm flipH="1">
            <a:off x="6659563" y="2997200"/>
            <a:ext cx="21748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63" name="Line 63"/>
          <p:cNvSpPr>
            <a:spLocks noChangeShapeType="1"/>
          </p:cNvSpPr>
          <p:nvPr/>
        </p:nvSpPr>
        <p:spPr bwMode="auto">
          <a:xfrm>
            <a:off x="7885113" y="2997200"/>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64" name="Line 64"/>
          <p:cNvSpPr>
            <a:spLocks noChangeShapeType="1"/>
          </p:cNvSpPr>
          <p:nvPr/>
        </p:nvSpPr>
        <p:spPr bwMode="auto">
          <a:xfrm flipH="1">
            <a:off x="4219575" y="394811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65" name="Line 65"/>
          <p:cNvSpPr>
            <a:spLocks noChangeShapeType="1"/>
          </p:cNvSpPr>
          <p:nvPr/>
        </p:nvSpPr>
        <p:spPr bwMode="auto">
          <a:xfrm>
            <a:off x="5853113" y="3948113"/>
            <a:ext cx="144462"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66" name="Line 66"/>
          <p:cNvSpPr>
            <a:spLocks noChangeShapeType="1"/>
          </p:cNvSpPr>
          <p:nvPr/>
        </p:nvSpPr>
        <p:spPr bwMode="auto">
          <a:xfrm flipH="1">
            <a:off x="5075238" y="4868863"/>
            <a:ext cx="5048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67" name="Line 67"/>
          <p:cNvSpPr>
            <a:spLocks noChangeShapeType="1"/>
          </p:cNvSpPr>
          <p:nvPr/>
        </p:nvSpPr>
        <p:spPr bwMode="auto">
          <a:xfrm>
            <a:off x="6659563" y="4868863"/>
            <a:ext cx="2889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4868" name="Group 68"/>
          <p:cNvGrpSpPr>
            <a:grpSpLocks/>
          </p:cNvGrpSpPr>
          <p:nvPr/>
        </p:nvGrpSpPr>
        <p:grpSpPr bwMode="auto">
          <a:xfrm>
            <a:off x="171450" y="260350"/>
            <a:ext cx="2644775" cy="3887788"/>
            <a:chOff x="108" y="164"/>
            <a:chExt cx="1666" cy="2449"/>
          </a:xfrm>
        </p:grpSpPr>
        <p:sp>
          <p:nvSpPr>
            <p:cNvPr id="204869" name="Oval 69"/>
            <p:cNvSpPr>
              <a:spLocks noChangeArrowheads="1"/>
            </p:cNvSpPr>
            <p:nvPr/>
          </p:nvSpPr>
          <p:spPr bwMode="auto">
            <a:xfrm>
              <a:off x="784" y="164"/>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4870" name="Oval 70"/>
            <p:cNvSpPr>
              <a:spLocks noChangeArrowheads="1"/>
            </p:cNvSpPr>
            <p:nvPr/>
          </p:nvSpPr>
          <p:spPr bwMode="auto">
            <a:xfrm>
              <a:off x="386" y="606"/>
              <a:ext cx="239"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4871" name="Oval 71"/>
            <p:cNvSpPr>
              <a:spLocks noChangeArrowheads="1"/>
            </p:cNvSpPr>
            <p:nvPr/>
          </p:nvSpPr>
          <p:spPr bwMode="auto">
            <a:xfrm>
              <a:off x="108"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a:t>
              </a:r>
            </a:p>
          </p:txBody>
        </p:sp>
        <p:sp>
          <p:nvSpPr>
            <p:cNvPr id="204872" name="Oval 72"/>
            <p:cNvSpPr>
              <a:spLocks noChangeArrowheads="1"/>
            </p:cNvSpPr>
            <p:nvPr/>
          </p:nvSpPr>
          <p:spPr bwMode="auto">
            <a:xfrm>
              <a:off x="585"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4873" name="Oval 73"/>
            <p:cNvSpPr>
              <a:spLocks noChangeArrowheads="1"/>
            </p:cNvSpPr>
            <p:nvPr/>
          </p:nvSpPr>
          <p:spPr bwMode="auto">
            <a:xfrm>
              <a:off x="347"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b</a:t>
              </a:r>
            </a:p>
          </p:txBody>
        </p:sp>
        <p:sp>
          <p:nvSpPr>
            <p:cNvPr id="204874" name="Oval 74"/>
            <p:cNvSpPr>
              <a:spLocks noChangeArrowheads="1"/>
            </p:cNvSpPr>
            <p:nvPr/>
          </p:nvSpPr>
          <p:spPr bwMode="auto">
            <a:xfrm>
              <a:off x="824" y="1770"/>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4875" name="Oval 75"/>
            <p:cNvSpPr>
              <a:spLocks noChangeArrowheads="1"/>
            </p:cNvSpPr>
            <p:nvPr/>
          </p:nvSpPr>
          <p:spPr bwMode="auto">
            <a:xfrm>
              <a:off x="585"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c</a:t>
              </a:r>
            </a:p>
          </p:txBody>
        </p:sp>
        <p:sp>
          <p:nvSpPr>
            <p:cNvPr id="204876" name="Oval 76"/>
            <p:cNvSpPr>
              <a:spLocks noChangeArrowheads="1"/>
            </p:cNvSpPr>
            <p:nvPr/>
          </p:nvSpPr>
          <p:spPr bwMode="auto">
            <a:xfrm>
              <a:off x="1062" y="2372"/>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d</a:t>
              </a:r>
            </a:p>
          </p:txBody>
        </p:sp>
        <p:sp>
          <p:nvSpPr>
            <p:cNvPr id="204877" name="Oval 77"/>
            <p:cNvSpPr>
              <a:spLocks noChangeArrowheads="1"/>
            </p:cNvSpPr>
            <p:nvPr/>
          </p:nvSpPr>
          <p:spPr bwMode="auto">
            <a:xfrm>
              <a:off x="1222" y="606"/>
              <a:ext cx="238"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a:t>
              </a:r>
            </a:p>
          </p:txBody>
        </p:sp>
        <p:sp>
          <p:nvSpPr>
            <p:cNvPr id="204878" name="Oval 78"/>
            <p:cNvSpPr>
              <a:spLocks noChangeArrowheads="1"/>
            </p:cNvSpPr>
            <p:nvPr/>
          </p:nvSpPr>
          <p:spPr bwMode="auto">
            <a:xfrm>
              <a:off x="1023" y="1147"/>
              <a:ext cx="238"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e</a:t>
              </a:r>
            </a:p>
          </p:txBody>
        </p:sp>
        <p:sp>
          <p:nvSpPr>
            <p:cNvPr id="204879" name="Oval 79"/>
            <p:cNvSpPr>
              <a:spLocks noChangeArrowheads="1"/>
            </p:cNvSpPr>
            <p:nvPr/>
          </p:nvSpPr>
          <p:spPr bwMode="auto">
            <a:xfrm>
              <a:off x="1460" y="1147"/>
              <a:ext cx="239" cy="2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2800" b="1">
                  <a:solidFill>
                    <a:srgbClr val="FFFF00"/>
                  </a:solidFill>
                  <a:effectLst/>
                  <a:ea typeface="宋体" pitchFamily="2" charset="-122"/>
                </a:rPr>
                <a:t>f</a:t>
              </a:r>
            </a:p>
          </p:txBody>
        </p:sp>
        <p:cxnSp>
          <p:nvCxnSpPr>
            <p:cNvPr id="204880" name="AutoShape 80"/>
            <p:cNvCxnSpPr>
              <a:cxnSpLocks noChangeShapeType="1"/>
              <a:stCxn id="204869" idx="3"/>
              <a:endCxn id="204870" idx="7"/>
            </p:cNvCxnSpPr>
            <p:nvPr/>
          </p:nvCxnSpPr>
          <p:spPr bwMode="auto">
            <a:xfrm flipH="1">
              <a:off x="590" y="369"/>
              <a:ext cx="22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1" name="AutoShape 81"/>
            <p:cNvCxnSpPr>
              <a:cxnSpLocks noChangeShapeType="1"/>
              <a:stCxn id="204869" idx="5"/>
              <a:endCxn id="204877" idx="1"/>
            </p:cNvCxnSpPr>
            <p:nvPr/>
          </p:nvCxnSpPr>
          <p:spPr bwMode="auto">
            <a:xfrm>
              <a:off x="988" y="369"/>
              <a:ext cx="269" cy="2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2" name="AutoShape 82"/>
            <p:cNvCxnSpPr>
              <a:cxnSpLocks noChangeShapeType="1"/>
              <a:stCxn id="204870" idx="3"/>
              <a:endCxn id="204871" idx="0"/>
            </p:cNvCxnSpPr>
            <p:nvPr/>
          </p:nvCxnSpPr>
          <p:spPr bwMode="auto">
            <a:xfrm flipH="1">
              <a:off x="228" y="811"/>
              <a:ext cx="193"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3" name="AutoShape 83"/>
            <p:cNvCxnSpPr>
              <a:cxnSpLocks noChangeShapeType="1"/>
              <a:stCxn id="204870" idx="5"/>
              <a:endCxn id="204872" idx="0"/>
            </p:cNvCxnSpPr>
            <p:nvPr/>
          </p:nvCxnSpPr>
          <p:spPr bwMode="auto">
            <a:xfrm>
              <a:off x="590"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4" name="AutoShape 84"/>
            <p:cNvCxnSpPr>
              <a:cxnSpLocks noChangeShapeType="1"/>
              <a:stCxn id="204877" idx="3"/>
              <a:endCxn id="204878" idx="0"/>
            </p:cNvCxnSpPr>
            <p:nvPr/>
          </p:nvCxnSpPr>
          <p:spPr bwMode="auto">
            <a:xfrm flipH="1">
              <a:off x="1142" y="811"/>
              <a:ext cx="115"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5" name="AutoShape 85"/>
            <p:cNvCxnSpPr>
              <a:cxnSpLocks noChangeShapeType="1"/>
              <a:stCxn id="204877" idx="5"/>
              <a:endCxn id="204879" idx="0"/>
            </p:cNvCxnSpPr>
            <p:nvPr/>
          </p:nvCxnSpPr>
          <p:spPr bwMode="auto">
            <a:xfrm>
              <a:off x="1425" y="811"/>
              <a:ext cx="154" cy="3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6" name="AutoShape 86"/>
            <p:cNvCxnSpPr>
              <a:cxnSpLocks noChangeShapeType="1"/>
              <a:stCxn id="204872" idx="3"/>
              <a:endCxn id="204873" idx="0"/>
            </p:cNvCxnSpPr>
            <p:nvPr/>
          </p:nvCxnSpPr>
          <p:spPr bwMode="auto">
            <a:xfrm flipH="1">
              <a:off x="466"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7" name="AutoShape 87"/>
            <p:cNvCxnSpPr>
              <a:cxnSpLocks noChangeShapeType="1"/>
              <a:stCxn id="204872" idx="5"/>
              <a:endCxn id="204874" idx="0"/>
            </p:cNvCxnSpPr>
            <p:nvPr/>
          </p:nvCxnSpPr>
          <p:spPr bwMode="auto">
            <a:xfrm>
              <a:off x="789" y="1353"/>
              <a:ext cx="154" cy="41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8" name="AutoShape 88"/>
            <p:cNvCxnSpPr>
              <a:cxnSpLocks noChangeShapeType="1"/>
              <a:stCxn id="204874" idx="3"/>
              <a:endCxn id="204875" idx="0"/>
            </p:cNvCxnSpPr>
            <p:nvPr/>
          </p:nvCxnSpPr>
          <p:spPr bwMode="auto">
            <a:xfrm flipH="1">
              <a:off x="705"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9" name="AutoShape 89"/>
            <p:cNvCxnSpPr>
              <a:cxnSpLocks noChangeShapeType="1"/>
              <a:stCxn id="204874" idx="5"/>
              <a:endCxn id="204876" idx="0"/>
            </p:cNvCxnSpPr>
            <p:nvPr/>
          </p:nvCxnSpPr>
          <p:spPr bwMode="auto">
            <a:xfrm>
              <a:off x="1027" y="1975"/>
              <a:ext cx="154"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90" name="Oval 90"/>
            <p:cNvSpPr>
              <a:spLocks noChangeArrowheads="1"/>
            </p:cNvSpPr>
            <p:nvPr/>
          </p:nvSpPr>
          <p:spPr bwMode="auto">
            <a:xfrm>
              <a:off x="465"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91" name="Oval 91"/>
            <p:cNvSpPr>
              <a:spLocks noChangeArrowheads="1"/>
            </p:cNvSpPr>
            <p:nvPr/>
          </p:nvSpPr>
          <p:spPr bwMode="auto">
            <a:xfrm>
              <a:off x="675" y="1409"/>
              <a:ext cx="60"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92" name="Oval 92"/>
            <p:cNvSpPr>
              <a:spLocks noChangeArrowheads="1"/>
            </p:cNvSpPr>
            <p:nvPr/>
          </p:nvSpPr>
          <p:spPr bwMode="auto">
            <a:xfrm>
              <a:off x="913" y="2011"/>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93" name="Oval 93"/>
            <p:cNvSpPr>
              <a:spLocks noChangeArrowheads="1"/>
            </p:cNvSpPr>
            <p:nvPr/>
          </p:nvSpPr>
          <p:spPr bwMode="auto">
            <a:xfrm>
              <a:off x="884" y="413"/>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94" name="Oval 94"/>
            <p:cNvSpPr>
              <a:spLocks noChangeArrowheads="1"/>
            </p:cNvSpPr>
            <p:nvPr/>
          </p:nvSpPr>
          <p:spPr bwMode="auto">
            <a:xfrm>
              <a:off x="1317" y="847"/>
              <a:ext cx="61" cy="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95" name="Text Box 95"/>
            <p:cNvSpPr txBox="1">
              <a:spLocks noChangeArrowheads="1"/>
            </p:cNvSpPr>
            <p:nvPr/>
          </p:nvSpPr>
          <p:spPr bwMode="auto">
            <a:xfrm>
              <a:off x="1658" y="599"/>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zh-CN" altLang="zh-CN" sz="1600">
                <a:effectLst/>
                <a:ea typeface="宋体" pitchFamily="2" charset="-122"/>
              </a:endParaRPr>
            </a:p>
          </p:txBody>
        </p:sp>
      </p:grpSp>
      <p:cxnSp>
        <p:nvCxnSpPr>
          <p:cNvPr id="204896" name="AutoShape 96"/>
          <p:cNvCxnSpPr>
            <a:cxnSpLocks noChangeShapeType="1"/>
          </p:cNvCxnSpPr>
          <p:nvPr/>
        </p:nvCxnSpPr>
        <p:spPr bwMode="auto">
          <a:xfrm>
            <a:off x="2411413" y="3573463"/>
            <a:ext cx="649287" cy="360362"/>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97" name="Text Box 97"/>
          <p:cNvSpPr txBox="1">
            <a:spLocks noChangeArrowheads="1"/>
          </p:cNvSpPr>
          <p:nvPr/>
        </p:nvSpPr>
        <p:spPr bwMode="auto">
          <a:xfrm>
            <a:off x="3421063" y="2205038"/>
            <a:ext cx="3825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a:t>
            </a:r>
          </a:p>
        </p:txBody>
      </p:sp>
      <p:sp>
        <p:nvSpPr>
          <p:cNvPr id="204898" name="Text Box 98"/>
          <p:cNvSpPr txBox="1">
            <a:spLocks noChangeArrowheads="1"/>
          </p:cNvSpPr>
          <p:nvPr/>
        </p:nvSpPr>
        <p:spPr bwMode="auto">
          <a:xfrm>
            <a:off x="6807200" y="1071563"/>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400">
                <a:effectLst/>
                <a:ea typeface="宋体" pitchFamily="2" charset="-122"/>
              </a:rPr>
              <a:t>BT</a:t>
            </a:r>
          </a:p>
        </p:txBody>
      </p:sp>
      <p:sp>
        <p:nvSpPr>
          <p:cNvPr id="204899" name="Text Box 99"/>
          <p:cNvSpPr txBox="1">
            <a:spLocks noChangeArrowheads="1"/>
          </p:cNvSpPr>
          <p:nvPr/>
        </p:nvSpPr>
        <p:spPr bwMode="auto">
          <a:xfrm>
            <a:off x="2411413" y="306863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2800">
                <a:solidFill>
                  <a:srgbClr val="FFFF00"/>
                </a:solidFill>
                <a:effectLst/>
                <a:ea typeface="宋体" pitchFamily="2" charset="-122"/>
              </a:rPr>
              <a:t>*pre</a:t>
            </a:r>
          </a:p>
        </p:txBody>
      </p:sp>
      <p:cxnSp>
        <p:nvCxnSpPr>
          <p:cNvPr id="204901" name="AutoShape 101"/>
          <p:cNvCxnSpPr>
            <a:cxnSpLocks noChangeShapeType="1"/>
          </p:cNvCxnSpPr>
          <p:nvPr/>
        </p:nvCxnSpPr>
        <p:spPr bwMode="auto">
          <a:xfrm>
            <a:off x="3348038" y="2636838"/>
            <a:ext cx="649287" cy="360362"/>
          </a:xfrm>
          <a:prstGeom prst="curvedConnector3">
            <a:avLst>
              <a:gd name="adj1" fmla="val 4988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02" name="AutoShape 102"/>
          <p:cNvCxnSpPr>
            <a:cxnSpLocks noChangeShapeType="1"/>
          </p:cNvCxnSpPr>
          <p:nvPr/>
        </p:nvCxnSpPr>
        <p:spPr bwMode="auto">
          <a:xfrm flipV="1">
            <a:off x="4357688" y="3140075"/>
            <a:ext cx="287337" cy="793750"/>
          </a:xfrm>
          <a:prstGeom prst="curvedConnector2">
            <a:avLst/>
          </a:prstGeom>
          <a:noFill/>
          <a:ln w="38100">
            <a:solidFill>
              <a:srgbClr val="00CC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4903" name="Group 103"/>
          <p:cNvGrpSpPr>
            <a:grpSpLocks/>
          </p:cNvGrpSpPr>
          <p:nvPr/>
        </p:nvGrpSpPr>
        <p:grpSpPr bwMode="auto">
          <a:xfrm>
            <a:off x="3106738" y="3860800"/>
            <a:ext cx="144462" cy="144463"/>
            <a:chOff x="1973" y="2432"/>
            <a:chExt cx="91" cy="91"/>
          </a:xfrm>
        </p:grpSpPr>
        <p:sp>
          <p:nvSpPr>
            <p:cNvPr id="204904" name="Line 104"/>
            <p:cNvSpPr>
              <a:spLocks noChangeShapeType="1"/>
            </p:cNvSpPr>
            <p:nvPr/>
          </p:nvSpPr>
          <p:spPr bwMode="auto">
            <a:xfrm flipV="1">
              <a:off x="1973"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05" name="Line 105"/>
            <p:cNvSpPr>
              <a:spLocks noChangeShapeType="1"/>
            </p:cNvSpPr>
            <p:nvPr/>
          </p:nvSpPr>
          <p:spPr bwMode="auto">
            <a:xfrm flipH="1" flipV="1">
              <a:off x="2019" y="2432"/>
              <a:ext cx="45" cy="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幼圆"/>
        <a:cs typeface=""/>
      </a:majorFont>
      <a:minorFont>
        <a:latin typeface="Times New Roman"/>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9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幼圆" pitchFamily="49"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9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幼圆" pitchFamily="49" charset="-122"/>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6778</TotalTime>
  <Words>10482</Words>
  <Application>Microsoft Office PowerPoint</Application>
  <PresentationFormat>全屏显示(4:3)</PresentationFormat>
  <Paragraphs>3184</Paragraphs>
  <Slides>170</Slides>
  <Notes>0</Notes>
  <HiddenSlides>8</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170</vt:i4>
      </vt:variant>
    </vt:vector>
  </HeadingPairs>
  <TitlesOfParts>
    <vt:vector size="175" baseType="lpstr">
      <vt:lpstr>Orbit</vt:lpstr>
      <vt:lpstr>Equation</vt:lpstr>
      <vt:lpstr>文档</vt:lpstr>
      <vt:lpstr>Document</vt:lpstr>
      <vt:lpstr>公式</vt:lpstr>
      <vt:lpstr>Chapter 06 Tree and binary tree 第六章 树和二叉树</vt:lpstr>
      <vt:lpstr>本章学习的线索</vt:lpstr>
      <vt:lpstr>Contents</vt:lpstr>
      <vt:lpstr>6.1 Definition and notations of Tree </vt:lpstr>
      <vt:lpstr>PowerPoint 演示文稿</vt:lpstr>
      <vt:lpstr>Representations of tree</vt:lpstr>
      <vt:lpstr>6.1.2 Notations</vt:lpstr>
      <vt:lpstr>Examples</vt:lpstr>
      <vt:lpstr>6.1.3 Forest (Orchard)</vt:lpstr>
      <vt:lpstr>6.1.4 Basic functions for the tree</vt:lpstr>
      <vt:lpstr>Discussion</vt:lpstr>
      <vt:lpstr>Discussion</vt:lpstr>
      <vt:lpstr>6.2 Binary tree</vt:lpstr>
      <vt:lpstr>PowerPoint 演示文稿</vt:lpstr>
      <vt:lpstr>Examples of binary tree</vt:lpstr>
      <vt:lpstr>PowerPoint 演示文稿</vt:lpstr>
      <vt:lpstr>PowerPoint 演示文稿</vt:lpstr>
      <vt:lpstr>6.2.2 Characteristics of binary tree</vt:lpstr>
      <vt:lpstr>6.2.2 Characteristics of binary tree</vt:lpstr>
      <vt:lpstr>PowerPoint 演示文稿</vt:lpstr>
      <vt:lpstr>PowerPoint 演示文稿</vt:lpstr>
      <vt:lpstr>PowerPoint 演示文稿</vt:lpstr>
      <vt:lpstr>PowerPoint 演示文稿</vt:lpstr>
      <vt:lpstr>6.2.3 Basic functions for binary tree</vt:lpstr>
      <vt:lpstr>6.3 Storage of Binary Tree</vt:lpstr>
      <vt:lpstr>PowerPoint 演示文稿</vt:lpstr>
      <vt:lpstr>6.3.2 Linked form</vt:lpstr>
      <vt:lpstr>Example</vt:lpstr>
      <vt:lpstr>Static tri-branch linked list</vt:lpstr>
      <vt:lpstr>Quick Review</vt:lpstr>
      <vt:lpstr>6.4 Traversal of binary tree</vt:lpstr>
      <vt:lpstr>PowerPoint 演示文稿</vt:lpstr>
      <vt:lpstr>PowerPoint 演示文稿</vt:lpstr>
      <vt:lpstr>6.4.2 Traversal algorithms</vt:lpstr>
      <vt:lpstr>Inorder traversal</vt:lpstr>
      <vt:lpstr>PowerPoint 演示文稿</vt:lpstr>
      <vt:lpstr>PowerPoint 演示文稿</vt:lpstr>
      <vt:lpstr>Preorder traversal</vt:lpstr>
      <vt:lpstr>PowerPoint 演示文稿</vt:lpstr>
      <vt:lpstr>Postorder traversal</vt:lpstr>
      <vt:lpstr>PowerPoint 演示文稿</vt:lpstr>
      <vt:lpstr>Other recursive algorithm of binary tree</vt:lpstr>
      <vt:lpstr>Other recursive algorithm of binary tree</vt:lpstr>
      <vt:lpstr>Initialization of binary tree via PreOrder</vt:lpstr>
      <vt:lpstr>Non-recursive traversal algorithm  二叉树遍历的非递归算法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Quick Review</vt:lpstr>
      <vt:lpstr>LevelOrderTraversal</vt:lpstr>
      <vt:lpstr>PowerPoint 演示文稿</vt:lpstr>
      <vt:lpstr>Analysis of binary tree traversal</vt:lpstr>
      <vt:lpstr>PowerPoint 演示文稿</vt:lpstr>
      <vt:lpstr>PowerPoint 演示文稿</vt:lpstr>
      <vt:lpstr>6.4.3 Reconstruction of Binary Tree</vt:lpstr>
      <vt:lpstr>PowerPoint 演示文稿</vt:lpstr>
      <vt:lpstr>Example</vt:lpstr>
      <vt:lpstr>PowerPoint 演示文稿</vt:lpstr>
      <vt:lpstr>PowerPoint 演示文稿</vt:lpstr>
      <vt:lpstr>6.4.4 Counting of BT</vt:lpstr>
      <vt:lpstr>Example (1)</vt:lpstr>
      <vt:lpstr>Example (2)</vt:lpstr>
      <vt:lpstr>Conclusion</vt:lpstr>
      <vt:lpstr>PowerPoint 演示文稿</vt:lpstr>
      <vt:lpstr>PowerPoint 演示文稿</vt:lpstr>
      <vt:lpstr>Questions</vt:lpstr>
      <vt:lpstr>Questions</vt:lpstr>
      <vt:lpstr>6.4 Traversal of binary tree</vt:lpstr>
      <vt:lpstr>PowerPoint 演示文稿</vt:lpstr>
      <vt:lpstr>6.5 Threading binary tree</vt:lpstr>
      <vt:lpstr>PowerPoint 演示文稿</vt:lpstr>
      <vt:lpstr>PowerPoint 演示文稿</vt:lpstr>
      <vt:lpstr>PowerPoint 演示文稿</vt:lpstr>
      <vt:lpstr>PowerPoint 演示文稿</vt:lpstr>
      <vt:lpstr>PowerPoint 演示文稿</vt:lpstr>
      <vt:lpstr>Question (1)</vt:lpstr>
      <vt:lpstr>PowerPoint 演示文稿</vt:lpstr>
      <vt:lpstr>PowerPoint 演示文稿</vt:lpstr>
      <vt:lpstr>Other questions (2)</vt:lpstr>
      <vt:lpstr>PowerPoint 演示文稿</vt:lpstr>
      <vt:lpstr>PowerPoint 演示文稿</vt:lpstr>
      <vt:lpstr>PowerPoint 演示文稿</vt:lpstr>
      <vt:lpstr>PowerPoint 演示文稿</vt:lpstr>
      <vt:lpstr>二叉树的中序线索化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InOrderThreading (二叉树的中序线索化非递归算法)</vt:lpstr>
      <vt:lpstr>PowerPoint 演示文稿</vt:lpstr>
      <vt:lpstr>PowerPoint 演示文稿</vt:lpstr>
      <vt:lpstr>PowerPoint 演示文稿</vt:lpstr>
      <vt:lpstr>PowerPoint 演示文稿</vt:lpstr>
      <vt:lpstr>Question</vt:lpstr>
      <vt:lpstr>6.6 Representation of tree and forest</vt:lpstr>
      <vt:lpstr>PowerPoint 演示文稿</vt:lpstr>
      <vt:lpstr>(2) Sub-list method (子表表示法)</vt:lpstr>
      <vt:lpstr>PowerPoint 演示文稿</vt:lpstr>
      <vt:lpstr>(3) Left-child right-sibling method (左孩子右兄弟表示法)</vt:lpstr>
      <vt:lpstr>6.2.2  Storage of Forest</vt:lpstr>
      <vt:lpstr>PowerPoint 演示文稿</vt:lpstr>
      <vt:lpstr>PowerPoint 演示文稿</vt:lpstr>
      <vt:lpstr>6.7 Traversal of Tree and Forest</vt:lpstr>
      <vt:lpstr>PowerPoint 演示文稿</vt:lpstr>
      <vt:lpstr>6.8 Conversion among Tree, Forest and Binary tree</vt:lpstr>
      <vt:lpstr>PowerPoint 演示文稿</vt:lpstr>
      <vt:lpstr>PowerPoint 演示文稿</vt:lpstr>
      <vt:lpstr>Tree  Binary tree</vt:lpstr>
      <vt:lpstr>Forest  Binary tree</vt:lpstr>
      <vt:lpstr>6.9 Huffman tree and coding</vt:lpstr>
      <vt:lpstr>PowerPoint 演示文稿</vt:lpstr>
      <vt:lpstr>PowerPoint 演示文稿</vt:lpstr>
      <vt:lpstr>Path length of binary tree</vt:lpstr>
      <vt:lpstr>PowerPoint 演示文稿</vt:lpstr>
      <vt:lpstr>PowerPoint 演示文稿</vt:lpstr>
      <vt:lpstr>PowerPoint 演示文稿</vt:lpstr>
      <vt:lpstr>PowerPoint 演示文稿</vt:lpstr>
      <vt:lpstr>PowerPoint 演示文稿</vt:lpstr>
      <vt:lpstr>PowerPoint 演示文稿</vt:lpstr>
      <vt:lpstr>Example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补充材料</vt:lpstr>
      <vt:lpstr>补充材料</vt:lpstr>
      <vt:lpstr>举例</vt:lpstr>
      <vt:lpstr>2. Huffman coding (哈夫曼编码)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Assignments (5)</vt:lpstr>
      <vt:lpstr>Practical (3)</vt:lpstr>
      <vt:lpstr>Conclusion</vt:lpstr>
      <vt:lpstr>其他问题</vt:lpstr>
      <vt:lpstr>Tree的计数</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第六章  树和二叉树</dc:title>
  <dc:creator>QWang</dc:creator>
  <cp:lastModifiedBy>qwang@nwpu</cp:lastModifiedBy>
  <cp:revision>1306</cp:revision>
  <dcterms:created xsi:type="dcterms:W3CDTF">1999-09-08T06:27:34Z</dcterms:created>
  <dcterms:modified xsi:type="dcterms:W3CDTF">2015-11-02T11:15:12Z</dcterms:modified>
</cp:coreProperties>
</file>