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8" r:id="rId3"/>
    <p:sldId id="289" r:id="rId4"/>
    <p:sldId id="283" r:id="rId5"/>
    <p:sldId id="286" r:id="rId6"/>
    <p:sldId id="287" r:id="rId7"/>
    <p:sldId id="258" r:id="rId8"/>
    <p:sldId id="269" r:id="rId9"/>
    <p:sldId id="259" r:id="rId10"/>
    <p:sldId id="266" r:id="rId11"/>
    <p:sldId id="270" r:id="rId12"/>
    <p:sldId id="280" r:id="rId13"/>
    <p:sldId id="281" r:id="rId14"/>
    <p:sldId id="267" r:id="rId15"/>
    <p:sldId id="268" r:id="rId16"/>
    <p:sldId id="256" r:id="rId17"/>
    <p:sldId id="271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B2B2B2"/>
    <a:srgbClr val="FFFF00"/>
    <a:srgbClr val="000000"/>
    <a:srgbClr val="CC0000"/>
    <a:srgbClr val="00FF00"/>
    <a:srgbClr val="FF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4692" autoAdjust="0"/>
  </p:normalViewPr>
  <p:slideViewPr>
    <p:cSldViewPr>
      <p:cViewPr varScale="1">
        <p:scale>
          <a:sx n="63" d="100"/>
          <a:sy n="63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345D016-BD39-4726-9A79-C98ADED01D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1415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E89E4E-8A60-4583-9F24-51267A5D9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8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44" name="Group 47"/>
          <p:cNvGrpSpPr>
            <a:grpSpLocks/>
          </p:cNvGrpSpPr>
          <p:nvPr userDrawn="1"/>
        </p:nvGrpSpPr>
        <p:grpSpPr bwMode="auto">
          <a:xfrm>
            <a:off x="-7938" y="-11113"/>
            <a:ext cx="9156701" cy="836613"/>
            <a:chOff x="1" y="0"/>
            <a:chExt cx="5768" cy="527"/>
          </a:xfrm>
        </p:grpSpPr>
        <p:sp>
          <p:nvSpPr>
            <p:cNvPr id="45" name="Rectangle 48"/>
            <p:cNvSpPr>
              <a:spLocks noChangeArrowheads="1"/>
            </p:cNvSpPr>
            <p:nvPr userDrawn="1"/>
          </p:nvSpPr>
          <p:spPr bwMode="auto">
            <a:xfrm>
              <a:off x="9" y="0"/>
              <a:ext cx="5760" cy="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6" name="Picture 49" descr="title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"/>
              <a:ext cx="197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 Box 50"/>
          <p:cNvSpPr txBox="1">
            <a:spLocks noChangeArrowheads="1"/>
          </p:cNvSpPr>
          <p:nvPr userDrawn="1"/>
        </p:nvSpPr>
        <p:spPr bwMode="auto">
          <a:xfrm>
            <a:off x="5996985" y="333375"/>
            <a:ext cx="3147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en-US" altLang="zh-CN" sz="2000" dirty="0">
                <a:solidFill>
                  <a:srgbClr val="C00000"/>
                </a:solidFill>
                <a:latin typeface="Impact" pitchFamily="34" charset="0"/>
                <a:ea typeface="华文行楷" pitchFamily="2" charset="-122"/>
              </a:rPr>
              <a:t>School of Computer </a:t>
            </a:r>
            <a:r>
              <a:rPr lang="en-US" altLang="zh-CN" sz="2000" dirty="0" smtClean="0">
                <a:solidFill>
                  <a:srgbClr val="C00000"/>
                </a:solidFill>
                <a:latin typeface="Impact" pitchFamily="34" charset="0"/>
                <a:ea typeface="华文行楷" pitchFamily="2" charset="-122"/>
              </a:rPr>
              <a:t>Science</a:t>
            </a:r>
            <a:endParaRPr lang="en-US" altLang="zh-CN" sz="2000" dirty="0">
              <a:solidFill>
                <a:srgbClr val="C00000"/>
              </a:solidFill>
              <a:latin typeface="Impact" pitchFamily="34" charset="0"/>
              <a:ea typeface="华文行楷" pitchFamily="2" charset="-122"/>
            </a:endParaRPr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8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55646F-2207-4B00-A1E3-4C8059BB4E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598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3853-6226-42C0-A0DB-0C4C380B15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3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DDFF-FA50-4442-B4DF-C70FF88B4F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049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7708-38EB-40A9-A3C9-A46EF5216D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66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2EE6-E039-45F3-B8FE-1DD04F1690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18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6F24-43FF-4E20-9919-F993645E9F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678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7E21-93A3-457D-8539-ADBF752E88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622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5E45-CA48-4657-8985-07C2CA2DD5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97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90-EA58-4ABC-AFCB-CC42E945E0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122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306E5-2C1B-4BB2-8765-27DF2891E3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09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8148-8782-4118-B252-5FCBCCECBC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851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6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564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64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4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2564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71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2AC4E7-E077-468C-89D8-96E4B68FC0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ftp://10.13.29.236/DataStructu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../&#35762;&#20041;-&#20013;&#25991;/Chap5.ppt" TargetMode="External"/><Relationship Id="rId13" Type="http://schemas.openxmlformats.org/officeDocument/2006/relationships/hyperlink" Target="C&#35821;&#35328;&#23398;&#20064;&#24773;&#20917;&#35843;&#26597;.ppt" TargetMode="External"/><Relationship Id="rId3" Type="http://schemas.openxmlformats.org/officeDocument/2006/relationships/audio" Target="../media/audio1.wav"/><Relationship Id="rId7" Type="http://schemas.openxmlformats.org/officeDocument/2006/relationships/hyperlink" Target="../&#35762;&#20041;-&#20013;&#25991;/Chap3.ppt" TargetMode="External"/><Relationship Id="rId12" Type="http://schemas.openxmlformats.org/officeDocument/2006/relationships/hyperlink" Target="../&#35762;&#20041;-&#20013;&#25991;/Chap10.ppt" TargetMode="External"/><Relationship Id="rId2" Type="http://schemas.openxmlformats.org/officeDocument/2006/relationships/hyperlink" Target="Chap1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&#35762;&#20041;-&#20013;&#25991;/Chap7.ppt" TargetMode="External"/><Relationship Id="rId11" Type="http://schemas.openxmlformats.org/officeDocument/2006/relationships/hyperlink" Target="../&#35762;&#20041;-&#20013;&#25991;/Chap9.ppt" TargetMode="External"/><Relationship Id="rId5" Type="http://schemas.openxmlformats.org/officeDocument/2006/relationships/hyperlink" Target="Chap2.ppt" TargetMode="External"/><Relationship Id="rId10" Type="http://schemas.openxmlformats.org/officeDocument/2006/relationships/hyperlink" Target="../&#35762;&#20041;-&#20013;&#25991;/Chap4.ppt" TargetMode="External"/><Relationship Id="rId4" Type="http://schemas.openxmlformats.org/officeDocument/2006/relationships/hyperlink" Target="../&#35762;&#20041;-&#20013;&#25991;/Chap6.ppt" TargetMode="External"/><Relationship Id="rId9" Type="http://schemas.openxmlformats.org/officeDocument/2006/relationships/hyperlink" Target="../&#35762;&#20041;-&#20013;&#25991;/Chap8.pp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96975"/>
            <a:ext cx="8496300" cy="371157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zh-CN" altLang="en-US" sz="6000" smtClean="0">
                <a:ea typeface="幼圆" pitchFamily="49" charset="-122"/>
              </a:rPr>
              <a:t>数据结构</a:t>
            </a:r>
            <a:r>
              <a:rPr lang="zh-CN" altLang="en-US" sz="6000" smtClean="0"/>
              <a:t/>
            </a:r>
            <a:br>
              <a:rPr lang="zh-CN" altLang="en-US" sz="6000" smtClean="0"/>
            </a:br>
            <a:r>
              <a:rPr lang="zh-CN" altLang="en-US" sz="6000" smtClean="0"/>
              <a:t/>
            </a:r>
            <a:br>
              <a:rPr lang="zh-CN" altLang="en-US" sz="6000" smtClean="0"/>
            </a:br>
            <a:r>
              <a:rPr lang="en-US" altLang="zh-CN" sz="6000" smtClean="0"/>
              <a:t>Data Structures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8863"/>
            <a:ext cx="6400800" cy="1138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3200" smtClean="0">
                <a:latin typeface="Georgia" pitchFamily="18" charset="0"/>
                <a:ea typeface="华文行楷" pitchFamily="2" charset="-122"/>
              </a:rPr>
              <a:t>Prof. Qing WANG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 smtClean="0">
                <a:latin typeface="Georgia" pitchFamily="18" charset="0"/>
                <a:ea typeface="华文行楷" pitchFamily="2" charset="-122"/>
              </a:rPr>
              <a:t>王庆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368F9-5972-4290-B91F-E279D588D89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1625600" y="381000"/>
            <a:ext cx="5867400" cy="990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    Information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/>
              <a:t>Mentor</a:t>
            </a:r>
          </a:p>
          <a:p>
            <a:pPr lvl="1" eaLnBrk="1" hangingPunct="1">
              <a:defRPr/>
            </a:pPr>
            <a:r>
              <a:rPr lang="zh-CN" altLang="en-US" sz="2000" dirty="0" smtClean="0">
                <a:ea typeface="华文新魏" pitchFamily="2" charset="-122"/>
              </a:rPr>
              <a:t>王庆，计算机学院</a:t>
            </a:r>
          </a:p>
          <a:p>
            <a:pPr lvl="1" eaLnBrk="1" hangingPunct="1">
              <a:defRPr/>
            </a:pPr>
            <a:endParaRPr lang="zh-CN" altLang="en-US" sz="2000" dirty="0" smtClean="0"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sz="2400" dirty="0" smtClean="0"/>
              <a:t>Contacting information:</a:t>
            </a:r>
          </a:p>
          <a:p>
            <a:pPr lvl="1" eaLnBrk="1" hangingPunct="1">
              <a:defRPr/>
            </a:pPr>
            <a:r>
              <a:rPr lang="en-US" altLang="zh-CN" sz="2000" dirty="0" smtClean="0"/>
              <a:t>Office: Room 210, Building of School of CS</a:t>
            </a:r>
          </a:p>
          <a:p>
            <a:pPr lvl="1" eaLnBrk="1" hangingPunct="1">
              <a:defRPr/>
            </a:pPr>
            <a:r>
              <a:rPr lang="en-US" altLang="zh-CN" sz="2000" dirty="0" smtClean="0"/>
              <a:t>Tel:     13991355399</a:t>
            </a:r>
          </a:p>
          <a:p>
            <a:pPr lvl="1" eaLnBrk="1" hangingPunct="1">
              <a:defRPr/>
            </a:pPr>
            <a:r>
              <a:rPr lang="en-US" altLang="zh-CN" sz="2000" dirty="0" smtClean="0"/>
              <a:t>Email: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qwang@nwpu.edu.cn</a:t>
            </a:r>
            <a:r>
              <a:rPr lang="en-US" altLang="zh-CN" sz="2400" dirty="0" smtClean="0"/>
              <a:t> </a:t>
            </a:r>
          </a:p>
          <a:p>
            <a:pPr lvl="1" eaLnBrk="1" hangingPunct="1">
              <a:defRPr/>
            </a:pPr>
            <a:endParaRPr lang="en-US" altLang="zh-CN" sz="2400" dirty="0" smtClean="0"/>
          </a:p>
          <a:p>
            <a:pPr lvl="1" eaLnBrk="1" hangingPunct="1">
              <a:defRPr/>
            </a:pPr>
            <a:r>
              <a:rPr lang="en-US" altLang="zh-CN" sz="2400" dirty="0" smtClean="0">
                <a:hlinkClick r:id="rId2"/>
              </a:rPr>
              <a:t>ftp://10.13.29.236/</a:t>
            </a:r>
            <a:r>
              <a:rPr lang="en-US" altLang="zh-CN" sz="2400" dirty="0" err="1" smtClean="0">
                <a:hlinkClick r:id="rId2"/>
              </a:rPr>
              <a:t>DataStructure</a:t>
            </a:r>
            <a:endParaRPr lang="en-US" altLang="zh-CN" sz="2400" dirty="0" smtClean="0"/>
          </a:p>
          <a:p>
            <a:pPr lvl="1" eaLnBrk="1" hangingPunct="1">
              <a:defRPr/>
            </a:pPr>
            <a:r>
              <a:rPr lang="en-US" altLang="zh-CN" sz="2400" dirty="0" smtClean="0"/>
              <a:t>user: guest, pin: </a:t>
            </a:r>
            <a:r>
              <a:rPr lang="zh-CN" altLang="en-US" sz="2400" dirty="0" smtClean="0"/>
              <a:t>*****</a:t>
            </a:r>
            <a:endParaRPr lang="en-US" altLang="zh-CN" sz="2400" dirty="0" smtClean="0"/>
          </a:p>
        </p:txBody>
      </p:sp>
      <p:pic>
        <p:nvPicPr>
          <p:cNvPr id="10247" name="Picture 11" descr="j0293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1079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88921-CF27-4A92-94AD-D2BCAFBC6BA6}" type="slidenum">
              <a:rPr lang="en-US" altLang="zh-CN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1625600" y="381000"/>
            <a:ext cx="5867400" cy="990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    Information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ea typeface="幼圆" pitchFamily="49" charset="-122"/>
              </a:rPr>
              <a:t>TAs</a:t>
            </a:r>
          </a:p>
          <a:p>
            <a:pPr lvl="1" eaLnBrk="1" hangingPunct="1">
              <a:defRPr/>
            </a:pPr>
            <a:r>
              <a:rPr lang="en-US" altLang="zh-CN" sz="2400" dirty="0" smtClean="0">
                <a:ea typeface="幼圆" pitchFamily="49" charset="-122"/>
              </a:rPr>
              <a:t>To be informed later on</a:t>
            </a:r>
            <a:endParaRPr lang="en-US" altLang="zh-CN" sz="2400" dirty="0">
              <a:ea typeface="幼圆" pitchFamily="49" charset="-122"/>
            </a:endParaRPr>
          </a:p>
        </p:txBody>
      </p:sp>
      <p:pic>
        <p:nvPicPr>
          <p:cNvPr id="11271" name="Picture 5" descr="j02932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1079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5D9D9-9F30-4065-B4F1-85187AF8EAC3}" type="slidenum">
              <a:rPr lang="en-US" altLang="zh-CN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Arial Unicode MS" pitchFamily="34" charset="-122"/>
                <a:cs typeface="Arial Unicode MS" pitchFamily="34" charset="-122"/>
              </a:rPr>
              <a:t>Motivations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学会分析研究计算机加工的数据结构的特性，以便为应用涉及的数据选择适当的逻辑结构、存储结构及其相应的算法</a:t>
            </a:r>
          </a:p>
          <a:p>
            <a:pPr eaLnBrk="1" hangingPunct="1">
              <a:defRPr/>
            </a:pP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初步掌握算法的时间分析和空间分析技术</a:t>
            </a:r>
          </a:p>
          <a:p>
            <a:pPr eaLnBrk="1" hangingPunct="1">
              <a:defRPr/>
            </a:pPr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培养数据抽象能力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80903-45F1-4885-8284-7C672288952D}" type="slidenum">
              <a:rPr lang="en-US" altLang="zh-CN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Arial Unicode MS" pitchFamily="34" charset="-122"/>
                <a:cs typeface="Arial Unicode MS" pitchFamily="34" charset="-122"/>
              </a:rPr>
              <a:t>Contents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Times New Roman" pitchFamily="18" charset="0"/>
                <a:ea typeface="幼圆" pitchFamily="49" charset="-122"/>
              </a:rPr>
              <a:t>教学重点</a:t>
            </a: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：</a:t>
            </a:r>
          </a:p>
          <a:p>
            <a:pPr lvl="1" eaLnBrk="1" hangingPunct="1">
              <a:defRPr/>
            </a:pP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线性表、栈和队列、树和二叉树、图等抽象数据结构</a:t>
            </a:r>
          </a:p>
          <a:p>
            <a:pPr lvl="1" eaLnBrk="1" hangingPunct="1">
              <a:defRPr/>
            </a:pP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查找、检索、排序等算法 </a:t>
            </a:r>
          </a:p>
          <a:p>
            <a:pPr eaLnBrk="1" hangingPunct="1">
              <a:defRPr/>
            </a:pPr>
            <a:r>
              <a:rPr lang="zh-CN" altLang="en-US" b="1" dirty="0" smtClean="0">
                <a:latin typeface="Times New Roman" pitchFamily="18" charset="0"/>
                <a:ea typeface="幼圆" pitchFamily="49" charset="-122"/>
              </a:rPr>
              <a:t>教学难点</a:t>
            </a: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：</a:t>
            </a:r>
          </a:p>
          <a:p>
            <a:pPr lvl="1" eaLnBrk="1" hangingPunct="1">
              <a:defRPr/>
            </a:pP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树和二叉树、图的相关操作及应用</a:t>
            </a:r>
          </a:p>
          <a:p>
            <a:pPr lvl="1" eaLnBrk="1" hangingPunct="1">
              <a:defRPr/>
            </a:pPr>
            <a:r>
              <a:rPr lang="zh-CN" altLang="en-US" dirty="0" smtClean="0">
                <a:latin typeface="Times New Roman" pitchFamily="18" charset="0"/>
                <a:ea typeface="幼圆" pitchFamily="49" charset="-122"/>
              </a:rPr>
              <a:t>高级检索结构及算法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7175C-D2A8-4ED0-80CA-DD04D88F0C52}" type="slidenum">
              <a:rPr lang="en-US" altLang="zh-CN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14340" name="AutoShape 2"/>
          <p:cNvSpPr>
            <a:spLocks noChangeArrowheads="1"/>
          </p:cNvSpPr>
          <p:nvPr/>
        </p:nvSpPr>
        <p:spPr bwMode="auto">
          <a:xfrm>
            <a:off x="1333500" y="381000"/>
            <a:ext cx="6477000" cy="9906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Requirements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Listen course teaching on time </a:t>
            </a:r>
          </a:p>
          <a:p>
            <a:pPr eaLnBrk="1" hangingPunct="1">
              <a:defRPr/>
            </a:pPr>
            <a:r>
              <a:rPr lang="en-US" altLang="zh-CN" dirty="0" smtClean="0"/>
              <a:t>Complete homework assignments on schedule </a:t>
            </a:r>
            <a:r>
              <a:rPr lang="en-US" altLang="zh-CN" dirty="0" smtClean="0">
                <a:solidFill>
                  <a:srgbClr val="FFFF00"/>
                </a:solidFill>
              </a:rPr>
              <a:t>solely</a:t>
            </a:r>
          </a:p>
          <a:p>
            <a:pPr eaLnBrk="1" hangingPunct="1">
              <a:defRPr/>
            </a:pPr>
            <a:r>
              <a:rPr lang="en-US" altLang="zh-CN" dirty="0" smtClean="0"/>
              <a:t>Implement experiments correctly</a:t>
            </a:r>
          </a:p>
        </p:txBody>
      </p:sp>
      <p:pic>
        <p:nvPicPr>
          <p:cNvPr id="14343" name="Picture 5" descr="BD066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16338"/>
            <a:ext cx="24384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0" y="5516563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FF00"/>
                </a:solidFill>
              </a:rPr>
              <a:t>If any question, please contact me or  ask TAs without hesitation.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 rev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E80F8-6EFA-4ACF-AB67-9018618251EA}" type="slidenum">
              <a:rPr lang="en-US" altLang="zh-CN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zh-CN" altLang="en-US" dirty="0" smtClean="0">
                <a:ea typeface="幼圆" pitchFamily="49" charset="-122"/>
              </a:rPr>
              <a:t>课程总成绩 ＝ 平时成绩</a:t>
            </a:r>
            <a:r>
              <a:rPr lang="en-US" altLang="zh-CN" dirty="0" smtClean="0">
                <a:ea typeface="幼圆" pitchFamily="49" charset="-122"/>
              </a:rPr>
              <a:t>(30) + </a:t>
            </a:r>
            <a:r>
              <a:rPr lang="zh-CN" altLang="en-US" dirty="0" smtClean="0">
                <a:ea typeface="幼圆" pitchFamily="49" charset="-122"/>
              </a:rPr>
              <a:t>期末成绩</a:t>
            </a:r>
            <a:r>
              <a:rPr lang="en-US" altLang="zh-CN" dirty="0" smtClean="0">
                <a:ea typeface="幼圆" pitchFamily="49" charset="-122"/>
              </a:rPr>
              <a:t>(70)</a:t>
            </a:r>
          </a:p>
          <a:p>
            <a:pPr algn="just" eaLnBrk="1" hangingPunct="1">
              <a:defRPr/>
            </a:pPr>
            <a:r>
              <a:rPr lang="zh-CN" altLang="en-US" dirty="0" smtClean="0">
                <a:ea typeface="幼圆" pitchFamily="49" charset="-122"/>
              </a:rPr>
              <a:t>平时成绩 ＝ 	课程教学阶段作业完成情况  			及上机实习成绩</a:t>
            </a:r>
          </a:p>
          <a:p>
            <a:pPr algn="just" eaLnBrk="1" hangingPunct="1">
              <a:defRPr/>
            </a:pPr>
            <a:r>
              <a:rPr lang="zh-CN" altLang="en-US" dirty="0" smtClean="0">
                <a:ea typeface="幼圆" pitchFamily="49" charset="-122"/>
              </a:rPr>
              <a:t>期末成绩 ＝ 	期末考试成绩</a:t>
            </a:r>
          </a:p>
          <a:p>
            <a:pPr algn="just" eaLnBrk="1" hangingPunct="1">
              <a:defRPr/>
            </a:pPr>
            <a:endParaRPr lang="zh-CN" altLang="en-US" dirty="0" smtClean="0">
              <a:ea typeface="幼圆" pitchFamily="49" charset="-122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zh-CN" altLang="en-US" dirty="0" smtClean="0">
                <a:solidFill>
                  <a:schemeClr val="bg1"/>
                </a:solidFill>
                <a:ea typeface="幼圆" pitchFamily="49" charset="-122"/>
              </a:rPr>
              <a:t>备注：抽查点名</a:t>
            </a:r>
            <a:r>
              <a:rPr lang="en-US" altLang="zh-CN" dirty="0" smtClean="0">
                <a:solidFill>
                  <a:schemeClr val="bg1"/>
                </a:solidFill>
                <a:ea typeface="幼圆" pitchFamily="49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ea typeface="幼圆" pitchFamily="49" charset="-122"/>
              </a:rPr>
              <a:t>次不到者或作业、实验不能按时完成者，取消其考试资格。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altLang="zh-CN" dirty="0" smtClean="0">
              <a:solidFill>
                <a:srgbClr val="FFFF00"/>
              </a:solidFill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58"/>
            </a:gs>
            <a:gs pos="50000">
              <a:srgbClr val="000000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075">
            <a:hlinkClick r:id="rId2" action="ppaction://hlinkpres?slideindex=1&amp;slidetitle=Chapter 01 Tutorials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390525" y="2238375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 dirty="0" err="1">
                <a:solidFill>
                  <a:srgbClr val="FFFF00"/>
                </a:solidFill>
                <a:ea typeface="幼圆" pitchFamily="49" charset="-122"/>
              </a:rPr>
              <a:t>Chap1</a:t>
            </a:r>
            <a:r>
              <a:rPr kumimoji="1" lang="en-US" altLang="zh-CN" sz="2400" b="1" dirty="0">
                <a:solidFill>
                  <a:srgbClr val="FFFF00"/>
                </a:solidFill>
                <a:ea typeface="幼圆" pitchFamily="49" charset="-122"/>
              </a:rPr>
              <a:t>                  Tutorials</a:t>
            </a:r>
          </a:p>
        </p:txBody>
      </p:sp>
      <p:sp>
        <p:nvSpPr>
          <p:cNvPr id="16387" name="Text Box 3076">
            <a:hlinkClick r:id="rId4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4789488" y="2241550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Chap6 Tree &amp; Binary Tree</a:t>
            </a:r>
          </a:p>
        </p:txBody>
      </p:sp>
      <p:sp>
        <p:nvSpPr>
          <p:cNvPr id="16388" name="Text Box 3077">
            <a:hlinkClick r:id="rId5" action="ppaction://hlinkpres?slideindex=1&amp;slidetitle=Chapter 02 Linear List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390525" y="3192463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Chap2               Linear List</a:t>
            </a:r>
          </a:p>
        </p:txBody>
      </p:sp>
      <p:sp>
        <p:nvSpPr>
          <p:cNvPr id="16389" name="Text Box 3078">
            <a:hlinkClick r:id="rId6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4789488" y="3195638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Chap7                       Graph</a:t>
            </a:r>
          </a:p>
        </p:txBody>
      </p:sp>
      <p:sp>
        <p:nvSpPr>
          <p:cNvPr id="16390" name="Text Box 3079">
            <a:hlinkClick r:id="rId7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390525" y="4148138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Chap3        Stack &amp; Queue</a:t>
            </a:r>
          </a:p>
        </p:txBody>
      </p:sp>
      <p:sp>
        <p:nvSpPr>
          <p:cNvPr id="16391" name="Text Box 3080">
            <a:hlinkClick r:id="rId8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390525" y="6057900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Chap5            General List</a:t>
            </a:r>
          </a:p>
        </p:txBody>
      </p:sp>
      <p:sp>
        <p:nvSpPr>
          <p:cNvPr id="16392" name="Text Box 3081">
            <a:hlinkClick r:id="rId9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4789488" y="4149725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Chap8                Searching</a:t>
            </a:r>
          </a:p>
        </p:txBody>
      </p:sp>
      <p:sp>
        <p:nvSpPr>
          <p:cNvPr id="16393" name="Text Box 3082">
            <a:hlinkClick r:id="rId10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390525" y="5102225"/>
            <a:ext cx="3959225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ea typeface="幼圆" pitchFamily="49" charset="-122"/>
              </a:rPr>
              <a:t>Chap4                       String</a:t>
            </a:r>
          </a:p>
        </p:txBody>
      </p:sp>
      <p:sp>
        <p:nvSpPr>
          <p:cNvPr id="16394" name="Text Box 3083">
            <a:hlinkClick r:id="rId11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4789488" y="5103813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solidFill>
                  <a:srgbClr val="FFFF00"/>
                </a:solidFill>
                <a:ea typeface="幼圆" pitchFamily="49" charset="-122"/>
              </a:rPr>
              <a:t>Chap9                     Sorting</a:t>
            </a:r>
          </a:p>
        </p:txBody>
      </p:sp>
      <p:sp>
        <p:nvSpPr>
          <p:cNvPr id="16395" name="Text Box 3084">
            <a:hlinkClick r:id="rId12" action="ppaction://hlinkpres?slideindex=1&amp;slidetitle=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4789488" y="6057900"/>
            <a:ext cx="3959225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kumimoji="1" lang="en-US" altLang="zh-CN" sz="2400" b="1">
                <a:ea typeface="幼圆" pitchFamily="49" charset="-122"/>
              </a:rPr>
              <a:t>Chap10            Algorithms</a:t>
            </a:r>
          </a:p>
        </p:txBody>
      </p:sp>
      <p:sp>
        <p:nvSpPr>
          <p:cNvPr id="7183" name="Rectangle 3087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4400">
                <a:solidFill>
                  <a:schemeClr val="tx2"/>
                </a:solidFill>
                <a:effectLst>
                  <a:outerShdw blurRad="38100" dist="38100" dir="2700000" algn="tl">
                    <a:srgbClr val="000080"/>
                  </a:outerShdw>
                </a:effectLst>
              </a:rPr>
              <a:t>Content</a:t>
            </a:r>
          </a:p>
        </p:txBody>
      </p:sp>
      <p:sp>
        <p:nvSpPr>
          <p:cNvPr id="16397" name="Text Box 3088">
            <a:hlinkClick r:id="rId13" action="ppaction://hlinkpres?slideindex=1&amp;slidetitle=C语言学习情况调查" highlightClick="1"/>
            <a:hlinkHover r:id="" action="ppaction://noaction" highlightClick="1">
              <a:snd r:embed="rId3" name="type.wav"/>
            </a:hlinkHover>
          </p:cNvPr>
          <p:cNvSpPr txBox="1">
            <a:spLocks noChangeArrowheads="1"/>
          </p:cNvSpPr>
          <p:nvPr/>
        </p:nvSpPr>
        <p:spPr bwMode="auto">
          <a:xfrm>
            <a:off x="2592388" y="1304925"/>
            <a:ext cx="3959225" cy="539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kumimoji="1" lang="en-US" altLang="zh-CN" sz="2400" b="1" dirty="0">
                <a:solidFill>
                  <a:srgbClr val="FFFF00"/>
                </a:solidFill>
                <a:ea typeface="幼圆" pitchFamily="49" charset="-122"/>
              </a:rPr>
              <a:t>Preliminary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3227-DEA3-415D-BC4C-7E8DE814401E}" type="slidenum">
              <a:rPr lang="en-US" altLang="zh-CN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/>
              <a:t>Schedule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76200" y="1341438"/>
          <a:ext cx="8915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文档" r:id="rId3" imgW="5462306" imgH="3090711" progId="Word.Document.8">
                  <p:embed/>
                </p:oleObj>
              </mc:Choice>
              <mc:Fallback>
                <p:oleObj name="文档" r:id="rId3" imgW="5462306" imgH="309071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97" t="-560" b="5988"/>
                      <a:stretch>
                        <a:fillRect/>
                      </a:stretch>
                    </p:blipFill>
                    <p:spPr bwMode="auto">
                      <a:xfrm>
                        <a:off x="76200" y="1341438"/>
                        <a:ext cx="8915400" cy="5029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20713"/>
            <a:ext cx="1090613" cy="579437"/>
          </a:xfrm>
          <a:prstGeom prst="actionButtonBlank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2800">
                <a:solidFill>
                  <a:srgbClr val="FFFF00"/>
                </a:solidFill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ig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8624"/>
            <a:ext cx="8424936" cy="62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大数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24"/>
            <a:ext cx="8496944" cy="64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41784" y="6588060"/>
            <a:ext cx="7254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http://</a:t>
            </a:r>
            <a:r>
              <a:rPr lang="en-US" altLang="zh-CN" sz="1400" dirty="0" err="1"/>
              <a:t>news.sina.com.cn</a:t>
            </a:r>
            <a:r>
              <a:rPr lang="en-US" altLang="zh-CN" sz="1400" dirty="0"/>
              <a:t>/m/2014-12-22/</a:t>
            </a:r>
            <a:r>
              <a:rPr lang="en-US" altLang="zh-CN" sz="1400" dirty="0" err="1"/>
              <a:t>100631312742.shtml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86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40D2D-0445-4BA2-9DFE-62C7DFFDFB41}" type="slidenum">
              <a:rPr lang="en-US" altLang="zh-CN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4100" name="Picture 4" descr="IMG_0028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 rot="21222486">
            <a:off x="5125403" y="521970"/>
            <a:ext cx="935037" cy="3600450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52784" y="630002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2009.3.9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D5361-711E-4D0A-B936-3D0204E9B072}" type="slidenum">
              <a:rPr lang="en-US" altLang="zh-CN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124" name="Picture 5" descr="IMG_0645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>
            <a:fillRect/>
          </a:stretch>
        </p:blipFill>
        <p:spPr bwMode="auto">
          <a:xfrm>
            <a:off x="-69850" y="252413"/>
            <a:ext cx="9285288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Oval 4"/>
          <p:cNvSpPr>
            <a:spLocks noChangeArrowheads="1"/>
          </p:cNvSpPr>
          <p:nvPr/>
        </p:nvSpPr>
        <p:spPr bwMode="auto">
          <a:xfrm rot="819395">
            <a:off x="4067175" y="1196975"/>
            <a:ext cx="649288" cy="1012825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96336" y="599167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2009.8.28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18436" name="Picture 4" descr="D:\Work\Entertainment\2009\2009美国-CMU-离开前\IMG_0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392" y="1268760"/>
            <a:ext cx="829056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Work\Entertainment\20120926费城\P1060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2388"/>
            <a:ext cx="90043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599167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2012.9.26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6A0EE-9465-4E05-9B94-C6631E88E6F9}" type="slidenum">
              <a:rPr lang="en-US" altLang="zh-CN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228600" y="381000"/>
            <a:ext cx="868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smtClean="0">
                <a:ea typeface="幼圆" pitchFamily="49" charset="-122"/>
              </a:rPr>
              <a:t>Data Structure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686800" cy="3268662"/>
          </a:xfrm>
          <a:noFill/>
        </p:spPr>
        <p:txBody>
          <a:bodyPr/>
          <a:lstStyle/>
          <a:p>
            <a:pPr eaLnBrk="1" hangingPunct="1">
              <a:buClrTx/>
              <a:buSzTx/>
              <a:buFontTx/>
              <a:buChar char="•"/>
            </a:pPr>
            <a:r>
              <a:rPr lang="en-US" altLang="zh-CN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Textbook</a:t>
            </a:r>
          </a:p>
          <a:p>
            <a:pPr lvl="1" eaLnBrk="1" hangingPunct="1"/>
            <a:r>
              <a:rPr lang="zh-CN" altLang="en-US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数据结构（</a:t>
            </a:r>
            <a:r>
              <a:rPr lang="en-US" altLang="zh-CN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C</a:t>
            </a:r>
            <a:r>
              <a:rPr lang="zh-CN" altLang="en-US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语言版）</a:t>
            </a:r>
          </a:p>
          <a:p>
            <a:pPr lvl="1" eaLnBrk="1" hangingPunct="1">
              <a:buFontTx/>
              <a:buNone/>
            </a:pPr>
            <a:r>
              <a:rPr lang="zh-CN" altLang="en-US" dirty="0" smtClean="0">
                <a:effectLst/>
                <a:latin typeface="+mj-lt"/>
                <a:ea typeface="幼圆" pitchFamily="49" charset="-122"/>
              </a:rPr>
              <a:t>   严蔚敏，吴伟民，清华大学出版社，</a:t>
            </a:r>
            <a:r>
              <a:rPr lang="en-US" altLang="zh-CN" dirty="0" smtClean="0">
                <a:effectLst/>
                <a:latin typeface="+mj-lt"/>
                <a:ea typeface="幼圆" pitchFamily="49" charset="-122"/>
              </a:rPr>
              <a:t>1997</a:t>
            </a:r>
          </a:p>
          <a:p>
            <a:pPr lvl="1" eaLnBrk="1" hangingPunct="1"/>
            <a:r>
              <a:rPr lang="zh-CN" altLang="en-US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数据结构题集（</a:t>
            </a:r>
            <a:r>
              <a:rPr lang="en-US" altLang="zh-CN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C</a:t>
            </a:r>
            <a:r>
              <a:rPr lang="zh-CN" altLang="en-US" b="1" dirty="0" smtClean="0">
                <a:solidFill>
                  <a:srgbClr val="FFFF00"/>
                </a:solidFill>
                <a:effectLst/>
                <a:latin typeface="+mj-lt"/>
                <a:ea typeface="幼圆" pitchFamily="49" charset="-122"/>
              </a:rPr>
              <a:t>语言版）</a:t>
            </a:r>
          </a:p>
          <a:p>
            <a:pPr lvl="1" eaLnBrk="1" hangingPunct="1">
              <a:buFontTx/>
              <a:buNone/>
            </a:pPr>
            <a:r>
              <a:rPr lang="zh-CN" altLang="en-US" dirty="0" smtClean="0">
                <a:effectLst/>
                <a:latin typeface="+mj-lt"/>
                <a:ea typeface="幼圆" pitchFamily="49" charset="-122"/>
              </a:rPr>
              <a:t>	严蔚敏，吴伟民，清华大学出版社，</a:t>
            </a:r>
            <a:r>
              <a:rPr lang="en-US" altLang="zh-CN" dirty="0" smtClean="0">
                <a:effectLst/>
                <a:latin typeface="+mj-lt"/>
                <a:ea typeface="幼圆" pitchFamily="49" charset="-122"/>
              </a:rPr>
              <a:t>1999</a:t>
            </a:r>
          </a:p>
        </p:txBody>
      </p:sp>
      <p:pic>
        <p:nvPicPr>
          <p:cNvPr id="7175" name="Picture 9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676400"/>
            <a:ext cx="1581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12" descr="73020323800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7" name="Picture 20" descr="b2008926101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7700"/>
            <a:ext cx="14747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2" descr="a2008926102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17700"/>
            <a:ext cx="14938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B4FE-259E-4CA3-91E8-58F53D5D99D4}" type="slidenum">
              <a:rPr lang="en-US" altLang="zh-CN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125"/>
            <a:ext cx="8229600" cy="48180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数据结构（用面向对象方法与</a:t>
            </a:r>
            <a:r>
              <a:rPr lang="en-US" altLang="zh-CN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C++</a:t>
            </a: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描述</a:t>
            </a:r>
            <a:r>
              <a:rPr lang="zh-CN" altLang="en-US" b="1" dirty="0">
                <a:solidFill>
                  <a:srgbClr val="FFFF00"/>
                </a:solidFill>
                <a:effectLst/>
                <a:ea typeface="幼圆" pitchFamily="49" charset="-122"/>
              </a:rPr>
              <a:t>）（</a:t>
            </a: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第</a:t>
            </a:r>
            <a:r>
              <a:rPr lang="en-US" altLang="zh-CN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版</a:t>
            </a:r>
            <a:r>
              <a:rPr lang="zh-CN" altLang="en-US" b="1" dirty="0">
                <a:solidFill>
                  <a:srgbClr val="FFFF00"/>
                </a:solidFill>
                <a:effectLst/>
                <a:ea typeface="幼圆" pitchFamily="49" charset="-122"/>
              </a:rPr>
              <a:t>）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solidFill>
                  <a:srgbClr val="FFFF00"/>
                </a:solidFill>
                <a:effectLst/>
                <a:ea typeface="幼圆" pitchFamily="49" charset="-122"/>
              </a:rPr>
              <a:t>   </a:t>
            </a:r>
            <a:r>
              <a:rPr lang="zh-CN" altLang="en-US" dirty="0" smtClean="0">
                <a:effectLst/>
                <a:ea typeface="幼圆" pitchFamily="49" charset="-122"/>
              </a:rPr>
              <a:t>殷人昆主编，清华大学出版社，</a:t>
            </a:r>
            <a:r>
              <a:rPr lang="en-US" altLang="zh-CN" dirty="0" smtClean="0">
                <a:effectLst/>
                <a:ea typeface="幼圆" pitchFamily="49" charset="-122"/>
              </a:rPr>
              <a:t>2007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数据结构 </a:t>
            </a:r>
            <a:r>
              <a:rPr lang="en-US" altLang="zh-CN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– C</a:t>
            </a: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语言描述（第</a:t>
            </a:r>
            <a:r>
              <a:rPr lang="en-US" altLang="zh-CN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2</a:t>
            </a:r>
            <a:r>
              <a:rPr lang="zh-CN" altLang="en-US" b="1" dirty="0" smtClean="0">
                <a:solidFill>
                  <a:srgbClr val="FFFF00"/>
                </a:solidFill>
                <a:effectLst/>
                <a:ea typeface="幼圆" pitchFamily="49" charset="-122"/>
              </a:rPr>
              <a:t>版）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effectLst/>
                <a:ea typeface="幼圆" pitchFamily="49" charset="-122"/>
              </a:rPr>
              <a:t>	耿</a:t>
            </a:r>
            <a:r>
              <a:rPr lang="zh-CN" altLang="en-US" sz="2400" b="1" dirty="0">
                <a:effectLst/>
                <a:ea typeface="幼圆" pitchFamily="49" charset="-122"/>
              </a:rPr>
              <a:t>国华等编著</a:t>
            </a:r>
            <a:r>
              <a:rPr lang="zh-CN" altLang="en-US" dirty="0" smtClean="0">
                <a:effectLst/>
                <a:ea typeface="幼圆" pitchFamily="49" charset="-122"/>
              </a:rPr>
              <a:t>，西安电子科技大学出版社，</a:t>
            </a:r>
            <a:r>
              <a:rPr lang="en-US" altLang="zh-CN" dirty="0" smtClean="0">
                <a:effectLst/>
                <a:ea typeface="幼圆" pitchFamily="49" charset="-122"/>
              </a:rPr>
              <a:t>2008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>
                <a:effectLst/>
                <a:ea typeface="幼圆" pitchFamily="49" charset="-122"/>
              </a:rPr>
              <a:t>数据结构与算法分析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effectLst/>
                <a:ea typeface="幼圆" pitchFamily="49" charset="-122"/>
              </a:rPr>
              <a:t>   张铭等，电子工业出版社，</a:t>
            </a:r>
            <a:r>
              <a:rPr lang="en-US" altLang="zh-CN" dirty="0" smtClean="0">
                <a:effectLst/>
                <a:ea typeface="幼圆" pitchFamily="49" charset="-122"/>
              </a:rPr>
              <a:t>1998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>
                <a:effectLst/>
                <a:ea typeface="幼圆" pitchFamily="49" charset="-122"/>
              </a:rPr>
              <a:t>算法与数据结构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>
                <a:effectLst/>
                <a:ea typeface="幼圆" pitchFamily="49" charset="-122"/>
              </a:rPr>
              <a:t>   傅清祥，王晓东，电子工业出版社，</a:t>
            </a:r>
            <a:r>
              <a:rPr lang="en-US" altLang="zh-CN" dirty="0" smtClean="0">
                <a:effectLst/>
                <a:ea typeface="幼圆" pitchFamily="49" charset="-122"/>
              </a:rPr>
              <a:t>1998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600" y="381000"/>
            <a:ext cx="868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Reference (Chinese)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Temp\mx37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4" y="4636959"/>
            <a:ext cx="1762522" cy="22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Temp\mx31D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4" y="2348880"/>
            <a:ext cx="1762522" cy="22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Prof. Q. Wang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4B5B3-4809-4961-988B-5B89AB9FA52B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28600" y="381000"/>
            <a:ext cx="8686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References (English)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4" y="143632"/>
            <a:ext cx="1754530" cy="213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11288"/>
            <a:ext cx="8686800" cy="51133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en-US" altLang="zh-CN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solidFill>
                  <a:srgbClr val="FFFF00"/>
                </a:solidFill>
              </a:rPr>
              <a:t>Data Structures and Problem Solving Using C++, Second Edition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400" dirty="0" smtClean="0"/>
              <a:t>	Mark Allen Weiss, published by Addison Wesley ·Longman, 2002.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400" dirty="0" smtClean="0"/>
              <a:t>	</a:t>
            </a:r>
            <a:r>
              <a:rPr lang="en-US" altLang="zh-CN" sz="2400" dirty="0" smtClean="0">
                <a:solidFill>
                  <a:srgbClr val="FFFF00"/>
                </a:solidFill>
              </a:rPr>
              <a:t>http://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www.cs.fiu.edu</a:t>
            </a:r>
            <a:r>
              <a:rPr lang="en-US" altLang="zh-CN" sz="2400" dirty="0" smtClean="0">
                <a:solidFill>
                  <a:srgbClr val="FFFF00"/>
                </a:solidFill>
              </a:rPr>
              <a:t>/~</a:t>
            </a:r>
            <a:r>
              <a:rPr lang="en-US" altLang="zh-CN" sz="2400" dirty="0" err="1" smtClean="0">
                <a:solidFill>
                  <a:srgbClr val="FFFF00"/>
                </a:solidFill>
              </a:rPr>
              <a:t>weiss</a:t>
            </a:r>
            <a:r>
              <a:rPr lang="en-US" altLang="zh-CN" sz="2400" dirty="0" smtClean="0">
                <a:solidFill>
                  <a:srgbClr val="FFFF00"/>
                </a:solidFill>
              </a:rPr>
              <a:t>/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CN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solidFill>
                  <a:schemeClr val="tx2"/>
                </a:solidFill>
              </a:rPr>
              <a:t>Data Structures and Program Design in C++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dirty="0" smtClean="0">
                <a:solidFill>
                  <a:srgbClr val="FFFF00"/>
                </a:solidFill>
              </a:rPr>
              <a:t>   </a:t>
            </a:r>
            <a:r>
              <a:rPr lang="en-US" altLang="zh-CN" sz="2400" dirty="0" smtClean="0"/>
              <a:t>R. L. Kruse, A. J. </a:t>
            </a:r>
            <a:r>
              <a:rPr lang="en-US" altLang="zh-CN" sz="2400" dirty="0" err="1" smtClean="0"/>
              <a:t>Ryba</a:t>
            </a:r>
            <a:r>
              <a:rPr lang="en-US" altLang="zh-CN" sz="2400" dirty="0" smtClean="0"/>
              <a:t>, Higher Education Press, Prentice Hall Inc., 2001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1062</TotalTime>
  <Words>371</Words>
  <Application>Microsoft Office PowerPoint</Application>
  <PresentationFormat>全屏显示(4:3)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Beam</vt:lpstr>
      <vt:lpstr>文档</vt:lpstr>
      <vt:lpstr>数据结构  Data Structures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 Structure</vt:lpstr>
      <vt:lpstr>PowerPoint 演示文稿</vt:lpstr>
      <vt:lpstr>PowerPoint 演示文稿</vt:lpstr>
      <vt:lpstr>    Information</vt:lpstr>
      <vt:lpstr>    Information</vt:lpstr>
      <vt:lpstr>Motivations</vt:lpstr>
      <vt:lpstr>Contents</vt:lpstr>
      <vt:lpstr>Requirements</vt:lpstr>
      <vt:lpstr>Rules</vt:lpstr>
      <vt:lpstr>PowerPoint 演示文稿</vt:lpstr>
      <vt:lpstr>Schedule</vt:lpstr>
    </vt:vector>
  </TitlesOfParts>
  <Company>dz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目录</dc:title>
  <dc:subject>QWang</dc:subject>
  <dc:creator>qwang</dc:creator>
  <cp:lastModifiedBy>qwang@nwpu</cp:lastModifiedBy>
  <cp:revision>198</cp:revision>
  <dcterms:created xsi:type="dcterms:W3CDTF">1999-11-09T23:38:21Z</dcterms:created>
  <dcterms:modified xsi:type="dcterms:W3CDTF">2015-08-31T10:25:07Z</dcterms:modified>
</cp:coreProperties>
</file>